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2" r:id="rId2"/>
    <p:sldId id="261" r:id="rId3"/>
    <p:sldId id="257" r:id="rId4"/>
    <p:sldId id="258" r:id="rId5"/>
    <p:sldId id="260"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098"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386ABCB1-B8A3-4E47-B014-586979E4D262}" type="datetimeFigureOut">
              <a:rPr lang="en-US"/>
              <a:pPr/>
              <a:t>9/13/2012</a:t>
            </a:fld>
            <a:endParaRPr lang="en-US"/>
          </a:p>
        </p:txBody>
      </p:sp>
      <p:sp>
        <p:nvSpPr>
          <p:cNvPr id="204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42A9D0-7685-4C32-A542-2E5B0A7CFCD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pPr defTabSz="4572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76B389-F7FC-45F6-9B24-A749D0F8B41F}" type="datetimeFigureOut">
              <a:rPr lang="en-US"/>
              <a:pPr>
                <a:defRPr/>
              </a:pPr>
              <a:t>9/13/2012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2D314F-BA64-47FB-8182-D868461809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549B82-22CF-4053-90D3-2315EA199D24}" type="datetimeFigureOut">
              <a:rPr lang="en-US"/>
              <a:pPr>
                <a:defRPr/>
              </a:pPr>
              <a:t>9/13/2012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02B63B-FFC9-4732-937A-9F6F4EFADD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011A197-CACC-471A-8E4D-3FC59B5D8BE1}" type="datetimeFigureOut">
              <a:rPr lang="en-US"/>
              <a:pPr>
                <a:defRPr/>
              </a:pPr>
              <a:t>9/13/2012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C7C6FB-E70A-4685-A55B-CC4908AD5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CCFEA4-C244-46DB-8CA5-F2517902DF97}" type="datetimeFigureOut">
              <a:rPr lang="en-US"/>
              <a:pPr>
                <a:defRPr/>
              </a:pPr>
              <a:t>9/13/2012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8FDE2A-4C42-4B51-A7EA-D4A50EA9EA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A3B368-03F2-4115-8BCC-74A9B27EDC35}" type="datetimeFigureOut">
              <a:rPr lang="en-US"/>
              <a:pPr>
                <a:defRPr/>
              </a:pPr>
              <a:t>9/13/2012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A30410-9B2A-47A9-9671-73316D669B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44F8AB0-CCAA-4404-92AB-218B3EC837CD}" type="datetimeFigureOut">
              <a:rPr lang="en-US"/>
              <a:pPr>
                <a:defRPr/>
              </a:pPr>
              <a:t>9/13/2012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EED2DF-0EFF-49C4-85E0-2402EEBD3F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03DE15F-A52B-4E5F-BBAD-07747B8A5663}" type="datetimeFigureOut">
              <a:rPr lang="en-US"/>
              <a:pPr>
                <a:defRPr/>
              </a:pPr>
              <a:t>9/13/2012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C4E16C-C6D8-4B01-AF1B-8B7D7D01C3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A503A8-1EF4-4013-820B-00292417B5B7}" type="datetimeFigureOut">
              <a:rPr lang="en-US"/>
              <a:pPr>
                <a:defRPr/>
              </a:pPr>
              <a:t>9/13/2012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2B4D498-1967-4B4D-9D7F-04B0AFC91C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34492A-96A5-4727-A658-04B0A487312E}" type="datetimeFigureOut">
              <a:rPr lang="en-US"/>
              <a:pPr>
                <a:defRPr/>
              </a:pPr>
              <a:t>9/13/2012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A5AB958-A99F-4EF1-B7CB-12F2DA4BDC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D7C9643-A9B8-4E83-A525-14D8B40F4887}" type="datetimeFigureOut">
              <a:rPr lang="en-US"/>
              <a:pPr>
                <a:defRPr/>
              </a:pPr>
              <a:t>9/13/2012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66D0C9-B253-4E01-ACDB-29A5661EC2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5C8FC9-40BA-4200-B602-D87851455E1B}" type="datetimeFigureOut">
              <a:rPr lang="en-US"/>
              <a:pPr>
                <a:defRPr/>
              </a:pPr>
              <a:t>9/13/2012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517808-FDC4-4C2A-91A5-9D53DC2EC8C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ECF1729-A98E-4311-A011-3E44A250D80C}" type="datetimeFigureOut">
              <a:rPr lang="en-US"/>
              <a:pPr>
                <a:defRPr/>
              </a:pPr>
              <a:t>9/13/2012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C2A2C9DA-6EAF-4970-A4F7-B9B73E2EEA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147638" y="73025"/>
            <a:ext cx="8869362" cy="868363"/>
          </a:xfrm>
        </p:spPr>
        <p:txBody>
          <a:bodyPr/>
          <a:lstStyle/>
          <a:p>
            <a:r>
              <a:rPr lang="en-US" sz="4000" smtClean="0"/>
              <a:t>Things to keep in mind when writing</a:t>
            </a:r>
          </a:p>
        </p:txBody>
      </p:sp>
      <p:sp>
        <p:nvSpPr>
          <p:cNvPr id="21507" name="Content Placeholder 2"/>
          <p:cNvSpPr>
            <a:spLocks noGrp="1"/>
          </p:cNvSpPr>
          <p:nvPr>
            <p:ph idx="4294967295"/>
          </p:nvPr>
        </p:nvSpPr>
        <p:spPr>
          <a:xfrm>
            <a:off x="1676400" y="1143000"/>
            <a:ext cx="5791200" cy="5008563"/>
          </a:xfrm>
        </p:spPr>
        <p:txBody>
          <a:bodyPr/>
          <a:lstStyle/>
          <a:p>
            <a:pPr marL="514350" indent="-514350" defTabSz="457200">
              <a:buFont typeface="Calibri" pitchFamily="34" charset="0"/>
              <a:buNone/>
            </a:pPr>
            <a:r>
              <a:rPr lang="en-US" sz="1800" smtClean="0"/>
              <a:t>Introduction</a:t>
            </a:r>
          </a:p>
          <a:p>
            <a:pPr marL="514350" indent="-514350" defTabSz="457200">
              <a:buFont typeface="Calibri" pitchFamily="34" charset="0"/>
              <a:buChar char="•"/>
            </a:pPr>
            <a:r>
              <a:rPr lang="en-US" sz="1800" smtClean="0"/>
              <a:t>What is the problem at hand?</a:t>
            </a:r>
          </a:p>
          <a:p>
            <a:pPr marL="514350" indent="-514350" defTabSz="457200">
              <a:buFont typeface="Calibri" pitchFamily="34" charset="0"/>
              <a:buChar char="•"/>
            </a:pPr>
            <a:r>
              <a:rPr lang="en-US" sz="1800" smtClean="0"/>
              <a:t>Why is the problem interesting or important or both?</a:t>
            </a:r>
          </a:p>
          <a:p>
            <a:pPr marL="514350" indent="-514350" defTabSz="457200">
              <a:buFont typeface="Calibri" pitchFamily="34" charset="0"/>
              <a:buChar char="•"/>
            </a:pPr>
            <a:r>
              <a:rPr lang="en-US" sz="1800" smtClean="0"/>
              <a:t>How did you translate the problem into questions?</a:t>
            </a:r>
          </a:p>
          <a:p>
            <a:pPr marL="514350" indent="-514350" defTabSz="457200">
              <a:buFont typeface="Calibri" pitchFamily="34" charset="0"/>
              <a:buNone/>
            </a:pPr>
            <a:r>
              <a:rPr lang="en-US" sz="1800" smtClean="0"/>
              <a:t>Methods</a:t>
            </a:r>
          </a:p>
          <a:p>
            <a:pPr marL="514350" indent="-514350" defTabSz="457200">
              <a:buFont typeface="Calibri" pitchFamily="34" charset="0"/>
              <a:buChar char="•"/>
            </a:pPr>
            <a:r>
              <a:rPr lang="en-US" sz="1800" smtClean="0"/>
              <a:t>What did you do to answer the questions?</a:t>
            </a:r>
          </a:p>
          <a:p>
            <a:pPr marL="514350" indent="-514350" defTabSz="457200">
              <a:buFont typeface="Calibri" pitchFamily="34" charset="0"/>
              <a:buNone/>
            </a:pPr>
            <a:r>
              <a:rPr lang="en-US" sz="1800" smtClean="0"/>
              <a:t>Results</a:t>
            </a:r>
          </a:p>
          <a:p>
            <a:pPr marL="514350" indent="-514350" defTabSz="457200">
              <a:buFont typeface="Calibri" pitchFamily="34" charset="0"/>
              <a:buChar char="•"/>
            </a:pPr>
            <a:r>
              <a:rPr lang="en-US" sz="1800" smtClean="0"/>
              <a:t>What did you find?</a:t>
            </a:r>
          </a:p>
          <a:p>
            <a:pPr marL="514350" indent="-514350" defTabSz="457200">
              <a:buFont typeface="Calibri" pitchFamily="34" charset="0"/>
              <a:buNone/>
            </a:pPr>
            <a:r>
              <a:rPr lang="en-US" sz="1800" smtClean="0"/>
              <a:t>Discussion</a:t>
            </a:r>
          </a:p>
          <a:p>
            <a:pPr marL="514350" indent="-514350" defTabSz="457200">
              <a:buFont typeface="Calibri" pitchFamily="34" charset="0"/>
              <a:buChar char="•"/>
            </a:pPr>
            <a:r>
              <a:rPr lang="en-US" sz="1800" smtClean="0"/>
              <a:t>What did you conclude based on your findings?</a:t>
            </a:r>
          </a:p>
          <a:p>
            <a:pPr marL="514350" indent="-514350" defTabSz="457200">
              <a:buFont typeface="Calibri" pitchFamily="34" charset="0"/>
              <a:buChar char="•"/>
            </a:pPr>
            <a:r>
              <a:rPr lang="en-US" sz="1800" smtClean="0"/>
              <a:t>Are there alternative explanations for the findings?</a:t>
            </a:r>
          </a:p>
          <a:p>
            <a:pPr marL="514350" indent="-514350" defTabSz="457200">
              <a:buFont typeface="Calibri" pitchFamily="34" charset="0"/>
              <a:buChar char="•"/>
            </a:pPr>
            <a:r>
              <a:rPr lang="en-US" sz="1800" smtClean="0"/>
              <a:t>How do the findings fit into what we know?</a:t>
            </a:r>
          </a:p>
          <a:p>
            <a:pPr marL="514350" indent="-514350" defTabSz="457200">
              <a:buFont typeface="Calibri" pitchFamily="34" charset="0"/>
              <a:buChar char="•"/>
            </a:pPr>
            <a:r>
              <a:rPr lang="en-US" sz="1800" smtClean="0"/>
              <a:t>What is the significance of the results?</a:t>
            </a:r>
          </a:p>
          <a:p>
            <a:pPr marL="514350" indent="-514350" defTabSz="457200">
              <a:buFont typeface="Calibri" pitchFamily="34" charset="0"/>
              <a:buChar char="•"/>
            </a:pPr>
            <a:r>
              <a:rPr lang="en-US" sz="1800" smtClean="0"/>
              <a:t>What new questions arise from their findings?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5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1905000" y="654050"/>
            <a:ext cx="4191000" cy="336550"/>
          </a:xfrm>
          <a:prstGeom prst="rect">
            <a:avLst/>
          </a:prstGeom>
          <a:solidFill>
            <a:srgbClr val="FFFF00"/>
          </a:solidFill>
          <a:ln w="9525">
            <a:noFill/>
            <a:miter lim="800000"/>
            <a:headEnd/>
            <a:tailEnd/>
          </a:ln>
        </p:spPr>
        <p:txBody>
          <a:bodyPr>
            <a:spAutoFit/>
          </a:bodyPr>
          <a:lstStyle/>
          <a:p>
            <a:pPr algn="ctr"/>
            <a:r>
              <a:rPr lang="en-US" sz="1600">
                <a:latin typeface="Calibri" pitchFamily="34" charset="0"/>
              </a:rPr>
              <a:t>What is the question?</a:t>
            </a:r>
          </a:p>
        </p:txBody>
      </p:sp>
      <p:sp>
        <p:nvSpPr>
          <p:cNvPr id="18435" name="TextBox 3"/>
          <p:cNvSpPr txBox="1">
            <a:spLocks noChangeArrowheads="1"/>
          </p:cNvSpPr>
          <p:nvPr/>
        </p:nvSpPr>
        <p:spPr bwMode="auto">
          <a:xfrm>
            <a:off x="1905000" y="2711450"/>
            <a:ext cx="4343400" cy="336550"/>
          </a:xfrm>
          <a:prstGeom prst="rect">
            <a:avLst/>
          </a:prstGeom>
          <a:solidFill>
            <a:srgbClr val="FF0000"/>
          </a:solidFill>
          <a:ln w="9525">
            <a:noFill/>
            <a:miter lim="800000"/>
            <a:headEnd/>
            <a:tailEnd/>
          </a:ln>
        </p:spPr>
        <p:txBody>
          <a:bodyPr>
            <a:spAutoFit/>
          </a:bodyPr>
          <a:lstStyle/>
          <a:p>
            <a:pPr algn="ctr"/>
            <a:r>
              <a:rPr lang="en-US" sz="1600">
                <a:latin typeface="Calibri" pitchFamily="34" charset="0"/>
              </a:rPr>
              <a:t>Problem? – Why hasn’t this been done before?</a:t>
            </a:r>
          </a:p>
        </p:txBody>
      </p:sp>
      <p:sp>
        <p:nvSpPr>
          <p:cNvPr id="18436" name="TextBox 4"/>
          <p:cNvSpPr txBox="1">
            <a:spLocks noChangeArrowheads="1"/>
          </p:cNvSpPr>
          <p:nvPr/>
        </p:nvSpPr>
        <p:spPr bwMode="auto">
          <a:xfrm>
            <a:off x="1905000" y="3429000"/>
            <a:ext cx="4343400" cy="581025"/>
          </a:xfrm>
          <a:prstGeom prst="rect">
            <a:avLst/>
          </a:prstGeom>
          <a:solidFill>
            <a:srgbClr val="00B0F0"/>
          </a:solidFill>
          <a:ln w="9525">
            <a:noFill/>
            <a:miter lim="800000"/>
            <a:headEnd/>
            <a:tailEnd/>
          </a:ln>
        </p:spPr>
        <p:txBody>
          <a:bodyPr>
            <a:spAutoFit/>
          </a:bodyPr>
          <a:lstStyle/>
          <a:p>
            <a:pPr algn="ctr"/>
            <a:r>
              <a:rPr lang="en-US" sz="1600">
                <a:latin typeface="Calibri" pitchFamily="34" charset="0"/>
              </a:rPr>
              <a:t>Opportunity? – Why are you in a position to make progress now?</a:t>
            </a:r>
          </a:p>
        </p:txBody>
      </p:sp>
      <p:sp>
        <p:nvSpPr>
          <p:cNvPr id="18437" name="TextBox 5"/>
          <p:cNvSpPr txBox="1">
            <a:spLocks noChangeArrowheads="1"/>
          </p:cNvSpPr>
          <p:nvPr/>
        </p:nvSpPr>
        <p:spPr bwMode="auto">
          <a:xfrm>
            <a:off x="1905000" y="4387850"/>
            <a:ext cx="4343400" cy="581025"/>
          </a:xfrm>
          <a:prstGeom prst="rect">
            <a:avLst/>
          </a:prstGeom>
          <a:solidFill>
            <a:srgbClr val="00B050"/>
          </a:solidFill>
          <a:ln w="9525">
            <a:noFill/>
            <a:miter lim="800000"/>
            <a:headEnd/>
            <a:tailEnd/>
          </a:ln>
        </p:spPr>
        <p:txBody>
          <a:bodyPr>
            <a:spAutoFit/>
          </a:bodyPr>
          <a:lstStyle/>
          <a:p>
            <a:pPr algn="ctr"/>
            <a:r>
              <a:rPr lang="en-US" sz="1600">
                <a:latin typeface="Calibri" pitchFamily="34" charset="0"/>
              </a:rPr>
              <a:t>Approaches? – How did you go about addressing the question?</a:t>
            </a:r>
          </a:p>
        </p:txBody>
      </p:sp>
      <p:sp>
        <p:nvSpPr>
          <p:cNvPr id="18438" name="TextBox 6"/>
          <p:cNvSpPr txBox="1">
            <a:spLocks noChangeArrowheads="1"/>
          </p:cNvSpPr>
          <p:nvPr/>
        </p:nvSpPr>
        <p:spPr bwMode="auto">
          <a:xfrm>
            <a:off x="1905000" y="5378450"/>
            <a:ext cx="4343400" cy="336550"/>
          </a:xfrm>
          <a:prstGeom prst="rect">
            <a:avLst/>
          </a:prstGeom>
          <a:solidFill>
            <a:srgbClr val="92D050"/>
          </a:solidFill>
          <a:ln w="9525">
            <a:noFill/>
            <a:miter lim="800000"/>
            <a:headEnd/>
            <a:tailEnd/>
          </a:ln>
        </p:spPr>
        <p:txBody>
          <a:bodyPr>
            <a:spAutoFit/>
          </a:bodyPr>
          <a:lstStyle/>
          <a:p>
            <a:pPr algn="ctr"/>
            <a:r>
              <a:rPr lang="en-US" sz="1600">
                <a:latin typeface="Calibri" pitchFamily="34" charset="0"/>
              </a:rPr>
              <a:t>Results –What did you find?</a:t>
            </a:r>
          </a:p>
        </p:txBody>
      </p:sp>
      <p:sp>
        <p:nvSpPr>
          <p:cNvPr id="18439" name="TextBox 7"/>
          <p:cNvSpPr txBox="1">
            <a:spLocks noChangeArrowheads="1"/>
          </p:cNvSpPr>
          <p:nvPr/>
        </p:nvSpPr>
        <p:spPr bwMode="auto">
          <a:xfrm>
            <a:off x="1905000" y="1216025"/>
            <a:ext cx="4229100" cy="581025"/>
          </a:xfrm>
          <a:prstGeom prst="rect">
            <a:avLst/>
          </a:prstGeom>
          <a:solidFill>
            <a:srgbClr val="FFFF00"/>
          </a:solidFill>
          <a:ln w="9525">
            <a:noFill/>
            <a:miter lim="800000"/>
            <a:headEnd/>
            <a:tailEnd/>
          </a:ln>
        </p:spPr>
        <p:txBody>
          <a:bodyPr>
            <a:spAutoFit/>
          </a:bodyPr>
          <a:lstStyle/>
          <a:p>
            <a:pPr algn="ctr"/>
            <a:r>
              <a:rPr lang="en-US" sz="1600">
                <a:latin typeface="Calibri" pitchFamily="34" charset="0"/>
              </a:rPr>
              <a:t>Why is the question interesting or important or both?</a:t>
            </a:r>
          </a:p>
        </p:txBody>
      </p:sp>
      <p:cxnSp>
        <p:nvCxnSpPr>
          <p:cNvPr id="16" name="Straight Arrow Connector 15"/>
          <p:cNvCxnSpPr/>
          <p:nvPr/>
        </p:nvCxnSpPr>
        <p:spPr>
          <a:xfrm>
            <a:off x="4038600" y="99060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34000" y="6856413"/>
            <a:ext cx="595313" cy="1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5"/>
          <p:cNvCxnSpPr/>
          <p:nvPr/>
        </p:nvCxnSpPr>
        <p:spPr>
          <a:xfrm>
            <a:off x="4038600" y="179705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15"/>
          <p:cNvCxnSpPr/>
          <p:nvPr/>
        </p:nvCxnSpPr>
        <p:spPr>
          <a:xfrm>
            <a:off x="4038600" y="309245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15"/>
          <p:cNvCxnSpPr/>
          <p:nvPr/>
        </p:nvCxnSpPr>
        <p:spPr>
          <a:xfrm>
            <a:off x="4038600" y="502920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15"/>
          <p:cNvCxnSpPr/>
          <p:nvPr/>
        </p:nvCxnSpPr>
        <p:spPr>
          <a:xfrm>
            <a:off x="4038600" y="574675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6"/>
          <p:cNvSpPr txBox="1">
            <a:spLocks noChangeArrowheads="1"/>
          </p:cNvSpPr>
          <p:nvPr/>
        </p:nvSpPr>
        <p:spPr bwMode="auto">
          <a:xfrm>
            <a:off x="1905000" y="6064250"/>
            <a:ext cx="4343400" cy="336550"/>
          </a:xfrm>
          <a:prstGeom prst="rect">
            <a:avLst/>
          </a:prstGeom>
          <a:solidFill>
            <a:srgbClr val="92D050"/>
          </a:solidFill>
          <a:ln w="9525">
            <a:noFill/>
            <a:miter lim="800000"/>
            <a:headEnd/>
            <a:tailEnd/>
          </a:ln>
        </p:spPr>
        <p:txBody>
          <a:bodyPr>
            <a:spAutoFit/>
          </a:bodyPr>
          <a:lstStyle/>
          <a:p>
            <a:pPr algn="ctr"/>
            <a:r>
              <a:rPr lang="en-US" sz="1600">
                <a:latin typeface="Calibri" pitchFamily="34" charset="0"/>
              </a:rPr>
              <a:t>Discussion –What do your results mean?</a:t>
            </a:r>
          </a:p>
        </p:txBody>
      </p:sp>
      <p:cxnSp>
        <p:nvCxnSpPr>
          <p:cNvPr id="6" name="Straight Arrow Connector 15"/>
          <p:cNvCxnSpPr/>
          <p:nvPr/>
        </p:nvCxnSpPr>
        <p:spPr>
          <a:xfrm>
            <a:off x="4038600" y="403860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51" name="Text Box 19"/>
          <p:cNvSpPr txBox="1">
            <a:spLocks noChangeArrowheads="1"/>
          </p:cNvSpPr>
          <p:nvPr/>
        </p:nvSpPr>
        <p:spPr bwMode="auto">
          <a:xfrm>
            <a:off x="7010400" y="1828800"/>
            <a:ext cx="1377950" cy="366713"/>
          </a:xfrm>
          <a:prstGeom prst="rect">
            <a:avLst/>
          </a:prstGeom>
          <a:noFill/>
          <a:ln w="9525">
            <a:noFill/>
            <a:miter lim="800000"/>
            <a:headEnd/>
            <a:tailEnd/>
          </a:ln>
          <a:effectLst/>
        </p:spPr>
        <p:txBody>
          <a:bodyPr wrap="none">
            <a:spAutoFit/>
          </a:bodyPr>
          <a:lstStyle/>
          <a:p>
            <a:r>
              <a:rPr lang="en-US"/>
              <a:t>Introduction</a:t>
            </a:r>
          </a:p>
        </p:txBody>
      </p:sp>
      <p:sp>
        <p:nvSpPr>
          <p:cNvPr id="18454" name="AutoShape 22"/>
          <p:cNvSpPr>
            <a:spLocks/>
          </p:cNvSpPr>
          <p:nvPr/>
        </p:nvSpPr>
        <p:spPr bwMode="auto">
          <a:xfrm>
            <a:off x="6248400" y="762000"/>
            <a:ext cx="685800" cy="2971800"/>
          </a:xfrm>
          <a:prstGeom prst="righ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18455" name="Text Box 23"/>
          <p:cNvSpPr txBox="1">
            <a:spLocks noChangeArrowheads="1"/>
          </p:cNvSpPr>
          <p:nvPr/>
        </p:nvSpPr>
        <p:spPr bwMode="auto">
          <a:xfrm>
            <a:off x="6629400" y="4510088"/>
            <a:ext cx="2317750" cy="366712"/>
          </a:xfrm>
          <a:prstGeom prst="rect">
            <a:avLst/>
          </a:prstGeom>
          <a:noFill/>
          <a:ln w="9525">
            <a:noFill/>
            <a:miter lim="800000"/>
            <a:headEnd/>
            <a:tailEnd/>
          </a:ln>
          <a:effectLst/>
        </p:spPr>
        <p:txBody>
          <a:bodyPr wrap="none">
            <a:spAutoFit/>
          </a:bodyPr>
          <a:lstStyle/>
          <a:p>
            <a:r>
              <a:rPr lang="en-US"/>
              <a:t>Introduction/Methods</a:t>
            </a:r>
          </a:p>
        </p:txBody>
      </p:sp>
      <p:sp>
        <p:nvSpPr>
          <p:cNvPr id="18456" name="Text Box 24"/>
          <p:cNvSpPr txBox="1">
            <a:spLocks noChangeArrowheads="1"/>
          </p:cNvSpPr>
          <p:nvPr/>
        </p:nvSpPr>
        <p:spPr bwMode="auto">
          <a:xfrm>
            <a:off x="7239000" y="5410200"/>
            <a:ext cx="946150" cy="366713"/>
          </a:xfrm>
          <a:prstGeom prst="rect">
            <a:avLst/>
          </a:prstGeom>
          <a:noFill/>
          <a:ln w="9525">
            <a:noFill/>
            <a:miter lim="800000"/>
            <a:headEnd/>
            <a:tailEnd/>
          </a:ln>
          <a:effectLst/>
        </p:spPr>
        <p:txBody>
          <a:bodyPr wrap="none">
            <a:spAutoFit/>
          </a:bodyPr>
          <a:lstStyle/>
          <a:p>
            <a:r>
              <a:rPr lang="en-US"/>
              <a:t>Results</a:t>
            </a:r>
          </a:p>
        </p:txBody>
      </p:sp>
      <p:sp>
        <p:nvSpPr>
          <p:cNvPr id="18457" name="Text Box 25"/>
          <p:cNvSpPr txBox="1">
            <a:spLocks noChangeArrowheads="1"/>
          </p:cNvSpPr>
          <p:nvPr/>
        </p:nvSpPr>
        <p:spPr bwMode="auto">
          <a:xfrm>
            <a:off x="7016750" y="6096000"/>
            <a:ext cx="1289050" cy="366713"/>
          </a:xfrm>
          <a:prstGeom prst="rect">
            <a:avLst/>
          </a:prstGeom>
          <a:noFill/>
          <a:ln w="9525">
            <a:noFill/>
            <a:miter lim="800000"/>
            <a:headEnd/>
            <a:tailEnd/>
          </a:ln>
          <a:effectLst/>
        </p:spPr>
        <p:txBody>
          <a:bodyPr wrap="none">
            <a:spAutoFit/>
          </a:bodyPr>
          <a:lstStyle/>
          <a:p>
            <a:r>
              <a:rPr lang="en-US"/>
              <a:t>Discussion</a:t>
            </a:r>
          </a:p>
        </p:txBody>
      </p:sp>
      <p:sp>
        <p:nvSpPr>
          <p:cNvPr id="18458" name="TextBox 6"/>
          <p:cNvSpPr txBox="1">
            <a:spLocks noChangeArrowheads="1"/>
          </p:cNvSpPr>
          <p:nvPr/>
        </p:nvSpPr>
        <p:spPr bwMode="auto">
          <a:xfrm>
            <a:off x="1905000" y="2133600"/>
            <a:ext cx="4343400" cy="336550"/>
          </a:xfrm>
          <a:prstGeom prst="rect">
            <a:avLst/>
          </a:prstGeom>
          <a:solidFill>
            <a:srgbClr val="FF6600"/>
          </a:solidFill>
          <a:ln w="9525">
            <a:noFill/>
            <a:miter lim="800000"/>
            <a:headEnd/>
            <a:tailEnd/>
          </a:ln>
        </p:spPr>
        <p:txBody>
          <a:bodyPr>
            <a:spAutoFit/>
          </a:bodyPr>
          <a:lstStyle/>
          <a:p>
            <a:pPr algn="ctr"/>
            <a:r>
              <a:rPr lang="en-US" sz="1600">
                <a:latin typeface="Calibri" pitchFamily="34" charset="0"/>
              </a:rPr>
              <a:t>Background/state of the art in the field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2"/>
          <p:cNvSpPr txBox="1">
            <a:spLocks noChangeArrowheads="1"/>
          </p:cNvSpPr>
          <p:nvPr/>
        </p:nvSpPr>
        <p:spPr bwMode="auto">
          <a:xfrm>
            <a:off x="152400" y="152400"/>
            <a:ext cx="2438400" cy="523875"/>
          </a:xfrm>
          <a:prstGeom prst="rect">
            <a:avLst/>
          </a:prstGeom>
          <a:solidFill>
            <a:srgbClr val="FFFF00"/>
          </a:solidFill>
          <a:ln w="9525">
            <a:noFill/>
            <a:miter lim="800000"/>
            <a:headEnd/>
            <a:tailEnd/>
          </a:ln>
        </p:spPr>
        <p:txBody>
          <a:bodyPr>
            <a:spAutoFit/>
          </a:bodyPr>
          <a:lstStyle/>
          <a:p>
            <a:r>
              <a:rPr lang="en-US" sz="2800">
                <a:latin typeface="Calibri" pitchFamily="34" charset="0"/>
              </a:rPr>
              <a:t>Question?</a:t>
            </a:r>
          </a:p>
        </p:txBody>
      </p:sp>
      <p:sp>
        <p:nvSpPr>
          <p:cNvPr id="14338" name="TextBox 3"/>
          <p:cNvSpPr txBox="1">
            <a:spLocks noChangeArrowheads="1"/>
          </p:cNvSpPr>
          <p:nvPr/>
        </p:nvSpPr>
        <p:spPr bwMode="auto">
          <a:xfrm>
            <a:off x="76200" y="1371600"/>
            <a:ext cx="4876800" cy="954088"/>
          </a:xfrm>
          <a:prstGeom prst="rect">
            <a:avLst/>
          </a:prstGeom>
          <a:solidFill>
            <a:srgbClr val="FF0000"/>
          </a:solidFill>
          <a:ln w="9525">
            <a:noFill/>
            <a:miter lim="800000"/>
            <a:headEnd/>
            <a:tailEnd/>
          </a:ln>
        </p:spPr>
        <p:txBody>
          <a:bodyPr>
            <a:spAutoFit/>
          </a:bodyPr>
          <a:lstStyle/>
          <a:p>
            <a:r>
              <a:rPr lang="en-US" sz="2800">
                <a:latin typeface="Calibri" pitchFamily="34" charset="0"/>
              </a:rPr>
              <a:t>Problem? – Why hasn’t this been done before?</a:t>
            </a:r>
          </a:p>
        </p:txBody>
      </p:sp>
      <p:sp>
        <p:nvSpPr>
          <p:cNvPr id="14339" name="TextBox 4"/>
          <p:cNvSpPr txBox="1">
            <a:spLocks noChangeArrowheads="1"/>
          </p:cNvSpPr>
          <p:nvPr/>
        </p:nvSpPr>
        <p:spPr bwMode="auto">
          <a:xfrm>
            <a:off x="76200" y="3048000"/>
            <a:ext cx="4876800" cy="1384300"/>
          </a:xfrm>
          <a:prstGeom prst="rect">
            <a:avLst/>
          </a:prstGeom>
          <a:solidFill>
            <a:srgbClr val="00B0F0"/>
          </a:solidFill>
          <a:ln w="9525">
            <a:noFill/>
            <a:miter lim="800000"/>
            <a:headEnd/>
            <a:tailEnd/>
          </a:ln>
        </p:spPr>
        <p:txBody>
          <a:bodyPr>
            <a:spAutoFit/>
          </a:bodyPr>
          <a:lstStyle/>
          <a:p>
            <a:r>
              <a:rPr lang="en-US" sz="2800">
                <a:latin typeface="Calibri" pitchFamily="34" charset="0"/>
              </a:rPr>
              <a:t>Opportunity? – Why are you in a position to make progress now?</a:t>
            </a:r>
          </a:p>
        </p:txBody>
      </p:sp>
      <p:sp>
        <p:nvSpPr>
          <p:cNvPr id="14340" name="TextBox 5"/>
          <p:cNvSpPr txBox="1">
            <a:spLocks noChangeArrowheads="1"/>
          </p:cNvSpPr>
          <p:nvPr/>
        </p:nvSpPr>
        <p:spPr bwMode="auto">
          <a:xfrm>
            <a:off x="76200" y="5068888"/>
            <a:ext cx="4876800" cy="1384300"/>
          </a:xfrm>
          <a:prstGeom prst="rect">
            <a:avLst/>
          </a:prstGeom>
          <a:solidFill>
            <a:srgbClr val="00B050"/>
          </a:solidFill>
          <a:ln w="9525">
            <a:noFill/>
            <a:miter lim="800000"/>
            <a:headEnd/>
            <a:tailEnd/>
          </a:ln>
        </p:spPr>
        <p:txBody>
          <a:bodyPr>
            <a:spAutoFit/>
          </a:bodyPr>
          <a:lstStyle/>
          <a:p>
            <a:r>
              <a:rPr lang="en-US" sz="2800">
                <a:latin typeface="Calibri" pitchFamily="34" charset="0"/>
              </a:rPr>
              <a:t>Specific Aims? – Specific Hypotheses -  Experiments to address them</a:t>
            </a:r>
          </a:p>
        </p:txBody>
      </p:sp>
      <p:sp>
        <p:nvSpPr>
          <p:cNvPr id="14341" name="TextBox 6"/>
          <p:cNvSpPr txBox="1">
            <a:spLocks noChangeArrowheads="1"/>
          </p:cNvSpPr>
          <p:nvPr/>
        </p:nvSpPr>
        <p:spPr bwMode="auto">
          <a:xfrm>
            <a:off x="5638800" y="5068888"/>
            <a:ext cx="3505200" cy="1384300"/>
          </a:xfrm>
          <a:prstGeom prst="rect">
            <a:avLst/>
          </a:prstGeom>
          <a:solidFill>
            <a:srgbClr val="92D050"/>
          </a:solidFill>
          <a:ln w="9525">
            <a:noFill/>
            <a:miter lim="800000"/>
            <a:headEnd/>
            <a:tailEnd/>
          </a:ln>
        </p:spPr>
        <p:txBody>
          <a:bodyPr>
            <a:spAutoFit/>
          </a:bodyPr>
          <a:lstStyle/>
          <a:p>
            <a:r>
              <a:rPr lang="en-US" sz="2800">
                <a:latin typeface="Calibri" pitchFamily="34" charset="0"/>
              </a:rPr>
              <a:t>Likely outcomes – Data and Big picture information</a:t>
            </a:r>
          </a:p>
        </p:txBody>
      </p:sp>
      <p:sp>
        <p:nvSpPr>
          <p:cNvPr id="14342" name="TextBox 7"/>
          <p:cNvSpPr txBox="1">
            <a:spLocks noChangeArrowheads="1"/>
          </p:cNvSpPr>
          <p:nvPr/>
        </p:nvSpPr>
        <p:spPr bwMode="auto">
          <a:xfrm>
            <a:off x="6251575" y="131763"/>
            <a:ext cx="2359025" cy="544512"/>
          </a:xfrm>
          <a:prstGeom prst="rect">
            <a:avLst/>
          </a:prstGeom>
          <a:solidFill>
            <a:srgbClr val="FFFF00"/>
          </a:solidFill>
          <a:ln w="9525">
            <a:noFill/>
            <a:miter lim="800000"/>
            <a:headEnd/>
            <a:tailEnd/>
          </a:ln>
        </p:spPr>
        <p:txBody>
          <a:bodyPr>
            <a:spAutoFit/>
          </a:bodyPr>
          <a:lstStyle/>
          <a:p>
            <a:r>
              <a:rPr lang="en-US" sz="2800">
                <a:latin typeface="Calibri" pitchFamily="34" charset="0"/>
              </a:rPr>
              <a:t>Significance?</a:t>
            </a:r>
          </a:p>
        </p:txBody>
      </p:sp>
      <p:cxnSp>
        <p:nvCxnSpPr>
          <p:cNvPr id="14" name="Straight Arrow Connector 13"/>
          <p:cNvCxnSpPr/>
          <p:nvPr/>
        </p:nvCxnSpPr>
        <p:spPr>
          <a:xfrm>
            <a:off x="4343400" y="414338"/>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8382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25146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45720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05400" y="5715000"/>
            <a:ext cx="381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2"/>
          <p:cNvSpPr txBox="1">
            <a:spLocks noChangeArrowheads="1"/>
          </p:cNvSpPr>
          <p:nvPr/>
        </p:nvSpPr>
        <p:spPr bwMode="auto">
          <a:xfrm>
            <a:off x="152400" y="0"/>
            <a:ext cx="3124200" cy="830263"/>
          </a:xfrm>
          <a:prstGeom prst="rect">
            <a:avLst/>
          </a:prstGeom>
          <a:solidFill>
            <a:srgbClr val="FFFF00"/>
          </a:solidFill>
          <a:ln w="9525">
            <a:noFill/>
            <a:miter lim="800000"/>
            <a:headEnd/>
            <a:tailEnd/>
          </a:ln>
        </p:spPr>
        <p:txBody>
          <a:bodyPr>
            <a:spAutoFit/>
          </a:bodyPr>
          <a:lstStyle/>
          <a:p>
            <a:r>
              <a:rPr lang="en-US" sz="1600">
                <a:latin typeface="Calibri" pitchFamily="34" charset="0"/>
              </a:rPr>
              <a:t>What are the major photosynthetic electron transport pathways turned on during various stresses?</a:t>
            </a:r>
          </a:p>
        </p:txBody>
      </p:sp>
      <p:sp>
        <p:nvSpPr>
          <p:cNvPr id="15362" name="TextBox 3"/>
          <p:cNvSpPr txBox="1">
            <a:spLocks noChangeArrowheads="1"/>
          </p:cNvSpPr>
          <p:nvPr/>
        </p:nvSpPr>
        <p:spPr bwMode="auto">
          <a:xfrm>
            <a:off x="76200" y="1360488"/>
            <a:ext cx="8686800" cy="1077912"/>
          </a:xfrm>
          <a:prstGeom prst="rect">
            <a:avLst/>
          </a:prstGeom>
          <a:solidFill>
            <a:srgbClr val="FF0000"/>
          </a:solidFill>
          <a:ln w="9525">
            <a:noFill/>
            <a:miter lim="800000"/>
            <a:headEnd/>
            <a:tailEnd/>
          </a:ln>
        </p:spPr>
        <p:txBody>
          <a:bodyPr>
            <a:spAutoFit/>
          </a:bodyPr>
          <a:lstStyle/>
          <a:p>
            <a:r>
              <a:rPr lang="en-US" sz="1600">
                <a:latin typeface="Calibri" pitchFamily="34" charset="0"/>
              </a:rPr>
              <a:t>There are likely to be many energy dissipation pathways that algae and plants turn on to dissipate reducing equivalents under stressful  conditions.  Because there are so many different pathways for dissipating reducing equivalents, insertional genetics screens can be very challenging. as one pathway can merely substitute for another.  </a:t>
            </a:r>
          </a:p>
        </p:txBody>
      </p:sp>
      <p:sp>
        <p:nvSpPr>
          <p:cNvPr id="15363" name="TextBox 4"/>
          <p:cNvSpPr txBox="1">
            <a:spLocks noChangeArrowheads="1"/>
          </p:cNvSpPr>
          <p:nvPr/>
        </p:nvSpPr>
        <p:spPr bwMode="auto">
          <a:xfrm>
            <a:off x="76200" y="3048000"/>
            <a:ext cx="8686800" cy="1323975"/>
          </a:xfrm>
          <a:prstGeom prst="rect">
            <a:avLst/>
          </a:prstGeom>
          <a:solidFill>
            <a:srgbClr val="00B0F0"/>
          </a:solidFill>
          <a:ln w="9525">
            <a:noFill/>
            <a:miter lim="800000"/>
            <a:headEnd/>
            <a:tailEnd/>
          </a:ln>
        </p:spPr>
        <p:txBody>
          <a:bodyPr>
            <a:spAutoFit/>
          </a:bodyPr>
          <a:lstStyle/>
          <a:p>
            <a:r>
              <a:rPr lang="en-US" sz="1600">
                <a:latin typeface="Calibri" pitchFamily="34" charset="0"/>
              </a:rPr>
              <a:t>Recently a specific condition has been defined (Xenie Johnson’s paper) in which it appears a novel electron flow pathway is essential for survival.  These conditions, defined as photo-fermentation, require high light and the absence of both carbon dioxide and oxygen.  Due to my extensive experience working in these conditions and setting up genetic screen in algae, I am proposing to elucidate the components and activators of a major auxillary electron flow pathway.  </a:t>
            </a:r>
          </a:p>
        </p:txBody>
      </p:sp>
      <p:sp>
        <p:nvSpPr>
          <p:cNvPr id="15364" name="TextBox 5"/>
          <p:cNvSpPr txBox="1">
            <a:spLocks noChangeArrowheads="1"/>
          </p:cNvSpPr>
          <p:nvPr/>
        </p:nvSpPr>
        <p:spPr bwMode="auto">
          <a:xfrm>
            <a:off x="76200" y="5068888"/>
            <a:ext cx="4876800" cy="1570037"/>
          </a:xfrm>
          <a:prstGeom prst="rect">
            <a:avLst/>
          </a:prstGeom>
          <a:solidFill>
            <a:srgbClr val="00B050"/>
          </a:solidFill>
          <a:ln w="9525">
            <a:noFill/>
            <a:miter lim="800000"/>
            <a:headEnd/>
            <a:tailEnd/>
          </a:ln>
        </p:spPr>
        <p:txBody>
          <a:bodyPr>
            <a:spAutoFit/>
          </a:bodyPr>
          <a:lstStyle/>
          <a:p>
            <a:pPr marL="342900" indent="-342900">
              <a:buFontTx/>
              <a:buAutoNum type="arabicPeriod"/>
            </a:pPr>
            <a:r>
              <a:rPr lang="en-US" sz="1600">
                <a:latin typeface="Calibri" pitchFamily="34" charset="0"/>
              </a:rPr>
              <a:t>Generate a mutant library, screen for mutants that cannot grow in photo-fermentative conditions similar to the </a:t>
            </a:r>
            <a:r>
              <a:rPr lang="en-US" sz="1600" i="1">
                <a:latin typeface="Calibri" pitchFamily="34" charset="0"/>
              </a:rPr>
              <a:t>mrl1</a:t>
            </a:r>
            <a:r>
              <a:rPr lang="en-US" sz="1600">
                <a:latin typeface="Calibri" pitchFamily="34" charset="0"/>
              </a:rPr>
              <a:t> mutant</a:t>
            </a:r>
          </a:p>
          <a:p>
            <a:pPr marL="342900" indent="-342900">
              <a:buFontTx/>
              <a:buAutoNum type="arabicPeriod"/>
            </a:pPr>
            <a:r>
              <a:rPr lang="en-US" sz="1600">
                <a:latin typeface="Calibri" pitchFamily="34" charset="0"/>
              </a:rPr>
              <a:t> Acquire mutants of interest perform linkage analysis and complementation</a:t>
            </a:r>
          </a:p>
          <a:p>
            <a:pPr marL="342900" indent="-342900">
              <a:buFontTx/>
              <a:buAutoNum type="arabicPeriod"/>
            </a:pPr>
            <a:r>
              <a:rPr lang="en-US" sz="1600">
                <a:latin typeface="Calibri" pitchFamily="34" charset="0"/>
              </a:rPr>
              <a:t>Detailed biochemical and biophysical analysis</a:t>
            </a:r>
          </a:p>
        </p:txBody>
      </p:sp>
      <p:sp>
        <p:nvSpPr>
          <p:cNvPr id="15365" name="TextBox 6"/>
          <p:cNvSpPr txBox="1">
            <a:spLocks noChangeArrowheads="1"/>
          </p:cNvSpPr>
          <p:nvPr/>
        </p:nvSpPr>
        <p:spPr bwMode="auto">
          <a:xfrm>
            <a:off x="5638800" y="5068888"/>
            <a:ext cx="3200400" cy="1570037"/>
          </a:xfrm>
          <a:prstGeom prst="rect">
            <a:avLst/>
          </a:prstGeom>
          <a:solidFill>
            <a:srgbClr val="92D050"/>
          </a:solidFill>
          <a:ln w="9525">
            <a:noFill/>
            <a:miter lim="800000"/>
            <a:headEnd/>
            <a:tailEnd/>
          </a:ln>
        </p:spPr>
        <p:txBody>
          <a:bodyPr>
            <a:spAutoFit/>
          </a:bodyPr>
          <a:lstStyle/>
          <a:p>
            <a:r>
              <a:rPr lang="en-US" sz="1600">
                <a:latin typeface="Calibri" pitchFamily="34" charset="0"/>
              </a:rPr>
              <a:t>A thorough characterization of the mutants in deficient in this pathway will lead to the elucidation of an auxiallary electron flow pathway that is upregulated under this and possibly other stressful situations.</a:t>
            </a:r>
          </a:p>
        </p:txBody>
      </p:sp>
      <p:sp>
        <p:nvSpPr>
          <p:cNvPr id="15366" name="TextBox 7"/>
          <p:cNvSpPr txBox="1">
            <a:spLocks noChangeArrowheads="1"/>
          </p:cNvSpPr>
          <p:nvPr/>
        </p:nvSpPr>
        <p:spPr bwMode="auto">
          <a:xfrm>
            <a:off x="4572000" y="0"/>
            <a:ext cx="4572000" cy="1246188"/>
          </a:xfrm>
          <a:prstGeom prst="rect">
            <a:avLst/>
          </a:prstGeom>
          <a:solidFill>
            <a:srgbClr val="FFFF00"/>
          </a:solidFill>
          <a:ln w="9525">
            <a:noFill/>
            <a:miter lim="800000"/>
            <a:headEnd/>
            <a:tailEnd/>
          </a:ln>
        </p:spPr>
        <p:txBody>
          <a:bodyPr>
            <a:spAutoFit/>
          </a:bodyPr>
          <a:lstStyle/>
          <a:p>
            <a:r>
              <a:rPr lang="en-US" sz="1500">
                <a:latin typeface="Calibri" pitchFamily="34" charset="0"/>
              </a:rPr>
              <a:t>The dissipation of reduced cofactors is essential under stressful conditions to prevent the accumulation of reactive oxygen species.  Although these reactions are protective in nature, they complicate attempts to direct electron flow to biofuels.</a:t>
            </a:r>
          </a:p>
        </p:txBody>
      </p:sp>
      <p:cxnSp>
        <p:nvCxnSpPr>
          <p:cNvPr id="14" name="Straight Arrow Connector 13"/>
          <p:cNvCxnSpPr/>
          <p:nvPr/>
        </p:nvCxnSpPr>
        <p:spPr>
          <a:xfrm>
            <a:off x="3581400" y="414338"/>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9144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25146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45720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05400" y="5715000"/>
            <a:ext cx="381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2"/>
          <p:cNvSpPr txBox="1">
            <a:spLocks noChangeArrowheads="1"/>
          </p:cNvSpPr>
          <p:nvPr/>
        </p:nvSpPr>
        <p:spPr bwMode="auto">
          <a:xfrm>
            <a:off x="152400" y="0"/>
            <a:ext cx="3276600" cy="1077913"/>
          </a:xfrm>
          <a:prstGeom prst="rect">
            <a:avLst/>
          </a:prstGeom>
          <a:solidFill>
            <a:srgbClr val="FFFF00"/>
          </a:solidFill>
          <a:ln w="9525">
            <a:noFill/>
            <a:miter lim="800000"/>
            <a:headEnd/>
            <a:tailEnd/>
          </a:ln>
        </p:spPr>
        <p:txBody>
          <a:bodyPr>
            <a:spAutoFit/>
          </a:bodyPr>
          <a:lstStyle/>
          <a:p>
            <a:r>
              <a:rPr lang="en-US" sz="1600">
                <a:latin typeface="Calibri" pitchFamily="34" charset="0"/>
              </a:rPr>
              <a:t>What is the ecological role of heliobacteria in the environment and can these attributes translate to a platform for biofuel production?</a:t>
            </a:r>
          </a:p>
        </p:txBody>
      </p:sp>
      <p:sp>
        <p:nvSpPr>
          <p:cNvPr id="16386" name="TextBox 3"/>
          <p:cNvSpPr txBox="1">
            <a:spLocks noChangeArrowheads="1"/>
          </p:cNvSpPr>
          <p:nvPr/>
        </p:nvSpPr>
        <p:spPr bwMode="auto">
          <a:xfrm>
            <a:off x="76200" y="1436688"/>
            <a:ext cx="8686800" cy="1077912"/>
          </a:xfrm>
          <a:prstGeom prst="rect">
            <a:avLst/>
          </a:prstGeom>
          <a:solidFill>
            <a:srgbClr val="FF0000"/>
          </a:solidFill>
          <a:ln w="9525">
            <a:noFill/>
            <a:miter lim="800000"/>
            <a:headEnd/>
            <a:tailEnd/>
          </a:ln>
        </p:spPr>
        <p:txBody>
          <a:bodyPr>
            <a:spAutoFit/>
          </a:bodyPr>
          <a:lstStyle/>
          <a:p>
            <a:r>
              <a:rPr lang="en-US" sz="1600">
                <a:latin typeface="Calibri" pitchFamily="34" charset="0"/>
              </a:rPr>
              <a:t>Heliobacteria are anoxygenic photosynthetic bacteria that are commonly found in rice fields, an area rich in organic acids like lactate.  Some publications have speculated that heliobacteria may play a crucial role in nitrogen production for the rice plant, although this has always seemed unlikely due to the presence of nitrogen fixing bacteria inside rice nodules.</a:t>
            </a:r>
          </a:p>
        </p:txBody>
      </p:sp>
      <p:sp>
        <p:nvSpPr>
          <p:cNvPr id="16387" name="TextBox 4"/>
          <p:cNvSpPr txBox="1">
            <a:spLocks noChangeArrowheads="1"/>
          </p:cNvSpPr>
          <p:nvPr/>
        </p:nvSpPr>
        <p:spPr bwMode="auto">
          <a:xfrm>
            <a:off x="76200" y="3048000"/>
            <a:ext cx="8686800" cy="1570038"/>
          </a:xfrm>
          <a:prstGeom prst="rect">
            <a:avLst/>
          </a:prstGeom>
          <a:solidFill>
            <a:srgbClr val="00B0F0"/>
          </a:solidFill>
          <a:ln w="9525">
            <a:noFill/>
            <a:miter lim="800000"/>
            <a:headEnd/>
            <a:tailEnd/>
          </a:ln>
        </p:spPr>
        <p:txBody>
          <a:bodyPr>
            <a:spAutoFit/>
          </a:bodyPr>
          <a:lstStyle/>
          <a:p>
            <a:r>
              <a:rPr lang="en-US" sz="1600">
                <a:latin typeface="Calibri" pitchFamily="34" charset="0"/>
              </a:rPr>
              <a:t>A recent genomic analysis of Heliobacterium modesticaldum along with a thorough characterization of its metabolic pathways have shown that if the organism grows on lactate it will produce large amounts of acetate that can be product limiting.  One class of organism that could alleviate a possible substrate inhibition would be methanogenic organisms that oxidize acetate to methane to generate ATP.  Due to my experience in the Coates lab with methanogenic organisms I was able to recognize these characteristics.   </a:t>
            </a:r>
          </a:p>
        </p:txBody>
      </p:sp>
      <p:sp>
        <p:nvSpPr>
          <p:cNvPr id="16388" name="TextBox 5"/>
          <p:cNvSpPr txBox="1">
            <a:spLocks noChangeArrowheads="1"/>
          </p:cNvSpPr>
          <p:nvPr/>
        </p:nvSpPr>
        <p:spPr bwMode="auto">
          <a:xfrm>
            <a:off x="76200" y="4991100"/>
            <a:ext cx="4876800" cy="2781300"/>
          </a:xfrm>
          <a:prstGeom prst="rect">
            <a:avLst/>
          </a:prstGeom>
          <a:solidFill>
            <a:srgbClr val="00B050"/>
          </a:solidFill>
          <a:ln w="9525">
            <a:noFill/>
            <a:miter lim="800000"/>
            <a:headEnd/>
            <a:tailEnd/>
          </a:ln>
        </p:spPr>
        <p:txBody>
          <a:bodyPr>
            <a:spAutoFit/>
          </a:bodyPr>
          <a:lstStyle/>
          <a:p>
            <a:pPr marL="342900" indent="-342900">
              <a:buFontTx/>
              <a:buAutoNum type="arabicPeriod"/>
            </a:pPr>
            <a:r>
              <a:rPr lang="en-US" sz="1600">
                <a:latin typeface="Calibri" pitchFamily="34" charset="0"/>
              </a:rPr>
              <a:t>Grow Heliobacterium in the presence of various amounts of acetate, if it is in fact product limiting it will slow growth.</a:t>
            </a:r>
          </a:p>
          <a:p>
            <a:pPr marL="342900" indent="-342900">
              <a:buFontTx/>
              <a:buAutoNum type="arabicPeriod"/>
            </a:pPr>
            <a:r>
              <a:rPr lang="en-US" sz="1600">
                <a:latin typeface="Calibri" pitchFamily="34" charset="0"/>
              </a:rPr>
              <a:t>Grow Heliobacterium and a methanogen in the dark and in the light, monitor methane production and growth of both strains.  </a:t>
            </a:r>
          </a:p>
          <a:p>
            <a:pPr marL="342900" indent="-342900">
              <a:buFontTx/>
              <a:buAutoNum type="arabicPeriod"/>
            </a:pPr>
            <a:r>
              <a:rPr lang="en-US" sz="1600">
                <a:latin typeface="Calibri" pitchFamily="34" charset="0"/>
              </a:rPr>
              <a:t>Follow transcriptomic and proteomic profiles of the two strains when they are separated and combined.</a:t>
            </a:r>
          </a:p>
          <a:p>
            <a:pPr marL="342900" indent="-342900">
              <a:buFontTx/>
              <a:buAutoNum type="arabicPeriod"/>
            </a:pPr>
            <a:r>
              <a:rPr lang="en-US" sz="1600">
                <a:latin typeface="Calibri" pitchFamily="34" charset="0"/>
              </a:rPr>
              <a:t>Make knockout libraries of both heliobacteria and methanogenic organisms, determine the essential pathways for syntrophic growth.</a:t>
            </a:r>
          </a:p>
        </p:txBody>
      </p:sp>
      <p:sp>
        <p:nvSpPr>
          <p:cNvPr id="16389" name="TextBox 6"/>
          <p:cNvSpPr txBox="1">
            <a:spLocks noChangeArrowheads="1"/>
          </p:cNvSpPr>
          <p:nvPr/>
        </p:nvSpPr>
        <p:spPr bwMode="auto">
          <a:xfrm>
            <a:off x="5638800" y="5068888"/>
            <a:ext cx="3352800" cy="2062162"/>
          </a:xfrm>
          <a:prstGeom prst="rect">
            <a:avLst/>
          </a:prstGeom>
          <a:solidFill>
            <a:srgbClr val="92D050"/>
          </a:solidFill>
          <a:ln w="9525">
            <a:noFill/>
            <a:miter lim="800000"/>
            <a:headEnd/>
            <a:tailEnd/>
          </a:ln>
        </p:spPr>
        <p:txBody>
          <a:bodyPr>
            <a:spAutoFit/>
          </a:bodyPr>
          <a:lstStyle/>
          <a:p>
            <a:r>
              <a:rPr lang="en-US" sz="1600">
                <a:latin typeface="Calibri" pitchFamily="34" charset="0"/>
              </a:rPr>
              <a:t>An understanding of the relationship between heliobacterium and methogens, establishing heliobacteria as the first photosynthetic syntrophs.  Further proteomic and transcriptomic data will further establish a evolutionary link between the two organisms.</a:t>
            </a:r>
          </a:p>
        </p:txBody>
      </p:sp>
      <p:sp>
        <p:nvSpPr>
          <p:cNvPr id="16390" name="TextBox 7"/>
          <p:cNvSpPr txBox="1">
            <a:spLocks noChangeArrowheads="1"/>
          </p:cNvSpPr>
          <p:nvPr/>
        </p:nvSpPr>
        <p:spPr bwMode="auto">
          <a:xfrm>
            <a:off x="4572000" y="55563"/>
            <a:ext cx="4572000" cy="1016000"/>
          </a:xfrm>
          <a:prstGeom prst="rect">
            <a:avLst/>
          </a:prstGeom>
          <a:solidFill>
            <a:srgbClr val="FFFF00"/>
          </a:solidFill>
          <a:ln w="9525">
            <a:noFill/>
            <a:miter lim="800000"/>
            <a:headEnd/>
            <a:tailEnd/>
          </a:ln>
        </p:spPr>
        <p:txBody>
          <a:bodyPr>
            <a:spAutoFit/>
          </a:bodyPr>
          <a:lstStyle/>
          <a:p>
            <a:r>
              <a:rPr lang="en-US" sz="1500">
                <a:latin typeface="Calibri" pitchFamily="34" charset="0"/>
              </a:rPr>
              <a:t>Due to their small antenna, multiple methods for producing hydrogen and fast doubling time, heliobacteria have many attributes of an ideal biofuel producing organism.  </a:t>
            </a:r>
          </a:p>
        </p:txBody>
      </p:sp>
      <p:cxnSp>
        <p:nvCxnSpPr>
          <p:cNvPr id="14" name="Straight Arrow Connector 13"/>
          <p:cNvCxnSpPr/>
          <p:nvPr/>
        </p:nvCxnSpPr>
        <p:spPr>
          <a:xfrm>
            <a:off x="3581400" y="414338"/>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1055688"/>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26670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00400" y="46482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05400" y="5715000"/>
            <a:ext cx="381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2426</TotalTime>
  <Words>693</Words>
  <Application>Microsoft Office PowerPoint</Application>
  <PresentationFormat>On-screen Show (4:3)</PresentationFormat>
  <Paragraphs>50</Paragraphs>
  <Slides>5</Slides>
  <Notes>1</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5</vt:i4>
      </vt:variant>
    </vt:vector>
  </HeadingPairs>
  <TitlesOfParts>
    <vt:vector size="8" baseType="lpstr">
      <vt:lpstr>Calibri</vt:lpstr>
      <vt:lpstr>Arial</vt:lpstr>
      <vt:lpstr>Office Theme</vt:lpstr>
      <vt:lpstr>Things to keep in mind when writing</vt:lpstr>
      <vt:lpstr>Slide 2</vt:lpstr>
      <vt:lpstr>Slide 3</vt:lpstr>
      <vt:lpstr>Slide 4</vt:lpstr>
      <vt:lpstr>Slide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dc:creator>
  <cp:lastModifiedBy>Sue Rhee</cp:lastModifiedBy>
  <cp:revision>30</cp:revision>
  <dcterms:created xsi:type="dcterms:W3CDTF">2012-02-04T17:34:26Z</dcterms:created>
  <dcterms:modified xsi:type="dcterms:W3CDTF">2012-09-13T20:06:28Z</dcterms:modified>
</cp:coreProperties>
</file>