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  <p:sldMasterId id="2147483652" r:id="rId2"/>
    <p:sldMasterId id="2147483653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 type="screen16x9"/>
  <p:notesSz cx="6858000" cy="9144000"/>
  <p:embeddedFontLst>
    <p:embeddedFont>
      <p:font typeface="Roboto Mono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60">
          <p15:clr>
            <a:srgbClr val="000000"/>
          </p15:clr>
        </p15:guide>
        <p15:guide id="2" orient="horz" pos="1620">
          <p15:clr>
            <a:srgbClr val="000000"/>
          </p15:clr>
        </p15:guide>
        <p15:guide id="3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38992C-88AF-49E5-97D4-8C1624CBECE4}">
  <a:tblStyle styleId="{1E38992C-88AF-49E5-97D4-8C1624CBEC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8"/>
  </p:normalViewPr>
  <p:slideViewPr>
    <p:cSldViewPr snapToGrid="0">
      <p:cViewPr varScale="1">
        <p:scale>
          <a:sx n="155" d="100"/>
          <a:sy n="155" d="100"/>
        </p:scale>
        <p:origin x="640" y="176"/>
      </p:cViewPr>
      <p:guideLst>
        <p:guide orient="horz" pos="18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68d2ad838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d68d2ad838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91d91c0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691d91c0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d691d91c08_0_1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691d91c0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691d91c0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d691d91c08_0_1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d063e15f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31d063e15f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31d063e15f0_0_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b7699a8d7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g31b7699a8d7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1b7699a8d7_1_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b7699a8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g31b7699a8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1b7699a8d7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68202ee9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68202ee9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Momentum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strategy experiences rapid surges, particularly in the first 20 periods and towards the end.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Drawdown Sensitivity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sharp declines indicate that the strategy may be sensitive to market conditions or factor signals, highlighting potential risks during volatile periods.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 Potential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ability to recover after drawdowns and end with a high cumulative return suggests that the strategy is capable of capturing favorable market movements effectively.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Overall, the strategy demonstrates potential for generating returns but comes with high volatility and significant drawdowns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2d68202ee96_0_2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6831782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6831782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d6831782ce_0_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study examines the S&amp;P 500 index, a benchmark representing the performance of leading U.S. companies, to analyze how key financial and technical indicators impact stock prices and returns. By calculating a range of financial factors such as momentum, volatility, market capitalization, and illiquidity measures, the research establishes a comprehensive dataset for analysis. Machine learning models are then applied to uncover nonlinear relationships and improve prediction capabilities.</a:t>
            </a:r>
            <a:endParaRPr/>
          </a:p>
        </p:txBody>
      </p:sp>
      <p:sp>
        <p:nvSpPr>
          <p:cNvPr id="41" name="Google Shape;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6831782c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6831782c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6831782ce_0_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68d2ad838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68d2ad838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d68d2ad838_1_17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d42eccd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1d42eccd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d68d2ad838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g2d68d2ad838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d68d2ad838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2d68d2ad838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68d2ad83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2d68d2ad83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68d2ad838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d68d2ad838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68d2ad838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2d68d2ad838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68d2ad838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68d2ad838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68d2ad838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indicate a weak correlation between x and y variable</a:t>
            </a:r>
            <a:endParaRPr/>
          </a:p>
        </p:txBody>
      </p:sp>
      <p:sp>
        <p:nvSpPr>
          <p:cNvPr id="83" name="Google Shape;83;g2d68d2ad838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1643542"/>
            <a:ext cx="822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i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85900" y="2114550"/>
            <a:ext cx="6172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1pPr>
            <a:lvl2pPr marL="914400" lvl="1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2pPr>
            <a:lvl3pPr marL="1371600" lvl="2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3pPr>
            <a:lvl4pPr marL="1828800" lvl="3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4pPr>
            <a:lvl5pPr marL="2286000" lvl="4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2743200" y="2669355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1pPr>
            <a:lvl2pPr marL="914400" lvl="1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2pPr>
            <a:lvl3pPr marL="1371600" lvl="2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3pPr>
            <a:lvl4pPr marL="1828800" lvl="3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4pPr>
            <a:lvl5pPr marL="2286000" lvl="4" indent="-2286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i="1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228600" y="731520"/>
            <a:ext cx="4343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16x9_BG-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0" y="4803775"/>
            <a:ext cx="1827212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b="0" i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TRANSCENDING DISCIPLINES, TRANSFORMING LIVES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2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255587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57200" y="1643062"/>
            <a:ext cx="8229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>
                <a:solidFill>
                  <a:schemeClr val="lt2"/>
                </a:solidFill>
              </a:rPr>
              <a:t>AI-Enhanced Factor Analysis for Predicting S&amp;P 500 Stock Dynamics</a:t>
            </a:r>
            <a:endParaRPr sz="3200" i="1">
              <a:solidFill>
                <a:schemeClr val="lt2"/>
              </a:solidFill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743200" y="2952762"/>
            <a:ext cx="3657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A2C64"/>
              </a:buClr>
              <a:buSzPts val="1800"/>
              <a:buFont typeface="Calibri"/>
              <a:buNone/>
            </a:pPr>
            <a:r>
              <a:rPr lang="en-US">
                <a:solidFill>
                  <a:schemeClr val="lt2"/>
                </a:solidFill>
              </a:rPr>
              <a:t>Sixun Chen, JiaJun Gu, Xingtong Lin, Yuting Lu, Zichen Yang</a:t>
            </a:r>
            <a:endParaRPr sz="1800"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28600" y="187450"/>
            <a:ext cx="848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800"/>
              <a:t>First Layer of Filtering: Factor Choice Behind Rationale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228600" y="860700"/>
            <a:ext cx="84885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●"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Setting a threshold for correlation with target variable of return with lower than 0.1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●"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Benefits: Reduce Noise in the Model, Enhance Model Interpretability, Prevent Overfitting，Improve Computational Efficiency，Align with Feature Selection Best Practices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13" y="1975750"/>
            <a:ext cx="8414774" cy="11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0097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800"/>
              <a:t>Second Layer: Pairwise Correlation Assessment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228600" y="731525"/>
            <a:ext cx="8235300" cy="106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016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Times New Roman"/>
              <a:buChar char="●"/>
            </a:pPr>
            <a:r>
              <a:rPr lang="en-US" sz="1150">
                <a:latin typeface="Times New Roman"/>
                <a:ea typeface="Times New Roman"/>
                <a:cs typeface="Times New Roman"/>
                <a:sym typeface="Times New Roman"/>
              </a:rPr>
              <a:t>For any pair of highly correlated factors exceeding the threshold, retained only the factor with the stronger correlation to returns.</a:t>
            </a:r>
            <a:endParaRPr sz="1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16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Times New Roman"/>
              <a:buChar char="●"/>
            </a:pPr>
            <a:r>
              <a:rPr lang="en-US" sz="1150">
                <a:latin typeface="Times New Roman"/>
                <a:ea typeface="Times New Roman"/>
                <a:cs typeface="Times New Roman"/>
                <a:sym typeface="Times New Roman"/>
              </a:rPr>
              <a:t>This way is to prevent the overemphasis on specific one underlying area in model training.</a:t>
            </a:r>
            <a:endParaRPr sz="1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075" y="1455425"/>
            <a:ext cx="4018353" cy="31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1736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combination of 10 factors after filtering and rating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429125" y="815050"/>
            <a:ext cx="7617000" cy="288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20675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 b="1"/>
              <a:t>'Volatility_Dynamics'</a:t>
            </a:r>
            <a:endParaRPr sz="1450" b="1"/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 b="1"/>
              <a:t>'Liquidity_Stress'</a:t>
            </a:r>
            <a:endParaRPr sz="1450" b="1"/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 b="1"/>
              <a:t>'RSI'</a:t>
            </a:r>
            <a:endParaRPr sz="1450" b="1"/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 b="1"/>
              <a:t>'Short_Momentum'</a:t>
            </a:r>
            <a:endParaRPr sz="1450" b="1"/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 b="1"/>
              <a:t>'Long_Momentum'</a:t>
            </a:r>
            <a:endParaRPr sz="1450" b="1"/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 b="1"/>
              <a:t>'High_Low_Spread'</a:t>
            </a:r>
            <a:endParaRPr sz="1450" b="1"/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 b="1"/>
              <a:t>'Smoothed_Return'</a:t>
            </a:r>
            <a:endParaRPr sz="1450" b="1"/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 b="1"/>
              <a:t>'Momentum_Liquidity'</a:t>
            </a:r>
            <a:endParaRPr sz="1450" b="1"/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 b="1"/>
              <a:t>'Amihud_Illiquidity'</a:t>
            </a:r>
            <a:endParaRPr sz="1450" b="1"/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AutoNum type="arabicPeriod"/>
            </a:pPr>
            <a:r>
              <a:rPr lang="en-US" sz="1450" b="1"/>
              <a:t>'Price_MA_50'</a:t>
            </a:r>
            <a:endParaRPr sz="1450" b="1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050" b="1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 descr="16x9_gre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0" y="4803775"/>
            <a:ext cx="1827212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55575" y="240525"/>
            <a:ext cx="5328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787913" y="113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{1E38992C-88AF-49E5-97D4-8C1624CBECE4}</a:tableStyleId>
              </a:tblPr>
              <a:tblGrid>
                <a:gridCol w="139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3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Handles Nonlinearity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Overfitting Control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Interpretability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Computational Cost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Linear Regression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Low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Ridge Regression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Low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Partial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Moderate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</a:rPr>
                        <a:t>Gradient Boosting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✓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✗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High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 descr="16x9_gre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55575" y="240525"/>
            <a:ext cx="5328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70700" y="862125"/>
            <a:ext cx="42012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Provides a simple and interpretable baseline for linear relationships.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Serves as a benchmark for evaluating advanced models.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Computationally efficient for smaller datasets.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Addresses multicollinearity with regularization.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Improves generalization and prevents overfitting.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Suitable for datasets with many features.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572000" y="862125"/>
            <a:ext cx="44181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Captures complex, non-linear relationships.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Highlights key features with feature importance analysis.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Robust against noisy and volatile data.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Excels at modeling complex, non-linear patterns and interactions.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Offers superior predictive accuracy through iterative learning.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Scalable for large datasets with optimized implementations.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 descr="16x9_gre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255575" y="143200"/>
            <a:ext cx="5328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and Performance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319550" y="155750"/>
            <a:ext cx="3735300" cy="4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Scatter Plot Analysis</a:t>
            </a: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scatter plot compares predicted returns (y-axis) against actual returns (x-axis).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Ideally, the points should align with the dashed diagonal line, representing perfect predictions.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Among the models, </a:t>
            </a:r>
            <a: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shows the tightest clustering around the line, indicating the highest prediction accuracy.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Performance Metrics</a:t>
            </a: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 Squared Error (MSE)</a:t>
            </a: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Measures the average squared difference between predicted and actual values. Lower values indicate better performance.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R-Squared:</a:t>
            </a: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Indicates how much variance in the data is explained by the model. Higher values signify better explanatory power.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5">
            <a:alphaModFix/>
          </a:blip>
          <a:srcRect b="82393"/>
          <a:stretch/>
        </p:blipFill>
        <p:spPr>
          <a:xfrm>
            <a:off x="60450" y="3569163"/>
            <a:ext cx="5090250" cy="9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50" y="764800"/>
            <a:ext cx="5090250" cy="2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23000" dir="540000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6475" y="66350"/>
            <a:ext cx="5390400" cy="10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</a:rPr>
              <a:t>Residual Analysis for Random Forest Model</a:t>
            </a:r>
            <a:endParaRPr sz="17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255587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r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12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25125" y="1262638"/>
            <a:ext cx="5453100" cy="30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Char char="●"/>
            </a:pPr>
            <a:r>
              <a:rPr lang="en-US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 of Residuals:</a:t>
            </a:r>
            <a:endParaRPr sz="1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 residuals are clustered close to the red dashed line (residual = 0)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Char char="●"/>
            </a:pPr>
            <a:r>
              <a:rPr lang="en-US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Outliers and Extreme Values:</a:t>
            </a:r>
            <a:endParaRPr sz="1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few residuals deviate significantly from the red line.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875" y="609600"/>
            <a:ext cx="3513375" cy="16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225" y="2446525"/>
            <a:ext cx="3482025" cy="18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55575" y="55325"/>
            <a:ext cx="6286500" cy="9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lt1"/>
                </a:solidFill>
              </a:rPr>
              <a:t>Feature Importance Analysis for Random Forest Model</a:t>
            </a:r>
            <a:endParaRPr sz="1600" b="1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803775"/>
            <a:ext cx="1827212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0" y="379675"/>
            <a:ext cx="91440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Feature Importance: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Momentum_Liquidity: </a:t>
            </a:r>
            <a:r>
              <a:rPr lang="en-US"/>
              <a:t>The most influential feature, with a wide range of SHAP values, significantly pushing predictions in both positive and negative directions.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Volatility_Dynamics:</a:t>
            </a:r>
            <a:r>
              <a:rPr lang="en-US"/>
              <a:t> Plays a crucial role, with higher values (red) typically increasing prediction outputs.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High_Low_Spread: </a:t>
            </a:r>
            <a:r>
              <a:rPr lang="en-US"/>
              <a:t>Shows mixed predictive power, contributing positively and negatively dep</a:t>
            </a:r>
            <a:r>
              <a:rPr lang="en-US" sz="1500"/>
              <a:t>ending on the sample's feature value.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75" y="1896875"/>
            <a:ext cx="3821372" cy="241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7697" y="1837513"/>
            <a:ext cx="4083929" cy="24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228600" y="152300"/>
            <a:ext cx="52428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Backtest: Cumulative Return Performance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5706000" y="152300"/>
            <a:ext cx="3438000" cy="165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 b="1">
                <a:latin typeface="Arial"/>
                <a:ea typeface="Arial"/>
                <a:cs typeface="Arial"/>
                <a:sym typeface="Arial"/>
              </a:rPr>
              <a:t>Methodology:</a:t>
            </a:r>
            <a:endParaRPr sz="1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-US" sz="800">
                <a:latin typeface="Arial"/>
                <a:ea typeface="Arial"/>
                <a:cs typeface="Arial"/>
                <a:sym typeface="Arial"/>
              </a:rPr>
              <a:t>Training Set: 80% percent of the time before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-US" sz="800">
                <a:latin typeface="Arial"/>
                <a:ea typeface="Arial"/>
                <a:cs typeface="Arial"/>
                <a:sym typeface="Arial"/>
              </a:rPr>
              <a:t>Rolling Window: 36, Assuming Three years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-US" sz="800">
                <a:latin typeface="Arial"/>
                <a:ea typeface="Arial"/>
                <a:cs typeface="Arial"/>
                <a:sym typeface="Arial"/>
              </a:rPr>
              <a:t>Gradient Boosting Regressor  to forecast the stock return since it has a highest R squared level 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-US" sz="800">
                <a:latin typeface="Arial"/>
                <a:ea typeface="Arial"/>
                <a:cs typeface="Arial"/>
                <a:sym typeface="Arial"/>
              </a:rPr>
              <a:t>Ranking by forecasted stock return and select top 100 stocks for composing the portfolio and equally weighted invested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88" y="1175750"/>
            <a:ext cx="5319076" cy="279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5771900" y="1585950"/>
            <a:ext cx="3000000" cy="2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</a:rPr>
              <a:t>Strengths:</a:t>
            </a:r>
            <a:endParaRPr sz="800" b="1">
              <a:solidFill>
                <a:schemeClr val="lt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-US" sz="800">
                <a:solidFill>
                  <a:schemeClr val="lt1"/>
                </a:solidFill>
              </a:rPr>
              <a:t>The strategy can identify profitable investment opportunities during specific periods, as seen in the upward trends in cumulative returns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-US" sz="800">
                <a:solidFill>
                  <a:schemeClr val="lt1"/>
                </a:solidFill>
              </a:rPr>
              <a:t>Machine learning models like Gradient Boosting can capture complex relationships between features and returns, which might explain the recovery towards the end</a:t>
            </a:r>
            <a:endParaRPr sz="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</a:rPr>
              <a:t>Weaknesses:</a:t>
            </a:r>
            <a:endParaRPr sz="800" b="1">
              <a:solidFill>
                <a:schemeClr val="lt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-US" sz="800">
                <a:solidFill>
                  <a:schemeClr val="lt1"/>
                </a:solidFill>
              </a:rPr>
              <a:t>The performance is inconsistent, with periods of sharp declines, which could be due to overfitting, insufficient feature engineering, or lack of adaptability to market conditions</a:t>
            </a:r>
            <a:endParaRPr sz="800">
              <a:solidFill>
                <a:schemeClr val="lt1"/>
              </a:solidFill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-US" sz="800">
                <a:solidFill>
                  <a:schemeClr val="lt1"/>
                </a:solidFill>
              </a:rPr>
              <a:t>The low Sharpe Ratio suggests that the returns are not sufficiently high to justify the risk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310625" y="187475"/>
            <a:ext cx="43434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310625" y="644675"/>
            <a:ext cx="8734500" cy="365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Macroeconomic Indicators: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Integrate macroeconomic data such as interest rates, inflation, and GDP growth to understand their impact on portfolio performance.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ESG Factors: Explore the impact of Environmental, Social, and Governance (ESG) metrics on portfolio returns and risk.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Portfolio Optimization Enhancements: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Dynamic Rebalancing Strategies: Develop adaptive rebalancing strategies that respond to changing market conditions in real-time.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Risk-Parity Approaches: Incorporate risk-parity techniques to balance risk contributions across assets or factors.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Transaction Cost Analysis: Account for transaction costs and market impact when implementing portfolio strategies to evaluate real-world performance.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28600" y="187450"/>
            <a:ext cx="848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800"/>
              <a:t>Introduction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228600" y="860700"/>
            <a:ext cx="8488500" cy="3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Forecasting Stock Returns</a:t>
            </a:r>
            <a:endParaRPr sz="23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</a:rPr>
              <a:t>A challenging task due to the unpredictable nature of financial markets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</a:rPr>
              <a:t>Modern machine learning methods, like Ridge regression, random forests, and gradient boosting, handle large and nonlinear dataset effectively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Research Objective</a:t>
            </a:r>
            <a:endParaRPr sz="23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</a:rPr>
              <a:t>Explore how machine learning models improve stock return predictions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Focus of the Study</a:t>
            </a:r>
            <a:endParaRPr sz="23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</a:rPr>
              <a:t>Analyze the S&amp;P 500 index, representing leading U.S. companies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</a:rPr>
              <a:t>Examine the impact of financial and technical indicators on stock prices and returns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228600" y="175750"/>
            <a:ext cx="43434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1"/>
          </p:nvPr>
        </p:nvSpPr>
        <p:spPr>
          <a:xfrm>
            <a:off x="310600" y="872125"/>
            <a:ext cx="7515900" cy="163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This report investigates the performance and predictive capabilities of a portfolio constructed using advanced financial factors and machine learning techniques. The primary objective is to understand the drivers behind portfolio outperformance and provide insights for future investment strategies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228600" y="152300"/>
            <a:ext cx="6115500" cy="4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Tian Song, Forecasting Stock Returns Using Random Forests and Gradient Boosting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400" b="1">
                <a:latin typeface="Times New Roman"/>
                <a:ea typeface="Times New Roman"/>
                <a:cs typeface="Times New Roman"/>
                <a:sym typeface="Times New Roman"/>
              </a:rPr>
              <a:t>Alberto G, Predicting Stock Market Returns with Machine Learning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400" b="1">
                <a:latin typeface="Times New Roman"/>
                <a:ea typeface="Times New Roman"/>
                <a:cs typeface="Times New Roman"/>
                <a:sym typeface="Times New Roman"/>
              </a:rPr>
              <a:t>Prachi Pathak, Stock Market Prediction Using Machine Learning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457200" y="1986762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>
                <a:solidFill>
                  <a:schemeClr val="lt2"/>
                </a:solidFill>
              </a:rPr>
              <a:t>Thank You for Listening!</a:t>
            </a:r>
            <a:endParaRPr sz="3200" i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28600" y="187450"/>
            <a:ext cx="848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800"/>
              <a:t>Data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228600" y="860700"/>
            <a:ext cx="84885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Data Source: CRSP Database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</a:rPr>
              <a:t>CRSP MSP500 List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</a:rPr>
              <a:t>CRSP MSF with Monthly Frequency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</a:rPr>
              <a:t>CRSP MSENAMES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</a:rPr>
              <a:t>Study Period: January 1, 2019, to Present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Data Preprocessing</a:t>
            </a:r>
            <a:endParaRPr sz="23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</a:rPr>
              <a:t>Data Merging to Align S&amp;P 500 list data with stock price and trading volume data using permno identifiers to ensures stock-specific information aligns with company attributes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</a:rPr>
              <a:t>Date Range Filtering for data to match the start and end dates of each company's S&amp;P 500 inclusion and ensure that data is within valid periods for each stock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500">
                <a:solidFill>
                  <a:schemeClr val="lt1"/>
                </a:solidFill>
              </a:rPr>
              <a:t>Missing Data Handling: Fill missing values using forward-fill within each stock group, and replace unresolved missing values with zero, and handle extreme values by replacing infinite values with NaN and applying forward-fill technique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8600" y="187450"/>
            <a:ext cx="848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800"/>
              <a:t>Factor Choice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28600" y="860700"/>
            <a:ext cx="8488500" cy="4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Size Factors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Market_Cap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Market capitalization (absolute price × outstanding shares)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Log_Market_Cap: Log-transformed market capitalization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Momentum Factors</a:t>
            </a:r>
            <a:endParaRPr sz="1500"/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Momentum: 12-month momentum (percentage change in price over 4 periods)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Momentum_Change: Change in momentum compared to the previous period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Momentum_MA: 10-period moving average of momentum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Short_Momentum: Percentage change in price over 20 periods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Long_Momentum: Percentage change in price over 50 periods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Multi_Period_Momentum: Interaction between short and long momentum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Volatility Factors</a:t>
            </a:r>
            <a:endParaRPr sz="1500"/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Volatility_Slope: Change in rolling volatility over time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Rolling_Volatility: 20-period rolling standard deviation of returns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Volatility_Dynamics: Interaction between rolling volatility and its slope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Volatility_Adjusted_Return: Price-based return divided by rolling volatility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228600" y="187450"/>
            <a:ext cx="848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800"/>
              <a:t>Factor Choice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228600" y="860700"/>
            <a:ext cx="8488500" cy="3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Liquidity Factors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Amihud_Illiquidity: Price-to-volume ratio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Turnover_Ratio: Trading volume divided by outstanding shares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Mono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Liquidity_Stress: Turnover ratio scaled by the magnitude of price-based returns and market capitalization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Price-Based Factors</a:t>
            </a:r>
            <a:endParaRPr sz="1500"/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Price_Based_Factors: Simple percentage change in price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High_Low_Spread: Difference between current price and the minimum price for each stock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Normalized_High_Low: High-low spread normalized by price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Technical Indicators</a:t>
            </a:r>
            <a:endParaRPr sz="1500"/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RSI: Relative Strength Index (14-period)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Price_MA_20: 20-period moving average of price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Price_MA_50: 50-period moving average of price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Mean_Reversion: Deviation of price from the 50-period moving average, scaled by rolling volatility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228600" y="187450"/>
            <a:ext cx="848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800"/>
              <a:t>Factor Choice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228600" y="860700"/>
            <a:ext cx="84885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Interaction Factors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Momentum_vs_MarketCap: Interaction between momentum and log-transformed market capitalization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Volatility_vs_Turnover: Interaction between rolling volatility and turnover ratio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Mono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Trend_Strength: Interaction between momentum deviation (from 20-period moving average) and RSI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Mono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Risk_Adjusted_Momentum: Momentum scaled by volatility-turnover interaction and rolling volatility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Mono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Abnormal_Behavior: Combined effect of momentum, high-low spread, RSI, and illiquidity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Derived Factors</a:t>
            </a:r>
            <a:endParaRPr sz="1500"/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MarketCap_Adjusted_Momentum: Momentum scaled by market capitalization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Momentum_MA_Deviation: Deviation of momentum from its 20-period moving average.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Momentum_RSI: Interaction between momentum and RSI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28600" y="187450"/>
            <a:ext cx="848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800"/>
              <a:t>Factor Choice Behind Rationale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228600" y="860700"/>
            <a:ext cx="84885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All Factors represent key aspects of market dynamics, including size, momentum, volatility, liquidity, and technical patterns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Size Factors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Market_Cap and Log_Market_Cap: Capture firm scale and significance, which are crucial for understanding risk and return variations across companies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Momentum Factors</a:t>
            </a:r>
            <a:endParaRPr sz="1500"/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Momentum_MA, Short_Momentum, Long_Momentum, Multi_Period_Momentum, and Momentum_MA_Deviation: Identify price trends and turning points, leveraging known anomalies in asset pricing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Trend_Strength: Highlights momentum deviations relative to RSI, capturing shifts in market sentiment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Liquidity Factors</a:t>
            </a:r>
            <a:endParaRPr sz="1500"/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Amihud_Illiquidity and Liquidity_Stress: Measure how trading activity impacts prices and identify illiquid periods, critical for understanding market dynamics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Turnover_Ratio: Assesses trading volume relative to outstanding shares, reflecting investor activity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28600" y="187450"/>
            <a:ext cx="848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800"/>
              <a:t>Factor Choice Behind Rationale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28600" y="728550"/>
            <a:ext cx="8488500" cy="4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Volatility Factors: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Rolling_Volatility and Volatility_Slope: Offer insights into price stability and risk over time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Mono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Volatility_Dynamics: Captures changing risk levels by combining volatility and its slope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Price-Based Factors</a:t>
            </a:r>
            <a:endParaRPr sz="1500"/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High_Low_Spread and Smoothed_Return: Provide insights into price fluctuations and overall returns, enhancing trend detection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Mean_Reversion: Reflects the tendency of prices to revert to averages, useful for identifying overvalued or undervalued conditions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Technical Indicators</a:t>
            </a:r>
            <a:endParaRPr sz="1500"/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RSI: Identifies overbought or oversold conditions, highlighting potential price reversals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Price_MA_20 and Price_MA_50: Track short and long-term trends, offering context for price movements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Interaction Terms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Volatility_vs_Turnover and Volatility_Turnover: Combine risk and liquidity measures to uncover complex market behaviors</a:t>
            </a:r>
            <a:endParaRPr sz="11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US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Momentum_Liquidity: Links momentum with trading activity, emphasizing periods of significant price moves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28600" y="187450"/>
            <a:ext cx="848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800"/>
              <a:t>First Layer of Filtering: Factor Choice Behind Rationale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28600" y="860700"/>
            <a:ext cx="84885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●"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Setting a threshold for correlation with target variable of return with lower than 0.1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●"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Benefits: Reduce Noise in the Model, Enhance Model Interpretability, Prevent Overfitting，Improve Computational Efficiency，Align with Feature Selection Best Practices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2250"/>
            <a:ext cx="4112800" cy="319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750" y="1522250"/>
            <a:ext cx="4018353" cy="31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1998</Words>
  <Application>Microsoft Macintosh PowerPoint</Application>
  <PresentationFormat>全屏显示(16:9)</PresentationFormat>
  <Paragraphs>217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Courier New</vt:lpstr>
      <vt:lpstr>Arial</vt:lpstr>
      <vt:lpstr>Roboto Mono</vt:lpstr>
      <vt:lpstr>Times New Roman</vt:lpstr>
      <vt:lpstr>Calibri</vt:lpstr>
      <vt:lpstr>8_Office Theme</vt:lpstr>
      <vt:lpstr>2_Office Theme</vt:lpstr>
      <vt:lpstr>5_Office Theme</vt:lpstr>
      <vt:lpstr>AI-Enhanced Factor Analysis for Predicting S&amp;P 500 Stock Dynamics</vt:lpstr>
      <vt:lpstr>Introduction</vt:lpstr>
      <vt:lpstr>Data</vt:lpstr>
      <vt:lpstr>Factor Choice</vt:lpstr>
      <vt:lpstr>Factor Choice</vt:lpstr>
      <vt:lpstr>Factor Choice</vt:lpstr>
      <vt:lpstr>Factor Choice Behind Rationale</vt:lpstr>
      <vt:lpstr>Factor Choice Behind Rationale</vt:lpstr>
      <vt:lpstr>First Layer of Filtering: Factor Choice Behind Rationale</vt:lpstr>
      <vt:lpstr>First Layer of Filtering: Factor Choice Behind Rationale</vt:lpstr>
      <vt:lpstr>Second Layer: Pairwise Correlation Assessment</vt:lpstr>
      <vt:lpstr>Best combination of 10 factors after filtering and rating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Backtest: Cumulative Return Performance</vt:lpstr>
      <vt:lpstr>Future work</vt:lpstr>
      <vt:lpstr>Summary</vt:lpstr>
      <vt:lpstr>Reference Tian Song, Forecasting Stock Returns Using Random Forests and Gradient Boosting Alberto G, Predicting Stock Market Returns with Machine Learning Prachi Pathak, Stock Market Prediction Using Machine Learning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GuJiaJun</cp:lastModifiedBy>
  <cp:revision>1</cp:revision>
  <dcterms:modified xsi:type="dcterms:W3CDTF">2024-12-10T02:13:31Z</dcterms:modified>
</cp:coreProperties>
</file>