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0"/>
  </p:notesMasterIdLst>
  <p:sldIdLst>
    <p:sldId id="331" r:id="rId5"/>
    <p:sldId id="431" r:id="rId6"/>
    <p:sldId id="406" r:id="rId7"/>
    <p:sldId id="408" r:id="rId8"/>
    <p:sldId id="407" r:id="rId9"/>
    <p:sldId id="409" r:id="rId10"/>
    <p:sldId id="410" r:id="rId11"/>
    <p:sldId id="412" r:id="rId12"/>
    <p:sldId id="432" r:id="rId13"/>
    <p:sldId id="426" r:id="rId14"/>
    <p:sldId id="420" r:id="rId15"/>
    <p:sldId id="413" r:id="rId16"/>
    <p:sldId id="415" r:id="rId17"/>
    <p:sldId id="422" r:id="rId18"/>
    <p:sldId id="414" r:id="rId19"/>
    <p:sldId id="417" r:id="rId20"/>
    <p:sldId id="418" r:id="rId21"/>
    <p:sldId id="419" r:id="rId22"/>
    <p:sldId id="416" r:id="rId23"/>
    <p:sldId id="428" r:id="rId24"/>
    <p:sldId id="421" r:id="rId25"/>
    <p:sldId id="424" r:id="rId26"/>
    <p:sldId id="427" r:id="rId27"/>
    <p:sldId id="430" r:id="rId28"/>
    <p:sldId id="41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3300"/>
    <a:srgbClr val="07518F"/>
    <a:srgbClr val="FFFF00"/>
    <a:srgbClr val="FFFF66"/>
    <a:srgbClr val="FF6600"/>
    <a:srgbClr val="0A76D0"/>
    <a:srgbClr val="064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3054" autoAdjust="0"/>
  </p:normalViewPr>
  <p:slideViewPr>
    <p:cSldViewPr snapToGrid="0">
      <p:cViewPr>
        <p:scale>
          <a:sx n="80" d="100"/>
          <a:sy n="80" d="100"/>
        </p:scale>
        <p:origin x="-2520" y="-1032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975CA1F-F9EC-4F00-8EB7-B69C391E2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1CC67F1-EE27-49DD-AA50-8225B2D6DBBE}" type="slidenum">
              <a:rPr lang="en-US" smtClean="0">
                <a:latin typeface="Arial" charset="0"/>
              </a:rPr>
              <a:pPr eaLnBrk="1" hangingPunct="1"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5CA1F-F9EC-4F00-8EB7-B69C391E26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98145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231933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" y="6216155"/>
            <a:ext cx="1828737" cy="63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550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70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623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70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15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724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2900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8654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385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000">
              <a:schemeClr val="bg1"/>
            </a:gs>
            <a:gs pos="53000">
              <a:schemeClr val="bg1">
                <a:gamma/>
                <a:shade val="46275"/>
                <a:invGamma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intel_rgb_100-whit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377750" y="6316988"/>
            <a:ext cx="6683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412875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7163"/>
            <a:ext cx="8423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7750175" y="6310313"/>
            <a:ext cx="41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eaLnBrk="0" hangingPunct="0"/>
            <a:fld id="{0696CC28-641D-40DC-9F76-28EABBDA271B}" type="slidenum">
              <a:rPr lang="en-US" sz="900" b="1">
                <a:solidFill>
                  <a:srgbClr val="7FC2F9"/>
                </a:solidFill>
                <a:effectLst/>
              </a:rPr>
              <a:pPr eaLnBrk="0" hangingPunct="0"/>
              <a:t>‹#›</a:t>
            </a:fld>
            <a:endParaRPr lang="en-US" sz="900" b="1">
              <a:solidFill>
                <a:srgbClr val="7FC2F9"/>
              </a:solidFill>
              <a:effectLst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6196993"/>
            <a:ext cx="1828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rch.ch/" TargetMode="External"/><Relationship Id="rId2" Type="http://schemas.openxmlformats.org/officeDocument/2006/relationships/hyperlink" Target="https://code.google.com/p/cuda-convnet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rontodeeplearning.github.io/convnet/" TargetMode="External"/><Relationship Id="rId5" Type="http://schemas.openxmlformats.org/officeDocument/2006/relationships/hyperlink" Target="http://deeplearning.net/software/pylearn2/" TargetMode="External"/><Relationship Id="rId4" Type="http://schemas.openxmlformats.org/officeDocument/2006/relationships/hyperlink" Target="http://caffe.berkeleyvision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VLC/caff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yann.lecun.com/exdb/lene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ymas.com/mdb/" TargetMode="External"/><Relationship Id="rId2" Type="http://schemas.openxmlformats.org/officeDocument/2006/relationships/hyperlink" Target="https://code.google.com/p/leveldb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affe.berkeleyvision.org/mnist_prototxt.html" TargetMode="External"/><Relationship Id="rId2" Type="http://schemas.openxmlformats.org/officeDocument/2006/relationships/hyperlink" Target="http://caffe.berkeleyvision.org/mnist_solver_prototx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protocol-buffers/docs/over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yann.lecun.com/exdb/publis/pdf/lecun-01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02812" y="5729057"/>
            <a:ext cx="3823439" cy="49554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000" b="1" dirty="0" err="1" smtClean="0"/>
              <a:t>boris</a:t>
            </a:r>
            <a:r>
              <a:rPr lang="en-US" sz="2000" b="1" dirty="0" smtClean="0"/>
              <a:t>. ginzburg@intel.com</a:t>
            </a:r>
            <a:endParaRPr lang="en-US" sz="1600" dirty="0" smtClean="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94532" y="1704975"/>
            <a:ext cx="7754937" cy="20859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/>
              <a:t>Lecture 2: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Caffe</a:t>
            </a:r>
            <a:r>
              <a:rPr lang="en-US" sz="3600" dirty="0" smtClean="0"/>
              <a:t>:  getting started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Forward propagation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LeNet</a:t>
            </a:r>
            <a:r>
              <a:rPr lang="en-US" dirty="0" smtClean="0"/>
              <a:t>  topology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 bwMode="auto">
          <a:xfrm rot="10800000">
            <a:off x="1323716" y="1701043"/>
            <a:ext cx="797442" cy="4621719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FORWARD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7249632" y="1690075"/>
            <a:ext cx="797442" cy="4621719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BACKWARD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2897424" y="5909191"/>
            <a:ext cx="3375876" cy="372140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Data Layer 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89456" y="5429682"/>
            <a:ext cx="3391813" cy="3367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Convolutional layer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[5x5]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84139" y="4311494"/>
            <a:ext cx="3402446" cy="3721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Convolutional layer [5x5]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84139" y="4844897"/>
            <a:ext cx="3402446" cy="3721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Pooling [2x2, stride 2]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902741" y="3763886"/>
            <a:ext cx="3365242" cy="3721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Pooling [2x2, stride 2]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84140" y="3233344"/>
            <a:ext cx="3402445" cy="3721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Inner Product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884140" y="2723769"/>
            <a:ext cx="3402445" cy="3721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ReLUP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889456" y="2178820"/>
            <a:ext cx="3391813" cy="3721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Inner Product 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2902742" y="1609981"/>
            <a:ext cx="3365240" cy="39340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Soft Max</a:t>
            </a:r>
          </a:p>
        </p:txBody>
      </p:sp>
    </p:spTree>
    <p:extLst>
      <p:ext uri="{BB962C8B-B14F-4D97-AF65-F5344CB8AC3E}">
        <p14:creationId xmlns:p14="http://schemas.microsoft.com/office/powerpoint/2010/main" val="2598614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Layer:: Forward( 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effectLst/>
                  </a:rPr>
                  <a:t>class Layer {</a:t>
                </a:r>
              </a:p>
              <a:p>
                <a:pPr marL="344488" lvl="1" indent="0">
                  <a:buNone/>
                </a:pPr>
                <a:r>
                  <a:rPr lang="en-US" dirty="0">
                    <a:effectLst/>
                  </a:rPr>
                  <a:t>Setup (bottom, top); 	// initialize layer</a:t>
                </a:r>
              </a:p>
              <a:p>
                <a:pPr marL="344488" lvl="1" indent="0">
                  <a:buNone/>
                </a:pPr>
                <a:r>
                  <a:rPr lang="en-US" dirty="0" smtClean="0">
                    <a:solidFill>
                      <a:srgbClr val="FFCC00"/>
                    </a:solidFill>
                    <a:effectLst/>
                  </a:rPr>
                  <a:t>Forward (bottom, top); 	//compute next layer</a:t>
                </a:r>
                <a:endParaRPr lang="en-US" dirty="0">
                  <a:effectLst/>
                </a:endParaRPr>
              </a:p>
              <a:p>
                <a:pPr marL="344488" lvl="1" indent="0">
                  <a:buNone/>
                </a:pPr>
                <a:r>
                  <a:rPr lang="en-US" dirty="0">
                    <a:effectLst/>
                  </a:rPr>
                  <a:t>Backward( top, bottom);	//compute gradient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ffectLst/>
                  </a:rPr>
                  <a:t>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Forward() propagate f to next  layer: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ffectLst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𝑙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95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754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458193" y="1965664"/>
            <a:ext cx="4239490" cy="3375145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/>
              </a:rPr>
              <a:t>name</a:t>
            </a:r>
            <a:r>
              <a:rPr lang="en-US" dirty="0">
                <a:effectLst/>
              </a:rPr>
              <a:t>: "</a:t>
            </a:r>
            <a:r>
              <a:rPr lang="en-US" dirty="0" err="1">
                <a:effectLst/>
              </a:rPr>
              <a:t>mnist</a:t>
            </a:r>
            <a:r>
              <a:rPr lang="en-US" dirty="0">
                <a:effectLst/>
              </a:rPr>
              <a:t>"</a:t>
            </a:r>
          </a:p>
          <a:p>
            <a:r>
              <a:rPr lang="en-US" dirty="0">
                <a:effectLst/>
              </a:rPr>
              <a:t>  type: DATA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data_param</a:t>
            </a:r>
            <a:r>
              <a:rPr lang="en-US" dirty="0">
                <a:effectLst/>
              </a:rPr>
              <a:t> {</a:t>
            </a:r>
          </a:p>
          <a:p>
            <a:r>
              <a:rPr lang="en-US" dirty="0">
                <a:effectLst/>
              </a:rPr>
              <a:t>    source: "</a:t>
            </a:r>
            <a:r>
              <a:rPr lang="en-US" dirty="0" err="1">
                <a:effectLst/>
              </a:rPr>
              <a:t>mnist</a:t>
            </a:r>
            <a:r>
              <a:rPr lang="en-US" dirty="0">
                <a:effectLst/>
              </a:rPr>
              <a:t>-train-</a:t>
            </a:r>
            <a:r>
              <a:rPr lang="en-US" dirty="0" err="1">
                <a:effectLst/>
              </a:rPr>
              <a:t>leveldb</a:t>
            </a:r>
            <a:r>
              <a:rPr lang="en-US" dirty="0">
                <a:effectLst/>
              </a:rPr>
              <a:t>"</a:t>
            </a:r>
          </a:p>
          <a:p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batch_size</a:t>
            </a:r>
            <a:r>
              <a:rPr lang="en-US" dirty="0">
                <a:effectLst/>
              </a:rPr>
              <a:t>: 64</a:t>
            </a:r>
          </a:p>
          <a:p>
            <a:r>
              <a:rPr lang="en-US" dirty="0">
                <a:effectLst/>
              </a:rPr>
              <a:t>    scale: 0.00390625</a:t>
            </a:r>
          </a:p>
          <a:p>
            <a:r>
              <a:rPr lang="en-US" dirty="0">
                <a:effectLst/>
              </a:rPr>
              <a:t>  }</a:t>
            </a:r>
          </a:p>
          <a:p>
            <a:r>
              <a:rPr lang="en-US" dirty="0">
                <a:effectLst/>
              </a:rPr>
              <a:t>  top: "data"</a:t>
            </a:r>
          </a:p>
          <a:p>
            <a:r>
              <a:rPr lang="en-US" dirty="0">
                <a:effectLst/>
              </a:rPr>
              <a:t>  top: "label</a:t>
            </a:r>
            <a:r>
              <a:rPr lang="en-US" b="1" dirty="0">
                <a:effectLst/>
              </a:rPr>
              <a:t>"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68146" y="3170711"/>
            <a:ext cx="1306286" cy="9381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bg2"/>
                </a:solidFill>
                <a:effectLst/>
              </a:rPr>
              <a:t>mnist</a:t>
            </a:r>
            <a:r>
              <a:rPr lang="en-US" dirty="0">
                <a:solidFill>
                  <a:schemeClr val="bg2"/>
                </a:solidFill>
                <a:effectLst/>
              </a:rPr>
              <a:t>-train-</a:t>
            </a:r>
            <a:r>
              <a:rPr lang="en-US" dirty="0" err="1">
                <a:solidFill>
                  <a:schemeClr val="bg2"/>
                </a:solidFill>
                <a:effectLst/>
              </a:rPr>
              <a:t>leveldb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760017" y="3403407"/>
            <a:ext cx="607957" cy="4846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93166" y="2186194"/>
            <a:ext cx="607957" cy="4846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798766" y="4339302"/>
            <a:ext cx="607957" cy="4846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49116" y="1477926"/>
            <a:ext cx="754912" cy="217531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ata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549116" y="3888039"/>
            <a:ext cx="754912" cy="2175310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318418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458193" y="1092539"/>
            <a:ext cx="4239490" cy="52488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/>
              </a:rPr>
              <a:t>name</a:t>
            </a:r>
            <a:r>
              <a:rPr lang="en-US" dirty="0">
                <a:effectLst/>
              </a:rPr>
              <a:t>: "conv1"</a:t>
            </a:r>
          </a:p>
          <a:p>
            <a:r>
              <a:rPr lang="en-US" dirty="0">
                <a:effectLst/>
              </a:rPr>
              <a:t>  type: CONVOLUTION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blobs_lr</a:t>
            </a:r>
            <a:r>
              <a:rPr lang="en-US" dirty="0">
                <a:effectLst/>
              </a:rPr>
              <a:t>: 1.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blobs_lr</a:t>
            </a:r>
            <a:r>
              <a:rPr lang="en-US" dirty="0">
                <a:effectLst/>
              </a:rPr>
              <a:t>: 2.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convolution_param</a:t>
            </a:r>
            <a:r>
              <a:rPr lang="en-US" dirty="0">
                <a:effectLst/>
              </a:rPr>
              <a:t> {</a:t>
            </a:r>
          </a:p>
          <a:p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num_output</a:t>
            </a:r>
            <a:r>
              <a:rPr lang="en-US" dirty="0">
                <a:effectLst/>
              </a:rPr>
              <a:t>: 20</a:t>
            </a:r>
          </a:p>
          <a:p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kernelsize</a:t>
            </a:r>
            <a:r>
              <a:rPr lang="en-US" dirty="0">
                <a:effectLst/>
              </a:rPr>
              <a:t>: 5</a:t>
            </a:r>
          </a:p>
          <a:p>
            <a:r>
              <a:rPr lang="en-US" dirty="0">
                <a:effectLst/>
              </a:rPr>
              <a:t>    stride: 1</a:t>
            </a:r>
          </a:p>
          <a:p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weight_filler</a:t>
            </a:r>
            <a:r>
              <a:rPr lang="en-US" dirty="0">
                <a:effectLst/>
              </a:rPr>
              <a:t> {</a:t>
            </a:r>
          </a:p>
          <a:p>
            <a:r>
              <a:rPr lang="en-US" dirty="0">
                <a:effectLst/>
              </a:rPr>
              <a:t>      type: "</a:t>
            </a:r>
            <a:r>
              <a:rPr lang="en-US" dirty="0" err="1">
                <a:effectLst/>
              </a:rPr>
              <a:t>xavier</a:t>
            </a:r>
            <a:r>
              <a:rPr lang="en-US" dirty="0">
                <a:effectLst/>
              </a:rPr>
              <a:t>"</a:t>
            </a:r>
          </a:p>
          <a:p>
            <a:r>
              <a:rPr lang="en-US" dirty="0">
                <a:effectLst/>
              </a:rPr>
              <a:t>    }</a:t>
            </a:r>
          </a:p>
          <a:p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bias_filler</a:t>
            </a:r>
            <a:r>
              <a:rPr lang="en-US" dirty="0">
                <a:effectLst/>
              </a:rPr>
              <a:t> {</a:t>
            </a:r>
          </a:p>
          <a:p>
            <a:r>
              <a:rPr lang="en-US" dirty="0">
                <a:effectLst/>
              </a:rPr>
              <a:t>      type: "constant"</a:t>
            </a:r>
          </a:p>
          <a:p>
            <a:r>
              <a:rPr lang="en-US" dirty="0">
                <a:effectLst/>
              </a:rPr>
              <a:t>    }</a:t>
            </a:r>
          </a:p>
          <a:p>
            <a:r>
              <a:rPr lang="en-US" dirty="0">
                <a:effectLst/>
              </a:rPr>
              <a:t>  }</a:t>
            </a:r>
          </a:p>
          <a:p>
            <a:r>
              <a:rPr lang="en-US" dirty="0">
                <a:effectLst/>
              </a:rPr>
              <a:t>  bottom: "data"</a:t>
            </a:r>
          </a:p>
          <a:p>
            <a:r>
              <a:rPr lang="en-US" dirty="0">
                <a:effectLst/>
              </a:rPr>
              <a:t>  top: "</a:t>
            </a:r>
            <a:r>
              <a:rPr lang="en-US" dirty="0" smtClean="0">
                <a:effectLst/>
              </a:rPr>
              <a:t>conv1”</a:t>
            </a:r>
            <a:endParaRPr lang="en-US" dirty="0">
              <a:effectLst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760017" y="3403407"/>
            <a:ext cx="607957" cy="4846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93166" y="3361849"/>
            <a:ext cx="607957" cy="4846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29340" y="2636870"/>
            <a:ext cx="829339" cy="211587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Data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637721" y="1217612"/>
            <a:ext cx="971107" cy="105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637721" y="2491475"/>
            <a:ext cx="971107" cy="105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637721" y="3800473"/>
            <a:ext cx="971107" cy="105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96963" y="5133087"/>
            <a:ext cx="1052623" cy="105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conv1</a:t>
            </a:r>
          </a:p>
        </p:txBody>
      </p:sp>
    </p:spTree>
    <p:extLst>
      <p:ext uri="{BB962C8B-B14F-4D97-AF65-F5344CB8AC3E}">
        <p14:creationId xmlns:p14="http://schemas.microsoft.com/office/powerpoint/2010/main" val="3861616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424763"/>
            <a:ext cx="8407400" cy="484844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</a:rPr>
              <a:t>for </a:t>
            </a:r>
            <a:r>
              <a:rPr lang="en-US" sz="2000" dirty="0" smtClean="0">
                <a:effectLst/>
              </a:rPr>
              <a:t>(</a:t>
            </a:r>
            <a:r>
              <a:rPr lang="en-US" sz="2000" dirty="0">
                <a:effectLst/>
              </a:rPr>
              <a:t>n</a:t>
            </a:r>
            <a:r>
              <a:rPr lang="en-US" sz="2000" dirty="0" smtClean="0">
                <a:effectLst/>
              </a:rPr>
              <a:t> = 0</a:t>
            </a:r>
            <a:r>
              <a:rPr lang="en-US" sz="2000" dirty="0">
                <a:effectLst/>
              </a:rPr>
              <a:t>;  n</a:t>
            </a:r>
            <a:r>
              <a:rPr lang="en-US" sz="2000" dirty="0" smtClean="0">
                <a:effectLst/>
              </a:rPr>
              <a:t> &lt; N</a:t>
            </a:r>
            <a:r>
              <a:rPr lang="en-US" sz="2000" dirty="0">
                <a:effectLst/>
              </a:rPr>
              <a:t>;  </a:t>
            </a:r>
            <a:r>
              <a:rPr lang="en-US" sz="2000" dirty="0" smtClean="0">
                <a:effectLst/>
              </a:rPr>
              <a:t>n++)</a:t>
            </a: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effectLst/>
              </a:rPr>
              <a:t>  for </a:t>
            </a:r>
            <a:r>
              <a:rPr lang="en-US" sz="2000" dirty="0" smtClean="0">
                <a:effectLst/>
              </a:rPr>
              <a:t>(</a:t>
            </a:r>
            <a:r>
              <a:rPr lang="en-US" sz="2000" dirty="0">
                <a:effectLst/>
              </a:rPr>
              <a:t>m</a:t>
            </a:r>
            <a:r>
              <a:rPr lang="en-US" sz="2000" dirty="0" smtClean="0">
                <a:effectLst/>
              </a:rPr>
              <a:t> = 0</a:t>
            </a:r>
            <a:r>
              <a:rPr lang="en-US" sz="2000" dirty="0">
                <a:effectLst/>
              </a:rPr>
              <a:t>;  m</a:t>
            </a:r>
            <a:r>
              <a:rPr lang="en-US" sz="2000" dirty="0" smtClean="0">
                <a:effectLst/>
              </a:rPr>
              <a:t> &lt; M</a:t>
            </a:r>
            <a:r>
              <a:rPr lang="en-US" sz="2000" dirty="0">
                <a:effectLst/>
              </a:rPr>
              <a:t>;  </a:t>
            </a:r>
            <a:r>
              <a:rPr lang="en-US" sz="2000" dirty="0" smtClean="0">
                <a:effectLst/>
              </a:rPr>
              <a:t>m </a:t>
            </a:r>
            <a:r>
              <a:rPr lang="en-US" sz="2000" dirty="0">
                <a:effectLst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 </a:t>
            </a:r>
            <a:r>
              <a:rPr lang="en-US" sz="2000" dirty="0" smtClean="0">
                <a:effectLst/>
              </a:rPr>
              <a:t>for(y = 0; y&lt;Y; y</a:t>
            </a:r>
            <a:r>
              <a:rPr lang="en-US" sz="2000" dirty="0">
                <a:effectLst/>
              </a:rPr>
              <a:t>++) 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   for(x = 0; x&lt;X; x</a:t>
            </a:r>
            <a:r>
              <a:rPr lang="en-US" sz="2000" dirty="0">
                <a:effectLst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     </a:t>
            </a:r>
            <a:r>
              <a:rPr lang="en-US" sz="2000" dirty="0" smtClean="0">
                <a:effectLst/>
              </a:rPr>
              <a:t>for </a:t>
            </a:r>
            <a:r>
              <a:rPr lang="en-US" sz="2000" dirty="0">
                <a:effectLst/>
              </a:rPr>
              <a:t>(</a:t>
            </a:r>
            <a:r>
              <a:rPr lang="en-US" sz="2000" dirty="0" smtClean="0">
                <a:effectLst/>
              </a:rPr>
              <a:t>p = 0; p&lt; K; p</a:t>
            </a:r>
            <a:r>
              <a:rPr lang="en-US" sz="2000" dirty="0">
                <a:effectLst/>
              </a:rPr>
              <a:t>++) 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          for </a:t>
            </a:r>
            <a:r>
              <a:rPr lang="en-US" sz="2000" dirty="0">
                <a:effectLst/>
              </a:rPr>
              <a:t>(</a:t>
            </a:r>
            <a:r>
              <a:rPr lang="en-US" sz="2000" dirty="0" smtClean="0">
                <a:effectLst/>
              </a:rPr>
              <a:t>q = </a:t>
            </a:r>
            <a:r>
              <a:rPr lang="en-US" sz="2000" dirty="0">
                <a:effectLst/>
              </a:rPr>
              <a:t>0</a:t>
            </a:r>
            <a:r>
              <a:rPr lang="en-US" sz="2000" dirty="0" smtClean="0">
                <a:effectLst/>
              </a:rPr>
              <a:t>;  </a:t>
            </a:r>
            <a:r>
              <a:rPr lang="en-US" sz="2000" dirty="0">
                <a:effectLst/>
              </a:rPr>
              <a:t>q</a:t>
            </a:r>
            <a:r>
              <a:rPr lang="en-US" sz="2000" dirty="0" smtClean="0">
                <a:effectLst/>
              </a:rPr>
              <a:t>&lt; K; </a:t>
            </a:r>
            <a:r>
              <a:rPr lang="en-US" sz="2000" dirty="0">
                <a:effectLst/>
              </a:rPr>
              <a:t>q++) 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       </a:t>
            </a:r>
            <a:r>
              <a:rPr lang="en-US" sz="2000" dirty="0" smtClean="0">
                <a:effectLst/>
              </a:rPr>
              <a:t>  </a:t>
            </a:r>
            <a:r>
              <a:rPr lang="en-US" sz="2000" b="1" dirty="0" err="1" smtClean="0">
                <a:effectLst/>
              </a:rPr>
              <a:t>y</a:t>
            </a:r>
            <a:r>
              <a:rPr lang="en-US" sz="2000" b="1" baseline="-25000" dirty="0" err="1">
                <a:effectLst/>
              </a:rPr>
              <a:t>L</a:t>
            </a:r>
            <a:r>
              <a:rPr lang="en-US" sz="2000" b="1" baseline="-25000" dirty="0" smtClean="0">
                <a:effectLst/>
              </a:rPr>
              <a:t> </a:t>
            </a:r>
            <a:r>
              <a:rPr lang="en-US" sz="2000" b="1" dirty="0" smtClean="0">
                <a:effectLst/>
              </a:rPr>
              <a:t>(n; x, y</a:t>
            </a:r>
            <a:r>
              <a:rPr lang="en-US" sz="2000" b="1" dirty="0">
                <a:effectLst/>
              </a:rPr>
              <a:t>) += </a:t>
            </a:r>
            <a:r>
              <a:rPr lang="en-US" sz="2000" b="1" dirty="0" smtClean="0">
                <a:effectLst/>
              </a:rPr>
              <a:t> y</a:t>
            </a:r>
            <a:r>
              <a:rPr lang="en-US" sz="2000" b="1" baseline="-25000" dirty="0" smtClean="0">
                <a:effectLst/>
              </a:rPr>
              <a:t>L-1</a:t>
            </a:r>
            <a:r>
              <a:rPr lang="en-US" sz="2000" b="1" dirty="0" smtClean="0">
                <a:effectLst/>
              </a:rPr>
              <a:t>(m, </a:t>
            </a:r>
            <a:r>
              <a:rPr lang="en-US" sz="2000" b="1" dirty="0" err="1">
                <a:effectLst/>
              </a:rPr>
              <a:t>x+p</a:t>
            </a:r>
            <a:r>
              <a:rPr lang="en-US" sz="2000" b="1" dirty="0" smtClean="0">
                <a:effectLst/>
              </a:rPr>
              <a:t>, </a:t>
            </a:r>
            <a:r>
              <a:rPr lang="en-US" sz="2000" b="1" dirty="0" err="1" smtClean="0">
                <a:effectLst/>
              </a:rPr>
              <a:t>y+q</a:t>
            </a:r>
            <a:r>
              <a:rPr lang="en-US" sz="2000" b="1" dirty="0" smtClean="0">
                <a:effectLst/>
              </a:rPr>
              <a:t>) * w (m , </a:t>
            </a:r>
            <a:r>
              <a:rPr lang="en-US" sz="2000" b="1" dirty="0">
                <a:effectLst/>
              </a:rPr>
              <a:t>n</a:t>
            </a:r>
            <a:r>
              <a:rPr lang="en-US" sz="2000" b="1" dirty="0" smtClean="0">
                <a:effectLst/>
              </a:rPr>
              <a:t>;  p, q);</a:t>
            </a: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Add bias…</a:t>
            </a:r>
            <a:endParaRPr lang="en-US" sz="2000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24581"/>
              </p:ext>
            </p:extLst>
          </p:nvPr>
        </p:nvGraphicFramePr>
        <p:xfrm>
          <a:off x="4136059" y="1233377"/>
          <a:ext cx="4688985" cy="235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Visio" r:id="rId3" imgW="6355688" imgH="3349828" progId="Visio.Drawing.11">
                  <p:embed/>
                </p:oleObj>
              </mc:Choice>
              <mc:Fallback>
                <p:oleObj name="Visio" r:id="rId3" imgW="6355688" imgH="334982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059" y="1233377"/>
                        <a:ext cx="4688985" cy="235804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945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31" y="4327462"/>
            <a:ext cx="8050037" cy="125689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effectLst/>
              </a:rPr>
              <a:t>for </a:t>
            </a:r>
            <a:r>
              <a:rPr lang="en-US" sz="2000" dirty="0">
                <a:effectLst/>
              </a:rPr>
              <a:t>(p = 0; p&lt; </a:t>
            </a:r>
            <a:r>
              <a:rPr lang="en-US" sz="2000" dirty="0" smtClean="0">
                <a:effectLst/>
              </a:rPr>
              <a:t>k; </a:t>
            </a:r>
            <a:r>
              <a:rPr lang="en-US" sz="2000" dirty="0">
                <a:effectLst/>
              </a:rPr>
              <a:t>p++)   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 </a:t>
            </a:r>
            <a:r>
              <a:rPr lang="en-US" sz="2000" dirty="0" smtClean="0">
                <a:effectLst/>
              </a:rPr>
              <a:t>for </a:t>
            </a:r>
            <a:r>
              <a:rPr lang="en-US" sz="2000" dirty="0">
                <a:effectLst/>
              </a:rPr>
              <a:t>(q = 0;  q&lt; k; q++) 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 </a:t>
            </a:r>
            <a:r>
              <a:rPr lang="en-US" sz="2000" dirty="0" smtClean="0">
                <a:effectLst/>
              </a:rPr>
              <a:t>    </a:t>
            </a:r>
            <a:r>
              <a:rPr lang="en-US" sz="2000" dirty="0" err="1" smtClean="0">
                <a:effectLst/>
              </a:rPr>
              <a:t>y</a:t>
            </a:r>
            <a:r>
              <a:rPr lang="en-US" sz="2000" baseline="-25000" dirty="0" err="1">
                <a:effectLst/>
              </a:rPr>
              <a:t>L</a:t>
            </a:r>
            <a:r>
              <a:rPr lang="en-US" sz="2000" dirty="0" smtClean="0">
                <a:effectLst/>
              </a:rPr>
              <a:t> (x</a:t>
            </a:r>
            <a:r>
              <a:rPr lang="en-US" sz="2000" dirty="0">
                <a:effectLst/>
              </a:rPr>
              <a:t>, y) </a:t>
            </a:r>
            <a:r>
              <a:rPr lang="en-US" sz="2000" dirty="0" smtClean="0">
                <a:effectLst/>
              </a:rPr>
              <a:t>= max(  </a:t>
            </a:r>
            <a:r>
              <a:rPr lang="en-US" sz="2000" dirty="0" err="1" smtClean="0">
                <a:effectLst/>
              </a:rPr>
              <a:t>y</a:t>
            </a:r>
            <a:r>
              <a:rPr lang="en-US" sz="2000" baseline="-25000" dirty="0" err="1">
                <a:effectLst/>
              </a:rPr>
              <a:t>L</a:t>
            </a:r>
            <a:r>
              <a:rPr lang="en-US" sz="2000" dirty="0" smtClean="0">
                <a:effectLst/>
              </a:rPr>
              <a:t>(x</a:t>
            </a:r>
            <a:r>
              <a:rPr lang="en-US" sz="2000" dirty="0">
                <a:effectLst/>
              </a:rPr>
              <a:t>, y</a:t>
            </a:r>
            <a:r>
              <a:rPr lang="en-US" sz="2000" dirty="0" smtClean="0">
                <a:effectLst/>
              </a:rPr>
              <a:t>),  y</a:t>
            </a:r>
            <a:r>
              <a:rPr lang="en-US" sz="2000" baseline="-25000" dirty="0" smtClean="0">
                <a:effectLst/>
              </a:rPr>
              <a:t>L-1</a:t>
            </a:r>
            <a:r>
              <a:rPr lang="en-US" sz="2000" dirty="0" smtClean="0">
                <a:effectLst/>
              </a:rPr>
              <a:t>(x*s + p</a:t>
            </a:r>
            <a:r>
              <a:rPr lang="en-US" sz="2000" dirty="0">
                <a:effectLst/>
              </a:rPr>
              <a:t>, </a:t>
            </a:r>
            <a:r>
              <a:rPr lang="en-US" sz="2000" dirty="0" smtClean="0">
                <a:effectLst/>
              </a:rPr>
              <a:t>y*s + q) );</a:t>
            </a:r>
          </a:p>
          <a:p>
            <a:pPr marL="0" indent="0">
              <a:buNone/>
            </a:pPr>
            <a:endParaRPr lang="en-US" sz="2000" smtClean="0">
              <a:effectLst/>
            </a:endParaRPr>
          </a:p>
          <a:p>
            <a:pPr marL="0" indent="0">
              <a:buNone/>
            </a:pPr>
            <a:r>
              <a:rPr lang="en-US" sz="2000" smtClean="0">
                <a:effectLst/>
              </a:rPr>
              <a:t>Poolinh</a:t>
            </a:r>
            <a:r>
              <a:rPr lang="en-US" sz="2000" dirty="0" smtClean="0">
                <a:effectLst/>
              </a:rPr>
              <a:t> helps to  </a:t>
            </a:r>
            <a:r>
              <a:rPr lang="en-US" sz="2000" dirty="0">
                <a:effectLst/>
              </a:rPr>
              <a:t>extract </a:t>
            </a:r>
            <a:r>
              <a:rPr lang="en-US" sz="2000" dirty="0" smtClean="0">
                <a:effectLst/>
              </a:rPr>
              <a:t>features that </a:t>
            </a:r>
            <a:r>
              <a:rPr lang="en-US" sz="2000" dirty="0">
                <a:effectLst/>
              </a:rPr>
              <a:t>are increasingly invariant to local transformations of the input image.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38448" y="1079231"/>
            <a:ext cx="4239490" cy="296883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 name: "pool1"</a:t>
            </a:r>
          </a:p>
          <a:p>
            <a:r>
              <a:rPr lang="en-US" dirty="0">
                <a:effectLst/>
              </a:rPr>
              <a:t>  type: POOLING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pooling_param</a:t>
            </a:r>
            <a:r>
              <a:rPr lang="en-US" dirty="0">
                <a:effectLst/>
              </a:rPr>
              <a:t> {</a:t>
            </a:r>
          </a:p>
          <a:p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kernel_size</a:t>
            </a:r>
            <a:r>
              <a:rPr lang="en-US" dirty="0">
                <a:effectLst/>
              </a:rPr>
              <a:t>: 2</a:t>
            </a:r>
          </a:p>
          <a:p>
            <a:r>
              <a:rPr lang="en-US" dirty="0">
                <a:effectLst/>
              </a:rPr>
              <a:t>    stride: 2</a:t>
            </a:r>
          </a:p>
          <a:p>
            <a:r>
              <a:rPr lang="en-US" dirty="0">
                <a:effectLst/>
              </a:rPr>
              <a:t>    pool: MAX</a:t>
            </a:r>
          </a:p>
          <a:p>
            <a:r>
              <a:rPr lang="en-US" dirty="0">
                <a:effectLst/>
              </a:rPr>
              <a:t>  }</a:t>
            </a:r>
          </a:p>
          <a:p>
            <a:r>
              <a:rPr lang="en-US" dirty="0">
                <a:effectLst/>
              </a:rPr>
              <a:t>  bottom: "conv1"</a:t>
            </a:r>
          </a:p>
          <a:p>
            <a:r>
              <a:rPr lang="en-US" dirty="0">
                <a:effectLst/>
              </a:rPr>
              <a:t>  top: "pool1"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6001" y="1963498"/>
            <a:ext cx="754911" cy="67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256001" y="2645807"/>
            <a:ext cx="754911" cy="67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10912" y="1963498"/>
            <a:ext cx="754911" cy="67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010911" y="2645807"/>
            <a:ext cx="754911" cy="67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9461" y="2308207"/>
            <a:ext cx="754911" cy="675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6974958" y="2473452"/>
            <a:ext cx="659218" cy="34470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33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product  (Fully Connected) 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175" y="5847909"/>
            <a:ext cx="4816549" cy="778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</a:t>
            </a:r>
            <a:r>
              <a:rPr lang="en-US" baseline="-25000" dirty="0" smtClean="0"/>
              <a:t>L</a:t>
            </a:r>
            <a:r>
              <a:rPr lang="en-US" dirty="0" smtClean="0"/>
              <a:t> (n) = ∑ W</a:t>
            </a:r>
            <a:r>
              <a:rPr lang="en-US" baseline="-25000" dirty="0" smtClean="0"/>
              <a:t>L</a:t>
            </a:r>
            <a:r>
              <a:rPr lang="en-US" dirty="0" smtClean="0"/>
              <a:t>(n, m) * Y</a:t>
            </a:r>
            <a:r>
              <a:rPr lang="en-US" baseline="-25000" dirty="0" smtClean="0"/>
              <a:t>L-1</a:t>
            </a:r>
            <a:r>
              <a:rPr lang="en-US" dirty="0"/>
              <a:t> </a:t>
            </a:r>
            <a:r>
              <a:rPr lang="en-US" dirty="0" smtClean="0"/>
              <a:t>(m)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38446" y="1124447"/>
            <a:ext cx="4892771" cy="4574614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2"/>
                </a:solidFill>
                <a:effectLst/>
              </a:rPr>
              <a:t>name: "ip1"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type: INNER_PRODUCT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</a:t>
            </a:r>
            <a:r>
              <a:rPr lang="en-US" dirty="0" err="1">
                <a:solidFill>
                  <a:schemeClr val="bg2"/>
                </a:solidFill>
                <a:effectLst/>
              </a:rPr>
              <a:t>blobs_lr</a:t>
            </a:r>
            <a:r>
              <a:rPr lang="en-US" dirty="0">
                <a:solidFill>
                  <a:schemeClr val="bg2"/>
                </a:solidFill>
                <a:effectLst/>
              </a:rPr>
              <a:t>: 1.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</a:t>
            </a:r>
            <a:r>
              <a:rPr lang="en-US" dirty="0" err="1">
                <a:solidFill>
                  <a:schemeClr val="bg2"/>
                </a:solidFill>
                <a:effectLst/>
              </a:rPr>
              <a:t>blobs_lr</a:t>
            </a:r>
            <a:r>
              <a:rPr lang="en-US" dirty="0">
                <a:solidFill>
                  <a:schemeClr val="bg2"/>
                </a:solidFill>
                <a:effectLst/>
              </a:rPr>
              <a:t>: 2.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</a:t>
            </a:r>
            <a:r>
              <a:rPr lang="en-US" dirty="0" err="1">
                <a:solidFill>
                  <a:schemeClr val="bg2"/>
                </a:solidFill>
                <a:effectLst/>
              </a:rPr>
              <a:t>inner_product_param</a:t>
            </a:r>
            <a:r>
              <a:rPr lang="en-US" dirty="0">
                <a:solidFill>
                  <a:schemeClr val="bg2"/>
                </a:solidFill>
                <a:effectLst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  </a:t>
            </a:r>
            <a:r>
              <a:rPr lang="en-US" dirty="0" err="1">
                <a:solidFill>
                  <a:schemeClr val="bg2"/>
                </a:solidFill>
                <a:effectLst/>
              </a:rPr>
              <a:t>num_output</a:t>
            </a:r>
            <a:r>
              <a:rPr lang="en-US" dirty="0">
                <a:solidFill>
                  <a:schemeClr val="bg2"/>
                </a:solidFill>
                <a:effectLst/>
              </a:rPr>
              <a:t>: 500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  </a:t>
            </a:r>
            <a:r>
              <a:rPr lang="en-US" dirty="0" err="1">
                <a:solidFill>
                  <a:schemeClr val="bg2"/>
                </a:solidFill>
                <a:effectLst/>
              </a:rPr>
              <a:t>weight_filler</a:t>
            </a:r>
            <a:r>
              <a:rPr lang="en-US" dirty="0">
                <a:solidFill>
                  <a:schemeClr val="bg2"/>
                </a:solidFill>
                <a:effectLst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    type: "</a:t>
            </a:r>
            <a:r>
              <a:rPr lang="en-US" dirty="0" err="1">
                <a:solidFill>
                  <a:schemeClr val="bg2"/>
                </a:solidFill>
                <a:effectLst/>
              </a:rPr>
              <a:t>xavier</a:t>
            </a:r>
            <a:r>
              <a:rPr lang="en-US" dirty="0">
                <a:solidFill>
                  <a:schemeClr val="bg2"/>
                </a:solidFill>
                <a:effectLst/>
              </a:rPr>
              <a:t>"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  </a:t>
            </a:r>
            <a:r>
              <a:rPr lang="en-US" dirty="0" err="1">
                <a:solidFill>
                  <a:schemeClr val="bg2"/>
                </a:solidFill>
                <a:effectLst/>
              </a:rPr>
              <a:t>bias_filler</a:t>
            </a:r>
            <a:r>
              <a:rPr lang="en-US" dirty="0">
                <a:solidFill>
                  <a:schemeClr val="bg2"/>
                </a:solidFill>
                <a:effectLst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    type: "constant"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bottom: "pool2"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top: "ip1"</a:t>
            </a:r>
          </a:p>
        </p:txBody>
      </p:sp>
    </p:spTree>
    <p:extLst>
      <p:ext uri="{BB962C8B-B14F-4D97-AF65-F5344CB8AC3E}">
        <p14:creationId xmlns:p14="http://schemas.microsoft.com/office/powerpoint/2010/main" val="4198120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7253" y="1265271"/>
            <a:ext cx="4239490" cy="186443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2"/>
                </a:solidFill>
                <a:effectLst/>
              </a:rPr>
              <a:t>layers {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name: "relu1"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type: RELU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bottom: "ip1"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  top: "ip1"</a:t>
            </a:r>
          </a:p>
          <a:p>
            <a:r>
              <a:rPr lang="en-US" dirty="0">
                <a:solidFill>
                  <a:schemeClr val="bg2"/>
                </a:solidFill>
                <a:effectLst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3391786"/>
            <a:ext cx="8407400" cy="15098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Y</a:t>
            </a:r>
            <a:r>
              <a:rPr lang="en-US" baseline="-25000" dirty="0" smtClean="0">
                <a:effectLst/>
              </a:rPr>
              <a:t>L</a:t>
            </a:r>
            <a:r>
              <a:rPr lang="en-US" dirty="0" smtClean="0">
                <a:effectLst/>
              </a:rPr>
              <a:t> (n; </a:t>
            </a:r>
            <a:r>
              <a:rPr lang="en-US" dirty="0">
                <a:effectLst/>
              </a:rPr>
              <a:t>x, y) = max( </a:t>
            </a:r>
            <a:r>
              <a:rPr lang="en-US" dirty="0" smtClean="0">
                <a:effectLst/>
              </a:rPr>
              <a:t>Y</a:t>
            </a:r>
            <a:r>
              <a:rPr lang="en-US" baseline="-25000" dirty="0" smtClean="0">
                <a:effectLst/>
              </a:rPr>
              <a:t>L-1</a:t>
            </a:r>
            <a:r>
              <a:rPr lang="en-US" dirty="0" smtClean="0">
                <a:effectLst/>
              </a:rPr>
              <a:t>(n; </a:t>
            </a:r>
            <a:r>
              <a:rPr lang="en-US" dirty="0">
                <a:effectLst/>
              </a:rPr>
              <a:t>x, y), 0 );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4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+ Loss Layer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87056" y="4334494"/>
            <a:ext cx="8393474" cy="178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>
            <a:lvl1pPr marL="225425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ea typeface="+mn-ea"/>
                <a:cs typeface="+mn-cs"/>
              </a:defRPr>
            </a:lvl1pPr>
            <a:lvl2pPr marL="569913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2pPr>
            <a:lvl3pPr marL="914400" indent="-225425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o Sans Intel" pitchFamily="34" charset="0"/>
                <a:cs typeface="+mn-cs"/>
              </a:defRPr>
            </a:lvl3pPr>
            <a:lvl4pPr marL="1382713" indent="-2397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7272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21844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26416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30988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3556000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kern="0" dirty="0" smtClean="0"/>
              <a:t>Combines </a:t>
            </a:r>
            <a:r>
              <a:rPr lang="en-US" sz="2400" kern="0" dirty="0" err="1" smtClean="0"/>
              <a:t>softmax</a:t>
            </a:r>
            <a:r>
              <a:rPr lang="en-US" sz="2400" kern="0" dirty="0" smtClean="0"/>
              <a:t>: </a:t>
            </a:r>
            <a:r>
              <a:rPr lang="en-US" sz="1600" kern="0" dirty="0" smtClean="0"/>
              <a:t>   </a:t>
            </a:r>
          </a:p>
          <a:p>
            <a:pPr marL="0" indent="0">
              <a:buNone/>
            </a:pPr>
            <a:r>
              <a:rPr lang="en-US" sz="1600" kern="0" dirty="0"/>
              <a:t>	</a:t>
            </a:r>
            <a:r>
              <a:rPr lang="en-US" sz="1600" kern="0" dirty="0" smtClean="0"/>
              <a:t> </a:t>
            </a:r>
            <a:r>
              <a:rPr lang="en-US" sz="2400" kern="0" dirty="0" smtClean="0">
                <a:effectLst/>
              </a:rPr>
              <a:t>Y</a:t>
            </a:r>
            <a:r>
              <a:rPr lang="en-US" sz="2400" kern="0" baseline="-25000" dirty="0">
                <a:effectLst/>
              </a:rPr>
              <a:t>L</a:t>
            </a:r>
            <a:r>
              <a:rPr lang="en-US" sz="2400" kern="0" dirty="0" smtClean="0">
                <a:effectLst/>
              </a:rPr>
              <a:t> [i</a:t>
            </a:r>
            <a:r>
              <a:rPr lang="en-US" sz="2400" kern="0" dirty="0">
                <a:effectLst/>
              </a:rPr>
              <a:t>] = </a:t>
            </a:r>
            <a:r>
              <a:rPr lang="en-US" sz="2400" kern="0" dirty="0" err="1">
                <a:effectLst/>
              </a:rPr>
              <a:t>exp</a:t>
            </a:r>
            <a:r>
              <a:rPr lang="en-US" sz="2400" kern="0" dirty="0">
                <a:effectLst/>
              </a:rPr>
              <a:t> </a:t>
            </a:r>
            <a:r>
              <a:rPr lang="en-US" sz="2400" kern="0" dirty="0" smtClean="0">
                <a:effectLst/>
              </a:rPr>
              <a:t>(Y</a:t>
            </a:r>
            <a:r>
              <a:rPr lang="en-US" sz="2400" kern="0" baseline="-25000" dirty="0" smtClean="0">
                <a:effectLst/>
              </a:rPr>
              <a:t>L-1</a:t>
            </a:r>
            <a:r>
              <a:rPr lang="en-US" sz="2400" kern="0" dirty="0" smtClean="0">
                <a:effectLst/>
              </a:rPr>
              <a:t>[i</a:t>
            </a:r>
            <a:r>
              <a:rPr lang="en-US" sz="2400" kern="0" dirty="0">
                <a:effectLst/>
              </a:rPr>
              <a:t>] ) / ( ∑ (Y</a:t>
            </a:r>
            <a:r>
              <a:rPr lang="en-US" sz="2400" kern="0" baseline="-25000" dirty="0">
                <a:effectLst/>
              </a:rPr>
              <a:t>L-</a:t>
            </a:r>
            <a:r>
              <a:rPr lang="en-US" sz="2400" kern="0" dirty="0" smtClean="0">
                <a:effectLst/>
              </a:rPr>
              <a:t>[</a:t>
            </a:r>
            <a:r>
              <a:rPr lang="en-US" sz="2400" kern="0" dirty="0">
                <a:effectLst/>
              </a:rPr>
              <a:t>i] );</a:t>
            </a:r>
            <a:br>
              <a:rPr lang="en-US" sz="2400" kern="0" dirty="0">
                <a:effectLst/>
              </a:rPr>
            </a:br>
            <a:r>
              <a:rPr lang="en-US" sz="2400" kern="0" dirty="0" smtClean="0"/>
              <a:t> with log-loss : </a:t>
            </a:r>
          </a:p>
          <a:p>
            <a:pPr marL="0" indent="0">
              <a:buNone/>
            </a:pPr>
            <a:r>
              <a:rPr lang="en-US" sz="2400" b="1" kern="0" dirty="0"/>
              <a:t>	</a:t>
            </a:r>
            <a:r>
              <a:rPr lang="en-US" sz="2000" kern="0" dirty="0">
                <a:effectLst/>
              </a:rPr>
              <a:t> </a:t>
            </a:r>
            <a:r>
              <a:rPr lang="en-US" sz="2400" kern="0" dirty="0" smtClean="0">
                <a:effectLst/>
              </a:rPr>
              <a:t>E = - log </a:t>
            </a:r>
            <a:r>
              <a:rPr lang="en-US" sz="2400" kern="0" dirty="0">
                <a:effectLst/>
              </a:rPr>
              <a:t>(Y</a:t>
            </a:r>
            <a:r>
              <a:rPr lang="en-US" sz="2400" kern="0" baseline="-25000" dirty="0">
                <a:effectLst/>
              </a:rPr>
              <a:t>L-</a:t>
            </a:r>
            <a:r>
              <a:rPr lang="en-US" sz="2400" kern="0" dirty="0" smtClean="0">
                <a:effectLst/>
              </a:rPr>
              <a:t>(label (n) ) </a:t>
            </a:r>
            <a:endParaRPr lang="en-US" sz="3200" kern="0" dirty="0">
              <a:effectLst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13859" y="1151567"/>
            <a:ext cx="4500749" cy="3432309"/>
            <a:chOff x="287056" y="1041792"/>
            <a:chExt cx="4837836" cy="505569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815929" y="1701203"/>
              <a:ext cx="3308963" cy="3817088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>
                  <a:effectLst/>
                </a:rPr>
                <a:t>layers {</a:t>
              </a:r>
            </a:p>
            <a:p>
              <a:r>
                <a:rPr lang="en-US" dirty="0">
                  <a:effectLst/>
                </a:rPr>
                <a:t>  name: "loss"</a:t>
              </a:r>
            </a:p>
            <a:p>
              <a:r>
                <a:rPr lang="en-US" dirty="0">
                  <a:effectLst/>
                </a:rPr>
                <a:t>  type: SOFTMAX_LOSS</a:t>
              </a:r>
            </a:p>
            <a:p>
              <a:r>
                <a:rPr lang="en-US" dirty="0">
                  <a:effectLst/>
                </a:rPr>
                <a:t>  bottom: "ip2"</a:t>
              </a:r>
            </a:p>
            <a:p>
              <a:r>
                <a:rPr lang="en-US" dirty="0">
                  <a:effectLst/>
                </a:rPr>
                <a:t>  bottom: "label"</a:t>
              </a:r>
            </a:p>
            <a:p>
              <a:r>
                <a:rPr lang="en-US" dirty="0">
                  <a:effectLst/>
                </a:rPr>
                <a:t>}</a:t>
              </a: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1175202" y="2073143"/>
              <a:ext cx="607957" cy="484632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1175202" y="4659935"/>
              <a:ext cx="607957" cy="484632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287056" y="3707020"/>
              <a:ext cx="808074" cy="239046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</a:rPr>
                <a:t>label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87056" y="1041792"/>
              <a:ext cx="808074" cy="239046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</a:rPr>
                <a:t>X[0..9]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127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LeNet</a:t>
            </a:r>
            <a:r>
              <a:rPr lang="en-US" dirty="0" smtClean="0"/>
              <a:t>  topology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451834" y="5547669"/>
            <a:ext cx="3375876" cy="372140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Data Layer 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3866" y="5068160"/>
            <a:ext cx="3391813" cy="3367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Convolutional layer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[5x5]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38549" y="3949972"/>
            <a:ext cx="3402446" cy="3721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Convolutional layer [5x5]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8549" y="4483375"/>
            <a:ext cx="3402446" cy="3721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Pooling [2x2, stride 2]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151" y="3402364"/>
            <a:ext cx="3365242" cy="3721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Pooling [2x2, stride 2]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438550" y="2871822"/>
            <a:ext cx="3402445" cy="3721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Inner Product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438550" y="2362247"/>
            <a:ext cx="3402445" cy="3721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ReLUP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43866" y="1817298"/>
            <a:ext cx="3391813" cy="3721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Inner Product 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457152" y="1248459"/>
            <a:ext cx="3365240" cy="39340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Soft Max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4136065" y="5068159"/>
            <a:ext cx="4635795" cy="3296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20x24x24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130210" y="4494008"/>
            <a:ext cx="2519917" cy="3721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20x12x12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4821735" y="3955290"/>
            <a:ext cx="3136867" cy="3809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50x8x8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5342861" y="3370448"/>
            <a:ext cx="2094614" cy="4040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50x4x4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5625502" y="2864669"/>
            <a:ext cx="1529332" cy="3721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500x1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625502" y="2362247"/>
            <a:ext cx="1529332" cy="3721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500x1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5943601" y="1817298"/>
            <a:ext cx="893135" cy="3721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10x1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5943600" y="1259092"/>
            <a:ext cx="893136" cy="37214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10x1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5737144" y="5586457"/>
            <a:ext cx="1306048" cy="372140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1x28x28</a:t>
            </a:r>
          </a:p>
        </p:txBody>
      </p:sp>
      <p:pic>
        <p:nvPicPr>
          <p:cNvPr id="32" name="Picture 2" descr="https://encrypted-tbn1.gstatic.com/images?q=tbn:ANd9GcQ4HEoNRobn22Jb40j3A4NHlZaws03mzSxnSOQTrko7QZn7oGW2j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3" r="56343"/>
          <a:stretch/>
        </p:blipFill>
        <p:spPr bwMode="auto">
          <a:xfrm>
            <a:off x="6210931" y="6067719"/>
            <a:ext cx="358474" cy="37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673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Caffe</a:t>
            </a:r>
            <a:r>
              <a:rPr lang="en-US" sz="2400" dirty="0" smtClean="0"/>
              <a:t> – getting started</a:t>
            </a:r>
          </a:p>
          <a:p>
            <a:r>
              <a:rPr lang="en-US" sz="2400" dirty="0" smtClean="0"/>
              <a:t>Test description</a:t>
            </a:r>
          </a:p>
          <a:p>
            <a:r>
              <a:rPr lang="en-US" sz="2400" dirty="0" smtClean="0"/>
              <a:t>Network topology definition</a:t>
            </a:r>
          </a:p>
          <a:p>
            <a:r>
              <a:rPr lang="en-US" sz="2400" dirty="0" smtClean="0"/>
              <a:t>Basic layers: definition and forward propagation</a:t>
            </a:r>
          </a:p>
          <a:p>
            <a:pPr lvl="1"/>
            <a:r>
              <a:rPr lang="en-US" sz="2000" dirty="0" smtClean="0"/>
              <a:t>Convolutional</a:t>
            </a:r>
          </a:p>
          <a:p>
            <a:pPr lvl="1"/>
            <a:r>
              <a:rPr lang="en-US" sz="2000" dirty="0" smtClean="0"/>
              <a:t>Pooling</a:t>
            </a:r>
          </a:p>
          <a:p>
            <a:pPr lvl="1"/>
            <a:r>
              <a:rPr lang="en-US" sz="2000" dirty="0" err="1" smtClean="0"/>
              <a:t>ReLU</a:t>
            </a:r>
            <a:endParaRPr lang="en-US" sz="2000" dirty="0" smtClean="0"/>
          </a:p>
          <a:p>
            <a:pPr lvl="1"/>
            <a:r>
              <a:rPr lang="en-US" sz="2000" dirty="0" smtClean="0"/>
              <a:t>Fully Connected layer</a:t>
            </a:r>
          </a:p>
          <a:p>
            <a:pPr lvl="1"/>
            <a:r>
              <a:rPr lang="en-US" sz="2000" dirty="0" err="1" smtClean="0"/>
              <a:t>Softmax</a:t>
            </a:r>
            <a:endParaRPr lang="en-US" sz="2000" dirty="0" smtClean="0"/>
          </a:p>
          <a:p>
            <a:r>
              <a:rPr lang="en-US" sz="2400" dirty="0" smtClean="0"/>
              <a:t>Implementation details of Convolutional layer </a:t>
            </a:r>
          </a:p>
          <a:p>
            <a:r>
              <a:rPr lang="en-US" sz="2400" dirty="0" smtClean="0"/>
              <a:t>MNIST training</a:t>
            </a:r>
          </a:p>
        </p:txBody>
      </p:sp>
    </p:spTree>
    <p:extLst>
      <p:ext uri="{BB962C8B-B14F-4D97-AF65-F5344CB8AC3E}">
        <p14:creationId xmlns:p14="http://schemas.microsoft.com/office/powerpoint/2010/main" val="531007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169" y="2758854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Some   Implementation </a:t>
            </a:r>
            <a:br>
              <a:rPr lang="en-US" dirty="0" smtClean="0"/>
            </a:br>
            <a:r>
              <a:rPr lang="en-US" dirty="0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7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353499"/>
            <a:ext cx="8407400" cy="50198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All data is stored as </a:t>
            </a:r>
            <a:r>
              <a:rPr lang="en-US" sz="2400" i="1" dirty="0" smtClean="0">
                <a:effectLst/>
              </a:rPr>
              <a:t>BLOBs </a:t>
            </a:r>
            <a:r>
              <a:rPr lang="en-US" sz="2400" dirty="0" smtClean="0">
                <a:effectLst/>
              </a:rPr>
              <a:t>– </a:t>
            </a:r>
            <a:r>
              <a:rPr lang="en-US" sz="2400" i="1" dirty="0" smtClean="0">
                <a:effectLst/>
              </a:rPr>
              <a:t>Binary (Basic) </a:t>
            </a:r>
            <a:r>
              <a:rPr lang="en-US" sz="2400" i="1" dirty="0">
                <a:effectLst/>
              </a:rPr>
              <a:t>L</a:t>
            </a:r>
            <a:r>
              <a:rPr lang="en-US" sz="2400" i="1" dirty="0" smtClean="0">
                <a:effectLst/>
              </a:rPr>
              <a:t>arge Objects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  <a:effectLst/>
              </a:rPr>
              <a:t>class </a:t>
            </a:r>
            <a:r>
              <a:rPr lang="en-US" sz="2000" dirty="0">
                <a:solidFill>
                  <a:srgbClr val="FFC000"/>
                </a:solidFill>
                <a:effectLst/>
              </a:rPr>
              <a:t>Blob </a:t>
            </a:r>
            <a:r>
              <a:rPr lang="en-US" sz="2000" dirty="0" smtClean="0">
                <a:solidFill>
                  <a:srgbClr val="FFC000"/>
                </a:solidFill>
                <a:effectLst/>
              </a:rPr>
              <a:t>{</a:t>
            </a:r>
          </a:p>
          <a:p>
            <a:pPr marL="688975" lvl="2" indent="0">
              <a:buNone/>
            </a:pPr>
            <a:r>
              <a:rPr lang="en-US" sz="1800" dirty="0" smtClean="0">
                <a:solidFill>
                  <a:srgbClr val="FFC000"/>
                </a:solidFill>
                <a:effectLst/>
              </a:rPr>
              <a:t>Blob( </a:t>
            </a:r>
            <a:r>
              <a:rPr lang="en-US" sz="1800" dirty="0" err="1" smtClean="0">
                <a:solidFill>
                  <a:srgbClr val="FFC000"/>
                </a:solidFill>
                <a:effectLst/>
              </a:rPr>
              <a:t>int</a:t>
            </a:r>
            <a:r>
              <a:rPr lang="en-US" sz="1800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sz="1800" dirty="0" err="1" smtClean="0">
                <a:solidFill>
                  <a:srgbClr val="FFC000"/>
                </a:solidFill>
                <a:effectLst/>
              </a:rPr>
              <a:t>num</a:t>
            </a:r>
            <a:r>
              <a:rPr lang="en-US" sz="1800" dirty="0" smtClean="0">
                <a:solidFill>
                  <a:srgbClr val="FFC000"/>
                </a:solidFill>
                <a:effectLst/>
              </a:rPr>
              <a:t>,  </a:t>
            </a:r>
            <a:r>
              <a:rPr lang="en-US" sz="1800" dirty="0" err="1" smtClean="0">
                <a:solidFill>
                  <a:srgbClr val="FFC000"/>
                </a:solidFill>
                <a:effectLst/>
              </a:rPr>
              <a:t>int</a:t>
            </a:r>
            <a:r>
              <a:rPr lang="en-US" sz="1800" dirty="0" smtClean="0">
                <a:solidFill>
                  <a:srgbClr val="FFC000"/>
                </a:solidFill>
                <a:effectLst/>
              </a:rPr>
              <a:t> channels,  </a:t>
            </a:r>
            <a:r>
              <a:rPr lang="en-US" sz="1800" dirty="0" err="1" smtClean="0">
                <a:solidFill>
                  <a:srgbClr val="FFC000"/>
                </a:solidFill>
                <a:effectLst/>
              </a:rPr>
              <a:t>int</a:t>
            </a:r>
            <a:r>
              <a:rPr lang="en-US" sz="1800" dirty="0" smtClean="0">
                <a:solidFill>
                  <a:srgbClr val="FFC000"/>
                </a:solidFill>
                <a:effectLst/>
              </a:rPr>
              <a:t> height,  </a:t>
            </a:r>
            <a:r>
              <a:rPr lang="en-US" sz="1800" dirty="0" err="1" smtClean="0">
                <a:solidFill>
                  <a:srgbClr val="FFC000"/>
                </a:solidFill>
                <a:effectLst/>
              </a:rPr>
              <a:t>int</a:t>
            </a:r>
            <a:r>
              <a:rPr lang="en-US" sz="1800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sz="1800" dirty="0">
                <a:solidFill>
                  <a:srgbClr val="FFC000"/>
                </a:solidFill>
                <a:effectLst/>
              </a:rPr>
              <a:t>width</a:t>
            </a:r>
            <a:r>
              <a:rPr lang="en-US" sz="1800" dirty="0" smtClean="0">
                <a:solidFill>
                  <a:srgbClr val="FFC000"/>
                </a:solidFill>
                <a:effectLst/>
              </a:rPr>
              <a:t>);</a:t>
            </a:r>
          </a:p>
          <a:p>
            <a:pPr marL="688975" lvl="2" indent="0">
              <a:buNone/>
            </a:pPr>
            <a:r>
              <a:rPr lang="en-US" sz="1800" dirty="0" err="1">
                <a:solidFill>
                  <a:srgbClr val="FFC000"/>
                </a:solidFill>
                <a:effectLst/>
              </a:rPr>
              <a:t>const</a:t>
            </a:r>
            <a:r>
              <a:rPr lang="en-US" sz="1800" dirty="0">
                <a:solidFill>
                  <a:srgbClr val="FFC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C000"/>
                </a:solidFill>
                <a:effectLst/>
              </a:rPr>
              <a:t>Dtype</a:t>
            </a:r>
            <a:r>
              <a:rPr lang="en-US" sz="1800" dirty="0">
                <a:solidFill>
                  <a:srgbClr val="FFC000"/>
                </a:solidFill>
                <a:effectLst/>
              </a:rPr>
              <a:t>* </a:t>
            </a:r>
            <a:r>
              <a:rPr lang="en-US" sz="1800" dirty="0" err="1">
                <a:solidFill>
                  <a:srgbClr val="FFC000"/>
                </a:solidFill>
                <a:effectLst/>
              </a:rPr>
              <a:t>cpu_data</a:t>
            </a:r>
            <a:r>
              <a:rPr lang="en-US" sz="1800" dirty="0">
                <a:solidFill>
                  <a:srgbClr val="FFC000"/>
                </a:solidFill>
                <a:effectLst/>
              </a:rPr>
              <a:t>() </a:t>
            </a:r>
            <a:r>
              <a:rPr lang="en-US" sz="1800" dirty="0" err="1">
                <a:solidFill>
                  <a:srgbClr val="FFC000"/>
                </a:solidFill>
                <a:effectLst/>
              </a:rPr>
              <a:t>const</a:t>
            </a:r>
            <a:r>
              <a:rPr lang="en-US" sz="1800" dirty="0">
                <a:solidFill>
                  <a:srgbClr val="FFC000"/>
                </a:solidFill>
                <a:effectLst/>
              </a:rPr>
              <a:t>;</a:t>
            </a:r>
          </a:p>
          <a:p>
            <a:pPr marL="688975" lvl="2" indent="0">
              <a:buNone/>
            </a:pPr>
            <a:r>
              <a:rPr lang="en-US" sz="1800" dirty="0" err="1" smtClean="0">
                <a:solidFill>
                  <a:srgbClr val="FFC000"/>
                </a:solidFill>
                <a:effectLst/>
              </a:rPr>
              <a:t>const</a:t>
            </a:r>
            <a:r>
              <a:rPr lang="en-US" sz="1800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C000"/>
                </a:solidFill>
                <a:effectLst/>
              </a:rPr>
              <a:t>Dtype</a:t>
            </a:r>
            <a:r>
              <a:rPr lang="en-US" sz="1800" dirty="0">
                <a:solidFill>
                  <a:srgbClr val="FFC000"/>
                </a:solidFill>
                <a:effectLst/>
              </a:rPr>
              <a:t>* </a:t>
            </a:r>
            <a:r>
              <a:rPr lang="en-US" sz="1800" dirty="0" err="1">
                <a:solidFill>
                  <a:srgbClr val="FFC000"/>
                </a:solidFill>
                <a:effectLst/>
              </a:rPr>
              <a:t>gpu_data</a:t>
            </a:r>
            <a:r>
              <a:rPr lang="en-US" sz="1800" dirty="0">
                <a:solidFill>
                  <a:srgbClr val="FFC000"/>
                </a:solidFill>
                <a:effectLst/>
              </a:rPr>
              <a:t>() </a:t>
            </a:r>
            <a:r>
              <a:rPr lang="en-US" sz="1800" dirty="0" err="1" smtClean="0">
                <a:solidFill>
                  <a:srgbClr val="FFC000"/>
                </a:solidFill>
                <a:effectLst/>
              </a:rPr>
              <a:t>const</a:t>
            </a:r>
            <a:r>
              <a:rPr lang="en-US" sz="1800" dirty="0" smtClean="0">
                <a:solidFill>
                  <a:srgbClr val="FFC000"/>
                </a:solidFill>
                <a:effectLst/>
              </a:rPr>
              <a:t>;</a:t>
            </a:r>
            <a:br>
              <a:rPr lang="en-US" sz="1800" dirty="0" smtClean="0">
                <a:solidFill>
                  <a:srgbClr val="FFC000"/>
                </a:solidFill>
                <a:effectLst/>
              </a:rPr>
            </a:br>
            <a:r>
              <a:rPr lang="en-US" sz="1800" dirty="0" smtClean="0">
                <a:solidFill>
                  <a:srgbClr val="FFC000"/>
                </a:solidFill>
                <a:effectLst/>
              </a:rPr>
              <a:t>…</a:t>
            </a:r>
            <a:endParaRPr lang="en-US" sz="1800" dirty="0">
              <a:solidFill>
                <a:srgbClr val="FFC000"/>
              </a:solidFill>
              <a:effectLst/>
            </a:endParaRPr>
          </a:p>
          <a:p>
            <a:pPr marL="344488" lvl="1" indent="0">
              <a:buNone/>
            </a:pPr>
            <a:r>
              <a:rPr lang="en-US" sz="2000" dirty="0"/>
              <a:t>protected:</a:t>
            </a:r>
          </a:p>
          <a:p>
            <a:pPr marL="688975" lvl="2" indent="0">
              <a:buNone/>
            </a:pPr>
            <a:r>
              <a:rPr lang="en-US" sz="1800" dirty="0" err="1"/>
              <a:t>shared_ptr</a:t>
            </a:r>
            <a:r>
              <a:rPr lang="en-US" sz="1800" dirty="0"/>
              <a:t>&lt;</a:t>
            </a:r>
            <a:r>
              <a:rPr lang="en-US" sz="1800" dirty="0" err="1"/>
              <a:t>SyncedMemory</a:t>
            </a:r>
            <a:r>
              <a:rPr lang="en-US" sz="1800" dirty="0"/>
              <a:t>&gt; data</a:t>
            </a:r>
            <a:r>
              <a:rPr lang="en-US" sz="1800" dirty="0" smtClean="0"/>
              <a:t>_;  </a:t>
            </a:r>
            <a:r>
              <a:rPr lang="en-US" sz="1600" i="1" dirty="0" smtClean="0">
                <a:effectLst/>
              </a:rPr>
              <a:t>// </a:t>
            </a:r>
            <a:r>
              <a:rPr lang="en-US" sz="1600" i="1" dirty="0" err="1" smtClean="0">
                <a:effectLst/>
              </a:rPr>
              <a:t>containter</a:t>
            </a:r>
            <a:r>
              <a:rPr lang="en-US" sz="1600" i="1" dirty="0" smtClean="0">
                <a:effectLst/>
              </a:rPr>
              <a:t> for </a:t>
            </a:r>
            <a:r>
              <a:rPr lang="en-US" sz="1600" i="1" dirty="0" err="1" smtClean="0">
                <a:effectLst/>
              </a:rPr>
              <a:t>cpu</a:t>
            </a:r>
            <a:r>
              <a:rPr lang="en-US" sz="1600" i="1" dirty="0" smtClean="0">
                <a:effectLst/>
              </a:rPr>
              <a:t>_ </a:t>
            </a:r>
            <a:r>
              <a:rPr lang="en-US" sz="1600" i="1" dirty="0">
                <a:effectLst/>
              </a:rPr>
              <a:t>/</a:t>
            </a:r>
            <a:r>
              <a:rPr lang="en-US" sz="1600" i="1" dirty="0" smtClean="0">
                <a:effectLst/>
              </a:rPr>
              <a:t> </a:t>
            </a:r>
            <a:r>
              <a:rPr lang="en-US" sz="1600" i="1" dirty="0" err="1" smtClean="0">
                <a:effectLst/>
              </a:rPr>
              <a:t>gpu_memory</a:t>
            </a:r>
            <a:endParaRPr lang="en-US" sz="1600" i="1" dirty="0">
              <a:effectLst/>
            </a:endParaRPr>
          </a:p>
          <a:p>
            <a:pPr marL="688975" lvl="2" indent="0">
              <a:buNone/>
            </a:pPr>
            <a:r>
              <a:rPr lang="en-US" sz="1800" dirty="0" err="1"/>
              <a:t>shared_ptr</a:t>
            </a:r>
            <a:r>
              <a:rPr lang="en-US" sz="1800" dirty="0"/>
              <a:t>&lt;</a:t>
            </a:r>
            <a:r>
              <a:rPr lang="en-US" sz="1800" dirty="0" err="1"/>
              <a:t>SyncedMemory</a:t>
            </a:r>
            <a:r>
              <a:rPr lang="en-US" sz="1800" dirty="0"/>
              <a:t>&gt; diff</a:t>
            </a:r>
            <a:r>
              <a:rPr lang="en-US" sz="1800" dirty="0" smtClean="0"/>
              <a:t>_;  </a:t>
            </a:r>
            <a:r>
              <a:rPr lang="en-US" sz="1800" dirty="0" smtClean="0"/>
              <a:t>  // gradient</a:t>
            </a:r>
            <a:endParaRPr lang="en-US" sz="1800" dirty="0"/>
          </a:p>
          <a:p>
            <a:pPr marL="688975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_;</a:t>
            </a:r>
          </a:p>
          <a:p>
            <a:pPr marL="688975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channels_;</a:t>
            </a:r>
          </a:p>
          <a:p>
            <a:pPr marL="688975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height_;</a:t>
            </a:r>
          </a:p>
          <a:p>
            <a:pPr marL="688975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width_;</a:t>
            </a:r>
          </a:p>
          <a:p>
            <a:pPr marL="688975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count_;</a:t>
            </a:r>
            <a:endParaRPr lang="en-US" sz="18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3318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Layer : im2col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317875"/>
            <a:ext cx="8407400" cy="118782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Implementation is based on reduction  of  convolution layer  to   matrix – matrix multiply </a:t>
            </a:r>
            <a:r>
              <a:rPr lang="en-US" sz="2400" dirty="0" smtClean="0"/>
              <a:t>(</a:t>
            </a:r>
            <a:r>
              <a:rPr lang="en-US" sz="2000" dirty="0" smtClean="0"/>
              <a:t>See </a:t>
            </a:r>
            <a:r>
              <a:rPr lang="it-IT" sz="2000" dirty="0" err="1" smtClean="0">
                <a:effectLst/>
              </a:rPr>
              <a:t>Chellapilla</a:t>
            </a:r>
            <a:r>
              <a:rPr lang="it-IT" sz="2000" dirty="0" smtClean="0">
                <a:effectLst/>
              </a:rPr>
              <a:t> et </a:t>
            </a:r>
            <a:r>
              <a:rPr lang="it-IT" sz="2000" dirty="0" err="1" smtClean="0">
                <a:effectLst/>
              </a:rPr>
              <a:t>all</a:t>
            </a:r>
            <a:r>
              <a:rPr lang="it-IT" sz="2000" dirty="0" smtClean="0">
                <a:effectLst/>
              </a:rPr>
              <a:t> , </a:t>
            </a:r>
            <a:r>
              <a:rPr lang="en-US" sz="2000" dirty="0" smtClean="0">
                <a:effectLst/>
              </a:rPr>
              <a:t>“High </a:t>
            </a:r>
            <a:r>
              <a:rPr lang="en-US" sz="2000" dirty="0">
                <a:effectLst/>
              </a:rPr>
              <a:t>Performance Convolutional Neural Networks for Document </a:t>
            </a:r>
            <a:r>
              <a:rPr lang="en-US" sz="2000" dirty="0" smtClean="0">
                <a:effectLst/>
              </a:rPr>
              <a:t>Processing”</a:t>
            </a:r>
            <a:r>
              <a:rPr lang="en-US" sz="2400" dirty="0" smtClean="0">
                <a:effectLst/>
              </a:rPr>
              <a:t> ) 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756666"/>
            <a:ext cx="60293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253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</a:t>
            </a:r>
            <a:r>
              <a:rPr lang="en-US" dirty="0" smtClean="0"/>
              <a:t>Layer:  im2col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77" y="1494628"/>
            <a:ext cx="6063422" cy="492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941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Layer: 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412875"/>
            <a:ext cx="8407400" cy="5328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AlexNet</a:t>
            </a:r>
            <a:r>
              <a:rPr lang="en-US" dirty="0" smtClean="0"/>
              <a:t> topology (</a:t>
            </a:r>
            <a:r>
              <a:rPr lang="en-US" dirty="0" err="1" smtClean="0"/>
              <a:t>Imagenet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6" y="2030819"/>
            <a:ext cx="8560590" cy="416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510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Play with </a:t>
            </a:r>
            <a:r>
              <a:rPr lang="en-US" dirty="0" err="1" smtClean="0"/>
              <a:t>Mnist</a:t>
            </a:r>
            <a:r>
              <a:rPr lang="en-US" dirty="0"/>
              <a:t> </a:t>
            </a:r>
            <a:r>
              <a:rPr lang="en-US" dirty="0" smtClean="0"/>
              <a:t>topologies</a:t>
            </a:r>
            <a:endParaRPr lang="en-US" dirty="0" smtClean="0"/>
          </a:p>
          <a:p>
            <a:pPr lvl="1"/>
            <a:r>
              <a:rPr lang="en-US" dirty="0" smtClean="0"/>
              <a:t>How accuracy depends on topology?</a:t>
            </a:r>
          </a:p>
          <a:p>
            <a:pPr marL="514350" indent="-514350">
              <a:buAutoNum type="arabicPeriod"/>
            </a:pPr>
            <a:r>
              <a:rPr lang="en-US" dirty="0" smtClean="0"/>
              <a:t>Port one of </a:t>
            </a:r>
            <a:r>
              <a:rPr lang="en-US" dirty="0"/>
              <a:t>following datasets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deeplearning.net/datasets</a:t>
            </a:r>
            <a:r>
              <a:rPr lang="en-US" dirty="0" smtClean="0"/>
              <a:t> :  </a:t>
            </a:r>
          </a:p>
          <a:p>
            <a:pPr lvl="1"/>
            <a:r>
              <a:rPr lang="en-US" dirty="0" smtClean="0"/>
              <a:t>NORB, SVHN,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at </a:t>
            </a:r>
            <a:r>
              <a:rPr lang="en-US" dirty="0" smtClean="0"/>
              <a:t>the definition </a:t>
            </a:r>
            <a:r>
              <a:rPr lang="en-US" dirty="0" smtClean="0"/>
              <a:t>of following </a:t>
            </a:r>
            <a:r>
              <a:rPr lang="en-US" dirty="0" smtClean="0"/>
              <a:t>layers: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igmoid, </a:t>
            </a:r>
            <a:r>
              <a:rPr lang="en-US" dirty="0" err="1" smtClean="0"/>
              <a:t>tanh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05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Open-source Deep Learning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code.google.com/p/cuda-convnet2/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Just released. Excellent intro into CNN. Best </a:t>
            </a:r>
            <a:r>
              <a:rPr lang="en-US" sz="2400" dirty="0" err="1" smtClean="0"/>
              <a:t>Cuda</a:t>
            </a:r>
            <a:r>
              <a:rPr lang="en-US" sz="2400" dirty="0"/>
              <a:t>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hlinkClick r:id="rId3"/>
              </a:rPr>
              <a:t>http://torch.ch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:</a:t>
            </a:r>
            <a:br>
              <a:rPr lang="en-US" sz="2400" dirty="0" smtClean="0"/>
            </a:br>
            <a:r>
              <a:rPr lang="en-US" sz="2400" dirty="0" smtClean="0"/>
              <a:t>Excellent tutorial, C++/</a:t>
            </a:r>
            <a:r>
              <a:rPr lang="en-US" sz="2400" dirty="0" err="1" smtClean="0"/>
              <a:t>Cuda</a:t>
            </a:r>
            <a:r>
              <a:rPr lang="en-US" sz="2400" dirty="0" smtClean="0"/>
              <a:t>, </a:t>
            </a:r>
            <a:r>
              <a:rPr lang="en-US" sz="2400" dirty="0" err="1" smtClean="0"/>
              <a:t>Lua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://caffe.berkeleyvision.org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Very fast. C++/ CUDA, Python and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wrappers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hlinkClick r:id="rId5"/>
              </a:rPr>
              <a:t>http://deeplearning.net/software/pylearn2/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Integrated with </a:t>
            </a:r>
            <a:r>
              <a:rPr lang="en-US" sz="2400" dirty="0" err="1"/>
              <a:t>Theano</a:t>
            </a:r>
            <a:r>
              <a:rPr lang="en-US" sz="2400" dirty="0"/>
              <a:t>,  C++/</a:t>
            </a:r>
            <a:r>
              <a:rPr lang="en-US" sz="2400" dirty="0" err="1"/>
              <a:t>Cuda</a:t>
            </a:r>
            <a:r>
              <a:rPr lang="en-US" sz="2400" dirty="0"/>
              <a:t>,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hlinkClick r:id="rId6"/>
              </a:rPr>
              <a:t>http</a:t>
            </a:r>
            <a:r>
              <a:rPr lang="en-US" sz="2400" dirty="0">
                <a:hlinkClick r:id="rId6"/>
              </a:rPr>
              <a:t>://torontodeeplearning.github.io/convnet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C++/CUDA.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53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1" y="617516"/>
            <a:ext cx="7739396" cy="544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86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Ubuntu 12.04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Cuda</a:t>
            </a:r>
            <a:r>
              <a:rPr lang="en-US" dirty="0" smtClean="0"/>
              <a:t> 5.5 or 6.0 (SW - required,  NVidia card is 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BLAS: </a:t>
            </a:r>
            <a:r>
              <a:rPr lang="en-US" dirty="0" err="1" smtClean="0"/>
              <a:t>OpenBLAS</a:t>
            </a:r>
            <a:r>
              <a:rPr lang="en-US" dirty="0" smtClean="0"/>
              <a:t> or Intel MKL(Math Kernel Lib)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github.com/BVLC/caffe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006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en-US" dirty="0" smtClean="0"/>
              <a:t>: example 1 - MNIST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412875"/>
            <a:ext cx="8407400" cy="1935967"/>
          </a:xfrm>
        </p:spPr>
        <p:txBody>
          <a:bodyPr/>
          <a:lstStyle/>
          <a:p>
            <a:r>
              <a:rPr lang="en-US" dirty="0" smtClean="0"/>
              <a:t>Database: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://yann.lecun.com/exdb/mnist/</a:t>
            </a:r>
          </a:p>
          <a:p>
            <a:r>
              <a:rPr lang="en-US" dirty="0" smtClean="0"/>
              <a:t>Demo: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yann.lecun.com/exdb/lenet/index.html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9" y="2498260"/>
            <a:ext cx="3165968" cy="1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83" y="4643252"/>
            <a:ext cx="3146949" cy="196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8" y="2549724"/>
            <a:ext cx="3158823" cy="197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1" y="4626914"/>
            <a:ext cx="3194477" cy="199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949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en-US" dirty="0" smtClean="0"/>
              <a:t>: database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412874"/>
            <a:ext cx="8407400" cy="487096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src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/tools/convert_mnist_data.cpp</a:t>
            </a:r>
            <a:r>
              <a:rPr lang="en-US" sz="2400" dirty="0"/>
              <a:t>: </a:t>
            </a:r>
            <a:r>
              <a:rPr lang="en-US" sz="2400" dirty="0" smtClean="0"/>
              <a:t> MNIST </a:t>
            </a:r>
            <a:r>
              <a:rPr lang="en-US" sz="2400" dirty="0"/>
              <a:t>format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leveldb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leveldb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://code.google.com/p/leveldb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lvl="1"/>
            <a:r>
              <a:rPr lang="en-US" sz="2000" dirty="0">
                <a:effectLst/>
              </a:rPr>
              <a:t>Keys and values are arbitrary byte </a:t>
            </a:r>
            <a:r>
              <a:rPr lang="en-US" sz="2000" dirty="0" smtClean="0">
                <a:effectLst/>
              </a:rPr>
              <a:t>arrays</a:t>
            </a:r>
            <a:endParaRPr lang="en-US" sz="2000" dirty="0">
              <a:effectLst/>
            </a:endParaRPr>
          </a:p>
          <a:p>
            <a:pPr lvl="1"/>
            <a:r>
              <a:rPr lang="en-US" sz="2000" dirty="0">
                <a:effectLst/>
              </a:rPr>
              <a:t>Data is stored sorted by </a:t>
            </a:r>
            <a:r>
              <a:rPr lang="en-US" sz="2000" dirty="0" smtClean="0">
                <a:effectLst/>
              </a:rPr>
              <a:t>key; callers </a:t>
            </a:r>
            <a:r>
              <a:rPr lang="en-US" sz="2000" dirty="0">
                <a:effectLst/>
              </a:rPr>
              <a:t>can provide a custom comparison function to override the sort order.</a:t>
            </a:r>
          </a:p>
          <a:p>
            <a:pPr lvl="1"/>
            <a:r>
              <a:rPr lang="en-US" sz="2000" dirty="0">
                <a:effectLst/>
              </a:rPr>
              <a:t>The basic operations :</a:t>
            </a:r>
            <a:r>
              <a:rPr lang="en-US" sz="2000" dirty="0" smtClean="0">
                <a:effectLst/>
              </a:rPr>
              <a:t> Put(</a:t>
            </a:r>
            <a:r>
              <a:rPr lang="en-US" sz="2000" dirty="0" err="1" smtClean="0">
                <a:effectLst/>
              </a:rPr>
              <a:t>key,value</a:t>
            </a:r>
            <a:r>
              <a:rPr lang="en-US" sz="2000" dirty="0">
                <a:effectLst/>
              </a:rPr>
              <a:t>), Get(key), Delete(key</a:t>
            </a:r>
            <a:r>
              <a:rPr lang="en-US" sz="2000" dirty="0" smtClean="0">
                <a:effectLst/>
              </a:rPr>
              <a:t>).</a:t>
            </a: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err="1" smtClean="0">
                <a:effectLst/>
              </a:rPr>
              <a:t>caffe</a:t>
            </a:r>
            <a:r>
              <a:rPr lang="en-US" sz="2400" dirty="0" smtClean="0">
                <a:effectLst/>
              </a:rPr>
              <a:t> “</a:t>
            </a:r>
            <a:r>
              <a:rPr lang="en-US" sz="2400" dirty="0" err="1" smtClean="0">
                <a:effectLst/>
              </a:rPr>
              <a:t>dev</a:t>
            </a:r>
            <a:r>
              <a:rPr lang="en-US" sz="2400" dirty="0" smtClean="0">
                <a:effectLst/>
              </a:rPr>
              <a:t>” branch supports </a:t>
            </a:r>
            <a:r>
              <a:rPr lang="en-US" sz="2400" dirty="0" err="1" smtClean="0">
                <a:effectLst/>
              </a:rPr>
              <a:t>lmdb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://symas.com/mdb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lvl="1"/>
            <a:r>
              <a:rPr lang="en-US" sz="2000" dirty="0" smtClean="0">
                <a:effectLst/>
              </a:rPr>
              <a:t>key-value , data is stored sorted by key</a:t>
            </a:r>
          </a:p>
          <a:p>
            <a:pPr lvl="1"/>
            <a:r>
              <a:rPr lang="en-US" sz="2000" dirty="0" smtClean="0">
                <a:effectLst/>
              </a:rPr>
              <a:t>uses </a:t>
            </a:r>
            <a:r>
              <a:rPr lang="en-US" sz="2000" b="1" dirty="0">
                <a:solidFill>
                  <a:srgbClr val="FFC000"/>
                </a:solidFill>
                <a:effectLst/>
              </a:rPr>
              <a:t>memory-mapped </a:t>
            </a:r>
            <a:r>
              <a:rPr lang="en-US" sz="2000" b="1" dirty="0" smtClean="0">
                <a:solidFill>
                  <a:srgbClr val="FFC000"/>
                </a:solidFill>
                <a:effectLst/>
              </a:rPr>
              <a:t>files</a:t>
            </a:r>
            <a:r>
              <a:rPr lang="en-US" sz="2000" dirty="0" smtClean="0">
                <a:effectLst/>
              </a:rPr>
              <a:t>: the </a:t>
            </a:r>
            <a:r>
              <a:rPr lang="en-US" sz="2000" dirty="0">
                <a:effectLst/>
              </a:rPr>
              <a:t>read performance of a pure in-memory </a:t>
            </a:r>
            <a:r>
              <a:rPr lang="en-US" sz="2000" dirty="0" err="1" smtClean="0">
                <a:effectLst/>
              </a:rPr>
              <a:t>db</a:t>
            </a:r>
            <a:r>
              <a:rPr lang="en-US" sz="2000" dirty="0" smtClean="0">
                <a:effectLst/>
              </a:rPr>
              <a:t> while </a:t>
            </a:r>
            <a:r>
              <a:rPr lang="en-US" sz="2000" dirty="0">
                <a:effectLst/>
              </a:rPr>
              <a:t>still offering the persistence of standard disk-based </a:t>
            </a:r>
            <a:r>
              <a:rPr lang="en-US" sz="2000" dirty="0" err="1" smtClean="0">
                <a:effectLst/>
              </a:rPr>
              <a:t>db</a:t>
            </a:r>
            <a:endParaRPr lang="en-US" sz="2000" dirty="0" smtClean="0">
              <a:effectLst/>
            </a:endParaRPr>
          </a:p>
          <a:p>
            <a:pPr lvl="1"/>
            <a:r>
              <a:rPr lang="en-US" sz="2000" dirty="0" smtClean="0">
                <a:effectLst/>
              </a:rPr>
              <a:t>concurrent</a:t>
            </a:r>
          </a:p>
        </p:txBody>
      </p:sp>
    </p:spTree>
    <p:extLst>
      <p:ext uri="{BB962C8B-B14F-4D97-AF65-F5344CB8AC3E}">
        <p14:creationId xmlns:p14="http://schemas.microsoft.com/office/powerpoint/2010/main" val="2608518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Caffe</a:t>
            </a:r>
            <a:r>
              <a:rPr lang="en-US" dirty="0" smtClean="0"/>
              <a:t>: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effectLst/>
              </a:rPr>
              <a:t>Solver descriptor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caffe.berkeleyvision.org/mnist_solver_prototxt.html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effectLst/>
              </a:rPr>
              <a:t>Net  descriptor: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	</a:t>
            </a:r>
            <a:r>
              <a:rPr lang="en-US" sz="2000" dirty="0" smtClean="0">
                <a:effectLst/>
                <a:hlinkClick r:id="rId3"/>
              </a:rPr>
              <a:t>http</a:t>
            </a:r>
            <a:r>
              <a:rPr lang="en-US" sz="2000" dirty="0">
                <a:effectLst/>
                <a:hlinkClick r:id="rId3"/>
              </a:rPr>
              <a:t>://</a:t>
            </a:r>
            <a:r>
              <a:rPr lang="en-US" sz="2000" dirty="0" smtClean="0">
                <a:effectLst/>
                <a:hlinkClick r:id="rId3"/>
              </a:rPr>
              <a:t>caffe.berkeleyvision.org/mnist_prototxt.html</a:t>
            </a: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Parameters are defined </a:t>
            </a:r>
            <a:r>
              <a:rPr lang="en-US" sz="2400" dirty="0">
                <a:effectLst/>
              </a:rPr>
              <a:t>in </a:t>
            </a:r>
            <a:r>
              <a:rPr lang="en-US" sz="2400" dirty="0" err="1" smtClean="0">
                <a:effectLst/>
              </a:rPr>
              <a:t>src</a:t>
            </a:r>
            <a:r>
              <a:rPr lang="en-US" sz="2400" dirty="0" smtClean="0">
                <a:effectLst/>
              </a:rPr>
              <a:t>/</a:t>
            </a:r>
            <a:r>
              <a:rPr lang="en-US" sz="2400" dirty="0" err="1" smtClean="0">
                <a:effectLst/>
              </a:rPr>
              <a:t>caffe</a:t>
            </a:r>
            <a:r>
              <a:rPr lang="en-US" sz="2400" dirty="0" smtClean="0">
                <a:effectLst/>
              </a:rPr>
              <a:t>/proto/</a:t>
            </a:r>
            <a:r>
              <a:rPr lang="en-US" sz="2400" dirty="0" err="1" smtClean="0">
                <a:effectLst/>
              </a:rPr>
              <a:t>caffe.proto</a:t>
            </a:r>
            <a:r>
              <a:rPr lang="en-US" sz="2400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sz="2400" dirty="0" err="1" smtClean="0">
                <a:effectLst/>
              </a:rPr>
              <a:t>Protobuf</a:t>
            </a:r>
            <a:r>
              <a:rPr lang="en-US" sz="2400" dirty="0" smtClean="0">
                <a:effectLst/>
              </a:rPr>
              <a:t>  </a:t>
            </a:r>
            <a:r>
              <a:rPr lang="en-US" sz="2400" dirty="0">
                <a:effectLst/>
              </a:rPr>
              <a:t>(Google protocol buffers) </a:t>
            </a:r>
            <a:r>
              <a:rPr lang="en-US" sz="2400" dirty="0" smtClean="0">
                <a:effectLst/>
              </a:rPr>
              <a:t>format - </a:t>
            </a:r>
            <a:r>
              <a:rPr lang="en-US" sz="2400" dirty="0">
                <a:effectLst/>
              </a:rPr>
              <a:t>easy-to-use automatic generation of configuration </a:t>
            </a:r>
            <a:r>
              <a:rPr lang="en-US" sz="2400" dirty="0" smtClean="0">
                <a:effectLst/>
              </a:rPr>
              <a:t>files: </a:t>
            </a:r>
            <a:r>
              <a:rPr lang="en-US" sz="2000" dirty="0">
                <a:effectLst/>
              </a:rPr>
              <a:t>	</a:t>
            </a: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://developers.google.com/protocol-buffers/docs/overview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effectLst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 rot="5400000">
            <a:off x="871870" y="1903228"/>
            <a:ext cx="446568" cy="25518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 rot="5400000">
            <a:off x="871871" y="3203945"/>
            <a:ext cx="446568" cy="255182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96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LeNet</a:t>
            </a:r>
            <a:r>
              <a:rPr lang="en-US" dirty="0" smtClean="0"/>
              <a:t>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5156791"/>
            <a:ext cx="8407400" cy="87412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yann.lecun.com/exdb/publis/pdf/lecun-01a.pdf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3" y="1690577"/>
            <a:ext cx="8634805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312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3.0-blue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00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4C1C9621A6B4D800F222E20EEC266" ma:contentTypeVersion="0" ma:contentTypeDescription="Create a new document." ma:contentTypeScope="" ma:versionID="c22a61cbe5e5ce25e9cf39bf26010a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AC2673-377F-4F66-BDF8-5815193BDF7B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13E48BF-897A-4E0F-B295-48B8B67083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FB8406-95AF-48C4-815D-FB0AC1ADF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</TotalTime>
  <Words>883</Words>
  <Application>Microsoft Office PowerPoint</Application>
  <PresentationFormat>On-screen Show (4:3)</PresentationFormat>
  <Paragraphs>220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intel3.0-blue</vt:lpstr>
      <vt:lpstr>Visio</vt:lpstr>
      <vt:lpstr>Lecture 2:  Caffe:  getting started  Forward propagation</vt:lpstr>
      <vt:lpstr>Agenda</vt:lpstr>
      <vt:lpstr>Open-source Deep Learning libraries</vt:lpstr>
      <vt:lpstr> </vt:lpstr>
      <vt:lpstr>Caffe: installation</vt:lpstr>
      <vt:lpstr>Caffe: example 1 - MNIST</vt:lpstr>
      <vt:lpstr>Caffe: database format</vt:lpstr>
      <vt:lpstr>Caffe: configuration files</vt:lpstr>
      <vt:lpstr>LeNet Topology</vt:lpstr>
      <vt:lpstr>LeNet  topology</vt:lpstr>
      <vt:lpstr>Layer:: Forward( )</vt:lpstr>
      <vt:lpstr>Data Layer</vt:lpstr>
      <vt:lpstr>Convolutional Layer</vt:lpstr>
      <vt:lpstr>Convolutional Layer </vt:lpstr>
      <vt:lpstr>Pooling Layer</vt:lpstr>
      <vt:lpstr>Inner product  (Fully Connected)  Layer</vt:lpstr>
      <vt:lpstr>ReLU Layer</vt:lpstr>
      <vt:lpstr>SoftMax + Loss Layer</vt:lpstr>
      <vt:lpstr>LeNet  topology</vt:lpstr>
      <vt:lpstr>Some   Implementation  details</vt:lpstr>
      <vt:lpstr>Data Layer</vt:lpstr>
      <vt:lpstr>Convolutional Layer : im2col</vt:lpstr>
      <vt:lpstr>Convolutional Layer:  im2col</vt:lpstr>
      <vt:lpstr>Convolutional Layer:  groups</vt:lpstr>
      <vt:lpstr>Exercises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IMEC 2006</dc:title>
  <dc:creator>Lilach Shokargi</dc:creator>
  <cp:lastModifiedBy>Ginzburg, Boris</cp:lastModifiedBy>
  <cp:revision>460</cp:revision>
  <dcterms:created xsi:type="dcterms:W3CDTF">2005-12-21T22:20:09Z</dcterms:created>
  <dcterms:modified xsi:type="dcterms:W3CDTF">2014-07-21T11:24:34Z</dcterms:modified>
</cp:coreProperties>
</file>