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sldIdLst>
    <p:sldId id="398" r:id="rId2"/>
    <p:sldId id="509" r:id="rId3"/>
    <p:sldId id="328" r:id="rId4"/>
    <p:sldId id="428" r:id="rId5"/>
    <p:sldId id="329" r:id="rId6"/>
    <p:sldId id="416" r:id="rId7"/>
    <p:sldId id="421" r:id="rId8"/>
    <p:sldId id="417" r:id="rId9"/>
    <p:sldId id="418" r:id="rId10"/>
    <p:sldId id="419" r:id="rId11"/>
    <p:sldId id="402" r:id="rId12"/>
    <p:sldId id="412" r:id="rId13"/>
    <p:sldId id="413" r:id="rId14"/>
    <p:sldId id="400" r:id="rId15"/>
    <p:sldId id="401" r:id="rId16"/>
    <p:sldId id="406" r:id="rId17"/>
    <p:sldId id="403" r:id="rId18"/>
    <p:sldId id="404" r:id="rId19"/>
    <p:sldId id="405" r:id="rId20"/>
    <p:sldId id="411" r:id="rId21"/>
    <p:sldId id="407" r:id="rId22"/>
    <p:sldId id="408" r:id="rId23"/>
    <p:sldId id="409" r:id="rId24"/>
    <p:sldId id="422" r:id="rId25"/>
    <p:sldId id="423" r:id="rId26"/>
    <p:sldId id="424" r:id="rId27"/>
    <p:sldId id="425" r:id="rId28"/>
    <p:sldId id="414" r:id="rId29"/>
    <p:sldId id="330" r:id="rId30"/>
    <p:sldId id="392" r:id="rId31"/>
    <p:sldId id="415" r:id="rId32"/>
    <p:sldId id="430" r:id="rId33"/>
    <p:sldId id="331" r:id="rId34"/>
    <p:sldId id="393" r:id="rId35"/>
    <p:sldId id="334" r:id="rId36"/>
    <p:sldId id="335" r:id="rId37"/>
    <p:sldId id="336" r:id="rId38"/>
    <p:sldId id="337" r:id="rId39"/>
    <p:sldId id="338" r:id="rId40"/>
    <p:sldId id="339" r:id="rId41"/>
    <p:sldId id="340" r:id="rId42"/>
    <p:sldId id="410" r:id="rId43"/>
    <p:sldId id="426" r:id="rId44"/>
    <p:sldId id="341" r:id="rId45"/>
    <p:sldId id="342" r:id="rId46"/>
    <p:sldId id="343" r:id="rId47"/>
    <p:sldId id="380" r:id="rId48"/>
    <p:sldId id="420" r:id="rId49"/>
    <p:sldId id="344" r:id="rId50"/>
    <p:sldId id="399" r:id="rId51"/>
    <p:sldId id="381" r:id="rId52"/>
    <p:sldId id="346" r:id="rId53"/>
    <p:sldId id="347" r:id="rId54"/>
    <p:sldId id="348" r:id="rId55"/>
    <p:sldId id="382" r:id="rId56"/>
    <p:sldId id="349" r:id="rId57"/>
    <p:sldId id="350" r:id="rId58"/>
    <p:sldId id="351" r:id="rId59"/>
    <p:sldId id="352" r:id="rId60"/>
    <p:sldId id="383" r:id="rId61"/>
    <p:sldId id="384" r:id="rId62"/>
    <p:sldId id="385" r:id="rId63"/>
    <p:sldId id="358" r:id="rId64"/>
    <p:sldId id="386" r:id="rId65"/>
    <p:sldId id="360" r:id="rId66"/>
    <p:sldId id="361" r:id="rId67"/>
    <p:sldId id="387" r:id="rId68"/>
    <p:sldId id="363" r:id="rId69"/>
    <p:sldId id="364" r:id="rId70"/>
    <p:sldId id="365" r:id="rId71"/>
    <p:sldId id="390" r:id="rId72"/>
    <p:sldId id="366" r:id="rId73"/>
    <p:sldId id="367" r:id="rId74"/>
    <p:sldId id="368" r:id="rId75"/>
    <p:sldId id="369" r:id="rId76"/>
    <p:sldId id="371" r:id="rId77"/>
    <p:sldId id="370" r:id="rId78"/>
    <p:sldId id="375" r:id="rId79"/>
    <p:sldId id="376" r:id="rId8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5208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952" autoAdjust="0"/>
  </p:normalViewPr>
  <p:slideViewPr>
    <p:cSldViewPr>
      <p:cViewPr>
        <p:scale>
          <a:sx n="78" d="100"/>
          <a:sy n="78" d="100"/>
        </p:scale>
        <p:origin x="-1570" y="-1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E50542FE-CDC8-464E-82B5-BB0BCA7996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6284FAD2-31B2-47F4-8EBE-D2F64877B6A7}" type="slidenum">
              <a:rPr lang="en-US" altLang="zh-CN" smtClean="0">
                <a:ea typeface="宋体" panose="02010600030101010101" pitchFamily="2" charset="-122"/>
              </a:rPr>
              <a:pPr/>
              <a:t>1</a:t>
            </a:fld>
            <a:endParaRPr lang="en-US" altLang="zh-CN" smtClean="0">
              <a:ea typeface="宋体" panose="02010600030101010101" pitchFamily="2" charset="-122"/>
            </a:endParaRPr>
          </a:p>
        </p:txBody>
      </p:sp>
      <p:sp>
        <p:nvSpPr>
          <p:cNvPr id="17410" name="Rectangle 2"/>
          <p:cNvSpPr>
            <a:spLocks noGrp="1" noRot="1" noChangeAspect="1" noChangeArrowheads="1" noTextEdit="1"/>
          </p:cNvSpPr>
          <p:nvPr>
            <p:ph type="sldImg"/>
          </p:nvPr>
        </p:nvSpPr>
        <p:spPr/>
      </p:sp>
      <p:sp>
        <p:nvSpPr>
          <p:cNvPr id="1741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FD2235FC-F11C-4185-A8BC-B5FB4C557631}" type="slidenum">
              <a:rPr lang="en-US" altLang="zh-CN" smtClean="0">
                <a:ea typeface="宋体" panose="02010600030101010101" pitchFamily="2" charset="-122"/>
              </a:rPr>
              <a:pPr/>
              <a:t>32</a:t>
            </a:fld>
            <a:endParaRPr lang="en-US" altLang="zh-CN" smtClean="0">
              <a:ea typeface="宋体" panose="02010600030101010101" pitchFamily="2" charset="-122"/>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A94C7661-0D27-4096-B9F0-2A9259140085}" type="slidenum">
              <a:rPr lang="en-US" altLang="zh-CN" smtClean="0">
                <a:ea typeface="宋体" panose="02010600030101010101" pitchFamily="2" charset="-122"/>
              </a:rPr>
              <a:pPr/>
              <a:t>33</a:t>
            </a:fld>
            <a:endParaRPr lang="en-US" altLang="zh-CN" smtClean="0">
              <a:ea typeface="宋体" panose="02010600030101010101" pitchFamily="2" charset="-122"/>
            </a:endParaRPr>
          </a:p>
        </p:txBody>
      </p:sp>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FD2235FC-F11C-4185-A8BC-B5FB4C557631}" type="slidenum">
              <a:rPr lang="en-US" altLang="zh-CN" smtClean="0">
                <a:ea typeface="宋体" panose="02010600030101010101" pitchFamily="2" charset="-122"/>
              </a:rPr>
              <a:pPr/>
              <a:t>34</a:t>
            </a:fld>
            <a:endParaRPr lang="en-US" altLang="zh-CN" smtClean="0">
              <a:ea typeface="宋体" panose="02010600030101010101" pitchFamily="2" charset="-122"/>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7D09524F-CE1E-472D-979D-33F5F2EF068A}" type="slidenum">
              <a:rPr lang="en-US" altLang="zh-CN" smtClean="0">
                <a:ea typeface="宋体" panose="02010600030101010101" pitchFamily="2" charset="-122"/>
              </a:rPr>
              <a:pPr/>
              <a:t>35</a:t>
            </a:fld>
            <a:endParaRPr lang="en-US" altLang="zh-CN" smtClean="0">
              <a:ea typeface="宋体" panose="02010600030101010101" pitchFamily="2" charset="-122"/>
            </a:endParaRPr>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还可举其它的例子</a:t>
            </a:r>
            <a:r>
              <a:rPr lang="en-US" altLang="zh-CN" smtClean="0">
                <a:ea typeface="宋体" panose="02010600030101010101" pitchFamily="2" charset="-122"/>
              </a:rPr>
              <a:t>:</a:t>
            </a:r>
            <a:r>
              <a:rPr lang="zh-CN" altLang="en-US" smtClean="0">
                <a:ea typeface="宋体" panose="02010600030101010101" pitchFamily="2" charset="-122"/>
              </a:rPr>
              <a:t>如学习成绩好等。</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13094166-E722-46C2-9CE8-23B22A78B541}" type="slidenum">
              <a:rPr lang="en-US" altLang="zh-CN" smtClean="0">
                <a:ea typeface="宋体" panose="02010600030101010101" pitchFamily="2" charset="-122"/>
              </a:rPr>
              <a:pPr/>
              <a:t>36</a:t>
            </a:fld>
            <a:endParaRPr lang="en-US" altLang="zh-CN" smtClean="0">
              <a:ea typeface="宋体" panose="02010600030101010101" pitchFamily="2" charset="-122"/>
            </a:endParaRPr>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问：集合“人”是应该是什么？</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p:spPr>
        <p:txBody>
          <a:bodyPr/>
          <a:lstStyle/>
          <a:p>
            <a:fld id="{AFDF6A35-0130-42E8-AFF4-B00C7DBCA0B7}" type="slidenum">
              <a:rPr lang="en-US" altLang="zh-CN" smtClean="0">
                <a:ea typeface="宋体" panose="02010600030101010101" pitchFamily="2" charset="-122"/>
              </a:rPr>
              <a:pPr/>
              <a:t>37</a:t>
            </a:fld>
            <a:endParaRPr lang="en-US" altLang="zh-CN" smtClean="0">
              <a:ea typeface="宋体" panose="02010600030101010101" pitchFamily="2" charset="-122"/>
            </a:endParaRPr>
          </a:p>
        </p:txBody>
      </p:sp>
      <p:sp>
        <p:nvSpPr>
          <p:cNvPr id="180226" name="Rectangle 2"/>
          <p:cNvSpPr>
            <a:spLocks noGrp="1" noRot="1" noChangeAspect="1" noChangeArrowheads="1" noTextEdit="1"/>
          </p:cNvSpPr>
          <p:nvPr>
            <p:ph type="sldImg"/>
          </p:nvPr>
        </p:nvSpPr>
        <p:spPr/>
      </p:sp>
      <p:sp>
        <p:nvSpPr>
          <p:cNvPr id="18022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p:cNvSpPr>
            <a:spLocks noGrp="1" noChangeArrowheads="1"/>
          </p:cNvSpPr>
          <p:nvPr>
            <p:ph type="sldNum" sz="quarter" idx="5"/>
          </p:nvPr>
        </p:nvSpPr>
        <p:spPr>
          <a:noFill/>
        </p:spPr>
        <p:txBody>
          <a:bodyPr/>
          <a:lstStyle/>
          <a:p>
            <a:fld id="{9F8509FD-CF98-4199-A954-84A808E33E6C}" type="slidenum">
              <a:rPr lang="en-US" altLang="zh-CN" smtClean="0">
                <a:ea typeface="宋体" panose="02010600030101010101" pitchFamily="2" charset="-122"/>
              </a:rPr>
              <a:pPr/>
              <a:t>38</a:t>
            </a:fld>
            <a:endParaRPr lang="en-US" altLang="zh-CN" smtClean="0">
              <a:ea typeface="宋体" panose="02010600030101010101" pitchFamily="2" charset="-122"/>
            </a:endParaRPr>
          </a:p>
        </p:txBody>
      </p:sp>
      <p:sp>
        <p:nvSpPr>
          <p:cNvPr id="182274" name="Rectangle 2"/>
          <p:cNvSpPr>
            <a:spLocks noGrp="1" noRot="1" noChangeAspect="1" noChangeArrowheads="1" noTextEdit="1"/>
          </p:cNvSpPr>
          <p:nvPr>
            <p:ph type="sldImg"/>
          </p:nvPr>
        </p:nvSpPr>
        <p:spPr/>
      </p:sp>
      <p:sp>
        <p:nvSpPr>
          <p:cNvPr id="182275"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a:noFill/>
        </p:spPr>
        <p:txBody>
          <a:bodyPr/>
          <a:lstStyle/>
          <a:p>
            <a:fld id="{138C0B8D-B60D-47A2-ACB9-15D9C6835F5F}" type="slidenum">
              <a:rPr lang="en-US" altLang="zh-CN" smtClean="0">
                <a:ea typeface="宋体" panose="02010600030101010101" pitchFamily="2" charset="-122"/>
              </a:rPr>
              <a:pPr/>
              <a:t>39</a:t>
            </a:fld>
            <a:endParaRPr lang="en-US" altLang="zh-CN" smtClean="0">
              <a:ea typeface="宋体" panose="02010600030101010101" pitchFamily="2" charset="-122"/>
            </a:endParaRPr>
          </a:p>
        </p:txBody>
      </p:sp>
      <p:sp>
        <p:nvSpPr>
          <p:cNvPr id="184322" name="Rectangle 2"/>
          <p:cNvSpPr>
            <a:spLocks noGrp="1" noRot="1" noChangeAspect="1" noChangeArrowheads="1" noTextEdit="1"/>
          </p:cNvSpPr>
          <p:nvPr>
            <p:ph type="sldImg"/>
          </p:nvPr>
        </p:nvSpPr>
        <p:spPr/>
      </p:sp>
      <p:sp>
        <p:nvSpPr>
          <p:cNvPr id="184323"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是否记得什么是特征函数？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p:cNvSpPr>
            <a:spLocks noGrp="1" noChangeArrowheads="1"/>
          </p:cNvSpPr>
          <p:nvPr>
            <p:ph type="sldNum" sz="quarter" idx="5"/>
          </p:nvPr>
        </p:nvSpPr>
        <p:spPr>
          <a:noFill/>
        </p:spPr>
        <p:txBody>
          <a:bodyPr/>
          <a:lstStyle/>
          <a:p>
            <a:fld id="{5844B5E5-EDF6-4273-AC18-C94F364A5FEC}" type="slidenum">
              <a:rPr lang="en-US" altLang="zh-CN" smtClean="0">
                <a:ea typeface="宋体" panose="02010600030101010101" pitchFamily="2" charset="-122"/>
              </a:rPr>
              <a:pPr/>
              <a:t>40</a:t>
            </a:fld>
            <a:endParaRPr lang="en-US" altLang="zh-CN" smtClean="0">
              <a:ea typeface="宋体" panose="02010600030101010101" pitchFamily="2" charset="-122"/>
            </a:endParaRPr>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p:spPr>
        <p:txBody>
          <a:bodyPr/>
          <a:lstStyle/>
          <a:p>
            <a:fld id="{782EA77E-40D3-4B84-BE0B-E55CD5541F9C}" type="slidenum">
              <a:rPr lang="en-US" altLang="zh-CN" smtClean="0">
                <a:ea typeface="宋体" panose="02010600030101010101" pitchFamily="2" charset="-122"/>
              </a:rPr>
              <a:pPr/>
              <a:t>41</a:t>
            </a:fld>
            <a:endParaRPr lang="en-US" altLang="zh-CN" smtClean="0">
              <a:ea typeface="宋体" panose="02010600030101010101" pitchFamily="2" charset="-122"/>
            </a:endParaRPr>
          </a:p>
        </p:txBody>
      </p:sp>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请考虑，现实世界中的概念都是明确的非此即彼吗？</a:t>
            </a:r>
          </a:p>
          <a:p>
            <a:pPr eaLnBrk="1" hangingPunct="1"/>
            <a:r>
              <a:rPr lang="zh-CN" altLang="en-US" smtClean="0">
                <a:ea typeface="宋体" panose="02010600030101010101" pitchFamily="2" charset="-122"/>
              </a:rPr>
              <a:t>姚明的身高</a:t>
            </a:r>
            <a:r>
              <a:rPr lang="en-US" altLang="zh-CN" smtClean="0">
                <a:ea typeface="宋体" panose="02010600030101010101" pitchFamily="2" charset="-122"/>
              </a:rPr>
              <a:t>2.26</a:t>
            </a:r>
            <a:r>
              <a:rPr lang="zh-CN" altLang="en-US" smtClean="0">
                <a:ea typeface="宋体" panose="02010600030101010101" pitchFamily="2" charset="-122"/>
              </a:rPr>
              <a:t>米，我们把论域设为</a:t>
            </a:r>
            <a:r>
              <a:rPr lang="en-US" altLang="zh-CN" smtClean="0">
                <a:ea typeface="宋体" panose="02010600030101010101" pitchFamily="2" charset="-122"/>
              </a:rPr>
              <a:t>[0,3]</a:t>
            </a:r>
            <a:r>
              <a:rPr lang="zh-CN" altLang="en-US" smtClean="0">
                <a:ea typeface="宋体" panose="02010600030101010101" pitchFamily="2" charset="-122"/>
              </a:rPr>
              <a:t>。你们认为多高算高个子？ 姚明 纪录片</a:t>
            </a:r>
            <a:r>
              <a:rPr lang="en-US" altLang="zh-CN" smtClean="0">
                <a:ea typeface="宋体" panose="02010600030101010101" pitchFamily="2" charset="-122"/>
              </a:rPr>
              <a:t>——《</a:t>
            </a:r>
            <a:r>
              <a:rPr lang="zh-CN" altLang="en-US" smtClean="0">
                <a:ea typeface="宋体" panose="02010600030101010101" pitchFamily="2" charset="-122"/>
              </a:rPr>
              <a:t>野性的终结</a:t>
            </a:r>
            <a:r>
              <a:rPr lang="en-US" altLang="zh-CN" smtClean="0">
                <a:ea typeface="宋体" panose="02010600030101010101" pitchFamily="2" charset="-122"/>
              </a:rPr>
              <a:t>》</a:t>
            </a:r>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F6172DB3-FFC1-45C6-9141-F4B0CA9D879E}" type="slidenum">
              <a:rPr lang="en-US" altLang="zh-CN" smtClean="0">
                <a:ea typeface="宋体" panose="02010600030101010101" pitchFamily="2" charset="-122"/>
              </a:rPr>
              <a:pPr/>
              <a:t>3</a:t>
            </a:fld>
            <a:endParaRPr lang="en-US" altLang="zh-CN" smtClean="0">
              <a:ea typeface="宋体" panose="02010600030101010101" pitchFamily="2" charset="-122"/>
            </a:endParaRPr>
          </a:p>
        </p:txBody>
      </p:sp>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p:spPr>
        <p:txBody>
          <a:bodyPr/>
          <a:lstStyle/>
          <a:p>
            <a:fld id="{A84576F9-38CE-450B-A410-43CE45D00DC1}" type="slidenum">
              <a:rPr lang="en-US" altLang="zh-CN" smtClean="0">
                <a:ea typeface="宋体" panose="02010600030101010101" pitchFamily="2" charset="-122"/>
              </a:rPr>
              <a:pPr/>
              <a:t>43</a:t>
            </a:fld>
            <a:endParaRPr lang="en-US" altLang="zh-CN" smtClean="0">
              <a:ea typeface="宋体" panose="02010600030101010101" pitchFamily="2" charset="-122"/>
            </a:endParaRPr>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p:spPr>
        <p:txBody>
          <a:bodyPr/>
          <a:lstStyle/>
          <a:p>
            <a:fld id="{927954CF-F1E4-4113-8C84-AE65E25AAD76}" type="slidenum">
              <a:rPr lang="en-US" altLang="zh-CN" smtClean="0">
                <a:ea typeface="宋体" panose="02010600030101010101" pitchFamily="2" charset="-122"/>
              </a:rPr>
              <a:pPr/>
              <a:t>44</a:t>
            </a:fld>
            <a:endParaRPr lang="en-US" altLang="zh-CN" smtClean="0">
              <a:ea typeface="宋体" panose="02010600030101010101" pitchFamily="2" charset="-122"/>
            </a:endParaRPr>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p:spPr>
        <p:txBody>
          <a:bodyPr/>
          <a:lstStyle/>
          <a:p>
            <a:fld id="{2D5A65EE-FF53-47FD-A384-649E656BD826}" type="slidenum">
              <a:rPr lang="en-US" altLang="zh-CN" smtClean="0">
                <a:ea typeface="宋体" panose="02010600030101010101" pitchFamily="2" charset="-122"/>
              </a:rPr>
              <a:pPr/>
              <a:t>45</a:t>
            </a:fld>
            <a:endParaRPr lang="en-US" altLang="zh-CN" smtClean="0">
              <a:ea typeface="宋体" panose="02010600030101010101" pitchFamily="2" charset="-122"/>
            </a:endParaRPr>
          </a:p>
        </p:txBody>
      </p:sp>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回忆一下，经典集合与元素的关系。</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p:spPr>
        <p:txBody>
          <a:bodyPr/>
          <a:lstStyle/>
          <a:p>
            <a:fld id="{67D5C1A9-ED43-4E0C-95DC-D773EDA6EEC8}" type="slidenum">
              <a:rPr lang="en-US" altLang="zh-CN" smtClean="0">
                <a:ea typeface="宋体" panose="02010600030101010101" pitchFamily="2" charset="-122"/>
              </a:rPr>
              <a:pPr/>
              <a:t>46</a:t>
            </a:fld>
            <a:endParaRPr lang="en-US" altLang="zh-CN" smtClean="0">
              <a:ea typeface="宋体" panose="02010600030101010101" pitchFamily="2" charset="-122"/>
            </a:endParaRPr>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7"/>
          <p:cNvSpPr>
            <a:spLocks noGrp="1" noChangeArrowheads="1"/>
          </p:cNvSpPr>
          <p:nvPr>
            <p:ph type="sldNum" sz="quarter" idx="5"/>
          </p:nvPr>
        </p:nvSpPr>
        <p:spPr>
          <a:noFill/>
        </p:spPr>
        <p:txBody>
          <a:bodyPr/>
          <a:lstStyle/>
          <a:p>
            <a:fld id="{37B57EB6-89D0-4F32-9978-0DC3C8CF6B77}" type="slidenum">
              <a:rPr lang="en-US" altLang="zh-CN" smtClean="0">
                <a:ea typeface="宋体" panose="02010600030101010101" pitchFamily="2" charset="-122"/>
              </a:rPr>
              <a:pPr/>
              <a:t>47</a:t>
            </a:fld>
            <a:endParaRPr lang="en-US" altLang="zh-CN" smtClean="0">
              <a:ea typeface="宋体" panose="02010600030101010101" pitchFamily="2" charset="-122"/>
            </a:endParaRPr>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p:cNvSpPr>
            <a:spLocks noGrp="1" noRot="1" noChangeAspect="1"/>
          </p:cNvSpPr>
          <p:nvPr>
            <p:ph type="sldImg"/>
          </p:nvPr>
        </p:nvSpPr>
        <p:spPr/>
      </p:sp>
      <p:sp>
        <p:nvSpPr>
          <p:cNvPr id="201730" name="备注占位符 2"/>
          <p:cNvSpPr>
            <a:spLocks noGrp="1"/>
          </p:cNvSpPr>
          <p:nvPr>
            <p:ph type="body" idx="1"/>
          </p:nvPr>
        </p:nvSpPr>
        <p:spPr>
          <a:noFill/>
        </p:spPr>
        <p:txBody>
          <a:bodyPr/>
          <a:lstStyle/>
          <a:p>
            <a:r>
              <a:rPr lang="en-US" altLang="zh-CN" smtClean="0">
                <a:ea typeface="宋体" panose="02010600030101010101" pitchFamily="2" charset="-122"/>
              </a:rPr>
              <a:t>Catch phrase </a:t>
            </a:r>
            <a:r>
              <a:rPr lang="zh-CN" altLang="en-US" smtClean="0">
                <a:ea typeface="宋体" panose="02010600030101010101" pitchFamily="2" charset="-122"/>
              </a:rPr>
              <a:t>口号、宣传标语</a:t>
            </a:r>
          </a:p>
        </p:txBody>
      </p:sp>
      <p:sp>
        <p:nvSpPr>
          <p:cNvPr id="201731" name="灯片编号占位符 3"/>
          <p:cNvSpPr>
            <a:spLocks noGrp="1"/>
          </p:cNvSpPr>
          <p:nvPr>
            <p:ph type="sldNum" sz="quarter" idx="5"/>
          </p:nvPr>
        </p:nvSpPr>
        <p:spPr>
          <a:noFill/>
        </p:spPr>
        <p:txBody>
          <a:bodyPr/>
          <a:lstStyle/>
          <a:p>
            <a:fld id="{A6DB76E5-24B2-45D3-8EFB-74A609C07B36}" type="slidenum">
              <a:rPr lang="en-US" altLang="zh-CN" smtClean="0">
                <a:ea typeface="宋体" panose="02010600030101010101" pitchFamily="2" charset="-122"/>
              </a:rPr>
              <a:pPr/>
              <a:t>48</a:t>
            </a:fld>
            <a:endParaRPr lang="en-US" altLang="zh-CN"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p:spPr>
        <p:txBody>
          <a:bodyPr/>
          <a:lstStyle/>
          <a:p>
            <a:fld id="{7315128D-5C67-4009-BCE3-9135B982A3ED}" type="slidenum">
              <a:rPr lang="en-US" altLang="zh-CN" smtClean="0">
                <a:ea typeface="宋体" panose="02010600030101010101" pitchFamily="2" charset="-122"/>
              </a:rPr>
              <a:pPr/>
              <a:t>49</a:t>
            </a:fld>
            <a:endParaRPr lang="en-US" altLang="zh-CN" smtClean="0">
              <a:ea typeface="宋体" panose="02010600030101010101" pitchFamily="2" charset="-122"/>
            </a:endParaRPr>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7"/>
          <p:cNvSpPr>
            <a:spLocks noGrp="1" noChangeArrowheads="1"/>
          </p:cNvSpPr>
          <p:nvPr>
            <p:ph type="sldNum" sz="quarter" idx="5"/>
          </p:nvPr>
        </p:nvSpPr>
        <p:spPr>
          <a:noFill/>
        </p:spPr>
        <p:txBody>
          <a:bodyPr/>
          <a:lstStyle/>
          <a:p>
            <a:fld id="{67F50C1F-AD74-4FA0-A6C8-ECC3A11909A8}" type="slidenum">
              <a:rPr lang="en-US" altLang="zh-CN" smtClean="0">
                <a:ea typeface="宋体" panose="02010600030101010101" pitchFamily="2" charset="-122"/>
              </a:rPr>
              <a:pPr/>
              <a:t>51</a:t>
            </a:fld>
            <a:endParaRPr lang="en-US" altLang="zh-CN" smtClean="0">
              <a:ea typeface="宋体" panose="02010600030101010101" pitchFamily="2" charset="-122"/>
            </a:endParaRPr>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7"/>
          <p:cNvSpPr>
            <a:spLocks noGrp="1" noChangeArrowheads="1"/>
          </p:cNvSpPr>
          <p:nvPr>
            <p:ph type="sldNum" sz="quarter" idx="5"/>
          </p:nvPr>
        </p:nvSpPr>
        <p:spPr>
          <a:noFill/>
        </p:spPr>
        <p:txBody>
          <a:bodyPr/>
          <a:lstStyle/>
          <a:p>
            <a:fld id="{0CDA3B94-4F99-4D8F-9E13-91F89735C58C}" type="slidenum">
              <a:rPr lang="en-US" altLang="zh-CN" smtClean="0">
                <a:ea typeface="宋体" panose="02010600030101010101" pitchFamily="2" charset="-122"/>
              </a:rPr>
              <a:pPr/>
              <a:t>52</a:t>
            </a:fld>
            <a:endParaRPr lang="en-US" altLang="zh-CN" smtClean="0">
              <a:ea typeface="宋体" panose="02010600030101010101" pitchFamily="2" charset="-122"/>
            </a:endParaRPr>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7"/>
          <p:cNvSpPr>
            <a:spLocks noGrp="1" noChangeArrowheads="1"/>
          </p:cNvSpPr>
          <p:nvPr>
            <p:ph type="sldNum" sz="quarter" idx="5"/>
          </p:nvPr>
        </p:nvSpPr>
        <p:spPr>
          <a:noFill/>
        </p:spPr>
        <p:txBody>
          <a:bodyPr/>
          <a:lstStyle/>
          <a:p>
            <a:fld id="{81C36543-D719-4C3B-A23E-4B4D86EA09A5}" type="slidenum">
              <a:rPr lang="en-US" altLang="zh-CN" smtClean="0">
                <a:ea typeface="宋体" panose="02010600030101010101" pitchFamily="2" charset="-122"/>
              </a:rPr>
              <a:pPr/>
              <a:t>53</a:t>
            </a:fld>
            <a:endParaRPr lang="en-US" altLang="zh-CN" smtClean="0">
              <a:ea typeface="宋体" panose="02010600030101010101" pitchFamily="2" charset="-122"/>
            </a:endParaRPr>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4C3BA92D-4F4B-409F-AD2A-D6D2ED267A25}" type="slidenum">
              <a:rPr lang="en-US" altLang="zh-CN" smtClean="0">
                <a:ea typeface="宋体" panose="02010600030101010101" pitchFamily="2" charset="-122"/>
              </a:rPr>
              <a:pPr/>
              <a:t>5</a:t>
            </a:fld>
            <a:endParaRPr lang="en-US" altLang="zh-CN" smtClean="0">
              <a:ea typeface="宋体" panose="02010600030101010101" pitchFamily="2" charset="-122"/>
            </a:endParaRPr>
          </a:p>
        </p:txBody>
      </p:sp>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7"/>
          <p:cNvSpPr>
            <a:spLocks noGrp="1" noChangeArrowheads="1"/>
          </p:cNvSpPr>
          <p:nvPr>
            <p:ph type="sldNum" sz="quarter" idx="5"/>
          </p:nvPr>
        </p:nvSpPr>
        <p:spPr>
          <a:noFill/>
        </p:spPr>
        <p:txBody>
          <a:bodyPr/>
          <a:lstStyle/>
          <a:p>
            <a:fld id="{867C5C10-2463-4EA5-8CC9-F4AD461FB24F}" type="slidenum">
              <a:rPr lang="en-US" altLang="zh-CN" smtClean="0">
                <a:ea typeface="宋体" panose="02010600030101010101" pitchFamily="2" charset="-122"/>
              </a:rPr>
              <a:pPr/>
              <a:t>54</a:t>
            </a:fld>
            <a:endParaRPr lang="en-US" altLang="zh-CN" smtClean="0">
              <a:ea typeface="宋体" panose="02010600030101010101" pitchFamily="2" charset="-122"/>
            </a:endParaRPr>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7"/>
          <p:cNvSpPr>
            <a:spLocks noGrp="1" noChangeArrowheads="1"/>
          </p:cNvSpPr>
          <p:nvPr>
            <p:ph type="sldNum" sz="quarter" idx="5"/>
          </p:nvPr>
        </p:nvSpPr>
        <p:spPr>
          <a:noFill/>
        </p:spPr>
        <p:txBody>
          <a:bodyPr/>
          <a:lstStyle/>
          <a:p>
            <a:fld id="{FA4F178A-8BC9-4A29-9C07-4E7A903D27A0}" type="slidenum">
              <a:rPr lang="en-US" altLang="zh-CN" smtClean="0">
                <a:ea typeface="宋体" panose="02010600030101010101" pitchFamily="2" charset="-122"/>
              </a:rPr>
              <a:pPr/>
              <a:t>56</a:t>
            </a:fld>
            <a:endParaRPr lang="en-US" altLang="zh-CN" smtClean="0">
              <a:ea typeface="宋体" panose="02010600030101010101" pitchFamily="2" charset="-122"/>
            </a:endParaRPr>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a:noFill/>
        </p:spPr>
        <p:txBody>
          <a:bodyPr/>
          <a:lstStyle/>
          <a:p>
            <a:pPr eaLnBrk="1" hangingPunct="1"/>
            <a:r>
              <a:rPr lang="en-US" altLang="zh-CN" smtClean="0">
                <a:ea typeface="宋体" panose="02010600030101010101" pitchFamily="2" charset="-122"/>
              </a:rPr>
              <a:t>Vs.  versus</a:t>
            </a:r>
          </a:p>
          <a:p>
            <a:pPr eaLnBrk="1" hangingPunct="1"/>
            <a:r>
              <a:rPr lang="zh-CN" altLang="en-US" smtClean="0">
                <a:ea typeface="宋体" panose="02010600030101010101" pitchFamily="2" charset="-122"/>
              </a:rPr>
              <a:t>当隶属函数的值域由</a:t>
            </a:r>
            <a:r>
              <a:rPr lang="en-US" altLang="zh-CN" smtClean="0">
                <a:ea typeface="宋体" panose="02010600030101010101" pitchFamily="2" charset="-122"/>
              </a:rPr>
              <a:t>[0,1]</a:t>
            </a:r>
            <a:r>
              <a:rPr lang="zh-CN" altLang="en-US" smtClean="0">
                <a:ea typeface="宋体" panose="02010600030101010101" pitchFamily="2" charset="-122"/>
              </a:rPr>
              <a:t>变为</a:t>
            </a:r>
            <a:r>
              <a:rPr lang="en-US" altLang="zh-CN" smtClean="0">
                <a:ea typeface="宋体" panose="02010600030101010101" pitchFamily="2" charset="-122"/>
              </a:rPr>
              <a:t>{0</a:t>
            </a:r>
            <a:r>
              <a:rPr lang="zh-CN" altLang="en-US" smtClean="0">
                <a:ea typeface="宋体" panose="02010600030101010101" pitchFamily="2" charset="-122"/>
              </a:rPr>
              <a:t>，</a:t>
            </a:r>
            <a:r>
              <a:rPr lang="en-US" altLang="zh-CN" smtClean="0">
                <a:ea typeface="宋体" panose="02010600030101010101" pitchFamily="2" charset="-122"/>
              </a:rPr>
              <a:t>1}</a:t>
            </a:r>
            <a:r>
              <a:rPr lang="zh-CN" altLang="en-US" smtClean="0">
                <a:ea typeface="宋体" panose="02010600030101010101" pitchFamily="2" charset="-122"/>
              </a:rPr>
              <a:t>时</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7"/>
          <p:cNvSpPr>
            <a:spLocks noGrp="1" noChangeArrowheads="1"/>
          </p:cNvSpPr>
          <p:nvPr>
            <p:ph type="sldNum" sz="quarter" idx="5"/>
          </p:nvPr>
        </p:nvSpPr>
        <p:spPr>
          <a:noFill/>
        </p:spPr>
        <p:txBody>
          <a:bodyPr/>
          <a:lstStyle/>
          <a:p>
            <a:fld id="{D5DFD2A3-E4B7-4646-9235-F78AF5737DF4}" type="slidenum">
              <a:rPr lang="en-US" altLang="zh-CN" smtClean="0">
                <a:ea typeface="宋体" panose="02010600030101010101" pitchFamily="2" charset="-122"/>
              </a:rPr>
              <a:pPr/>
              <a:t>57</a:t>
            </a:fld>
            <a:endParaRPr lang="en-US" altLang="zh-CN" smtClean="0">
              <a:ea typeface="宋体" panose="02010600030101010101" pitchFamily="2" charset="-122"/>
            </a:endParaRPr>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7"/>
          <p:cNvSpPr>
            <a:spLocks noGrp="1" noChangeArrowheads="1"/>
          </p:cNvSpPr>
          <p:nvPr>
            <p:ph type="sldNum" sz="quarter" idx="5"/>
          </p:nvPr>
        </p:nvSpPr>
        <p:spPr>
          <a:noFill/>
        </p:spPr>
        <p:txBody>
          <a:bodyPr/>
          <a:lstStyle/>
          <a:p>
            <a:fld id="{3EA5541D-2C26-4700-B948-5DDE38B6F059}" type="slidenum">
              <a:rPr lang="en-US" altLang="zh-CN" smtClean="0">
                <a:ea typeface="宋体" panose="02010600030101010101" pitchFamily="2" charset="-122"/>
              </a:rPr>
              <a:pPr/>
              <a:t>58</a:t>
            </a:fld>
            <a:endParaRPr lang="en-US" altLang="zh-CN" smtClean="0">
              <a:ea typeface="宋体" panose="02010600030101010101" pitchFamily="2" charset="-122"/>
            </a:endParaRPr>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所谓有限集，就是集合里面的元素是有限的。</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a:spLocks noGrp="1" noChangeArrowheads="1"/>
          </p:cNvSpPr>
          <p:nvPr>
            <p:ph type="sldNum" sz="quarter" idx="5"/>
          </p:nvPr>
        </p:nvSpPr>
        <p:spPr>
          <a:noFill/>
        </p:spPr>
        <p:txBody>
          <a:bodyPr/>
          <a:lstStyle/>
          <a:p>
            <a:fld id="{D0DEF410-8AB6-4187-A57E-4E7DA003E44E}" type="slidenum">
              <a:rPr lang="en-US" altLang="zh-CN" smtClean="0">
                <a:ea typeface="宋体" panose="02010600030101010101" pitchFamily="2" charset="-122"/>
              </a:rPr>
              <a:pPr/>
              <a:t>59</a:t>
            </a:fld>
            <a:endParaRPr lang="en-US" altLang="zh-CN" smtClean="0">
              <a:ea typeface="宋体" panose="02010600030101010101" pitchFamily="2" charset="-122"/>
            </a:endParaRPr>
          </a:p>
        </p:txBody>
      </p:sp>
      <p:sp>
        <p:nvSpPr>
          <p:cNvPr id="283650" name="Rectangle 2"/>
          <p:cNvSpPr>
            <a:spLocks noGrp="1" noRot="1" noChangeAspect="1" noChangeArrowheads="1" noTextEdit="1"/>
          </p:cNvSpPr>
          <p:nvPr>
            <p:ph type="sldImg"/>
          </p:nvPr>
        </p:nvSpPr>
        <p:spPr/>
      </p:sp>
      <p:sp>
        <p:nvSpPr>
          <p:cNvPr id="28365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7"/>
          <p:cNvSpPr>
            <a:spLocks noGrp="1" noChangeArrowheads="1"/>
          </p:cNvSpPr>
          <p:nvPr>
            <p:ph type="sldNum" sz="quarter" idx="5"/>
          </p:nvPr>
        </p:nvSpPr>
        <p:spPr>
          <a:noFill/>
        </p:spPr>
        <p:txBody>
          <a:bodyPr/>
          <a:lstStyle/>
          <a:p>
            <a:fld id="{97E6134A-4715-4D0E-8811-CF492D48EEF5}" type="slidenum">
              <a:rPr lang="en-US" altLang="zh-CN" smtClean="0">
                <a:ea typeface="宋体" panose="02010600030101010101" pitchFamily="2" charset="-122"/>
              </a:rPr>
              <a:pPr/>
              <a:t>63</a:t>
            </a:fld>
            <a:endParaRPr lang="en-US" altLang="zh-CN" smtClean="0">
              <a:ea typeface="宋体" panose="02010600030101010101" pitchFamily="2" charset="-122"/>
            </a:endParaRPr>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7"/>
          <p:cNvSpPr>
            <a:spLocks noGrp="1" noChangeArrowheads="1"/>
          </p:cNvSpPr>
          <p:nvPr>
            <p:ph type="sldNum" sz="quarter" idx="5"/>
          </p:nvPr>
        </p:nvSpPr>
        <p:spPr>
          <a:noFill/>
        </p:spPr>
        <p:txBody>
          <a:bodyPr/>
          <a:lstStyle/>
          <a:p>
            <a:fld id="{D92B9F7A-D2FB-4156-B511-7E658295E379}" type="slidenum">
              <a:rPr lang="en-US" altLang="zh-CN" smtClean="0">
                <a:ea typeface="宋体" panose="02010600030101010101" pitchFamily="2" charset="-122"/>
              </a:rPr>
              <a:pPr/>
              <a:t>65</a:t>
            </a:fld>
            <a:endParaRPr lang="en-US" altLang="zh-CN" smtClean="0">
              <a:ea typeface="宋体" panose="02010600030101010101" pitchFamily="2" charset="-122"/>
            </a:endParaRPr>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此处手绘“年轻”和“年老”的隶属函数图</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a:spLocks noGrp="1" noChangeArrowheads="1"/>
          </p:cNvSpPr>
          <p:nvPr>
            <p:ph type="sldNum" sz="quarter" idx="5"/>
          </p:nvPr>
        </p:nvSpPr>
        <p:spPr>
          <a:noFill/>
        </p:spPr>
        <p:txBody>
          <a:bodyPr/>
          <a:lstStyle/>
          <a:p>
            <a:fld id="{B955A373-7536-47EE-92C6-CE0F46848572}" type="slidenum">
              <a:rPr lang="en-US" altLang="zh-CN" smtClean="0">
                <a:ea typeface="宋体" panose="02010600030101010101" pitchFamily="2" charset="-122"/>
              </a:rPr>
              <a:pPr/>
              <a:t>66</a:t>
            </a:fld>
            <a:endParaRPr lang="en-US" altLang="zh-CN" smtClean="0">
              <a:ea typeface="宋体" panose="02010600030101010101" pitchFamily="2" charset="-122"/>
            </a:endParaRPr>
          </a:p>
        </p:txBody>
      </p:sp>
      <p:sp>
        <p:nvSpPr>
          <p:cNvPr id="293890" name="Rectangle 2"/>
          <p:cNvSpPr>
            <a:spLocks noGrp="1" noRot="1" noChangeAspect="1" noChangeArrowheads="1" noTextEdit="1"/>
          </p:cNvSpPr>
          <p:nvPr>
            <p:ph type="sldImg"/>
          </p:nvPr>
        </p:nvSpPr>
        <p:spPr/>
      </p:sp>
      <p:sp>
        <p:nvSpPr>
          <p:cNvPr id="29389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幻灯片图像占位符 1"/>
          <p:cNvSpPr>
            <a:spLocks noGrp="1" noRot="1" noChangeAspect="1"/>
          </p:cNvSpPr>
          <p:nvPr>
            <p:ph type="sldImg"/>
          </p:nvPr>
        </p:nvSpPr>
        <p:spPr/>
      </p:sp>
      <p:sp>
        <p:nvSpPr>
          <p:cNvPr id="296962" name="备注占位符 2"/>
          <p:cNvSpPr>
            <a:spLocks noGrp="1"/>
          </p:cNvSpPr>
          <p:nvPr>
            <p:ph type="body" idx="1"/>
          </p:nvPr>
        </p:nvSpPr>
        <p:spPr>
          <a:noFill/>
        </p:spPr>
        <p:txBody>
          <a:bodyPr/>
          <a:lstStyle/>
          <a:p>
            <a:r>
              <a:rPr lang="en-US" altLang="zh-CN" smtClean="0">
                <a:ea typeface="宋体" panose="02010600030101010101" pitchFamily="2" charset="-122"/>
              </a:rPr>
              <a:t>X=30</a:t>
            </a:r>
            <a:r>
              <a:rPr lang="zh-CN" altLang="en-US" smtClean="0">
                <a:ea typeface="宋体" panose="02010600030101010101" pitchFamily="2" charset="-122"/>
              </a:rPr>
              <a:t>时为</a:t>
            </a:r>
            <a:r>
              <a:rPr lang="en-US" altLang="zh-CN" smtClean="0">
                <a:ea typeface="宋体" panose="02010600030101010101" pitchFamily="2" charset="-122"/>
              </a:rPr>
              <a:t>1/2,35</a:t>
            </a:r>
            <a:r>
              <a:rPr lang="zh-CN" altLang="en-US" smtClean="0">
                <a:ea typeface="宋体" panose="02010600030101010101" pitchFamily="2" charset="-122"/>
              </a:rPr>
              <a:t>时为</a:t>
            </a:r>
            <a:r>
              <a:rPr lang="en-US" altLang="zh-CN" smtClean="0">
                <a:ea typeface="宋体" panose="02010600030101010101" pitchFamily="2" charset="-122"/>
              </a:rPr>
              <a:t>1/5,40</a:t>
            </a:r>
            <a:r>
              <a:rPr lang="zh-CN" altLang="en-US" smtClean="0">
                <a:ea typeface="宋体" panose="02010600030101010101" pitchFamily="2" charset="-122"/>
              </a:rPr>
              <a:t>时为</a:t>
            </a:r>
            <a:r>
              <a:rPr lang="en-US" altLang="zh-CN" smtClean="0">
                <a:ea typeface="宋体" panose="02010600030101010101" pitchFamily="2" charset="-122"/>
              </a:rPr>
              <a:t>1/10</a:t>
            </a:r>
            <a:endParaRPr lang="zh-CN" altLang="en-US" smtClean="0">
              <a:ea typeface="宋体" panose="02010600030101010101" pitchFamily="2" charset="-122"/>
            </a:endParaRPr>
          </a:p>
        </p:txBody>
      </p:sp>
      <p:sp>
        <p:nvSpPr>
          <p:cNvPr id="296963" name="灯片编号占位符 3"/>
          <p:cNvSpPr>
            <a:spLocks noGrp="1"/>
          </p:cNvSpPr>
          <p:nvPr>
            <p:ph type="sldNum" sz="quarter" idx="5"/>
          </p:nvPr>
        </p:nvSpPr>
        <p:spPr>
          <a:noFill/>
        </p:spPr>
        <p:txBody>
          <a:bodyPr/>
          <a:lstStyle/>
          <a:p>
            <a:fld id="{05FA6C69-8B20-4225-A146-CD474D531F21}" type="slidenum">
              <a:rPr lang="en-US" altLang="zh-CN" smtClean="0">
                <a:ea typeface="宋体" panose="02010600030101010101" pitchFamily="2" charset="-122"/>
              </a:rPr>
              <a:pPr/>
              <a:t>67</a:t>
            </a:fld>
            <a:endParaRPr lang="en-US" altLang="zh-CN" smtClean="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Rectangle 7"/>
          <p:cNvSpPr>
            <a:spLocks noGrp="1" noChangeArrowheads="1"/>
          </p:cNvSpPr>
          <p:nvPr>
            <p:ph type="sldNum" sz="quarter" idx="5"/>
          </p:nvPr>
        </p:nvSpPr>
        <p:spPr>
          <a:noFill/>
        </p:spPr>
        <p:txBody>
          <a:bodyPr/>
          <a:lstStyle/>
          <a:p>
            <a:fld id="{0D0AF7FF-50BC-45B1-A845-3895C5B4D356}" type="slidenum">
              <a:rPr lang="en-US" altLang="zh-CN" smtClean="0">
                <a:ea typeface="宋体" panose="02010600030101010101" pitchFamily="2" charset="-122"/>
              </a:rPr>
              <a:pPr/>
              <a:t>68</a:t>
            </a:fld>
            <a:endParaRPr lang="en-US" altLang="zh-CN" smtClean="0">
              <a:ea typeface="宋体" panose="02010600030101010101" pitchFamily="2" charset="-122"/>
            </a:endParaRPr>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30723" name="灯片编号占位符 3"/>
          <p:cNvSpPr>
            <a:spLocks noGrp="1"/>
          </p:cNvSpPr>
          <p:nvPr>
            <p:ph type="sldNum" sz="quarter" idx="5"/>
          </p:nvPr>
        </p:nvSpPr>
        <p:spPr>
          <a:noFill/>
        </p:spPr>
        <p:txBody>
          <a:bodyPr/>
          <a:lstStyle/>
          <a:p>
            <a:fld id="{84E9FEB5-BD6C-40CB-9BEE-B609D32F4B4A}" type="slidenum">
              <a:rPr lang="en-US" altLang="zh-CN" smtClean="0">
                <a:ea typeface="宋体" panose="02010600030101010101" pitchFamily="2" charset="-122"/>
              </a:rPr>
              <a:pPr/>
              <a:t>13</a:t>
            </a:fld>
            <a:endParaRPr lang="en-US" altLang="zh-CN" smtClean="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7"/>
          <p:cNvSpPr>
            <a:spLocks noGrp="1" noChangeArrowheads="1"/>
          </p:cNvSpPr>
          <p:nvPr>
            <p:ph type="sldNum" sz="quarter" idx="5"/>
          </p:nvPr>
        </p:nvSpPr>
        <p:spPr>
          <a:noFill/>
        </p:spPr>
        <p:txBody>
          <a:bodyPr/>
          <a:lstStyle/>
          <a:p>
            <a:fld id="{492702F0-1DAA-44F0-95BF-A9FF9BC89F1A}" type="slidenum">
              <a:rPr lang="en-US" altLang="zh-CN" smtClean="0">
                <a:ea typeface="宋体" panose="02010600030101010101" pitchFamily="2" charset="-122"/>
              </a:rPr>
              <a:pPr/>
              <a:t>69</a:t>
            </a:fld>
            <a:endParaRPr lang="en-US" altLang="zh-CN" smtClean="0">
              <a:ea typeface="宋体" panose="02010600030101010101" pitchFamily="2" charset="-122"/>
            </a:endParaRPr>
          </a:p>
        </p:txBody>
      </p:sp>
      <p:sp>
        <p:nvSpPr>
          <p:cNvPr id="301058" name="Rectangle 2"/>
          <p:cNvSpPr>
            <a:spLocks noGrp="1" noRot="1" noChangeAspect="1" noChangeArrowheads="1" noTextEdit="1"/>
          </p:cNvSpPr>
          <p:nvPr>
            <p:ph type="sldImg"/>
          </p:nvPr>
        </p:nvSpPr>
        <p:spPr/>
      </p:sp>
      <p:sp>
        <p:nvSpPr>
          <p:cNvPr id="30105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7"/>
          <p:cNvSpPr>
            <a:spLocks noGrp="1" noChangeArrowheads="1"/>
          </p:cNvSpPr>
          <p:nvPr>
            <p:ph type="sldNum" sz="quarter" idx="5"/>
          </p:nvPr>
        </p:nvSpPr>
        <p:spPr>
          <a:noFill/>
        </p:spPr>
        <p:txBody>
          <a:bodyPr/>
          <a:lstStyle/>
          <a:p>
            <a:fld id="{6CA034A7-00F4-4ADA-9FA4-89FBA697F3EE}" type="slidenum">
              <a:rPr lang="en-US" altLang="zh-CN" smtClean="0">
                <a:ea typeface="宋体" panose="02010600030101010101" pitchFamily="2" charset="-122"/>
              </a:rPr>
              <a:pPr/>
              <a:t>70</a:t>
            </a:fld>
            <a:endParaRPr lang="en-US" altLang="zh-CN" smtClean="0">
              <a:ea typeface="宋体" panose="02010600030101010101" pitchFamily="2" charset="-122"/>
            </a:endParaRPr>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a:spLocks noGrp="1" noChangeArrowheads="1"/>
          </p:cNvSpPr>
          <p:nvPr>
            <p:ph type="sldNum" sz="quarter" idx="5"/>
          </p:nvPr>
        </p:nvSpPr>
        <p:spPr>
          <a:noFill/>
        </p:spPr>
        <p:txBody>
          <a:bodyPr/>
          <a:lstStyle/>
          <a:p>
            <a:fld id="{90DE970C-3AF1-4D17-8B9B-E471D6E44DE7}" type="slidenum">
              <a:rPr lang="en-US" altLang="zh-CN" smtClean="0">
                <a:ea typeface="宋体" panose="02010600030101010101" pitchFamily="2" charset="-122"/>
              </a:rPr>
              <a:pPr/>
              <a:t>72</a:t>
            </a:fld>
            <a:endParaRPr lang="en-US" altLang="zh-CN" smtClean="0">
              <a:ea typeface="宋体" panose="02010600030101010101" pitchFamily="2" charset="-122"/>
            </a:endParaRPr>
          </a:p>
        </p:txBody>
      </p:sp>
      <p:sp>
        <p:nvSpPr>
          <p:cNvPr id="306178" name="Rectangle 2"/>
          <p:cNvSpPr>
            <a:spLocks noGrp="1" noRot="1" noChangeAspect="1" noChangeArrowheads="1" noTextEdit="1"/>
          </p:cNvSpPr>
          <p:nvPr>
            <p:ph type="sldImg"/>
          </p:nvPr>
        </p:nvSpPr>
        <p:spPr/>
      </p:sp>
      <p:sp>
        <p:nvSpPr>
          <p:cNvPr id="306179"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为什么研究模糊？有什么用处？精确不好吗？电脑不是要求精确吗？</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7"/>
          <p:cNvSpPr>
            <a:spLocks noGrp="1" noChangeArrowheads="1"/>
          </p:cNvSpPr>
          <p:nvPr>
            <p:ph type="sldNum" sz="quarter" idx="5"/>
          </p:nvPr>
        </p:nvSpPr>
        <p:spPr>
          <a:noFill/>
        </p:spPr>
        <p:txBody>
          <a:bodyPr/>
          <a:lstStyle/>
          <a:p>
            <a:fld id="{6B461817-11F5-4204-8DA2-B75C3EDE6649}" type="slidenum">
              <a:rPr lang="en-US" altLang="zh-CN" smtClean="0">
                <a:ea typeface="宋体" panose="02010600030101010101" pitchFamily="2" charset="-122"/>
              </a:rPr>
              <a:pPr/>
              <a:t>73</a:t>
            </a:fld>
            <a:endParaRPr lang="en-US" altLang="zh-CN" smtClean="0">
              <a:ea typeface="宋体" panose="02010600030101010101" pitchFamily="2" charset="-122"/>
            </a:endParaRPr>
          </a:p>
        </p:txBody>
      </p:sp>
      <p:sp>
        <p:nvSpPr>
          <p:cNvPr id="308226" name="Rectangle 2"/>
          <p:cNvSpPr>
            <a:spLocks noGrp="1" noRot="1" noChangeAspect="1" noChangeArrowheads="1" noTextEdit="1"/>
          </p:cNvSpPr>
          <p:nvPr>
            <p:ph type="sldImg"/>
          </p:nvPr>
        </p:nvSpPr>
        <p:spPr/>
      </p:sp>
      <p:sp>
        <p:nvSpPr>
          <p:cNvPr id="30822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7"/>
          <p:cNvSpPr>
            <a:spLocks noGrp="1" noChangeArrowheads="1"/>
          </p:cNvSpPr>
          <p:nvPr>
            <p:ph type="sldNum" sz="quarter" idx="5"/>
          </p:nvPr>
        </p:nvSpPr>
        <p:spPr>
          <a:noFill/>
        </p:spPr>
        <p:txBody>
          <a:bodyPr/>
          <a:lstStyle/>
          <a:p>
            <a:fld id="{47FE53B1-CA5E-44B3-947D-3C54DB5B7CC5}" type="slidenum">
              <a:rPr lang="en-US" altLang="zh-CN" smtClean="0">
                <a:ea typeface="宋体" panose="02010600030101010101" pitchFamily="2" charset="-122"/>
              </a:rPr>
              <a:pPr/>
              <a:t>74</a:t>
            </a:fld>
            <a:endParaRPr lang="en-US" altLang="zh-CN" smtClean="0">
              <a:ea typeface="宋体" panose="02010600030101010101" pitchFamily="2" charset="-122"/>
            </a:endParaRPr>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a:noFill/>
        </p:spPr>
        <p:txBody>
          <a:bodyPr/>
          <a:lstStyle/>
          <a:p>
            <a:pPr eaLnBrk="1" hangingPunct="1"/>
            <a:endParaRPr lang="zh-CN" altLang="en-US" dirty="0" smtClean="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7"/>
          <p:cNvSpPr>
            <a:spLocks noGrp="1" noChangeArrowheads="1"/>
          </p:cNvSpPr>
          <p:nvPr>
            <p:ph type="sldNum" sz="quarter" idx="5"/>
          </p:nvPr>
        </p:nvSpPr>
        <p:spPr>
          <a:noFill/>
        </p:spPr>
        <p:txBody>
          <a:bodyPr/>
          <a:lstStyle/>
          <a:p>
            <a:fld id="{51341774-D36B-49BB-BA05-1D214BDE8B1D}" type="slidenum">
              <a:rPr lang="en-US" altLang="zh-CN" smtClean="0">
                <a:ea typeface="宋体" panose="02010600030101010101" pitchFamily="2" charset="-122"/>
              </a:rPr>
              <a:pPr/>
              <a:t>75</a:t>
            </a:fld>
            <a:endParaRPr lang="en-US" altLang="zh-CN" smtClean="0">
              <a:ea typeface="宋体" panose="02010600030101010101" pitchFamily="2" charset="-122"/>
            </a:endParaRPr>
          </a:p>
        </p:txBody>
      </p:sp>
      <p:sp>
        <p:nvSpPr>
          <p:cNvPr id="312322" name="Rectangle 2"/>
          <p:cNvSpPr>
            <a:spLocks noGrp="1" noRot="1" noChangeAspect="1" noChangeArrowheads="1" noTextEdit="1"/>
          </p:cNvSpPr>
          <p:nvPr>
            <p:ph type="sldImg"/>
          </p:nvPr>
        </p:nvSpPr>
        <p:spPr/>
      </p:sp>
      <p:sp>
        <p:nvSpPr>
          <p:cNvPr id="312323"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头发中途掉了一根，要求精确的机器人都会认为不匹配，由此看来，过分精确有时未必是好事</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7"/>
          <p:cNvSpPr>
            <a:spLocks noGrp="1" noChangeArrowheads="1"/>
          </p:cNvSpPr>
          <p:nvPr>
            <p:ph type="sldNum" sz="quarter" idx="5"/>
          </p:nvPr>
        </p:nvSpPr>
        <p:spPr>
          <a:noFill/>
        </p:spPr>
        <p:txBody>
          <a:bodyPr/>
          <a:lstStyle/>
          <a:p>
            <a:fld id="{4BD7583D-18FB-4FD0-90BA-9024DA2306BC}" type="slidenum">
              <a:rPr lang="en-US" altLang="zh-CN" smtClean="0">
                <a:ea typeface="宋体" panose="02010600030101010101" pitchFamily="2" charset="-122"/>
              </a:rPr>
              <a:pPr/>
              <a:t>76</a:t>
            </a:fld>
            <a:endParaRPr lang="en-US" altLang="zh-CN" smtClean="0">
              <a:ea typeface="宋体" panose="02010600030101010101" pitchFamily="2" charset="-122"/>
            </a:endParaRPr>
          </a:p>
        </p:txBody>
      </p:sp>
      <p:sp>
        <p:nvSpPr>
          <p:cNvPr id="314370" name="Rectangle 2"/>
          <p:cNvSpPr>
            <a:spLocks noGrp="1" noRot="1" noChangeAspect="1" noChangeArrowheads="1" noTextEdit="1"/>
          </p:cNvSpPr>
          <p:nvPr>
            <p:ph type="sldImg"/>
          </p:nvPr>
        </p:nvSpPr>
        <p:spPr/>
      </p:sp>
      <p:sp>
        <p:nvSpPr>
          <p:cNvPr id="314371"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模糊控制是自动化、电气信息类专业的本科生课程。</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7"/>
          <p:cNvSpPr>
            <a:spLocks noGrp="1" noChangeArrowheads="1"/>
          </p:cNvSpPr>
          <p:nvPr>
            <p:ph type="sldNum" sz="quarter" idx="5"/>
          </p:nvPr>
        </p:nvSpPr>
        <p:spPr>
          <a:noFill/>
        </p:spPr>
        <p:txBody>
          <a:bodyPr/>
          <a:lstStyle/>
          <a:p>
            <a:fld id="{59C24005-1AC3-4B68-A614-8CAAD8765AA6}" type="slidenum">
              <a:rPr lang="en-US" altLang="zh-CN" smtClean="0">
                <a:ea typeface="宋体" panose="02010600030101010101" pitchFamily="2" charset="-122"/>
              </a:rPr>
              <a:pPr/>
              <a:t>77</a:t>
            </a:fld>
            <a:endParaRPr lang="en-US" altLang="zh-CN" smtClean="0">
              <a:ea typeface="宋体" panose="02010600030101010101" pitchFamily="2" charset="-122"/>
            </a:endParaRPr>
          </a:p>
        </p:txBody>
      </p:sp>
      <p:sp>
        <p:nvSpPr>
          <p:cNvPr id="316418" name="Rectangle 2"/>
          <p:cNvSpPr>
            <a:spLocks noGrp="1" noRot="1" noChangeAspect="1" noChangeArrowheads="1" noTextEdit="1"/>
          </p:cNvSpPr>
          <p:nvPr>
            <p:ph type="sldImg"/>
          </p:nvPr>
        </p:nvSpPr>
        <p:spPr/>
      </p:sp>
      <p:sp>
        <p:nvSpPr>
          <p:cNvPr id="316419"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继续查资料</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7"/>
          <p:cNvSpPr>
            <a:spLocks noGrp="1" noChangeArrowheads="1"/>
          </p:cNvSpPr>
          <p:nvPr>
            <p:ph type="sldNum" sz="quarter" idx="5"/>
          </p:nvPr>
        </p:nvSpPr>
        <p:spPr>
          <a:noFill/>
        </p:spPr>
        <p:txBody>
          <a:bodyPr/>
          <a:lstStyle/>
          <a:p>
            <a:fld id="{3E046177-AE15-4448-B655-DD3CF846E6AA}" type="slidenum">
              <a:rPr lang="en-US" altLang="zh-CN" smtClean="0">
                <a:ea typeface="宋体" panose="02010600030101010101" pitchFamily="2" charset="-122"/>
              </a:rPr>
              <a:pPr/>
              <a:t>78</a:t>
            </a:fld>
            <a:endParaRPr lang="en-US" altLang="zh-CN" smtClean="0">
              <a:ea typeface="宋体" panose="02010600030101010101" pitchFamily="2" charset="-122"/>
            </a:endParaRPr>
          </a:p>
        </p:txBody>
      </p:sp>
      <p:sp>
        <p:nvSpPr>
          <p:cNvPr id="322562" name="Rectangle 2"/>
          <p:cNvSpPr>
            <a:spLocks noGrp="1" noRot="1" noChangeAspect="1" noChangeArrowheads="1" noTextEdit="1"/>
          </p:cNvSpPr>
          <p:nvPr>
            <p:ph type="sldImg"/>
          </p:nvPr>
        </p:nvSpPr>
        <p:spPr/>
      </p:sp>
      <p:sp>
        <p:nvSpPr>
          <p:cNvPr id="322563"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7"/>
          <p:cNvSpPr>
            <a:spLocks noGrp="1" noChangeArrowheads="1"/>
          </p:cNvSpPr>
          <p:nvPr>
            <p:ph type="sldNum" sz="quarter" idx="5"/>
          </p:nvPr>
        </p:nvSpPr>
        <p:spPr>
          <a:noFill/>
        </p:spPr>
        <p:txBody>
          <a:bodyPr/>
          <a:lstStyle/>
          <a:p>
            <a:fld id="{63675EDB-C23A-4DB5-B40D-5938AA0DCDCF}" type="slidenum">
              <a:rPr lang="en-US" altLang="zh-CN" smtClean="0">
                <a:ea typeface="宋体" panose="02010600030101010101" pitchFamily="2" charset="-122"/>
              </a:rPr>
              <a:pPr/>
              <a:t>79</a:t>
            </a:fld>
            <a:endParaRPr lang="en-US" altLang="zh-CN" smtClean="0">
              <a:ea typeface="宋体" panose="02010600030101010101" pitchFamily="2" charset="-122"/>
            </a:endParaRPr>
          </a:p>
        </p:txBody>
      </p:sp>
      <p:sp>
        <p:nvSpPr>
          <p:cNvPr id="324610" name="Rectangle 2"/>
          <p:cNvSpPr>
            <a:spLocks noGrp="1" noRot="1" noChangeAspect="1" noChangeArrowheads="1" noTextEdit="1"/>
          </p:cNvSpPr>
          <p:nvPr>
            <p:ph type="sldImg"/>
          </p:nvPr>
        </p:nvSpPr>
        <p:spPr/>
      </p:sp>
      <p:sp>
        <p:nvSpPr>
          <p:cNvPr id="32461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p:sp>
      <p:sp>
        <p:nvSpPr>
          <p:cNvPr id="32770" name="备注占位符 2"/>
          <p:cNvSpPr>
            <a:spLocks noGrp="1"/>
          </p:cNvSpPr>
          <p:nvPr>
            <p:ph type="body" idx="1"/>
          </p:nvPr>
        </p:nvSpPr>
        <p:spPr>
          <a:noFill/>
        </p:spPr>
        <p:txBody>
          <a:bodyPr/>
          <a:lstStyle/>
          <a:p>
            <a:r>
              <a:rPr lang="en-US" altLang="zh-CN" smtClean="0">
                <a:ea typeface="宋体" panose="02010600030101010101" pitchFamily="2" charset="-122"/>
              </a:rPr>
              <a:t>Inception </a:t>
            </a:r>
            <a:r>
              <a:rPr lang="zh-CN" altLang="en-US" smtClean="0">
                <a:ea typeface="宋体" panose="02010600030101010101" pitchFamily="2" charset="-122"/>
              </a:rPr>
              <a:t>盗梦空间</a:t>
            </a:r>
          </a:p>
        </p:txBody>
      </p:sp>
      <p:sp>
        <p:nvSpPr>
          <p:cNvPr id="32771" name="灯片编号占位符 3"/>
          <p:cNvSpPr>
            <a:spLocks noGrp="1"/>
          </p:cNvSpPr>
          <p:nvPr>
            <p:ph type="sldNum" sz="quarter" idx="5"/>
          </p:nvPr>
        </p:nvSpPr>
        <p:spPr>
          <a:noFill/>
        </p:spPr>
        <p:txBody>
          <a:bodyPr/>
          <a:lstStyle/>
          <a:p>
            <a:fld id="{0675C2E2-8EF2-44AE-8104-28862D1F0CBF}" type="slidenum">
              <a:rPr lang="en-US" altLang="zh-CN" smtClean="0">
                <a:ea typeface="宋体" panose="02010600030101010101" pitchFamily="2" charset="-122"/>
              </a:rPr>
              <a:pPr/>
              <a:t>14</a:t>
            </a:fld>
            <a:endParaRPr lang="en-US"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idx="1"/>
          </p:nvPr>
        </p:nvSpPr>
        <p:spPr>
          <a:noFill/>
        </p:spPr>
        <p:txBody>
          <a:bodyPr/>
          <a:lstStyle/>
          <a:p>
            <a:r>
              <a:rPr lang="en-US" altLang="zh-CN" b="1" smtClean="0">
                <a:ea typeface="宋体" panose="02010600030101010101" pitchFamily="2" charset="-122"/>
              </a:rPr>
              <a:t>Axiomatic [ˌæksiə'mætɪk] </a:t>
            </a:r>
            <a:endParaRPr lang="zh-CN" altLang="en-US" smtClean="0">
              <a:ea typeface="宋体" panose="02010600030101010101" pitchFamily="2" charset="-122"/>
            </a:endParaRPr>
          </a:p>
        </p:txBody>
      </p:sp>
      <p:sp>
        <p:nvSpPr>
          <p:cNvPr id="40963" name="灯片编号占位符 3"/>
          <p:cNvSpPr>
            <a:spLocks noGrp="1"/>
          </p:cNvSpPr>
          <p:nvPr>
            <p:ph type="sldNum" sz="quarter" idx="5"/>
          </p:nvPr>
        </p:nvSpPr>
        <p:spPr>
          <a:noFill/>
        </p:spPr>
        <p:txBody>
          <a:bodyPr/>
          <a:lstStyle/>
          <a:p>
            <a:fld id="{3ED9CD47-358D-4924-BFFB-7253F92E4905}" type="slidenum">
              <a:rPr lang="en-US" altLang="zh-CN" smtClean="0">
                <a:ea typeface="宋体" panose="02010600030101010101" pitchFamily="2" charset="-122"/>
              </a:rPr>
              <a:pPr/>
              <a:t>21</a:t>
            </a:fld>
            <a:endParaRPr lang="en-US"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p:sp>
      <p:sp>
        <p:nvSpPr>
          <p:cNvPr id="43010" name="备注占位符 2"/>
          <p:cNvSpPr>
            <a:spLocks noGrp="1"/>
          </p:cNvSpPr>
          <p:nvPr>
            <p:ph type="body" idx="1"/>
          </p:nvPr>
        </p:nvSpPr>
        <p:spPr>
          <a:noFill/>
        </p:spPr>
        <p:txBody>
          <a:bodyPr/>
          <a:lstStyle/>
          <a:p>
            <a:r>
              <a:rPr lang="en-US" altLang="zh-CN" smtClean="0">
                <a:ea typeface="宋体" panose="02010600030101010101" pitchFamily="2" charset="-122"/>
              </a:rPr>
              <a:t>Bald  [bɔːld] </a:t>
            </a:r>
            <a:endParaRPr lang="zh-CN" altLang="en-US" smtClean="0">
              <a:ea typeface="宋体" panose="02010600030101010101" pitchFamily="2" charset="-122"/>
            </a:endParaRPr>
          </a:p>
        </p:txBody>
      </p:sp>
      <p:sp>
        <p:nvSpPr>
          <p:cNvPr id="43011" name="灯片编号占位符 3"/>
          <p:cNvSpPr>
            <a:spLocks noGrp="1"/>
          </p:cNvSpPr>
          <p:nvPr>
            <p:ph type="sldNum" sz="quarter" idx="5"/>
          </p:nvPr>
        </p:nvSpPr>
        <p:spPr>
          <a:noFill/>
        </p:spPr>
        <p:txBody>
          <a:bodyPr/>
          <a:lstStyle/>
          <a:p>
            <a:fld id="{AD057F0C-BC5E-4D6B-A609-243333ED8F73}" type="slidenum">
              <a:rPr lang="en-US" altLang="zh-CN" smtClean="0">
                <a:ea typeface="宋体" panose="02010600030101010101" pitchFamily="2" charset="-122"/>
              </a:rPr>
              <a:pPr/>
              <a:t>22</a:t>
            </a:fld>
            <a:endParaRPr lang="en-US"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p:sp>
      <p:sp>
        <p:nvSpPr>
          <p:cNvPr id="45058" name="备注占位符 2"/>
          <p:cNvSpPr>
            <a:spLocks noGrp="1"/>
          </p:cNvSpPr>
          <p:nvPr>
            <p:ph type="body" idx="1"/>
          </p:nvPr>
        </p:nvSpPr>
        <p:spPr>
          <a:noFill/>
        </p:spPr>
        <p:txBody>
          <a:bodyPr/>
          <a:lstStyle/>
          <a:p>
            <a:r>
              <a:rPr lang="zh-CN" altLang="en-US" smtClean="0">
                <a:ea typeface="宋体" panose="02010600030101010101" pitchFamily="2" charset="-122"/>
              </a:rPr>
              <a:t>因为“秃”的概念并不明确</a:t>
            </a:r>
          </a:p>
        </p:txBody>
      </p:sp>
      <p:sp>
        <p:nvSpPr>
          <p:cNvPr id="45059" name="灯片编号占位符 3"/>
          <p:cNvSpPr>
            <a:spLocks noGrp="1"/>
          </p:cNvSpPr>
          <p:nvPr>
            <p:ph type="sldNum" sz="quarter" idx="5"/>
          </p:nvPr>
        </p:nvSpPr>
        <p:spPr>
          <a:noFill/>
        </p:spPr>
        <p:txBody>
          <a:bodyPr/>
          <a:lstStyle/>
          <a:p>
            <a:fld id="{EBCE3713-03F6-4FF9-82F5-D071777C7DA0}" type="slidenum">
              <a:rPr lang="en-US" altLang="zh-CN" smtClean="0">
                <a:ea typeface="宋体" panose="02010600030101010101" pitchFamily="2" charset="-122"/>
              </a:rPr>
              <a:pPr/>
              <a:t>23</a:t>
            </a:fld>
            <a:endParaRPr lang="en-US" altLang="zh-CN"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FD93D59C-CF43-4DC6-AD5E-72061AC1BA2B}" type="slidenum">
              <a:rPr lang="en-US" altLang="zh-CN" smtClean="0">
                <a:ea typeface="宋体" panose="02010600030101010101" pitchFamily="2" charset="-122"/>
              </a:rPr>
              <a:pPr/>
              <a:t>29</a:t>
            </a:fld>
            <a:endParaRPr lang="en-US" altLang="zh-CN" smtClean="0">
              <a:ea typeface="宋体" panose="02010600030101010101" pitchFamily="2" charset="-122"/>
            </a:endParaRPr>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ln>
            <a:effectLst/>
          </p:spPr>
          <p:txBody>
            <a:bodyPr/>
            <a:lstStyle/>
            <a:p>
              <a:pPr>
                <a:defRPr/>
              </a:pPr>
              <a:endParaRPr lang="zh-CN" altLang="en-US">
                <a:ea typeface="宋体" panose="02010600030101010101" pitchFamily="2" charset="-122"/>
              </a:endParaRPr>
            </a:p>
          </p:txBody>
        </p:sp>
      </p:grpSp>
      <p:sp>
        <p:nvSpPr>
          <p:cNvPr id="9223" name="Rectangle 7"/>
          <p:cNvSpPr>
            <a:spLocks noGrp="1" noChangeArrowheads="1"/>
          </p:cNvSpPr>
          <p:nvPr>
            <p:ph type="ctrTitle"/>
          </p:nvPr>
        </p:nvSpPr>
        <p:spPr>
          <a:xfrm>
            <a:off x="228600" y="1427163"/>
            <a:ext cx="8077200" cy="1609725"/>
          </a:xfrm>
        </p:spPr>
        <p:txBody>
          <a:bodyPr/>
          <a:lstStyle>
            <a:lvl1pPr>
              <a:defRPr sz="4600"/>
            </a:lvl1pPr>
          </a:lstStyle>
          <a:p>
            <a:r>
              <a:rPr lang="zh-CN" altLang="en-US"/>
              <a:t>单击此处编辑母版标题样式</a:t>
            </a:r>
          </a:p>
        </p:txBody>
      </p:sp>
      <p:sp>
        <p:nvSpPr>
          <p:cNvPr id="9224" name="Rectangle 8"/>
          <p:cNvSpPr>
            <a:spLocks noGrp="1" noChangeArrowheads="1"/>
          </p:cNvSpPr>
          <p:nvPr>
            <p:ph type="subTitle" idx="1"/>
          </p:nvPr>
        </p:nvSpPr>
        <p:spPr>
          <a:xfrm>
            <a:off x="1066800" y="3441700"/>
            <a:ext cx="6629400" cy="1676400"/>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fld id="{4A85243A-8B3F-4089-9473-066945C8052F}" type="datetime1">
              <a:rPr lang="zh-CN" altLang="en-US"/>
              <a:pPr>
                <a:defRPr/>
              </a:pPr>
              <a:t>2020/11/20</a:t>
            </a:fld>
            <a:endParaRPr lang="en-US" altLang="zh-CN"/>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zh-CN"/>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A3B50A5F-9480-41AD-B8FF-B9F6EC5FEC1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fld id="{4D66BB96-803B-4669-8C1C-CFB61AC08656}" type="datetime1">
              <a:rPr lang="zh-CN" altLang="en-US"/>
              <a:pPr>
                <a:defRPr/>
              </a:pPr>
              <a:t>2020/11/20</a:t>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7071045A-7B89-4BBF-AF53-68B3ACDB8F3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fld id="{0A560100-FC67-440D-9F67-77B9E783A333}" type="datetime1">
              <a:rPr lang="zh-CN" altLang="en-US"/>
              <a:pPr>
                <a:defRPr/>
              </a:pPr>
              <a:t>2020/11/20</a:t>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9D83C295-3237-4620-B462-C2883361BB9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3886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fld id="{564A5422-F84F-42A1-B672-81DE9599418B}" type="datetime1">
              <a:rPr lang="zh-CN" altLang="en-US"/>
              <a:pPr>
                <a:defRPr/>
              </a:pPr>
              <a:t>2020/11/20</a:t>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516483E8-6475-4DC2-9476-12B24FF6DEE9}"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3886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388620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86200"/>
            <a:ext cx="388620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p:ph type="dt" sz="half" idx="10"/>
          </p:nvPr>
        </p:nvSpPr>
        <p:spPr/>
        <p:txBody>
          <a:bodyPr/>
          <a:lstStyle>
            <a:lvl1pPr>
              <a:defRPr/>
            </a:lvl1pPr>
          </a:lstStyle>
          <a:p>
            <a:pPr>
              <a:defRPr/>
            </a:pPr>
            <a:fld id="{CF3E9A67-18F2-40C9-AD1B-8384DB3C6656}" type="datetime1">
              <a:rPr lang="zh-CN" altLang="en-US"/>
              <a:pPr>
                <a:defRPr/>
              </a:pPr>
              <a:t>2020/11/20</a:t>
            </a:fld>
            <a:endParaRPr lang="en-US" altLang="zh-CN"/>
          </a:p>
        </p:txBody>
      </p:sp>
      <p:sp>
        <p:nvSpPr>
          <p:cNvPr id="7" name="Rectangle 9"/>
          <p:cNvSpPr>
            <a:spLocks noGrp="1" noChangeArrowheads="1"/>
          </p:cNvSpPr>
          <p:nvPr>
            <p:ph type="ftr" sz="quarter" idx="11"/>
          </p:nvPr>
        </p:nvSpPr>
        <p:spPr/>
        <p:txBody>
          <a:bodyPr/>
          <a:lstStyle>
            <a:lvl1pPr>
              <a:defRPr/>
            </a:lvl1pPr>
          </a:lstStyle>
          <a:p>
            <a:pPr>
              <a:defRPr/>
            </a:pPr>
            <a:endParaRPr lang="en-US" altLang="zh-CN"/>
          </a:p>
        </p:txBody>
      </p:sp>
      <p:sp>
        <p:nvSpPr>
          <p:cNvPr id="8" name="Rectangle 10"/>
          <p:cNvSpPr>
            <a:spLocks noGrp="1" noChangeArrowheads="1"/>
          </p:cNvSpPr>
          <p:nvPr>
            <p:ph type="sldNum" sz="quarter" idx="12"/>
          </p:nvPr>
        </p:nvSpPr>
        <p:spPr/>
        <p:txBody>
          <a:bodyPr/>
          <a:lstStyle>
            <a:lvl1pPr>
              <a:defRPr/>
            </a:lvl1pPr>
          </a:lstStyle>
          <a:p>
            <a:pPr>
              <a:defRPr/>
            </a:pPr>
            <a:fld id="{3A6E5B7B-73CE-45B3-B2F9-AAAE1AD5207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fld id="{3200C20F-BEE3-47F0-AA62-852B72F39039}" type="datetime1">
              <a:rPr lang="zh-CN" altLang="en-US"/>
              <a:pPr>
                <a:defRPr/>
              </a:pPr>
              <a:t>2020/11/20</a:t>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EB5D760F-0603-421C-8FA2-B332606DC0F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p:txBody>
          <a:bodyPr/>
          <a:lstStyle>
            <a:lvl1pPr>
              <a:defRPr/>
            </a:lvl1pPr>
          </a:lstStyle>
          <a:p>
            <a:pPr>
              <a:defRPr/>
            </a:pPr>
            <a:fld id="{A4684D06-1B41-4B7A-9AEB-D4F64CD82221}" type="datetime1">
              <a:rPr lang="zh-CN" altLang="en-US"/>
              <a:pPr>
                <a:defRPr/>
              </a:pPr>
              <a:t>2020/11/20</a:t>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D70EBB6B-8D65-4BAF-8C89-6F8A903F538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fld id="{E2C7A0F0-44C7-4B66-B33D-A0824A28E39D}" type="datetime1">
              <a:rPr lang="zh-CN" altLang="en-US"/>
              <a:pPr>
                <a:defRPr/>
              </a:pPr>
              <a:t>2020/11/20</a:t>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65A6F2C8-9BB6-445B-87C5-BD54D8F9818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p:txBody>
          <a:bodyPr/>
          <a:lstStyle>
            <a:lvl1pPr>
              <a:defRPr/>
            </a:lvl1pPr>
          </a:lstStyle>
          <a:p>
            <a:pPr>
              <a:defRPr/>
            </a:pPr>
            <a:fld id="{C4B4E33B-3C2D-4B8B-B86B-91CBBDEA1DC3}" type="datetime1">
              <a:rPr lang="zh-CN" altLang="en-US"/>
              <a:pPr>
                <a:defRPr/>
              </a:pPr>
              <a:t>2020/11/20</a:t>
            </a:fld>
            <a:endParaRPr lang="en-US" altLang="zh-CN"/>
          </a:p>
        </p:txBody>
      </p:sp>
      <p:sp>
        <p:nvSpPr>
          <p:cNvPr id="8" name="Rectangle 9"/>
          <p:cNvSpPr>
            <a:spLocks noGrp="1" noChangeArrowheads="1"/>
          </p:cNvSpPr>
          <p:nvPr>
            <p:ph type="ftr" sz="quarter" idx="11"/>
          </p:nvPr>
        </p:nvSpPr>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p:txBody>
          <a:bodyPr/>
          <a:lstStyle>
            <a:lvl1pPr>
              <a:defRPr/>
            </a:lvl1pPr>
          </a:lstStyle>
          <a:p>
            <a:pPr>
              <a:defRPr/>
            </a:pPr>
            <a:fld id="{A2C10B61-0767-4840-97AB-2874BBEFA2B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p:txBody>
          <a:bodyPr/>
          <a:lstStyle>
            <a:lvl1pPr>
              <a:defRPr/>
            </a:lvl1pPr>
          </a:lstStyle>
          <a:p>
            <a:pPr>
              <a:defRPr/>
            </a:pPr>
            <a:fld id="{0B27B4C1-2953-4540-A22B-EE9FF6484482}" type="datetime1">
              <a:rPr lang="zh-CN" altLang="en-US"/>
              <a:pPr>
                <a:defRPr/>
              </a:pPr>
              <a:t>2020/11/20</a:t>
            </a:fld>
            <a:endParaRPr lang="en-US" altLang="zh-CN"/>
          </a:p>
        </p:txBody>
      </p:sp>
      <p:sp>
        <p:nvSpPr>
          <p:cNvPr id="4" name="Rectangle 9"/>
          <p:cNvSpPr>
            <a:spLocks noGrp="1" noChangeArrowheads="1"/>
          </p:cNvSpPr>
          <p:nvPr>
            <p:ph type="ftr" sz="quarter" idx="11"/>
          </p:nvPr>
        </p:nvSpPr>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p:txBody>
          <a:bodyPr/>
          <a:lstStyle>
            <a:lvl1pPr>
              <a:defRPr/>
            </a:lvl1pPr>
          </a:lstStyle>
          <a:p>
            <a:pPr>
              <a:defRPr/>
            </a:pPr>
            <a:fld id="{2245EC6E-EDF9-4901-A9A8-556CFDC4610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a:defRPr/>
            </a:lvl1pPr>
          </a:lstStyle>
          <a:p>
            <a:pPr>
              <a:defRPr/>
            </a:pPr>
            <a:fld id="{99D83351-127F-4AC0-AD0E-41EA3D0E5D2D}" type="datetime1">
              <a:rPr lang="zh-CN" altLang="en-US"/>
              <a:pPr>
                <a:defRPr/>
              </a:pPr>
              <a:t>2020/11/20</a:t>
            </a:fld>
            <a:endParaRPr lang="en-US" altLang="zh-CN"/>
          </a:p>
        </p:txBody>
      </p:sp>
      <p:sp>
        <p:nvSpPr>
          <p:cNvPr id="3" name="Rectangle 9"/>
          <p:cNvSpPr>
            <a:spLocks noGrp="1" noChangeArrowheads="1"/>
          </p:cNvSpPr>
          <p:nvPr>
            <p:ph type="ftr" sz="quarter" idx="11"/>
          </p:nvPr>
        </p:nvSpPr>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p:txBody>
          <a:bodyPr/>
          <a:lstStyle>
            <a:lvl1pPr>
              <a:defRPr/>
            </a:lvl1pPr>
          </a:lstStyle>
          <a:p>
            <a:pPr>
              <a:defRPr/>
            </a:pPr>
            <a:fld id="{729C10FD-BC12-4FD1-B85E-96D62B81E2D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p:txBody>
          <a:bodyPr/>
          <a:lstStyle>
            <a:lvl1pPr>
              <a:defRPr/>
            </a:lvl1pPr>
          </a:lstStyle>
          <a:p>
            <a:pPr>
              <a:defRPr/>
            </a:pPr>
            <a:fld id="{E45D048D-9C38-4D4D-93BE-EB2BC714F6AC}" type="datetime1">
              <a:rPr lang="zh-CN" altLang="en-US"/>
              <a:pPr>
                <a:defRPr/>
              </a:pPr>
              <a:t>2020/11/20</a:t>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4A204DB7-7575-44DF-8100-F7AEA79698E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p:txBody>
          <a:bodyPr/>
          <a:lstStyle>
            <a:lvl1pPr>
              <a:defRPr/>
            </a:lvl1pPr>
          </a:lstStyle>
          <a:p>
            <a:pPr>
              <a:defRPr/>
            </a:pPr>
            <a:fld id="{0BC8DB94-1B8F-4CFC-84E7-4E7DDB9E4B2A}" type="datetime1">
              <a:rPr lang="zh-CN" altLang="en-US"/>
              <a:pPr>
                <a:defRPr/>
              </a:pPr>
              <a:t>2020/11/20</a:t>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32C58BEC-57D5-43A0-9135-0810171A3A4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152400"/>
            <a:ext cx="8686800" cy="6096000"/>
            <a:chOff x="0" y="96"/>
            <a:chExt cx="5472" cy="3840"/>
          </a:xfrm>
        </p:grpSpPr>
        <p:sp>
          <p:nvSpPr>
            <p:cNvPr id="8195"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8196"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8197" name="Line 5"/>
            <p:cNvSpPr>
              <a:spLocks noChangeShapeType="1"/>
            </p:cNvSpPr>
            <p:nvPr/>
          </p:nvSpPr>
          <p:spPr bwMode="auto">
            <a:xfrm>
              <a:off x="0" y="768"/>
              <a:ext cx="5088" cy="0"/>
            </a:xfrm>
            <a:prstGeom prst="line">
              <a:avLst/>
            </a:prstGeom>
            <a:noFill/>
            <a:ln w="38100">
              <a:solidFill>
                <a:schemeClr val="bg1"/>
              </a:solidFill>
              <a:round/>
            </a:ln>
            <a:effectLst/>
          </p:spPr>
          <p:txBody>
            <a:bodyPr/>
            <a:lstStyle/>
            <a:p>
              <a:pPr>
                <a:defRPr/>
              </a:pPr>
              <a:endParaRPr lang="zh-CN" altLang="en-US">
                <a:ea typeface="宋体" panose="02010600030101010101" pitchFamily="2" charset="-122"/>
              </a:endParaRPr>
            </a:p>
          </p:txBody>
        </p:sp>
      </p:grpSp>
      <p:sp>
        <p:nvSpPr>
          <p:cNvPr id="1027" name="Rectangle 6"/>
          <p:cNvSpPr>
            <a:spLocks noGrp="1" noChangeArrowheads="1"/>
          </p:cNvSpPr>
          <p:nvPr>
            <p:ph type="title"/>
          </p:nvPr>
        </p:nvSpPr>
        <p:spPr bwMode="auto">
          <a:xfrm>
            <a:off x="195263" y="228600"/>
            <a:ext cx="8015287" cy="9144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00" name="Rectangle 8"/>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fld id="{8D70D2C6-C7EE-44E8-A902-989735C59FDA}" type="datetime1">
              <a:rPr lang="zh-CN" altLang="en-US"/>
              <a:pPr>
                <a:defRPr/>
              </a:pPr>
              <a:t>2020/11/20</a:t>
            </a:fld>
            <a:endParaRPr lang="en-US" altLang="zh-CN"/>
          </a:p>
        </p:txBody>
      </p:sp>
      <p:sp>
        <p:nvSpPr>
          <p:cNvPr id="8201" name="Rectangle 9"/>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ea typeface="宋体" panose="02010600030101010101" pitchFamily="2" charset="-122"/>
              </a:defRPr>
            </a:lvl1pPr>
          </a:lstStyle>
          <a:p>
            <a:pPr>
              <a:defRPr/>
            </a:pPr>
            <a:endParaRPr lang="en-US" altLang="zh-CN"/>
          </a:p>
        </p:txBody>
      </p:sp>
      <p:sp>
        <p:nvSpPr>
          <p:cNvPr id="8202" name="Rectangle 10"/>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ea typeface="宋体" panose="02010600030101010101" pitchFamily="2" charset="-122"/>
              </a:defRPr>
            </a:lvl1pPr>
          </a:lstStyle>
          <a:p>
            <a:pPr>
              <a:defRPr/>
            </a:pPr>
            <a:fld id="{54B62148-5F97-4765-B00D-8881E9CF1A3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aike.baidu.com/view/232696.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open.163.com/movie/2014/11/T/6/MA9RGFHSC_MAAB3IOT6.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hyperlink" Target="http://blog.photo.sina.com.cn/showpic.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7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baike.baidu.com/view/71484.htm"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baike.baidu.com/view/461750.htm"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9"/>
          <p:cNvSpPr>
            <a:spLocks noGrp="1" noChangeArrowheads="1"/>
          </p:cNvSpPr>
          <p:nvPr>
            <p:ph type="dt" sz="quarter" idx="10"/>
          </p:nvPr>
        </p:nvSpPr>
        <p:spPr>
          <a:noFill/>
        </p:spPr>
        <p:txBody>
          <a:bodyPr/>
          <a:lstStyle/>
          <a:p>
            <a:fld id="{90AB78ED-6C78-4ABC-919D-1706E967533F}"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6386" name="Rectangle 11"/>
          <p:cNvSpPr>
            <a:spLocks noGrp="1" noChangeArrowheads="1"/>
          </p:cNvSpPr>
          <p:nvPr>
            <p:ph type="sldNum" sz="quarter" idx="12"/>
          </p:nvPr>
        </p:nvSpPr>
        <p:spPr>
          <a:noFill/>
        </p:spPr>
        <p:txBody>
          <a:bodyPr/>
          <a:lstStyle/>
          <a:p>
            <a:fld id="{CE0B6CF7-D28B-4A13-91D3-CB131B16D33F}" type="slidenum">
              <a:rPr lang="en-US" altLang="zh-CN" smtClean="0">
                <a:ea typeface="宋体" panose="02010600030101010101" pitchFamily="2" charset="-122"/>
              </a:rPr>
              <a:pPr/>
              <a:t>1</a:t>
            </a:fld>
            <a:endParaRPr lang="en-US" altLang="zh-CN" smtClean="0">
              <a:ea typeface="宋体" panose="02010600030101010101" pitchFamily="2" charset="-122"/>
            </a:endParaRPr>
          </a:p>
        </p:txBody>
      </p:sp>
      <p:sp>
        <p:nvSpPr>
          <p:cNvPr id="16387" name="Rectangle 2"/>
          <p:cNvSpPr>
            <a:spLocks noGrp="1" noChangeArrowheads="1"/>
          </p:cNvSpPr>
          <p:nvPr>
            <p:ph type="ctrTitle"/>
          </p:nvPr>
        </p:nvSpPr>
        <p:spPr>
          <a:xfrm>
            <a:off x="179388" y="1484313"/>
            <a:ext cx="7451725" cy="863600"/>
          </a:xfrm>
        </p:spPr>
        <p:txBody>
          <a:bodyPr/>
          <a:lstStyle/>
          <a:p>
            <a:pPr eaLnBrk="1" hangingPunct="1"/>
            <a:r>
              <a:rPr lang="zh-CN" altLang="en-US" sz="5400" b="1" dirty="0" smtClean="0"/>
              <a:t>模糊数学与应用</a:t>
            </a:r>
          </a:p>
        </p:txBody>
      </p:sp>
      <p:sp>
        <p:nvSpPr>
          <p:cNvPr id="16388" name="Rectangle 3"/>
          <p:cNvSpPr>
            <a:spLocks noGrp="1" noChangeArrowheads="1"/>
          </p:cNvSpPr>
          <p:nvPr>
            <p:ph type="subTitle" idx="1"/>
          </p:nvPr>
        </p:nvSpPr>
        <p:spPr>
          <a:xfrm>
            <a:off x="1403350" y="3933825"/>
            <a:ext cx="6481763" cy="2159000"/>
          </a:xfrm>
        </p:spPr>
        <p:txBody>
          <a:bodyPr/>
          <a:lstStyle/>
          <a:p>
            <a:pPr algn="r" eaLnBrk="1" hangingPunct="1">
              <a:lnSpc>
                <a:spcPct val="120000"/>
              </a:lnSpc>
            </a:pPr>
            <a:r>
              <a:rPr lang="zh-CN" altLang="en-US" b="1" dirty="0" smtClean="0">
                <a:solidFill>
                  <a:srgbClr val="000000"/>
                </a:solidFill>
              </a:rPr>
              <a:t>吉林大学 计算机科学与技术学院</a:t>
            </a:r>
            <a:endParaRPr lang="en-US" altLang="zh-CN" b="1" dirty="0" smtClean="0">
              <a:solidFill>
                <a:srgbClr val="000000"/>
              </a:solidFill>
            </a:endParaRPr>
          </a:p>
          <a:p>
            <a:pPr algn="r" eaLnBrk="1" hangingPunct="1">
              <a:lnSpc>
                <a:spcPct val="120000"/>
              </a:lnSpc>
            </a:pPr>
            <a:r>
              <a:rPr lang="zh-CN" altLang="en-US" b="1" dirty="0" smtClean="0">
                <a:solidFill>
                  <a:srgbClr val="000000"/>
                </a:solidFill>
              </a:rPr>
              <a:t>孙舒杨</a:t>
            </a:r>
            <a:endParaRPr lang="en-US" altLang="zh-CN" b="1" dirty="0" smtClean="0">
              <a:solidFill>
                <a:srgbClr val="000000"/>
              </a:solidFill>
            </a:endParaRPr>
          </a:p>
          <a:p>
            <a:pPr algn="r" eaLnBrk="1" hangingPunct="1">
              <a:lnSpc>
                <a:spcPct val="120000"/>
              </a:lnSpc>
            </a:pPr>
            <a:r>
              <a:rPr lang="en-US" altLang="zh-CN" b="1" dirty="0" smtClean="0">
                <a:solidFill>
                  <a:srgbClr val="000000"/>
                </a:solidFill>
              </a:rPr>
              <a:t>510771856@qq.com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zh-CN" altLang="en-US" smtClean="0"/>
              <a:t>数学发展史</a:t>
            </a:r>
          </a:p>
        </p:txBody>
      </p:sp>
      <p:sp>
        <p:nvSpPr>
          <p:cNvPr id="26626" name="内容占位符 2"/>
          <p:cNvSpPr>
            <a:spLocks noGrp="1"/>
          </p:cNvSpPr>
          <p:nvPr>
            <p:ph idx="1"/>
          </p:nvPr>
        </p:nvSpPr>
        <p:spPr/>
        <p:txBody>
          <a:bodyPr/>
          <a:lstStyle/>
          <a:p>
            <a:r>
              <a:rPr lang="zh-CN" altLang="en-US" b="1" smtClean="0"/>
              <a:t>第四时期：现代数学时期</a:t>
            </a:r>
            <a:endParaRPr lang="en-US" altLang="zh-CN" b="1" smtClean="0"/>
          </a:p>
          <a:p>
            <a:r>
              <a:rPr lang="en-US" altLang="zh-CN" b="1" smtClean="0"/>
              <a:t>19</a:t>
            </a:r>
            <a:r>
              <a:rPr lang="zh-CN" altLang="en-US" b="1" smtClean="0"/>
              <a:t>世纪上叶开始</a:t>
            </a:r>
            <a:endParaRPr lang="en-US" altLang="zh-CN" b="1" smtClean="0"/>
          </a:p>
          <a:p>
            <a:r>
              <a:rPr lang="zh-CN" altLang="en-US" b="1" smtClean="0"/>
              <a:t>数学发展的现代阶段的开端，以其所有的基础</a:t>
            </a:r>
            <a:r>
              <a:rPr lang="en-US" altLang="zh-CN" b="1" smtClean="0"/>
              <a:t>--------</a:t>
            </a:r>
            <a:r>
              <a:rPr lang="zh-CN" altLang="en-US" b="1" smtClean="0"/>
              <a:t>代数、几何、分析中的深刻变化为特征。</a:t>
            </a:r>
          </a:p>
        </p:txBody>
      </p:sp>
      <p:sp>
        <p:nvSpPr>
          <p:cNvPr id="26627" name="日期占位符 3"/>
          <p:cNvSpPr>
            <a:spLocks noGrp="1"/>
          </p:cNvSpPr>
          <p:nvPr>
            <p:ph type="dt" sz="quarter" idx="10"/>
          </p:nvPr>
        </p:nvSpPr>
        <p:spPr>
          <a:noFill/>
        </p:spPr>
        <p:txBody>
          <a:bodyPr/>
          <a:lstStyle/>
          <a:p>
            <a:fld id="{A7DC442F-D73C-4818-A99F-57D8234937E2}"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6628" name="灯片编号占位符 4"/>
          <p:cNvSpPr>
            <a:spLocks noGrp="1"/>
          </p:cNvSpPr>
          <p:nvPr>
            <p:ph type="sldNum" sz="quarter" idx="12"/>
          </p:nvPr>
        </p:nvSpPr>
        <p:spPr>
          <a:noFill/>
        </p:spPr>
        <p:txBody>
          <a:bodyPr/>
          <a:lstStyle/>
          <a:p>
            <a:fld id="{06EC6657-5DEB-4CA5-8371-D54BC677DD69}" type="slidenum">
              <a:rPr lang="en-US" altLang="zh-CN" smtClean="0">
                <a:ea typeface="宋体" panose="02010600030101010101" pitchFamily="2" charset="-122"/>
              </a:rPr>
              <a:pPr/>
              <a:t>10</a:t>
            </a:fld>
            <a:endParaRPr lang="en-US" altLang="zh-CN" smtClean="0">
              <a:ea typeface="宋体" panose="02010600030101010101" pitchFamily="2" charset="-122"/>
            </a:endParaRPr>
          </a:p>
        </p:txBody>
      </p:sp>
      <p:sp>
        <p:nvSpPr>
          <p:cNvPr id="6" name="圆角矩形 5"/>
          <p:cNvSpPr/>
          <p:nvPr/>
        </p:nvSpPr>
        <p:spPr>
          <a:xfrm>
            <a:off x="1258888" y="4724400"/>
            <a:ext cx="6553200" cy="1081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3200" b="1">
                <a:solidFill>
                  <a:schemeClr val="tx1"/>
                </a:solidFill>
              </a:rPr>
              <a:t>清朝嘉庆年间</a:t>
            </a:r>
            <a:r>
              <a:rPr lang="en-US" altLang="zh-CN" sz="3200" b="1">
                <a:solidFill>
                  <a:schemeClr val="tx1"/>
                </a:solidFill>
              </a:rPr>
              <a:t>(1796</a:t>
            </a:r>
            <a:r>
              <a:rPr lang="zh-CN" altLang="en-US" sz="3200" b="1">
                <a:solidFill>
                  <a:schemeClr val="tx1"/>
                </a:solidFill>
              </a:rPr>
              <a:t>年～</a:t>
            </a:r>
            <a:r>
              <a:rPr lang="en-US" altLang="zh-CN" sz="3200" b="1">
                <a:solidFill>
                  <a:schemeClr val="tx1"/>
                </a:solidFill>
              </a:rPr>
              <a:t>1820</a:t>
            </a:r>
            <a:r>
              <a:rPr lang="zh-CN" altLang="en-US" sz="3200" b="1">
                <a:solidFill>
                  <a:schemeClr val="tx1"/>
                </a:solidFill>
              </a:rPr>
              <a:t>年</a:t>
            </a:r>
            <a:r>
              <a:rPr lang="en-US" altLang="zh-CN" sz="3200" b="1">
                <a:solidFill>
                  <a:schemeClr val="tx1"/>
                </a:solidFill>
              </a:rPr>
              <a:t>)</a:t>
            </a:r>
          </a:p>
        </p:txBody>
      </p:sp>
      <p:pic>
        <p:nvPicPr>
          <p:cNvPr id="2" name="图片 1" descr="u=1819221742,444300128&amp;fm=11&amp;gp=0[1]"/>
          <p:cNvPicPr>
            <a:picLocks noChangeAspect="1"/>
          </p:cNvPicPr>
          <p:nvPr/>
        </p:nvPicPr>
        <p:blipFill>
          <a:blip r:embed="rId2"/>
          <a:stretch>
            <a:fillRect/>
          </a:stretch>
        </p:blipFill>
        <p:spPr>
          <a:xfrm>
            <a:off x="6160135" y="622300"/>
            <a:ext cx="2438400"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zh-CN" altLang="en-US" smtClean="0"/>
              <a:t>现代数学与集合论</a:t>
            </a:r>
          </a:p>
        </p:txBody>
      </p:sp>
      <p:sp>
        <p:nvSpPr>
          <p:cNvPr id="3" name="内容占位符 2"/>
          <p:cNvSpPr>
            <a:spLocks noGrp="1"/>
          </p:cNvSpPr>
          <p:nvPr>
            <p:ph idx="1"/>
          </p:nvPr>
        </p:nvSpPr>
        <p:spPr/>
        <p:txBody>
          <a:bodyPr/>
          <a:lstStyle/>
          <a:p>
            <a:r>
              <a:rPr lang="zh-CN" altLang="en-US" b="1" smtClean="0"/>
              <a:t>集合论：</a:t>
            </a:r>
            <a:r>
              <a:rPr lang="en-US" altLang="zh-CN" b="1" smtClean="0"/>
              <a:t>1870</a:t>
            </a:r>
            <a:r>
              <a:rPr lang="zh-CN" altLang="en-US" b="1" smtClean="0"/>
              <a:t>年代德国数学家</a:t>
            </a:r>
            <a:r>
              <a:rPr lang="zh-CN" altLang="en-US" b="1" u="sng" smtClean="0">
                <a:solidFill>
                  <a:srgbClr val="FF0000"/>
                </a:solidFill>
              </a:rPr>
              <a:t>康托尔</a:t>
            </a:r>
            <a:r>
              <a:rPr lang="zh-CN" altLang="en-US" b="1" smtClean="0"/>
              <a:t>最早创立朴素集合论，后来被更加精确地构造为公理化集合论。</a:t>
            </a:r>
            <a:endParaRPr lang="en-US" altLang="zh-CN" b="1" smtClean="0"/>
          </a:p>
          <a:p>
            <a:r>
              <a:rPr lang="zh-CN" altLang="en-US" b="1" smtClean="0"/>
              <a:t>集合论是现代数学的基石</a:t>
            </a:r>
            <a:endParaRPr lang="en-US" altLang="zh-CN" b="1" smtClean="0"/>
          </a:p>
          <a:p>
            <a:r>
              <a:rPr lang="en-US" altLang="zh-CN" smtClean="0"/>
              <a:t>1900</a:t>
            </a:r>
            <a:r>
              <a:rPr lang="zh-CN" altLang="en-US" b="1" smtClean="0"/>
              <a:t>年，国际数学家大会上，法国著名数学家庞加莱宣称：“</a:t>
            </a:r>
            <a:r>
              <a:rPr lang="en-US" altLang="zh-CN" b="1" smtClean="0"/>
              <a:t>………</a:t>
            </a:r>
            <a:r>
              <a:rPr lang="zh-CN" altLang="en-US" b="1" smtClean="0"/>
              <a:t>借助集合论概念，我们可以建造整个数学大厦</a:t>
            </a:r>
            <a:r>
              <a:rPr lang="en-US" altLang="zh-CN" b="1" smtClean="0"/>
              <a:t>……</a:t>
            </a:r>
            <a:r>
              <a:rPr lang="zh-CN" altLang="en-US" b="1" smtClean="0"/>
              <a:t>今天，我们可以说绝对的严格性已经达到了</a:t>
            </a:r>
            <a:r>
              <a:rPr lang="en-US" altLang="zh-CN" b="1" smtClean="0"/>
              <a:t>……”</a:t>
            </a:r>
          </a:p>
          <a:p>
            <a:endParaRPr lang="en-US" altLang="zh-CN" b="1" smtClean="0"/>
          </a:p>
          <a:p>
            <a:endParaRPr lang="en-US" altLang="zh-CN" b="1" smtClean="0"/>
          </a:p>
        </p:txBody>
      </p:sp>
      <p:sp>
        <p:nvSpPr>
          <p:cNvPr id="27651" name="日期占位符 3"/>
          <p:cNvSpPr>
            <a:spLocks noGrp="1"/>
          </p:cNvSpPr>
          <p:nvPr>
            <p:ph type="dt" sz="quarter" idx="10"/>
          </p:nvPr>
        </p:nvSpPr>
        <p:spPr>
          <a:noFill/>
        </p:spPr>
        <p:txBody>
          <a:bodyPr/>
          <a:lstStyle/>
          <a:p>
            <a:fld id="{09825381-51C5-41AF-BD2E-BD9F57ADC7F6}"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7652" name="灯片编号占位符 4"/>
          <p:cNvSpPr>
            <a:spLocks noGrp="1"/>
          </p:cNvSpPr>
          <p:nvPr>
            <p:ph type="sldNum" sz="quarter" idx="12"/>
          </p:nvPr>
        </p:nvSpPr>
        <p:spPr>
          <a:noFill/>
        </p:spPr>
        <p:txBody>
          <a:bodyPr/>
          <a:lstStyle/>
          <a:p>
            <a:fld id="{5B2F4455-D87E-4807-9100-E0399F8F547D}" type="slidenum">
              <a:rPr lang="en-US" altLang="zh-CN" smtClean="0">
                <a:ea typeface="宋体" panose="02010600030101010101" pitchFamily="2" charset="-122"/>
              </a:rPr>
              <a:pPr/>
              <a:t>11</a:t>
            </a:fld>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endParaRPr lang="zh-CN" altLang="en-US" smtClean="0"/>
          </a:p>
        </p:txBody>
      </p:sp>
      <p:sp>
        <p:nvSpPr>
          <p:cNvPr id="28674" name="内容占位符 2"/>
          <p:cNvSpPr>
            <a:spLocks noGrp="1"/>
          </p:cNvSpPr>
          <p:nvPr>
            <p:ph idx="1"/>
          </p:nvPr>
        </p:nvSpPr>
        <p:spPr/>
        <p:txBody>
          <a:bodyPr/>
          <a:lstStyle/>
          <a:p>
            <a:r>
              <a:rPr lang="zh-CN" altLang="en-US" b="1" smtClean="0"/>
              <a:t>格奥尔格</a:t>
            </a:r>
            <a:r>
              <a:rPr lang="en-US" altLang="zh-CN" b="1" smtClean="0"/>
              <a:t>·</a:t>
            </a:r>
            <a:r>
              <a:rPr lang="zh-CN" altLang="en-US" b="1" smtClean="0"/>
              <a:t>康托尔（</a:t>
            </a:r>
            <a:r>
              <a:rPr lang="en-US" altLang="zh-CN" b="1" smtClean="0"/>
              <a:t>Cantor</a:t>
            </a:r>
            <a:r>
              <a:rPr lang="zh-CN" altLang="en-US" b="1" smtClean="0"/>
              <a:t>，</a:t>
            </a:r>
            <a:r>
              <a:rPr lang="en-US" altLang="zh-CN" b="1" smtClean="0"/>
              <a:t>Georg Ferdinand Ludwig Philipp</a:t>
            </a:r>
            <a:r>
              <a:rPr lang="zh-CN" altLang="en-US" b="1" smtClean="0"/>
              <a:t>，</a:t>
            </a:r>
            <a:r>
              <a:rPr lang="en-US" altLang="zh-CN" b="1" smtClean="0"/>
              <a:t>1845.3.3-1918.1.6</a:t>
            </a:r>
            <a:r>
              <a:rPr lang="zh-CN" altLang="en-US" b="1" smtClean="0"/>
              <a:t>）</a:t>
            </a:r>
            <a:endParaRPr lang="en-US" altLang="zh-CN" b="1" smtClean="0"/>
          </a:p>
          <a:p>
            <a:r>
              <a:rPr lang="zh-CN" altLang="en-US" b="1" smtClean="0"/>
              <a:t>德国数学家，集合论的创始人。</a:t>
            </a:r>
            <a:endParaRPr lang="en-US" altLang="zh-CN" b="1" smtClean="0"/>
          </a:p>
          <a:p>
            <a:r>
              <a:rPr lang="zh-CN" altLang="en-US" b="1" smtClean="0"/>
              <a:t>生于俄国列宁格勒（今俄罗斯圣彼得堡）。父亲是犹太血统的丹麦商人，母亲出身艺术世家。</a:t>
            </a:r>
            <a:r>
              <a:rPr lang="en-US" altLang="zh-CN" b="1" smtClean="0"/>
              <a:t>1856</a:t>
            </a:r>
            <a:r>
              <a:rPr lang="zh-CN" altLang="en-US" b="1" smtClean="0"/>
              <a:t>年全家迁居德国的法兰克福。</a:t>
            </a:r>
          </a:p>
        </p:txBody>
      </p:sp>
      <p:sp>
        <p:nvSpPr>
          <p:cNvPr id="28675" name="日期占位符 3"/>
          <p:cNvSpPr>
            <a:spLocks noGrp="1"/>
          </p:cNvSpPr>
          <p:nvPr>
            <p:ph type="dt" sz="quarter" idx="10"/>
          </p:nvPr>
        </p:nvSpPr>
        <p:spPr>
          <a:noFill/>
        </p:spPr>
        <p:txBody>
          <a:bodyPr/>
          <a:lstStyle/>
          <a:p>
            <a:fld id="{B0C385D0-8695-421E-AC88-95EEE0DD2F0F}"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676" name="灯片编号占位符 4"/>
          <p:cNvSpPr>
            <a:spLocks noGrp="1"/>
          </p:cNvSpPr>
          <p:nvPr>
            <p:ph type="sldNum" sz="quarter" idx="12"/>
          </p:nvPr>
        </p:nvSpPr>
        <p:spPr>
          <a:noFill/>
        </p:spPr>
        <p:txBody>
          <a:bodyPr/>
          <a:lstStyle/>
          <a:p>
            <a:fld id="{1264E1AE-677B-4091-B8E9-D25DD9672BAC}" type="slidenum">
              <a:rPr lang="en-US" altLang="zh-CN" smtClean="0">
                <a:ea typeface="宋体" panose="02010600030101010101" pitchFamily="2" charset="-122"/>
              </a:rPr>
              <a:pPr/>
              <a:t>12</a:t>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smtClean="0"/>
              <a:t>推荐几部数学家的电影</a:t>
            </a:r>
          </a:p>
        </p:txBody>
      </p:sp>
      <p:sp>
        <p:nvSpPr>
          <p:cNvPr id="29698" name="内容占位符 2"/>
          <p:cNvSpPr>
            <a:spLocks noGrp="1"/>
          </p:cNvSpPr>
          <p:nvPr>
            <p:ph idx="1"/>
          </p:nvPr>
        </p:nvSpPr>
        <p:spPr/>
        <p:txBody>
          <a:bodyPr/>
          <a:lstStyle/>
          <a:p>
            <a:r>
              <a:rPr lang="en-US" altLang="zh-CN" b="1" dirty="0" smtClean="0"/>
              <a:t>A Beautiful Mind (2001)</a:t>
            </a:r>
          </a:p>
          <a:p>
            <a:r>
              <a:rPr lang="en-US" altLang="zh-CN" b="1" dirty="0" smtClean="0"/>
              <a:t>The American Experience: A Brilliant Madness (2002)</a:t>
            </a:r>
          </a:p>
          <a:p>
            <a:r>
              <a:rPr lang="en-US" altLang="zh-CN" b="1" dirty="0" smtClean="0"/>
              <a:t>N Is a Number: A Portrait of Paul </a:t>
            </a:r>
            <a:r>
              <a:rPr lang="en-US" altLang="zh-CN" b="1" dirty="0" err="1" smtClean="0"/>
              <a:t>Erdős</a:t>
            </a:r>
            <a:r>
              <a:rPr lang="en-US" altLang="zh-CN" b="1" dirty="0" smtClean="0"/>
              <a:t> (1993)</a:t>
            </a:r>
          </a:p>
          <a:p>
            <a:r>
              <a:rPr lang="en-US" altLang="zh-CN" b="1" dirty="0" smtClean="0"/>
              <a:t>Fermat's Last Theorem (BBC,1996)</a:t>
            </a:r>
          </a:p>
          <a:p>
            <a:r>
              <a:rPr lang="en-US" altLang="zh-CN" b="1" dirty="0" smtClean="0"/>
              <a:t>Alan Turing (BBC, 2005)</a:t>
            </a:r>
            <a:endParaRPr lang="zh-CN" altLang="en-US" b="1" dirty="0" smtClean="0"/>
          </a:p>
        </p:txBody>
      </p:sp>
      <p:sp>
        <p:nvSpPr>
          <p:cNvPr id="29699" name="日期占位符 3"/>
          <p:cNvSpPr>
            <a:spLocks noGrp="1"/>
          </p:cNvSpPr>
          <p:nvPr>
            <p:ph type="dt" sz="quarter" idx="10"/>
          </p:nvPr>
        </p:nvSpPr>
        <p:spPr>
          <a:noFill/>
        </p:spPr>
        <p:txBody>
          <a:bodyPr/>
          <a:lstStyle/>
          <a:p>
            <a:fld id="{ABA352E4-B1E3-4100-8347-E94C58E24938}"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9700" name="灯片编号占位符 4"/>
          <p:cNvSpPr>
            <a:spLocks noGrp="1"/>
          </p:cNvSpPr>
          <p:nvPr>
            <p:ph type="sldNum" sz="quarter" idx="12"/>
          </p:nvPr>
        </p:nvSpPr>
        <p:spPr>
          <a:noFill/>
        </p:spPr>
        <p:txBody>
          <a:bodyPr/>
          <a:lstStyle/>
          <a:p>
            <a:fld id="{C89BD98C-D75B-4307-B69A-D3134822491B}" type="slidenum">
              <a:rPr lang="en-US" altLang="zh-CN" smtClean="0">
                <a:ea typeface="宋体" panose="02010600030101010101" pitchFamily="2" charset="-122"/>
              </a:rPr>
              <a:pPr/>
              <a:t>13</a:t>
            </a:fld>
            <a:endParaRPr lang="en-US" altLang="zh-CN" smtClean="0">
              <a:ea typeface="宋体" panose="02010600030101010101" pitchFamily="2" charset="-122"/>
            </a:endParaRPr>
          </a:p>
        </p:txBody>
      </p:sp>
      <p:sp>
        <p:nvSpPr>
          <p:cNvPr id="6" name="矩形 5"/>
          <p:cNvSpPr/>
          <p:nvPr/>
        </p:nvSpPr>
        <p:spPr>
          <a:xfrm>
            <a:off x="323850" y="5516563"/>
            <a:ext cx="8640763" cy="1225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chemeClr val="tx1"/>
                </a:solidFill>
              </a:rPr>
              <a:t>费马大定理：由</a:t>
            </a:r>
            <a:r>
              <a:rPr lang="en-US" altLang="zh-CN" sz="2400" b="1" dirty="0">
                <a:solidFill>
                  <a:schemeClr val="tx1"/>
                </a:solidFill>
              </a:rPr>
              <a:t>17</a:t>
            </a:r>
            <a:r>
              <a:rPr lang="zh-CN" altLang="en-US" sz="2400" b="1" dirty="0">
                <a:solidFill>
                  <a:schemeClr val="tx1"/>
                </a:solidFill>
              </a:rPr>
              <a:t>世纪法国数学家皮耶</a:t>
            </a:r>
            <a:r>
              <a:rPr lang="en-US" altLang="zh-CN" sz="2400" b="1" dirty="0">
                <a:solidFill>
                  <a:schemeClr val="tx1"/>
                </a:solidFill>
              </a:rPr>
              <a:t>·</a:t>
            </a:r>
            <a:r>
              <a:rPr lang="zh-CN" altLang="en-US" sz="2400" b="1" dirty="0">
                <a:solidFill>
                  <a:schemeClr val="tx1"/>
                </a:solidFill>
              </a:rPr>
              <a:t>德</a:t>
            </a:r>
            <a:r>
              <a:rPr lang="en-US" altLang="zh-CN" sz="2400" b="1" dirty="0">
                <a:solidFill>
                  <a:schemeClr val="tx1"/>
                </a:solidFill>
              </a:rPr>
              <a:t>·</a:t>
            </a:r>
            <a:r>
              <a:rPr lang="zh-CN" altLang="en-US" sz="2400" b="1" dirty="0">
                <a:solidFill>
                  <a:schemeClr val="tx1"/>
                </a:solidFill>
              </a:rPr>
              <a:t>费玛提出，它断言当整数</a:t>
            </a:r>
            <a:r>
              <a:rPr lang="en-US" altLang="zh-CN" sz="2400" b="1" dirty="0">
                <a:solidFill>
                  <a:schemeClr val="tx1"/>
                </a:solidFill>
              </a:rPr>
              <a:t>n &gt;2</a:t>
            </a:r>
            <a:r>
              <a:rPr lang="zh-CN" altLang="en-US" sz="2400" b="1" dirty="0">
                <a:solidFill>
                  <a:schemeClr val="tx1"/>
                </a:solidFill>
              </a:rPr>
              <a:t>时，关于</a:t>
            </a:r>
            <a:r>
              <a:rPr lang="en-US" altLang="zh-CN" sz="2400" b="1" dirty="0">
                <a:solidFill>
                  <a:schemeClr val="tx1"/>
                </a:solidFill>
              </a:rPr>
              <a:t>x, y, z</a:t>
            </a:r>
            <a:r>
              <a:rPr lang="zh-CN" altLang="en-US" sz="2400" b="1" dirty="0">
                <a:solidFill>
                  <a:schemeClr val="tx1"/>
                </a:solidFill>
              </a:rPr>
              <a:t>的方程 </a:t>
            </a:r>
            <a:r>
              <a:rPr lang="en-US" altLang="zh-CN" sz="2400" b="1" dirty="0" err="1">
                <a:solidFill>
                  <a:schemeClr val="tx1"/>
                </a:solidFill>
              </a:rPr>
              <a:t>x^n</a:t>
            </a:r>
            <a:r>
              <a:rPr lang="en-US" altLang="zh-CN" sz="2400" b="1" dirty="0">
                <a:solidFill>
                  <a:schemeClr val="tx1"/>
                </a:solidFill>
              </a:rPr>
              <a:t> + </a:t>
            </a:r>
            <a:r>
              <a:rPr lang="en-US" altLang="zh-CN" sz="2400" b="1" dirty="0" err="1">
                <a:solidFill>
                  <a:schemeClr val="tx1"/>
                </a:solidFill>
              </a:rPr>
              <a:t>y^n</a:t>
            </a:r>
            <a:r>
              <a:rPr lang="en-US" altLang="zh-CN" sz="2400" b="1" dirty="0">
                <a:solidFill>
                  <a:schemeClr val="tx1"/>
                </a:solidFill>
              </a:rPr>
              <a:t> = </a:t>
            </a:r>
            <a:r>
              <a:rPr lang="en-US" altLang="zh-CN" sz="2400" b="1" dirty="0" err="1">
                <a:solidFill>
                  <a:schemeClr val="tx1"/>
                </a:solidFill>
              </a:rPr>
              <a:t>z^n</a:t>
            </a:r>
            <a:r>
              <a:rPr lang="en-US" altLang="zh-CN" sz="2400" b="1" dirty="0">
                <a:solidFill>
                  <a:schemeClr val="tx1"/>
                </a:solidFill>
              </a:rPr>
              <a:t> </a:t>
            </a:r>
            <a:r>
              <a:rPr lang="zh-CN" altLang="en-US" sz="2400" b="1" dirty="0">
                <a:solidFill>
                  <a:schemeClr val="tx1"/>
                </a:solidFill>
              </a:rPr>
              <a:t>没有正整数解。</a:t>
            </a:r>
            <a:r>
              <a:rPr lang="en-US" altLang="zh-CN" sz="2400" b="1" dirty="0">
                <a:solidFill>
                  <a:schemeClr val="tx1"/>
                </a:solidFill>
              </a:rPr>
              <a:t>1995</a:t>
            </a:r>
            <a:r>
              <a:rPr lang="zh-CN" altLang="en-US" sz="2400" b="1" dirty="0">
                <a:solidFill>
                  <a:schemeClr val="tx1"/>
                </a:solidFill>
              </a:rPr>
              <a:t>年被英国数学家安德鲁</a:t>
            </a:r>
            <a:r>
              <a:rPr lang="en-US" altLang="zh-CN" sz="2400" b="1" dirty="0">
                <a:solidFill>
                  <a:schemeClr val="tx1"/>
                </a:solidFill>
              </a:rPr>
              <a:t>·</a:t>
            </a:r>
            <a:r>
              <a:rPr lang="zh-CN" altLang="en-US" sz="2400" b="1" dirty="0">
                <a:solidFill>
                  <a:schemeClr val="tx1"/>
                </a:solidFill>
              </a:rPr>
              <a:t>怀尔斯彻底证明。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日期占位符 3"/>
          <p:cNvSpPr>
            <a:spLocks noGrp="1"/>
          </p:cNvSpPr>
          <p:nvPr>
            <p:ph type="dt" sz="quarter" idx="10"/>
          </p:nvPr>
        </p:nvSpPr>
        <p:spPr>
          <a:noFill/>
        </p:spPr>
        <p:txBody>
          <a:bodyPr/>
          <a:lstStyle/>
          <a:p>
            <a:fld id="{18F5EE93-9A8B-48AD-BB8E-9909FCF208B5}"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1748" name="灯片编号占位符 4"/>
          <p:cNvSpPr>
            <a:spLocks noGrp="1"/>
          </p:cNvSpPr>
          <p:nvPr>
            <p:ph type="sldNum" sz="quarter" idx="12"/>
          </p:nvPr>
        </p:nvSpPr>
        <p:spPr>
          <a:noFill/>
        </p:spPr>
        <p:txBody>
          <a:bodyPr/>
          <a:lstStyle/>
          <a:p>
            <a:fld id="{7530DABA-11C0-4F13-9A80-31E3075F6642}" type="slidenum">
              <a:rPr lang="en-US" altLang="zh-CN" smtClean="0">
                <a:ea typeface="宋体" panose="02010600030101010101" pitchFamily="2" charset="-122"/>
              </a:rPr>
              <a:pPr/>
              <a:t>14</a:t>
            </a:fld>
            <a:endParaRPr lang="en-US" altLang="zh-CN" smtClean="0">
              <a:ea typeface="宋体" panose="02010600030101010101" pitchFamily="2" charset="-122"/>
            </a:endParaRPr>
          </a:p>
        </p:txBody>
      </p:sp>
      <p:pic>
        <p:nvPicPr>
          <p:cNvPr id="31749" name="图片 6" descr="盗梦空间paradox-2.jpg"/>
          <p:cNvPicPr>
            <a:picLocks noChangeAspect="1"/>
          </p:cNvPicPr>
          <p:nvPr/>
        </p:nvPicPr>
        <p:blipFill>
          <a:blip r:embed="rId3"/>
          <a:srcRect/>
          <a:stretch>
            <a:fillRect/>
          </a:stretch>
        </p:blipFill>
        <p:spPr bwMode="auto">
          <a:xfrm>
            <a:off x="3122295" y="176530"/>
            <a:ext cx="5651500" cy="2650490"/>
          </a:xfrm>
          <a:prstGeom prst="rect">
            <a:avLst/>
          </a:prstGeom>
          <a:noFill/>
          <a:ln w="9525">
            <a:noFill/>
            <a:miter lim="800000"/>
            <a:headEnd/>
            <a:tailEnd/>
          </a:ln>
        </p:spPr>
      </p:pic>
      <p:pic>
        <p:nvPicPr>
          <p:cNvPr id="3" name="图片 2" descr="th1WWU9ATI"/>
          <p:cNvPicPr>
            <a:picLocks noChangeAspect="1"/>
          </p:cNvPicPr>
          <p:nvPr/>
        </p:nvPicPr>
        <p:blipFill>
          <a:blip r:embed="rId4"/>
          <a:stretch>
            <a:fillRect/>
          </a:stretch>
        </p:blipFill>
        <p:spPr>
          <a:xfrm>
            <a:off x="142875" y="176530"/>
            <a:ext cx="2987040" cy="4777740"/>
          </a:xfrm>
          <a:prstGeom prst="rect">
            <a:avLst/>
          </a:prstGeom>
        </p:spPr>
      </p:pic>
      <p:sp>
        <p:nvSpPr>
          <p:cNvPr id="4" name="文本框 3"/>
          <p:cNvSpPr txBox="1"/>
          <p:nvPr/>
        </p:nvSpPr>
        <p:spPr>
          <a:xfrm>
            <a:off x="1609090" y="5331460"/>
            <a:ext cx="2828290" cy="368300"/>
          </a:xfrm>
          <a:prstGeom prst="rect">
            <a:avLst/>
          </a:prstGeom>
          <a:noFill/>
        </p:spPr>
        <p:txBody>
          <a:bodyPr wrap="square" rtlCol="0">
            <a:spAutoFit/>
          </a:bodyPr>
          <a:lstStyle/>
          <a:p>
            <a:r>
              <a:rPr lang="zh-CN" altLang="en-US" b="1">
                <a:solidFill>
                  <a:srgbClr val="FF0000"/>
                </a:solidFill>
              </a:rPr>
              <a:t>记忆碎片</a:t>
            </a:r>
            <a:r>
              <a:rPr lang="en-US" altLang="zh-CN" b="1">
                <a:solidFill>
                  <a:srgbClr val="FF0000"/>
                </a:solidFill>
              </a:rPr>
              <a:t>Memento(2000)</a:t>
            </a:r>
          </a:p>
        </p:txBody>
      </p:sp>
      <p:sp>
        <p:nvSpPr>
          <p:cNvPr id="6" name="文本框 5"/>
          <p:cNvSpPr txBox="1"/>
          <p:nvPr/>
        </p:nvSpPr>
        <p:spPr>
          <a:xfrm>
            <a:off x="3308350" y="3244850"/>
            <a:ext cx="2933700" cy="368300"/>
          </a:xfrm>
          <a:prstGeom prst="rect">
            <a:avLst/>
          </a:prstGeom>
          <a:noFill/>
        </p:spPr>
        <p:txBody>
          <a:bodyPr wrap="square" rtlCol="0">
            <a:spAutoFit/>
          </a:bodyPr>
          <a:lstStyle/>
          <a:p>
            <a:r>
              <a:rPr lang="zh-CN" altLang="en-US"/>
              <a:t>盗梦空间</a:t>
            </a:r>
            <a:r>
              <a:rPr lang="en-US" altLang="zh-CN"/>
              <a:t>Inception(2010)</a:t>
            </a:r>
          </a:p>
        </p:txBody>
      </p:sp>
      <p:pic>
        <p:nvPicPr>
          <p:cNvPr id="7" name="图片 6" descr="paradox-inception[1]"/>
          <p:cNvPicPr>
            <a:picLocks noChangeAspect="1"/>
          </p:cNvPicPr>
          <p:nvPr/>
        </p:nvPicPr>
        <p:blipFill>
          <a:blip r:embed="rId5"/>
          <a:stretch>
            <a:fillRect/>
          </a:stretch>
        </p:blipFill>
        <p:spPr>
          <a:xfrm>
            <a:off x="6363335" y="2921635"/>
            <a:ext cx="2323465" cy="3168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endParaRPr lang="zh-CN" altLang="en-US" smtClean="0"/>
          </a:p>
        </p:txBody>
      </p:sp>
      <p:pic>
        <p:nvPicPr>
          <p:cNvPr id="33794" name="内容占位符 5" descr="paradox-3.jpg"/>
          <p:cNvPicPr>
            <a:picLocks noGrp="1" noChangeAspect="1"/>
          </p:cNvPicPr>
          <p:nvPr>
            <p:ph idx="1"/>
          </p:nvPr>
        </p:nvPicPr>
        <p:blipFill>
          <a:blip r:embed="rId2"/>
          <a:srcRect/>
          <a:stretch>
            <a:fillRect/>
          </a:stretch>
        </p:blipFill>
        <p:spPr>
          <a:xfrm>
            <a:off x="2254250" y="228283"/>
            <a:ext cx="5832475" cy="6450012"/>
          </a:xfrm>
        </p:spPr>
      </p:pic>
      <p:sp>
        <p:nvSpPr>
          <p:cNvPr id="33795" name="日期占位符 3"/>
          <p:cNvSpPr>
            <a:spLocks noGrp="1"/>
          </p:cNvSpPr>
          <p:nvPr>
            <p:ph type="dt" sz="quarter" idx="10"/>
          </p:nvPr>
        </p:nvSpPr>
        <p:spPr>
          <a:noFill/>
        </p:spPr>
        <p:txBody>
          <a:bodyPr/>
          <a:lstStyle/>
          <a:p>
            <a:fld id="{54917ADA-A7E0-458F-9388-DC4118E0BF2F}"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3796" name="灯片编号占位符 4"/>
          <p:cNvSpPr>
            <a:spLocks noGrp="1"/>
          </p:cNvSpPr>
          <p:nvPr>
            <p:ph type="sldNum" sz="quarter" idx="12"/>
          </p:nvPr>
        </p:nvSpPr>
        <p:spPr>
          <a:noFill/>
        </p:spPr>
        <p:txBody>
          <a:bodyPr/>
          <a:lstStyle/>
          <a:p>
            <a:fld id="{4C1BDA6D-57CF-4CC1-A94B-C74D731EB506}" type="slidenum">
              <a:rPr lang="en-US" altLang="zh-CN" smtClean="0">
                <a:ea typeface="宋体" panose="02010600030101010101" pitchFamily="2" charset="-122"/>
              </a:rPr>
              <a:pPr/>
              <a:t>15</a:t>
            </a:fld>
            <a:endParaRPr lang="en-US" altLang="zh-CN" smtClean="0">
              <a:ea typeface="宋体" panose="02010600030101010101" pitchFamily="2" charset="-122"/>
            </a:endParaRPr>
          </a:p>
        </p:txBody>
      </p:sp>
      <p:pic>
        <p:nvPicPr>
          <p:cNvPr id="2" name="图片 1" descr="thLZ81MN3O"/>
          <p:cNvPicPr>
            <a:picLocks noChangeAspect="1"/>
          </p:cNvPicPr>
          <p:nvPr/>
        </p:nvPicPr>
        <p:blipFill>
          <a:blip r:embed="rId3"/>
          <a:stretch>
            <a:fillRect/>
          </a:stretch>
        </p:blipFill>
        <p:spPr>
          <a:xfrm>
            <a:off x="254635" y="203835"/>
            <a:ext cx="1999615" cy="34258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endParaRPr lang="zh-CN" altLang="en-US" smtClean="0"/>
          </a:p>
        </p:txBody>
      </p:sp>
      <p:sp>
        <p:nvSpPr>
          <p:cNvPr id="34818" name="内容占位符 2"/>
          <p:cNvSpPr>
            <a:spLocks noGrp="1"/>
          </p:cNvSpPr>
          <p:nvPr>
            <p:ph idx="1"/>
          </p:nvPr>
        </p:nvSpPr>
        <p:spPr/>
        <p:txBody>
          <a:bodyPr/>
          <a:lstStyle/>
          <a:p>
            <a:r>
              <a:rPr lang="en-US" altLang="zh-CN" b="1" dirty="0" smtClean="0"/>
              <a:t>1900</a:t>
            </a:r>
            <a:r>
              <a:rPr lang="zh-CN" altLang="en-US" b="1" dirty="0" smtClean="0"/>
              <a:t>年左右</a:t>
            </a:r>
            <a:r>
              <a:rPr lang="en-US" altLang="zh-CN" b="1" dirty="0" smtClean="0"/>
              <a:t>,</a:t>
            </a:r>
            <a:r>
              <a:rPr lang="zh-CN" altLang="en-US" b="1" dirty="0" smtClean="0"/>
              <a:t> 三个著名悖论</a:t>
            </a:r>
            <a:r>
              <a:rPr lang="en-US" altLang="zh-CN" b="1" dirty="0" smtClean="0"/>
              <a:t>(paradox)</a:t>
            </a:r>
            <a:r>
              <a:rPr lang="zh-CN" altLang="en-US" b="1" dirty="0" smtClean="0"/>
              <a:t>：</a:t>
            </a:r>
            <a:endParaRPr lang="en-US" altLang="zh-CN" b="1" dirty="0" smtClean="0"/>
          </a:p>
          <a:p>
            <a:pPr lvl="1"/>
            <a:r>
              <a:rPr lang="zh-CN" altLang="en-US" b="1" dirty="0" smtClean="0"/>
              <a:t>理发师悖论（罗素悖论的通俗表达方式）</a:t>
            </a:r>
            <a:endParaRPr lang="en-US" altLang="zh-CN" b="1" dirty="0" smtClean="0"/>
          </a:p>
          <a:p>
            <a:pPr lvl="1"/>
            <a:r>
              <a:rPr lang="zh-CN" altLang="en-US" b="1" dirty="0" smtClean="0"/>
              <a:t>康托尔悖论</a:t>
            </a:r>
            <a:endParaRPr lang="en-US" altLang="zh-CN" b="1" dirty="0" smtClean="0"/>
          </a:p>
          <a:p>
            <a:pPr lvl="1"/>
            <a:r>
              <a:rPr lang="zh-CN" altLang="en-US" b="1" dirty="0" smtClean="0"/>
              <a:t>布拉利</a:t>
            </a:r>
            <a:r>
              <a:rPr lang="en-US" altLang="zh-CN" b="1" dirty="0" smtClean="0"/>
              <a:t>—</a:t>
            </a:r>
            <a:r>
              <a:rPr lang="zh-CN" altLang="en-US" b="1" dirty="0" smtClean="0"/>
              <a:t>福尔蒂悖论</a:t>
            </a:r>
            <a:endParaRPr lang="zh-CN" altLang="en-US" dirty="0" smtClean="0"/>
          </a:p>
        </p:txBody>
      </p:sp>
      <p:sp>
        <p:nvSpPr>
          <p:cNvPr id="34819" name="日期占位符 3"/>
          <p:cNvSpPr>
            <a:spLocks noGrp="1"/>
          </p:cNvSpPr>
          <p:nvPr>
            <p:ph type="dt" sz="quarter" idx="10"/>
          </p:nvPr>
        </p:nvSpPr>
        <p:spPr>
          <a:noFill/>
        </p:spPr>
        <p:txBody>
          <a:bodyPr/>
          <a:lstStyle/>
          <a:p>
            <a:fld id="{84CE9C81-15A0-4822-BFA1-0B36C3F38AB4}"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4820" name="灯片编号占位符 4"/>
          <p:cNvSpPr>
            <a:spLocks noGrp="1"/>
          </p:cNvSpPr>
          <p:nvPr>
            <p:ph type="sldNum" sz="quarter" idx="12"/>
          </p:nvPr>
        </p:nvSpPr>
        <p:spPr>
          <a:noFill/>
        </p:spPr>
        <p:txBody>
          <a:bodyPr/>
          <a:lstStyle/>
          <a:p>
            <a:fld id="{E20C4269-3B6C-4DCA-9070-B535858F61BF}" type="slidenum">
              <a:rPr lang="en-US" altLang="zh-CN" smtClean="0">
                <a:ea typeface="宋体" panose="02010600030101010101" pitchFamily="2" charset="-122"/>
              </a:rPr>
              <a:pPr/>
              <a:t>16</a:t>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smtClean="0"/>
              <a:t>理发师悖论（</a:t>
            </a:r>
            <a:r>
              <a:rPr lang="en-US" altLang="zh-CN" smtClean="0"/>
              <a:t>Barber paradox</a:t>
            </a:r>
            <a:r>
              <a:rPr lang="zh-CN" altLang="en-US" smtClean="0"/>
              <a:t>）</a:t>
            </a:r>
          </a:p>
        </p:txBody>
      </p:sp>
      <p:sp>
        <p:nvSpPr>
          <p:cNvPr id="3" name="内容占位符 2"/>
          <p:cNvSpPr>
            <a:spLocks noGrp="1"/>
          </p:cNvSpPr>
          <p:nvPr>
            <p:ph idx="1"/>
          </p:nvPr>
        </p:nvSpPr>
        <p:spPr>
          <a:xfrm>
            <a:off x="395288" y="1268413"/>
            <a:ext cx="8497887" cy="4897437"/>
          </a:xfrm>
        </p:spPr>
        <p:txBody>
          <a:bodyPr/>
          <a:lstStyle/>
          <a:p>
            <a:r>
              <a:rPr lang="en-US" altLang="zh-CN" smtClean="0"/>
              <a:t>Suppose there is a town with just one barber, who is male. In this town, every man keeps himself clean-shaven, and he does so by doing exactly one of two things:</a:t>
            </a:r>
          </a:p>
          <a:p>
            <a:pPr lvl="1"/>
            <a:r>
              <a:rPr lang="en-US" altLang="zh-CN" smtClean="0"/>
              <a:t>shaving himself; or</a:t>
            </a:r>
          </a:p>
          <a:p>
            <a:pPr lvl="1"/>
            <a:r>
              <a:rPr lang="en-US" altLang="zh-CN" smtClean="0"/>
              <a:t>being shaved by the barber.</a:t>
            </a:r>
          </a:p>
          <a:p>
            <a:r>
              <a:rPr lang="en-US" altLang="zh-CN" smtClean="0"/>
              <a:t>Also, "The barber is a man in town who shaves all those, and only those, men in town who do not shave themselves.“</a:t>
            </a:r>
          </a:p>
        </p:txBody>
      </p:sp>
      <p:sp>
        <p:nvSpPr>
          <p:cNvPr id="35843" name="日期占位符 3"/>
          <p:cNvSpPr>
            <a:spLocks noGrp="1"/>
          </p:cNvSpPr>
          <p:nvPr>
            <p:ph type="dt" sz="quarter" idx="10"/>
          </p:nvPr>
        </p:nvSpPr>
        <p:spPr>
          <a:noFill/>
        </p:spPr>
        <p:txBody>
          <a:bodyPr/>
          <a:lstStyle/>
          <a:p>
            <a:fld id="{2CA27A65-5C81-408F-A1BC-C5277801E82F}"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5844" name="灯片编号占位符 4"/>
          <p:cNvSpPr>
            <a:spLocks noGrp="1"/>
          </p:cNvSpPr>
          <p:nvPr>
            <p:ph type="sldNum" sz="quarter" idx="12"/>
          </p:nvPr>
        </p:nvSpPr>
        <p:spPr>
          <a:noFill/>
        </p:spPr>
        <p:txBody>
          <a:bodyPr/>
          <a:lstStyle/>
          <a:p>
            <a:fld id="{9E93C52A-CBC0-4882-9699-14797C29963A}" type="slidenum">
              <a:rPr lang="en-US" altLang="zh-CN" smtClean="0">
                <a:ea typeface="宋体" panose="02010600030101010101" pitchFamily="2" charset="-122"/>
              </a:rPr>
              <a:pPr/>
              <a:t>17</a:t>
            </a:fld>
            <a:endParaRPr lang="en-US" altLang="zh-CN" smtClean="0">
              <a:ea typeface="宋体" panose="02010600030101010101" pitchFamily="2" charset="-122"/>
            </a:endParaRPr>
          </a:p>
        </p:txBody>
      </p:sp>
      <p:sp>
        <p:nvSpPr>
          <p:cNvPr id="6" name="矩形 5"/>
          <p:cNvSpPr/>
          <p:nvPr/>
        </p:nvSpPr>
        <p:spPr>
          <a:xfrm>
            <a:off x="611188" y="5876925"/>
            <a:ext cx="6840537"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0000"/>
                </a:solidFill>
              </a:rPr>
              <a:t>question "Who shaves the barber?"</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smtClean="0"/>
              <a:t>用集合描述</a:t>
            </a:r>
            <a:r>
              <a:rPr lang="en-US" altLang="zh-CN" smtClean="0"/>
              <a:t>barber paradox </a:t>
            </a:r>
            <a:endParaRPr lang="zh-CN" altLang="en-US" smtClean="0"/>
          </a:p>
        </p:txBody>
      </p:sp>
      <p:sp>
        <p:nvSpPr>
          <p:cNvPr id="36866" name="内容占位符 2"/>
          <p:cNvSpPr>
            <a:spLocks noGrp="1"/>
          </p:cNvSpPr>
          <p:nvPr>
            <p:ph idx="1"/>
          </p:nvPr>
        </p:nvSpPr>
        <p:spPr/>
        <p:txBody>
          <a:bodyPr/>
          <a:lstStyle/>
          <a:p>
            <a:pPr>
              <a:buFont typeface="Wingdings" panose="05000000000000000000" pitchFamily="2" charset="2"/>
              <a:buNone/>
            </a:pPr>
            <a:r>
              <a:rPr lang="en-US" altLang="zh-CN" b="1" smtClean="0"/>
              <a:t>A={a | a is male and lives in the town}</a:t>
            </a:r>
          </a:p>
          <a:p>
            <a:pPr>
              <a:buFont typeface="Wingdings" panose="05000000000000000000" pitchFamily="2" charset="2"/>
              <a:buNone/>
            </a:pPr>
            <a:r>
              <a:rPr lang="en-US" altLang="zh-CN" b="1" smtClean="0"/>
              <a:t>S</a:t>
            </a:r>
            <a:r>
              <a:rPr lang="en-US" altLang="zh-CN" b="1" baseline="-25000" smtClean="0"/>
              <a:t>a</a:t>
            </a:r>
            <a:r>
              <a:rPr lang="en-US" altLang="zh-CN" b="1" smtClean="0"/>
              <a:t>={x | a shaves x} </a:t>
            </a:r>
            <a:r>
              <a:rPr lang="zh-CN" altLang="en-US" b="1" smtClean="0"/>
              <a:t>被</a:t>
            </a:r>
            <a:r>
              <a:rPr lang="en-US" altLang="zh-CN" b="1" smtClean="0"/>
              <a:t>a</a:t>
            </a:r>
            <a:r>
              <a:rPr lang="zh-CN" altLang="en-US" b="1" smtClean="0"/>
              <a:t>刮脸者集合</a:t>
            </a:r>
            <a:endParaRPr lang="en-US" altLang="zh-CN" b="1" smtClean="0"/>
          </a:p>
          <a:p>
            <a:pPr>
              <a:buFont typeface="Wingdings" panose="05000000000000000000" pitchFamily="2" charset="2"/>
              <a:buNone/>
            </a:pPr>
            <a:r>
              <a:rPr lang="zh-CN" altLang="en-US" b="1" smtClean="0"/>
              <a:t>若</a:t>
            </a:r>
            <a:r>
              <a:rPr lang="en-US" altLang="zh-CN" b="1" smtClean="0"/>
              <a:t>a</a:t>
            </a:r>
            <a:r>
              <a:rPr lang="zh-CN" altLang="en-US" b="1" smtClean="0"/>
              <a:t>给自己刮脸，则</a:t>
            </a:r>
            <a:r>
              <a:rPr lang="en-US" altLang="zh-CN" b="1" smtClean="0"/>
              <a:t>a</a:t>
            </a:r>
            <a:r>
              <a:rPr lang="en-US" altLang="zh-CN" b="1" smtClean="0">
                <a:latin typeface="Times New Roman" panose="02020603050405020304" pitchFamily="18" charset="0"/>
              </a:rPr>
              <a:t> ∈</a:t>
            </a:r>
            <a:r>
              <a:rPr lang="en-US" altLang="zh-CN" b="1" smtClean="0"/>
              <a:t> S</a:t>
            </a:r>
            <a:r>
              <a:rPr lang="en-US" altLang="zh-CN" b="1" baseline="-25000" smtClean="0"/>
              <a:t>a</a:t>
            </a:r>
            <a:endParaRPr lang="en-US" altLang="zh-CN" b="1" smtClean="0">
              <a:latin typeface="Times New Roman" panose="02020603050405020304" pitchFamily="18" charset="0"/>
            </a:endParaRPr>
          </a:p>
          <a:p>
            <a:pPr>
              <a:buFont typeface="Wingdings" panose="05000000000000000000" pitchFamily="2" charset="2"/>
              <a:buNone/>
            </a:pPr>
            <a:r>
              <a:rPr lang="zh-CN" altLang="en-US" b="1" smtClean="0"/>
              <a:t>如果</a:t>
            </a:r>
            <a:r>
              <a:rPr lang="en-US" altLang="zh-CN" b="1" smtClean="0"/>
              <a:t>a</a:t>
            </a:r>
            <a:r>
              <a:rPr lang="zh-CN" altLang="en-US" b="1" smtClean="0"/>
              <a:t>不给自己刮脸，则</a:t>
            </a:r>
            <a:r>
              <a:rPr lang="en-US" altLang="zh-CN" b="1" smtClean="0"/>
              <a:t>a</a:t>
            </a:r>
            <a:r>
              <a:rPr lang="en-US" altLang="zh-CN" b="1" smtClean="0">
                <a:latin typeface="Times New Roman" panose="02020603050405020304" pitchFamily="18" charset="0"/>
              </a:rPr>
              <a:t> ∈ </a:t>
            </a:r>
            <a:r>
              <a:rPr lang="en-US" altLang="zh-CN" b="1" smtClean="0"/>
              <a:t> S</a:t>
            </a:r>
            <a:r>
              <a:rPr lang="en-US" altLang="zh-CN" b="1" baseline="-25000" smtClean="0"/>
              <a:t>a </a:t>
            </a:r>
            <a:r>
              <a:rPr lang="zh-CN" altLang="en-US" b="1" smtClean="0"/>
              <a:t>，</a:t>
            </a:r>
            <a:endParaRPr lang="en-US" altLang="zh-CN" b="1" smtClean="0"/>
          </a:p>
          <a:p>
            <a:pPr>
              <a:buFont typeface="Wingdings" panose="05000000000000000000" pitchFamily="2" charset="2"/>
              <a:buNone/>
            </a:pPr>
            <a:r>
              <a:rPr lang="zh-CN" altLang="en-US" b="1" smtClean="0"/>
              <a:t>如果</a:t>
            </a:r>
            <a:r>
              <a:rPr lang="en-US" altLang="zh-CN" b="1" smtClean="0"/>
              <a:t>a</a:t>
            </a:r>
            <a:r>
              <a:rPr lang="zh-CN" altLang="en-US" b="1" smtClean="0"/>
              <a:t>不给任何人刮脸，则</a:t>
            </a:r>
            <a:r>
              <a:rPr lang="en-US" altLang="zh-CN" b="1" smtClean="0"/>
              <a:t>S</a:t>
            </a:r>
            <a:r>
              <a:rPr lang="en-US" altLang="zh-CN" b="1" baseline="-25000" smtClean="0"/>
              <a:t>a</a:t>
            </a:r>
            <a:r>
              <a:rPr lang="zh-CN" altLang="en-US" b="1" smtClean="0"/>
              <a:t>为空集</a:t>
            </a:r>
            <a:endParaRPr lang="en-US" altLang="zh-CN" b="1" smtClean="0"/>
          </a:p>
          <a:p>
            <a:pPr>
              <a:buFont typeface="Wingdings" panose="05000000000000000000" pitchFamily="2" charset="2"/>
              <a:buNone/>
            </a:pPr>
            <a:r>
              <a:rPr lang="zh-CN" altLang="en-US" b="1" smtClean="0"/>
              <a:t>设理发师为</a:t>
            </a:r>
            <a:r>
              <a:rPr lang="en-US" altLang="zh-CN" b="1" smtClean="0"/>
              <a:t>s</a:t>
            </a:r>
            <a:r>
              <a:rPr lang="zh-CN" altLang="en-US" b="1" smtClean="0"/>
              <a:t>，则</a:t>
            </a:r>
            <a:r>
              <a:rPr lang="en-US" altLang="zh-CN" b="1" smtClean="0"/>
              <a:t>S</a:t>
            </a:r>
            <a:r>
              <a:rPr lang="en-US" altLang="zh-CN" b="1" baseline="-25000" smtClean="0"/>
              <a:t>s</a:t>
            </a:r>
            <a:r>
              <a:rPr lang="en-US" altLang="zh-CN" b="1" smtClean="0"/>
              <a:t>={a | a</a:t>
            </a:r>
            <a:r>
              <a:rPr lang="en-US" altLang="zh-CN" b="1" smtClean="0">
                <a:latin typeface="Times New Roman" panose="02020603050405020304" pitchFamily="18" charset="0"/>
              </a:rPr>
              <a:t> ∈ </a:t>
            </a:r>
            <a:r>
              <a:rPr lang="en-US" altLang="zh-CN" b="1" smtClean="0"/>
              <a:t> S</a:t>
            </a:r>
            <a:r>
              <a:rPr lang="en-US" altLang="zh-CN" b="1" baseline="-25000" smtClean="0"/>
              <a:t>a </a:t>
            </a:r>
            <a:r>
              <a:rPr lang="en-US" altLang="zh-CN" b="1" smtClean="0"/>
              <a:t>}</a:t>
            </a:r>
          </a:p>
          <a:p>
            <a:pPr>
              <a:buFont typeface="Wingdings" panose="05000000000000000000" pitchFamily="2" charset="2"/>
              <a:buNone/>
            </a:pPr>
            <a:r>
              <a:rPr lang="en-US" altLang="zh-CN" b="1" smtClean="0"/>
              <a:t>Question: s</a:t>
            </a:r>
            <a:r>
              <a:rPr lang="en-US" altLang="zh-CN" b="1" smtClean="0">
                <a:latin typeface="Times New Roman" panose="02020603050405020304" pitchFamily="18" charset="0"/>
              </a:rPr>
              <a:t> ∈</a:t>
            </a:r>
            <a:r>
              <a:rPr lang="en-US" altLang="zh-CN" b="1" smtClean="0"/>
              <a:t> S</a:t>
            </a:r>
            <a:r>
              <a:rPr lang="en-US" altLang="zh-CN" b="1" baseline="-25000" smtClean="0"/>
              <a:t>s  </a:t>
            </a:r>
            <a:r>
              <a:rPr lang="en-US" altLang="zh-CN" b="1" smtClean="0"/>
              <a:t>?</a:t>
            </a:r>
          </a:p>
          <a:p>
            <a:pPr>
              <a:buFont typeface="Wingdings" panose="05000000000000000000" pitchFamily="2" charset="2"/>
              <a:buNone/>
            </a:pPr>
            <a:endParaRPr lang="zh-CN" altLang="en-US" smtClean="0"/>
          </a:p>
        </p:txBody>
      </p:sp>
      <p:sp>
        <p:nvSpPr>
          <p:cNvPr id="36867" name="日期占位符 3"/>
          <p:cNvSpPr>
            <a:spLocks noGrp="1"/>
          </p:cNvSpPr>
          <p:nvPr>
            <p:ph type="dt" sz="quarter" idx="10"/>
          </p:nvPr>
        </p:nvSpPr>
        <p:spPr>
          <a:noFill/>
        </p:spPr>
        <p:txBody>
          <a:bodyPr/>
          <a:lstStyle/>
          <a:p>
            <a:fld id="{D8D493E0-529E-4143-9567-1687F965E28A}"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6868" name="灯片编号占位符 4"/>
          <p:cNvSpPr>
            <a:spLocks noGrp="1"/>
          </p:cNvSpPr>
          <p:nvPr>
            <p:ph type="sldNum" sz="quarter" idx="12"/>
          </p:nvPr>
        </p:nvSpPr>
        <p:spPr>
          <a:noFill/>
        </p:spPr>
        <p:txBody>
          <a:bodyPr/>
          <a:lstStyle/>
          <a:p>
            <a:fld id="{FDDA2705-DBF2-4435-BA82-51BC03128621}" type="slidenum">
              <a:rPr lang="en-US" altLang="zh-CN" smtClean="0">
                <a:ea typeface="宋体" panose="02010600030101010101" pitchFamily="2" charset="-122"/>
              </a:rPr>
              <a:pPr/>
              <a:t>18</a:t>
            </a:fld>
            <a:endParaRPr lang="en-US" altLang="zh-CN" smtClean="0">
              <a:ea typeface="宋体" panose="02010600030101010101" pitchFamily="2" charset="-122"/>
            </a:endParaRPr>
          </a:p>
        </p:txBody>
      </p:sp>
      <p:cxnSp>
        <p:nvCxnSpPr>
          <p:cNvPr id="7" name="直接连接符 6"/>
          <p:cNvCxnSpPr/>
          <p:nvPr/>
        </p:nvCxnSpPr>
        <p:spPr>
          <a:xfrm>
            <a:off x="5413375" y="3525838"/>
            <a:ext cx="215900" cy="2873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65775" y="4676775"/>
            <a:ext cx="215900" cy="28733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smtClean="0"/>
              <a:t>第三次“数学危机”</a:t>
            </a:r>
          </a:p>
        </p:txBody>
      </p:sp>
      <p:sp>
        <p:nvSpPr>
          <p:cNvPr id="3" name="内容占位符 2"/>
          <p:cNvSpPr>
            <a:spLocks noGrp="1"/>
          </p:cNvSpPr>
          <p:nvPr>
            <p:ph idx="1"/>
          </p:nvPr>
        </p:nvSpPr>
        <p:spPr/>
        <p:txBody>
          <a:bodyPr/>
          <a:lstStyle/>
          <a:p>
            <a:r>
              <a:rPr lang="zh-CN" altLang="en-US" b="1" smtClean="0"/>
              <a:t>悖论</a:t>
            </a:r>
            <a:r>
              <a:rPr lang="en-US" altLang="zh-CN" b="1" smtClean="0"/>
              <a:t>(paradox)</a:t>
            </a:r>
            <a:r>
              <a:rPr lang="zh-CN" altLang="en-US" b="1" smtClean="0"/>
              <a:t>来自希腊语“</a:t>
            </a:r>
            <a:r>
              <a:rPr lang="en-US" altLang="zh-CN" b="1" smtClean="0"/>
              <a:t>para+dokein”</a:t>
            </a:r>
            <a:r>
              <a:rPr lang="zh-CN" altLang="en-US" b="1" smtClean="0"/>
              <a:t>，意思是“多想一想”</a:t>
            </a:r>
            <a:endParaRPr lang="en-US" altLang="zh-CN" b="1" smtClean="0"/>
          </a:p>
          <a:p>
            <a:r>
              <a:rPr lang="zh-CN" altLang="en-US" b="1" smtClean="0"/>
              <a:t>罗素悖论如此浅显易懂，且所涉及的不过是集合论中最基本的东西。</a:t>
            </a:r>
            <a:endParaRPr lang="en-US" altLang="zh-CN" b="1" smtClean="0"/>
          </a:p>
          <a:p>
            <a:r>
              <a:rPr lang="zh-CN" altLang="en-US" b="1" smtClean="0"/>
              <a:t>彼时，全部数学几乎都建立在集合论的基础之上！数学的基础被罗素悖论动摇了，这就是所谓的第三次“</a:t>
            </a:r>
            <a:r>
              <a:rPr lang="zh-CN" altLang="en-US" b="1" smtClean="0">
                <a:solidFill>
                  <a:srgbClr val="FF0000"/>
                </a:solidFill>
              </a:rPr>
              <a:t>数学危机</a:t>
            </a:r>
            <a:r>
              <a:rPr lang="zh-CN" altLang="en-US" b="1" smtClean="0"/>
              <a:t>”</a:t>
            </a:r>
          </a:p>
        </p:txBody>
      </p:sp>
      <p:sp>
        <p:nvSpPr>
          <p:cNvPr id="37891" name="日期占位符 3"/>
          <p:cNvSpPr>
            <a:spLocks noGrp="1"/>
          </p:cNvSpPr>
          <p:nvPr>
            <p:ph type="dt" sz="quarter" idx="10"/>
          </p:nvPr>
        </p:nvSpPr>
        <p:spPr>
          <a:noFill/>
        </p:spPr>
        <p:txBody>
          <a:bodyPr/>
          <a:lstStyle/>
          <a:p>
            <a:fld id="{52802C2D-F802-418F-9019-369B6E172F80}"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7892" name="灯片编号占位符 4"/>
          <p:cNvSpPr>
            <a:spLocks noGrp="1"/>
          </p:cNvSpPr>
          <p:nvPr>
            <p:ph type="sldNum" sz="quarter" idx="12"/>
          </p:nvPr>
        </p:nvSpPr>
        <p:spPr>
          <a:noFill/>
        </p:spPr>
        <p:txBody>
          <a:bodyPr/>
          <a:lstStyle/>
          <a:p>
            <a:fld id="{496E9116-0D0C-4760-96CF-E9A2640D1D13}" type="slidenum">
              <a:rPr lang="en-US" altLang="zh-CN" smtClean="0">
                <a:ea typeface="宋体" panose="02010600030101010101" pitchFamily="2" charset="-122"/>
              </a:rPr>
              <a:pPr/>
              <a:t>19</a:t>
            </a:fld>
            <a:endParaRPr lang="en-US" altLang="zh-CN" smtClean="0">
              <a:ea typeface="宋体" panose="02010600030101010101" pitchFamily="2" charset="-122"/>
            </a:endParaRPr>
          </a:p>
        </p:txBody>
      </p:sp>
      <p:pic>
        <p:nvPicPr>
          <p:cNvPr id="318466" name="Picture 2" descr="c:\users\administrator\appdata\roaming\360se6\User Data\temp\u=392360190,706606640&amp;fm=23&amp;gp=0.jpg"/>
          <p:cNvPicPr>
            <a:picLocks noChangeAspect="1" noChangeArrowheads="1"/>
          </p:cNvPicPr>
          <p:nvPr/>
        </p:nvPicPr>
        <p:blipFill>
          <a:blip r:embed="rId2"/>
          <a:srcRect/>
          <a:stretch>
            <a:fillRect/>
          </a:stretch>
        </p:blipFill>
        <p:spPr bwMode="auto">
          <a:xfrm>
            <a:off x="6156325" y="5300663"/>
            <a:ext cx="2671763" cy="15128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18466"/>
                                        </p:tgtEl>
                                        <p:attrNameLst>
                                          <p:attrName>style.visibility</p:attrName>
                                        </p:attrNameLst>
                                      </p:cBhvr>
                                      <p:to>
                                        <p:strVal val="visible"/>
                                      </p:to>
                                    </p:set>
                                    <p:animEffect transition="in" filter="box(in)">
                                      <p:cBhvr>
                                        <p:cTn id="10" dur="500"/>
                                        <p:tgtEl>
                                          <p:spTgt spid="318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200C20F-BEE3-47F0-AA62-852B72F39039}" type="datetime1">
              <a:rPr lang="zh-CN" altLang="en-US" smtClean="0"/>
              <a:pPr>
                <a:defRPr/>
              </a:pPr>
              <a:t>2020/11/20</a:t>
            </a:fld>
            <a:endParaRPr lang="en-US" altLang="zh-CN"/>
          </a:p>
        </p:txBody>
      </p:sp>
      <p:sp>
        <p:nvSpPr>
          <p:cNvPr id="5" name="灯片编号占位符 4"/>
          <p:cNvSpPr>
            <a:spLocks noGrp="1"/>
          </p:cNvSpPr>
          <p:nvPr>
            <p:ph type="sldNum" sz="quarter" idx="12"/>
          </p:nvPr>
        </p:nvSpPr>
        <p:spPr/>
        <p:txBody>
          <a:bodyPr/>
          <a:lstStyle/>
          <a:p>
            <a:pPr>
              <a:defRPr/>
            </a:pPr>
            <a:fld id="{EB5D760F-0603-421C-8FA2-B332606DC0F3}" type="slidenum">
              <a:rPr lang="en-US" altLang="zh-CN" smtClean="0"/>
              <a:pPr>
                <a:defRPr/>
              </a:pPr>
              <a:t>2</a:t>
            </a:fld>
            <a:endParaRPr lang="en-US" altLang="zh-CN"/>
          </a:p>
        </p:txBody>
      </p:sp>
      <p:pic>
        <p:nvPicPr>
          <p:cNvPr id="325634" name="Picture 2"/>
          <p:cNvPicPr>
            <a:picLocks noGrp="1" noChangeAspect="1" noChangeArrowheads="1"/>
          </p:cNvPicPr>
          <p:nvPr>
            <p:ph idx="1"/>
          </p:nvPr>
        </p:nvPicPr>
        <p:blipFill>
          <a:blip r:embed="rId2" cstate="print"/>
          <a:srcRect/>
          <a:stretch>
            <a:fillRect/>
          </a:stretch>
        </p:blipFill>
        <p:spPr bwMode="auto">
          <a:xfrm>
            <a:off x="2786050" y="207163"/>
            <a:ext cx="2805857" cy="60793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endParaRPr lang="zh-CN" altLang="en-US" smtClean="0"/>
          </a:p>
        </p:txBody>
      </p:sp>
      <p:sp>
        <p:nvSpPr>
          <p:cNvPr id="38914" name="内容占位符 2"/>
          <p:cNvSpPr>
            <a:spLocks noGrp="1"/>
          </p:cNvSpPr>
          <p:nvPr>
            <p:ph idx="1"/>
          </p:nvPr>
        </p:nvSpPr>
        <p:spPr>
          <a:xfrm>
            <a:off x="539750" y="1412875"/>
            <a:ext cx="7924800" cy="4824413"/>
          </a:xfrm>
        </p:spPr>
        <p:txBody>
          <a:bodyPr/>
          <a:lstStyle/>
          <a:p>
            <a:r>
              <a:rPr lang="zh-CN" altLang="en-US" b="1" smtClean="0"/>
              <a:t>德国的著名逻辑学家</a:t>
            </a:r>
            <a:r>
              <a:rPr lang="zh-CN" altLang="en-US" b="1" smtClean="0">
                <a:hlinkClick r:id="rId2"/>
              </a:rPr>
              <a:t>弗雷格</a:t>
            </a:r>
            <a:r>
              <a:rPr lang="zh-CN" altLang="en-US" b="1" smtClean="0"/>
              <a:t>在他的关于集合的基础理论完稿付印时，收到了罗素关于这一悖论的信。</a:t>
            </a:r>
            <a:endParaRPr lang="en-US" altLang="zh-CN" b="1" smtClean="0"/>
          </a:p>
          <a:p>
            <a:r>
              <a:rPr lang="zh-CN" altLang="en-US" b="1" smtClean="0"/>
              <a:t>他立刻发现，自己忙了很久得出的一系列结果却被这条悖论搅得一团糟。</a:t>
            </a:r>
            <a:endParaRPr lang="en-US" altLang="zh-CN" b="1" smtClean="0"/>
          </a:p>
          <a:p>
            <a:r>
              <a:rPr lang="zh-CN" altLang="en-US" b="1" smtClean="0"/>
              <a:t>他只能在自己著作的末尾写道：“一个科学家所碰到的最倒霉的事，莫过于是在他的工作即将完成时却发现所干的工作的基础崩溃了。”</a:t>
            </a:r>
          </a:p>
        </p:txBody>
      </p:sp>
      <p:sp>
        <p:nvSpPr>
          <p:cNvPr id="38915" name="日期占位符 3"/>
          <p:cNvSpPr>
            <a:spLocks noGrp="1"/>
          </p:cNvSpPr>
          <p:nvPr>
            <p:ph type="dt" sz="quarter" idx="10"/>
          </p:nvPr>
        </p:nvSpPr>
        <p:spPr>
          <a:noFill/>
        </p:spPr>
        <p:txBody>
          <a:bodyPr/>
          <a:lstStyle/>
          <a:p>
            <a:fld id="{5E1582C0-8D13-43E6-A625-85B3ABFA8A21}"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8916" name="灯片编号占位符 4"/>
          <p:cNvSpPr>
            <a:spLocks noGrp="1"/>
          </p:cNvSpPr>
          <p:nvPr>
            <p:ph type="sldNum" sz="quarter" idx="12"/>
          </p:nvPr>
        </p:nvSpPr>
        <p:spPr>
          <a:noFill/>
        </p:spPr>
        <p:txBody>
          <a:bodyPr/>
          <a:lstStyle/>
          <a:p>
            <a:fld id="{29BC541C-3ACD-4A44-9B7A-3945ECE18A52}" type="slidenum">
              <a:rPr lang="en-US" altLang="zh-CN" smtClean="0">
                <a:ea typeface="宋体" panose="02010600030101010101" pitchFamily="2" charset="-122"/>
              </a:rPr>
              <a:pPr/>
              <a:t>20</a:t>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smtClean="0"/>
              <a:t>解决方法</a:t>
            </a:r>
          </a:p>
        </p:txBody>
      </p:sp>
      <p:sp>
        <p:nvSpPr>
          <p:cNvPr id="3" name="内容占位符 2"/>
          <p:cNvSpPr>
            <a:spLocks noGrp="1"/>
          </p:cNvSpPr>
          <p:nvPr>
            <p:ph idx="1"/>
          </p:nvPr>
        </p:nvSpPr>
        <p:spPr/>
        <p:txBody>
          <a:bodyPr/>
          <a:lstStyle/>
          <a:p>
            <a:r>
              <a:rPr lang="zh-CN" altLang="en-US" b="1" smtClean="0"/>
              <a:t>康托尔的集合论从此被称为“朴素集合论”</a:t>
            </a:r>
            <a:r>
              <a:rPr lang="en-US" altLang="zh-CN" b="1" smtClean="0"/>
              <a:t>(Naive set theory)</a:t>
            </a:r>
          </a:p>
          <a:p>
            <a:r>
              <a:rPr lang="zh-CN" altLang="en-US" b="1" smtClean="0"/>
              <a:t>为了克服悖论，数学家把集合论公理化，用公理对集合加以限制。从而得到“公理化集合论”（</a:t>
            </a:r>
            <a:r>
              <a:rPr lang="en-US" altLang="zh-CN" b="1" smtClean="0"/>
              <a:t>axiomatic set theory</a:t>
            </a:r>
            <a:r>
              <a:rPr lang="zh-CN" altLang="en-US" b="1" smtClean="0"/>
              <a:t>）</a:t>
            </a:r>
            <a:endParaRPr lang="en-US" altLang="zh-CN" b="1" smtClean="0"/>
          </a:p>
          <a:p>
            <a:r>
              <a:rPr lang="zh-CN" altLang="en-US" b="1" smtClean="0"/>
              <a:t>具体如何公理化？详见：</a:t>
            </a:r>
            <a:r>
              <a:rPr lang="en-US" altLang="zh-TW" b="1" u="sng" smtClean="0">
                <a:solidFill>
                  <a:srgbClr val="5208F8"/>
                </a:solidFill>
              </a:rPr>
              <a:t>http://zh.wikipedia.org/zh-tw/</a:t>
            </a:r>
            <a:r>
              <a:rPr lang="zh-CN" altLang="en-US" b="1" u="sng" smtClean="0">
                <a:solidFill>
                  <a:srgbClr val="5208F8"/>
                </a:solidFill>
              </a:rPr>
              <a:t>公理化集合论</a:t>
            </a:r>
            <a:endParaRPr lang="en-US" altLang="zh-TW" b="1" u="sng" smtClean="0">
              <a:solidFill>
                <a:srgbClr val="5208F8"/>
              </a:solidFill>
            </a:endParaRPr>
          </a:p>
        </p:txBody>
      </p:sp>
      <p:sp>
        <p:nvSpPr>
          <p:cNvPr id="39939" name="日期占位符 3"/>
          <p:cNvSpPr>
            <a:spLocks noGrp="1"/>
          </p:cNvSpPr>
          <p:nvPr>
            <p:ph type="dt" sz="quarter" idx="10"/>
          </p:nvPr>
        </p:nvSpPr>
        <p:spPr>
          <a:noFill/>
        </p:spPr>
        <p:txBody>
          <a:bodyPr/>
          <a:lstStyle/>
          <a:p>
            <a:fld id="{D38882E3-212B-496F-87A2-4F9EF7C53780}"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9940" name="灯片编号占位符 4"/>
          <p:cNvSpPr>
            <a:spLocks noGrp="1"/>
          </p:cNvSpPr>
          <p:nvPr>
            <p:ph type="sldNum" sz="quarter" idx="12"/>
          </p:nvPr>
        </p:nvSpPr>
        <p:spPr>
          <a:noFill/>
        </p:spPr>
        <p:txBody>
          <a:bodyPr/>
          <a:lstStyle/>
          <a:p>
            <a:fld id="{F55314B1-B965-41B5-95C5-8BE859D6DCE3}" type="slidenum">
              <a:rPr lang="en-US" altLang="zh-CN" smtClean="0">
                <a:ea typeface="宋体" panose="02010600030101010101" pitchFamily="2" charset="-122"/>
              </a:rPr>
              <a:pPr/>
              <a:t>21</a:t>
            </a:fld>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lang="zh-CN" altLang="en-US" smtClean="0"/>
              <a:t>秃顶悖论（</a:t>
            </a:r>
            <a:r>
              <a:rPr lang="en-US" altLang="zh-CN" smtClean="0"/>
              <a:t>bald paradox</a:t>
            </a:r>
            <a:r>
              <a:rPr lang="zh-CN" altLang="en-US" smtClean="0"/>
              <a:t>）</a:t>
            </a:r>
          </a:p>
        </p:txBody>
      </p:sp>
      <p:sp>
        <p:nvSpPr>
          <p:cNvPr id="3" name="内容占位符 2"/>
          <p:cNvSpPr>
            <a:spLocks noGrp="1"/>
          </p:cNvSpPr>
          <p:nvPr>
            <p:ph idx="1"/>
          </p:nvPr>
        </p:nvSpPr>
        <p:spPr>
          <a:xfrm>
            <a:off x="609600" y="1962150"/>
            <a:ext cx="7924800" cy="4419600"/>
          </a:xfrm>
        </p:spPr>
        <p:txBody>
          <a:bodyPr/>
          <a:lstStyle/>
          <a:p>
            <a:r>
              <a:rPr lang="en-US" altLang="zh-CN" smtClean="0"/>
              <a:t>A man with a full head of hair is obviously not bald. </a:t>
            </a:r>
          </a:p>
          <a:p>
            <a:r>
              <a:rPr lang="en-US" altLang="zh-CN" smtClean="0"/>
              <a:t>Now the removal of a single hair will not turn a non-bald man into a bald one. </a:t>
            </a:r>
          </a:p>
          <a:p>
            <a:r>
              <a:rPr lang="en-US" altLang="zh-CN" smtClean="0"/>
              <a:t>Let’s repeat the removal.</a:t>
            </a:r>
          </a:p>
          <a:p>
            <a:r>
              <a:rPr lang="en-US" altLang="zh-CN" smtClean="0"/>
              <a:t>And yet it is obvious that a continuation of that process must eventually result in baldness.</a:t>
            </a:r>
            <a:endParaRPr lang="zh-CN" altLang="en-US" smtClean="0"/>
          </a:p>
        </p:txBody>
      </p:sp>
      <p:sp>
        <p:nvSpPr>
          <p:cNvPr id="41987" name="日期占位符 3"/>
          <p:cNvSpPr>
            <a:spLocks noGrp="1"/>
          </p:cNvSpPr>
          <p:nvPr>
            <p:ph type="dt" sz="quarter" idx="10"/>
          </p:nvPr>
        </p:nvSpPr>
        <p:spPr>
          <a:noFill/>
        </p:spPr>
        <p:txBody>
          <a:bodyPr/>
          <a:lstStyle/>
          <a:p>
            <a:fld id="{600FC4C5-92A9-4EB8-9AA7-25F20270FB0D}"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41988" name="灯片编号占位符 4"/>
          <p:cNvSpPr>
            <a:spLocks noGrp="1"/>
          </p:cNvSpPr>
          <p:nvPr>
            <p:ph type="sldNum" sz="quarter" idx="12"/>
          </p:nvPr>
        </p:nvSpPr>
        <p:spPr>
          <a:noFill/>
        </p:spPr>
        <p:txBody>
          <a:bodyPr/>
          <a:lstStyle/>
          <a:p>
            <a:fld id="{5DF9D73F-1243-424A-AC1E-571AB0EAFBC6}" type="slidenum">
              <a:rPr lang="en-US" altLang="zh-CN" smtClean="0">
                <a:ea typeface="宋体" panose="02010600030101010101" pitchFamily="2" charset="-122"/>
              </a:rPr>
              <a:pPr/>
              <a:t>22</a:t>
            </a:fld>
            <a:endParaRPr lang="en-US" altLang="zh-CN" smtClean="0">
              <a:ea typeface="宋体" panose="02010600030101010101" pitchFamily="2" charset="-122"/>
            </a:endParaRPr>
          </a:p>
        </p:txBody>
      </p:sp>
      <p:sp>
        <p:nvSpPr>
          <p:cNvPr id="6" name="圆角矩形 5"/>
          <p:cNvSpPr/>
          <p:nvPr/>
        </p:nvSpPr>
        <p:spPr>
          <a:xfrm>
            <a:off x="971550" y="1125538"/>
            <a:ext cx="7272338" cy="71913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5208F8"/>
                </a:solidFill>
              </a:rPr>
              <a:t>来自于</a:t>
            </a:r>
            <a:r>
              <a:rPr lang="en-US" altLang="zh-CN" sz="2400" b="1" dirty="0">
                <a:solidFill>
                  <a:srgbClr val="5208F8"/>
                </a:solidFill>
              </a:rPr>
              <a:t>Euclid</a:t>
            </a:r>
            <a:r>
              <a:rPr lang="zh-CN" altLang="en-US" sz="2400" b="1" dirty="0">
                <a:solidFill>
                  <a:srgbClr val="5208F8"/>
                </a:solidFill>
              </a:rPr>
              <a:t>的学生</a:t>
            </a:r>
            <a:r>
              <a:rPr lang="en-US" altLang="zh-CN" sz="2400" b="1" dirty="0" err="1">
                <a:solidFill>
                  <a:srgbClr val="5208F8"/>
                </a:solidFill>
              </a:rPr>
              <a:t>Eubulides</a:t>
            </a:r>
            <a:r>
              <a:rPr lang="zh-CN" altLang="en-US" sz="2400" b="1" dirty="0">
                <a:solidFill>
                  <a:srgbClr val="5208F8"/>
                </a:solidFill>
              </a:rPr>
              <a:t>提出的连锁悖论</a:t>
            </a:r>
            <a:r>
              <a:rPr lang="en-US" altLang="zh-CN" sz="2400" b="1" dirty="0">
                <a:solidFill>
                  <a:srgbClr val="5208F8"/>
                </a:solidFill>
              </a:rPr>
              <a:t>(</a:t>
            </a:r>
            <a:r>
              <a:rPr lang="en-US" altLang="zh-CN" sz="2400" b="1" dirty="0" err="1">
                <a:solidFill>
                  <a:srgbClr val="5208F8"/>
                </a:solidFill>
              </a:rPr>
              <a:t>Sorites</a:t>
            </a:r>
            <a:r>
              <a:rPr lang="en-US" altLang="zh-CN" sz="2400" b="1" dirty="0">
                <a:solidFill>
                  <a:srgbClr val="5208F8"/>
                </a:solidFill>
              </a:rPr>
              <a:t> paradox)</a:t>
            </a:r>
            <a:endParaRPr lang="zh-CN" altLang="en-US" sz="2400" b="1" dirty="0">
              <a:solidFill>
                <a:srgbClr val="5208F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ox(i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ox(i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ox(in)">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日期占位符 3"/>
          <p:cNvSpPr>
            <a:spLocks noGrp="1"/>
          </p:cNvSpPr>
          <p:nvPr>
            <p:ph type="dt" sz="quarter" idx="10"/>
          </p:nvPr>
        </p:nvSpPr>
        <p:spPr>
          <a:noFill/>
        </p:spPr>
        <p:txBody>
          <a:bodyPr/>
          <a:lstStyle/>
          <a:p>
            <a:fld id="{97BE4C24-9783-4D93-A736-C4AB706D8F52}"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44034" name="灯片编号占位符 5"/>
          <p:cNvSpPr>
            <a:spLocks noGrp="1"/>
          </p:cNvSpPr>
          <p:nvPr>
            <p:ph type="sldNum" sz="quarter" idx="12"/>
          </p:nvPr>
        </p:nvSpPr>
        <p:spPr>
          <a:noFill/>
        </p:spPr>
        <p:txBody>
          <a:bodyPr/>
          <a:lstStyle/>
          <a:p>
            <a:fld id="{5C707C44-088D-4967-93F1-0883725DCA34}" type="slidenum">
              <a:rPr lang="en-US" altLang="zh-CN" smtClean="0">
                <a:ea typeface="宋体" panose="02010600030101010101" pitchFamily="2" charset="-122"/>
              </a:rPr>
              <a:pPr/>
              <a:t>23</a:t>
            </a:fld>
            <a:endParaRPr lang="en-US" altLang="zh-CN" smtClean="0">
              <a:ea typeface="宋体" panose="02010600030101010101" pitchFamily="2" charset="-122"/>
            </a:endParaRPr>
          </a:p>
        </p:txBody>
      </p:sp>
      <p:sp>
        <p:nvSpPr>
          <p:cNvPr id="44035" name="Rectangle 2"/>
          <p:cNvSpPr>
            <a:spLocks noChangeArrowheads="1"/>
          </p:cNvSpPr>
          <p:nvPr/>
        </p:nvSpPr>
        <p:spPr bwMode="auto">
          <a:xfrm>
            <a:off x="250825" y="333375"/>
            <a:ext cx="7999413" cy="668338"/>
          </a:xfrm>
          <a:prstGeom prst="rect">
            <a:avLst/>
          </a:prstGeom>
          <a:noFill/>
          <a:ln w="25400">
            <a:noFill/>
            <a:miter lim="800000"/>
          </a:ln>
        </p:spPr>
        <p:txBody>
          <a:bodyPr wrap="none">
            <a:spAutoFit/>
          </a:bodyPr>
          <a:lstStyle/>
          <a:p>
            <a:pPr>
              <a:lnSpc>
                <a:spcPct val="90000"/>
              </a:lnSpc>
              <a:spcBef>
                <a:spcPct val="20000"/>
              </a:spcBef>
            </a:pPr>
            <a:r>
              <a:rPr lang="zh-CN" altLang="en-US" sz="4200" b="1">
                <a:solidFill>
                  <a:schemeClr val="tx2"/>
                </a:solidFill>
              </a:rPr>
              <a:t>秃顶悖论</a:t>
            </a:r>
            <a:r>
              <a:rPr lang="en-US" altLang="zh-CN" sz="4200" b="1">
                <a:solidFill>
                  <a:schemeClr val="tx2"/>
                </a:solidFill>
              </a:rPr>
              <a:t>: </a:t>
            </a:r>
            <a:r>
              <a:rPr lang="zh-CN" altLang="en-US" sz="4200" b="1">
                <a:solidFill>
                  <a:schemeClr val="tx2"/>
                </a:solidFill>
              </a:rPr>
              <a:t>天下所有的人都是秃顶</a:t>
            </a:r>
          </a:p>
        </p:txBody>
      </p:sp>
      <p:sp>
        <p:nvSpPr>
          <p:cNvPr id="613380" name="Rectangle 4"/>
          <p:cNvSpPr>
            <a:spLocks noChangeArrowheads="1"/>
          </p:cNvSpPr>
          <p:nvPr/>
        </p:nvSpPr>
        <p:spPr bwMode="auto">
          <a:xfrm>
            <a:off x="1042988" y="1989138"/>
            <a:ext cx="3001962" cy="519112"/>
          </a:xfrm>
          <a:prstGeom prst="rect">
            <a:avLst/>
          </a:prstGeom>
          <a:noFill/>
          <a:ln w="9525">
            <a:noFill/>
            <a:miter lim="800000"/>
          </a:ln>
        </p:spPr>
        <p:txBody>
          <a:bodyPr>
            <a:spAutoFit/>
          </a:bodyPr>
          <a:lstStyle/>
          <a:p>
            <a:r>
              <a:rPr kumimoji="1" lang="zh-CN" altLang="en-US" sz="2800" b="1">
                <a:latin typeface="Times New Roman" panose="02020603050405020304" pitchFamily="18" charset="0"/>
              </a:rPr>
              <a:t>设头发根数为 </a:t>
            </a:r>
            <a:r>
              <a:rPr kumimoji="1" lang="en-US" altLang="zh-CN" sz="2800" b="1" i="1">
                <a:latin typeface="Times New Roman" panose="02020603050405020304" pitchFamily="18" charset="0"/>
              </a:rPr>
              <a:t>n</a:t>
            </a:r>
          </a:p>
        </p:txBody>
      </p:sp>
      <p:sp>
        <p:nvSpPr>
          <p:cNvPr id="613381" name="Rectangle 5"/>
          <p:cNvSpPr>
            <a:spLocks noChangeArrowheads="1"/>
          </p:cNvSpPr>
          <p:nvPr/>
        </p:nvSpPr>
        <p:spPr bwMode="auto">
          <a:xfrm>
            <a:off x="1116013" y="2420938"/>
            <a:ext cx="5327650" cy="519112"/>
          </a:xfrm>
          <a:prstGeom prst="rect">
            <a:avLst/>
          </a:prstGeom>
          <a:noFill/>
          <a:ln w="9525">
            <a:noFill/>
            <a:miter lim="800000"/>
          </a:ln>
        </p:spPr>
        <p:txBody>
          <a:bodyPr>
            <a:spAutoFit/>
          </a:bodyPr>
          <a:lstStyle/>
          <a:p>
            <a:r>
              <a:rPr kumimoji="1" lang="zh-CN" altLang="en-US" sz="2800" b="1" i="1">
                <a:latin typeface="Times New Roman" panose="02020603050405020304" pitchFamily="18" charset="0"/>
              </a:rPr>
              <a:t>当</a:t>
            </a:r>
            <a:r>
              <a:rPr kumimoji="1" lang="en-US" altLang="zh-CN" sz="2800" b="1" i="1">
                <a:latin typeface="Times New Roman" panose="02020603050405020304" pitchFamily="18" charset="0"/>
              </a:rPr>
              <a:t>n=</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时，结论显然成立</a:t>
            </a:r>
          </a:p>
        </p:txBody>
      </p:sp>
      <p:sp>
        <p:nvSpPr>
          <p:cNvPr id="613382" name="Rectangle 6"/>
          <p:cNvSpPr>
            <a:spLocks noChangeArrowheads="1"/>
          </p:cNvSpPr>
          <p:nvPr/>
        </p:nvSpPr>
        <p:spPr bwMode="auto">
          <a:xfrm>
            <a:off x="1042988" y="2924175"/>
            <a:ext cx="7705725" cy="479425"/>
          </a:xfrm>
          <a:prstGeom prst="rect">
            <a:avLst/>
          </a:prstGeom>
          <a:noFill/>
          <a:ln w="9525">
            <a:noFill/>
            <a:miter lim="800000"/>
          </a:ln>
        </p:spPr>
        <p:txBody>
          <a:bodyPr>
            <a:spAutoFit/>
          </a:bodyPr>
          <a:lstStyle/>
          <a:p>
            <a:pPr>
              <a:lnSpc>
                <a:spcPct val="90000"/>
              </a:lnSpc>
              <a:spcBef>
                <a:spcPct val="20000"/>
              </a:spcBef>
            </a:pPr>
            <a:r>
              <a:rPr kumimoji="1" lang="zh-CN" altLang="en-US" sz="2800" b="1">
                <a:latin typeface="Times New Roman" panose="02020603050405020304" pitchFamily="18" charset="0"/>
              </a:rPr>
              <a:t>设</a:t>
            </a:r>
            <a:r>
              <a:rPr kumimoji="1" lang="en-US" altLang="zh-CN" sz="2800" b="1" i="1">
                <a:latin typeface="Times New Roman" panose="02020603050405020304" pitchFamily="18" charset="0"/>
              </a:rPr>
              <a:t>n=k</a:t>
            </a:r>
            <a:r>
              <a:rPr kumimoji="1" lang="zh-CN" altLang="en-US" sz="2800" b="1">
                <a:latin typeface="Times New Roman" panose="02020603050405020304" pitchFamily="18" charset="0"/>
              </a:rPr>
              <a:t>时结论成立，即</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头发根数为</a:t>
            </a:r>
            <a:r>
              <a:rPr kumimoji="1" lang="en-US" altLang="zh-CN" sz="2800" b="1">
                <a:latin typeface="Times New Roman" panose="02020603050405020304" pitchFamily="18" charset="0"/>
              </a:rPr>
              <a:t>k</a:t>
            </a:r>
            <a:r>
              <a:rPr kumimoji="1" lang="zh-CN" altLang="en-US" sz="2800" b="1">
                <a:latin typeface="Times New Roman" panose="02020603050405020304" pitchFamily="18" charset="0"/>
              </a:rPr>
              <a:t>的人为秃顶</a:t>
            </a:r>
          </a:p>
        </p:txBody>
      </p:sp>
      <p:sp>
        <p:nvSpPr>
          <p:cNvPr id="613383" name="Rectangle 7"/>
          <p:cNvSpPr>
            <a:spLocks noChangeArrowheads="1"/>
          </p:cNvSpPr>
          <p:nvPr/>
        </p:nvSpPr>
        <p:spPr bwMode="auto">
          <a:xfrm>
            <a:off x="1042988" y="3357563"/>
            <a:ext cx="3227387" cy="523875"/>
          </a:xfrm>
          <a:prstGeom prst="rect">
            <a:avLst/>
          </a:prstGeom>
          <a:noFill/>
          <a:ln w="9525">
            <a:noFill/>
            <a:miter lim="800000"/>
          </a:ln>
        </p:spPr>
        <p:txBody>
          <a:bodyPr wrap="none">
            <a:spAutoFit/>
          </a:bodyPr>
          <a:lstStyle/>
          <a:p>
            <a:r>
              <a:rPr kumimoji="1" lang="zh-CN" altLang="en-US" sz="2800" b="1">
                <a:latin typeface="Times New Roman" panose="02020603050405020304" pitchFamily="18" charset="0"/>
              </a:rPr>
              <a:t>则</a:t>
            </a:r>
            <a:r>
              <a:rPr kumimoji="1" lang="en-US" altLang="zh-CN" sz="2800" b="1" i="1">
                <a:latin typeface="Times New Roman" panose="02020603050405020304" pitchFamily="18" charset="0"/>
              </a:rPr>
              <a:t>n=k</a:t>
            </a:r>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亦为秃顶</a:t>
            </a:r>
          </a:p>
        </p:txBody>
      </p:sp>
      <p:sp>
        <p:nvSpPr>
          <p:cNvPr id="289799" name="Text Box 7"/>
          <p:cNvSpPr txBox="1">
            <a:spLocks noChangeArrowheads="1"/>
          </p:cNvSpPr>
          <p:nvPr/>
        </p:nvSpPr>
        <p:spPr bwMode="auto">
          <a:xfrm>
            <a:off x="468313" y="1412875"/>
            <a:ext cx="4751387" cy="579438"/>
          </a:xfrm>
          <a:prstGeom prst="rect">
            <a:avLst/>
          </a:prstGeom>
          <a:noFill/>
          <a:ln w="25400">
            <a:noFill/>
            <a:miter lim="800000"/>
          </a:ln>
        </p:spPr>
        <p:txBody>
          <a:bodyPr>
            <a:spAutoFit/>
          </a:bodyPr>
          <a:lstStyle/>
          <a:p>
            <a:pPr>
              <a:spcBef>
                <a:spcPct val="50000"/>
              </a:spcBef>
            </a:pPr>
            <a:r>
              <a:rPr kumimoji="1" lang="zh-CN" altLang="en-US" sz="3200" b="1">
                <a:latin typeface="Times New Roman" panose="02020603050405020304" pitchFamily="18" charset="0"/>
              </a:rPr>
              <a:t>证明如下（数学归纳法）：</a:t>
            </a:r>
          </a:p>
        </p:txBody>
      </p:sp>
      <p:sp>
        <p:nvSpPr>
          <p:cNvPr id="289800" name="Text Box 8"/>
          <p:cNvSpPr txBox="1">
            <a:spLocks noChangeArrowheads="1"/>
          </p:cNvSpPr>
          <p:nvPr/>
        </p:nvSpPr>
        <p:spPr bwMode="auto">
          <a:xfrm>
            <a:off x="971550" y="3933825"/>
            <a:ext cx="5761038" cy="579438"/>
          </a:xfrm>
          <a:prstGeom prst="rect">
            <a:avLst/>
          </a:prstGeom>
          <a:noFill/>
          <a:ln w="25400">
            <a:noFill/>
            <a:miter lim="800000"/>
          </a:ln>
        </p:spPr>
        <p:txBody>
          <a:bodyPr>
            <a:spAutoFit/>
          </a:bodyPr>
          <a:lstStyle/>
          <a:p>
            <a:pPr>
              <a:spcBef>
                <a:spcPct val="50000"/>
              </a:spcBef>
            </a:pPr>
            <a:r>
              <a:rPr kumimoji="1" lang="zh-CN" altLang="en-US" sz="3200" b="1">
                <a:latin typeface="Times New Roman" panose="02020603050405020304" pitchFamily="18" charset="0"/>
              </a:rPr>
              <a:t>综上知对所有的 </a:t>
            </a:r>
            <a:r>
              <a:rPr kumimoji="1" lang="en-US" altLang="zh-CN" sz="3200" b="1" i="1">
                <a:latin typeface="Times New Roman" panose="02020603050405020304" pitchFamily="18" charset="0"/>
              </a:rPr>
              <a:t>n </a:t>
            </a:r>
            <a:r>
              <a:rPr kumimoji="1" lang="zh-CN" altLang="en-US" sz="3200" b="1">
                <a:latin typeface="Times New Roman" panose="02020603050405020304" pitchFamily="18" charset="0"/>
              </a:rPr>
              <a:t>结论成立</a:t>
            </a:r>
          </a:p>
        </p:txBody>
      </p:sp>
      <p:sp>
        <p:nvSpPr>
          <p:cNvPr id="289802" name="Rectangle 10"/>
          <p:cNvSpPr>
            <a:spLocks noChangeArrowheads="1"/>
          </p:cNvSpPr>
          <p:nvPr/>
        </p:nvSpPr>
        <p:spPr bwMode="auto">
          <a:xfrm>
            <a:off x="611188" y="4652963"/>
            <a:ext cx="7272337" cy="584200"/>
          </a:xfrm>
          <a:prstGeom prst="rect">
            <a:avLst/>
          </a:prstGeom>
          <a:noFill/>
          <a:ln w="9525">
            <a:noFill/>
            <a:miter lim="800000"/>
          </a:ln>
        </p:spPr>
        <p:txBody>
          <a:bodyPr>
            <a:spAutoFit/>
          </a:bodyPr>
          <a:lstStyle/>
          <a:p>
            <a:pPr>
              <a:spcBef>
                <a:spcPct val="20000"/>
              </a:spcBef>
              <a:buClr>
                <a:schemeClr val="hlink"/>
              </a:buClr>
              <a:buSzPct val="80000"/>
              <a:buFont typeface="Wingdings" panose="05000000000000000000" pitchFamily="2" charset="2"/>
              <a:buNone/>
            </a:pPr>
            <a:r>
              <a:rPr lang="zh-CN" altLang="en-US" sz="3200" b="1"/>
              <a:t>什么原因出现这样的悖论？？？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blinds(horizontal)">
                                      <p:cBhvr>
                                        <p:cTn id="7" dur="500"/>
                                        <p:tgtEl>
                                          <p:spTgt spid="2897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3380">
                                            <p:txEl>
                                              <p:pRg st="0" end="0"/>
                                            </p:txEl>
                                          </p:spTgt>
                                        </p:tgtEl>
                                        <p:attrNameLst>
                                          <p:attrName>style.visibility</p:attrName>
                                        </p:attrNameLst>
                                      </p:cBhvr>
                                      <p:to>
                                        <p:strVal val="visible"/>
                                      </p:to>
                                    </p:set>
                                    <p:animEffect transition="in" filter="wipe(left)">
                                      <p:cBhvr>
                                        <p:cTn id="12" dur="500"/>
                                        <p:tgtEl>
                                          <p:spTgt spid="6133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3381">
                                            <p:txEl>
                                              <p:pRg st="0" end="0"/>
                                            </p:txEl>
                                          </p:spTgt>
                                        </p:tgtEl>
                                        <p:attrNameLst>
                                          <p:attrName>style.visibility</p:attrName>
                                        </p:attrNameLst>
                                      </p:cBhvr>
                                      <p:to>
                                        <p:strVal val="visible"/>
                                      </p:to>
                                    </p:set>
                                    <p:animEffect transition="in" filter="wipe(left)">
                                      <p:cBhvr>
                                        <p:cTn id="17" dur="500"/>
                                        <p:tgtEl>
                                          <p:spTgt spid="61338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3382">
                                            <p:txEl>
                                              <p:pRg st="0" end="0"/>
                                            </p:txEl>
                                          </p:spTgt>
                                        </p:tgtEl>
                                        <p:attrNameLst>
                                          <p:attrName>style.visibility</p:attrName>
                                        </p:attrNameLst>
                                      </p:cBhvr>
                                      <p:to>
                                        <p:strVal val="visible"/>
                                      </p:to>
                                    </p:set>
                                    <p:animEffect transition="in" filter="wipe(left)">
                                      <p:cBhvr>
                                        <p:cTn id="22" dur="500"/>
                                        <p:tgtEl>
                                          <p:spTgt spid="6133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3383">
                                            <p:txEl>
                                              <p:pRg st="0" end="0"/>
                                            </p:txEl>
                                          </p:spTgt>
                                        </p:tgtEl>
                                        <p:attrNameLst>
                                          <p:attrName>style.visibility</p:attrName>
                                        </p:attrNameLst>
                                      </p:cBhvr>
                                      <p:to>
                                        <p:strVal val="visible"/>
                                      </p:to>
                                    </p:set>
                                    <p:animEffect transition="in" filter="wipe(left)">
                                      <p:cBhvr>
                                        <p:cTn id="27" dur="500"/>
                                        <p:tgtEl>
                                          <p:spTgt spid="61338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89800"/>
                                        </p:tgtEl>
                                        <p:attrNameLst>
                                          <p:attrName>style.visibility</p:attrName>
                                        </p:attrNameLst>
                                      </p:cBhvr>
                                      <p:to>
                                        <p:strVal val="visible"/>
                                      </p:to>
                                    </p:set>
                                    <p:animEffect transition="in" filter="checkerboard(across)">
                                      <p:cBhvr>
                                        <p:cTn id="32" dur="500"/>
                                        <p:tgtEl>
                                          <p:spTgt spid="28980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9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build="p" autoUpdateAnimBg="0"/>
      <p:bldP spid="613381" grpId="0" build="p" autoUpdateAnimBg="0"/>
      <p:bldP spid="613382" grpId="0" build="p" autoUpdateAnimBg="0"/>
      <p:bldP spid="613383" grpId="0" build="p" autoUpdateAnimBg="0"/>
      <p:bldP spid="289799" grpId="0"/>
      <p:bldP spid="289800" grpId="0"/>
      <p:bldP spid="2898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r>
              <a:rPr lang="zh-CN" altLang="en-US" smtClean="0"/>
              <a:t>秃顶悖论的变体</a:t>
            </a:r>
          </a:p>
        </p:txBody>
      </p:sp>
      <p:sp>
        <p:nvSpPr>
          <p:cNvPr id="46082" name="内容占位符 2"/>
          <p:cNvSpPr>
            <a:spLocks noGrp="1"/>
          </p:cNvSpPr>
          <p:nvPr>
            <p:ph idx="1"/>
          </p:nvPr>
        </p:nvSpPr>
        <p:spPr/>
        <p:txBody>
          <a:bodyPr/>
          <a:lstStyle/>
          <a:p>
            <a:r>
              <a:rPr lang="zh-CN" altLang="en-US" b="1" smtClean="0"/>
              <a:t>人耳的灵敏度是有限的，一些太弱的声音听不到；</a:t>
            </a:r>
            <a:endParaRPr lang="en-US" altLang="zh-CN" b="1" smtClean="0"/>
          </a:p>
          <a:p>
            <a:r>
              <a:rPr lang="zh-CN" altLang="en-US" b="1" smtClean="0"/>
              <a:t>人耳的分辨率也是有限的：</a:t>
            </a:r>
            <a:r>
              <a:rPr lang="en-US" altLang="zh-CN" b="1" smtClean="0"/>
              <a:t>0.5</a:t>
            </a:r>
            <a:r>
              <a:rPr lang="zh-CN" altLang="en-US" b="1" smtClean="0"/>
              <a:t>分贝的区分度太小，以至于人类根本察觉不到。</a:t>
            </a:r>
            <a:endParaRPr lang="en-US" altLang="zh-CN" b="1" smtClean="0"/>
          </a:p>
        </p:txBody>
      </p:sp>
      <p:sp>
        <p:nvSpPr>
          <p:cNvPr id="46083" name="日期占位符 3"/>
          <p:cNvSpPr>
            <a:spLocks noGrp="1"/>
          </p:cNvSpPr>
          <p:nvPr>
            <p:ph type="dt" sz="quarter" idx="10"/>
          </p:nvPr>
        </p:nvSpPr>
        <p:spPr>
          <a:noFill/>
        </p:spPr>
        <p:txBody>
          <a:bodyPr/>
          <a:lstStyle/>
          <a:p>
            <a:fld id="{159D17AB-EB53-48DB-9C5D-769E2A3489BE}"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46084" name="灯片编号占位符 4"/>
          <p:cNvSpPr>
            <a:spLocks noGrp="1"/>
          </p:cNvSpPr>
          <p:nvPr>
            <p:ph type="sldNum" sz="quarter" idx="12"/>
          </p:nvPr>
        </p:nvSpPr>
        <p:spPr>
          <a:noFill/>
        </p:spPr>
        <p:txBody>
          <a:bodyPr/>
          <a:lstStyle/>
          <a:p>
            <a:fld id="{2E25B69B-FC5B-4843-A4F8-79CD1DAB2BE9}" type="slidenum">
              <a:rPr lang="en-US" altLang="zh-CN" smtClean="0">
                <a:ea typeface="宋体" panose="02010600030101010101" pitchFamily="2" charset="-122"/>
              </a:rPr>
              <a:pPr/>
              <a:t>24</a:t>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pPr algn="ctr"/>
            <a:r>
              <a:rPr lang="zh-CN" altLang="en-US" smtClean="0"/>
              <a:t>自测表</a:t>
            </a:r>
          </a:p>
        </p:txBody>
      </p:sp>
      <p:graphicFrame>
        <p:nvGraphicFramePr>
          <p:cNvPr id="6" name="内容占位符 5"/>
          <p:cNvGraphicFramePr>
            <a:graphicFrameLocks noGrp="1"/>
          </p:cNvGraphicFramePr>
          <p:nvPr>
            <p:ph idx="1"/>
          </p:nvPr>
        </p:nvGraphicFramePr>
        <p:xfrm>
          <a:off x="395288" y="1484313"/>
          <a:ext cx="8208911" cy="4896554"/>
        </p:xfrm>
        <a:graphic>
          <a:graphicData uri="http://schemas.openxmlformats.org/drawingml/2006/table">
            <a:tbl>
              <a:tblPr/>
              <a:tblGrid>
                <a:gridCol w="2711314"/>
                <a:gridCol w="5497597"/>
              </a:tblGrid>
              <a:tr h="714079">
                <a:tc>
                  <a:txBody>
                    <a:bodyPr/>
                    <a:lstStyle/>
                    <a:p>
                      <a:pPr algn="ctr"/>
                      <a:r>
                        <a:rPr lang="en-US" altLang="zh-CN" sz="2000" b="1" dirty="0">
                          <a:effectLst/>
                        </a:rPr>
                        <a:t>1</a:t>
                      </a:r>
                      <a:r>
                        <a:rPr lang="zh-CN" altLang="en-US" sz="2000" b="1" dirty="0" smtClean="0">
                          <a:effectLst/>
                        </a:rPr>
                        <a:t>分贝</a:t>
                      </a:r>
                      <a:r>
                        <a:rPr lang="zh-CN" altLang="en-US" sz="2000" b="1" dirty="0">
                          <a:effectLst/>
                        </a:rPr>
                        <a:t>　</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endParaRPr lang="en-US" altLang="zh-CN" sz="2000" b="1" dirty="0" smtClean="0">
                        <a:effectLst/>
                      </a:endParaRPr>
                    </a:p>
                    <a:p>
                      <a:r>
                        <a:rPr lang="zh-CN" altLang="en-US" sz="2000" b="1" dirty="0" smtClean="0">
                          <a:effectLst/>
                        </a:rPr>
                        <a:t>刚</a:t>
                      </a:r>
                      <a:r>
                        <a:rPr lang="zh-CN" altLang="en-US" sz="2000" b="1" dirty="0">
                          <a:effectLst/>
                        </a:rPr>
                        <a:t>能听到的声音</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dirty="0">
                          <a:effectLst/>
                        </a:rPr>
                        <a:t>15 </a:t>
                      </a:r>
                      <a:r>
                        <a:rPr lang="zh-CN" altLang="en-US" sz="2000" b="1" dirty="0">
                          <a:effectLst/>
                        </a:rPr>
                        <a:t>分贝以下</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a:effectLst/>
                        </a:rPr>
                        <a:t>感觉安静</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dirty="0">
                          <a:effectLst/>
                        </a:rPr>
                        <a:t>30 </a:t>
                      </a:r>
                      <a:r>
                        <a:rPr lang="zh-CN" altLang="en-US" sz="2000" b="1" dirty="0">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effectLst/>
                        </a:rPr>
                        <a:t>耳语的音量大小</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40 </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effectLst/>
                        </a:rPr>
                        <a:t>冰箱的嗡嗡声</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60</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effectLst/>
                        </a:rPr>
                        <a:t>正常交谈的声音</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70</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effectLst/>
                        </a:rPr>
                        <a:t>相当于走在闹市区</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85</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a:effectLst/>
                        </a:rPr>
                        <a:t>汽车穿梭的马路上</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95</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effectLst/>
                        </a:rPr>
                        <a:t>摩托车启动声音</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100</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a:effectLst/>
                        </a:rPr>
                        <a:t>装修电钻的声音</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110</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solidFill>
                            <a:srgbClr val="333333"/>
                          </a:solidFill>
                          <a:effectLst/>
                        </a:rPr>
                        <a:t>卡拉</a:t>
                      </a:r>
                      <a:r>
                        <a:rPr lang="en-US" altLang="zh-CN" sz="2000" b="1" dirty="0">
                          <a:solidFill>
                            <a:srgbClr val="333333"/>
                          </a:solidFill>
                          <a:effectLst/>
                        </a:rPr>
                        <a:t>OK</a:t>
                      </a:r>
                      <a:r>
                        <a:rPr lang="zh-CN" altLang="en-US" sz="2000" b="1" dirty="0">
                          <a:solidFill>
                            <a:srgbClr val="333333"/>
                          </a:solidFill>
                          <a:effectLst/>
                        </a:rPr>
                        <a:t>、大声播放</a:t>
                      </a:r>
                      <a:r>
                        <a:rPr lang="en-US" altLang="zh-CN" sz="2000" b="1" dirty="0">
                          <a:solidFill>
                            <a:srgbClr val="333333"/>
                          </a:solidFill>
                          <a:effectLst/>
                        </a:rPr>
                        <a:t>MP3 </a:t>
                      </a:r>
                      <a:r>
                        <a:rPr lang="zh-CN" altLang="en-US" sz="2000" b="1" dirty="0">
                          <a:solidFill>
                            <a:srgbClr val="333333"/>
                          </a:solidFill>
                          <a:effectLst/>
                        </a:rPr>
                        <a:t>的声音</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120</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solidFill>
                            <a:srgbClr val="333333"/>
                          </a:solidFill>
                          <a:effectLst/>
                        </a:rPr>
                        <a:t>飞机起飞时的声音</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80225">
                <a:tc>
                  <a:txBody>
                    <a:bodyPr/>
                    <a:lstStyle/>
                    <a:p>
                      <a:pPr algn="ctr"/>
                      <a:r>
                        <a:rPr lang="en-US" altLang="zh-CN" sz="2000" b="1">
                          <a:effectLst/>
                        </a:rPr>
                        <a:t>150</a:t>
                      </a:r>
                      <a:r>
                        <a:rPr lang="zh-CN" altLang="en-US" sz="2000" b="1">
                          <a:effectLst/>
                        </a:rPr>
                        <a:t>分贝</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r>
                        <a:rPr lang="zh-CN" altLang="en-US" sz="2000" b="1" dirty="0">
                          <a:solidFill>
                            <a:srgbClr val="333333"/>
                          </a:solidFill>
                          <a:effectLst/>
                        </a:rPr>
                        <a:t>燃放烟花爆竹的声音</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
        <p:nvSpPr>
          <p:cNvPr id="47147" name="日期占位符 3"/>
          <p:cNvSpPr>
            <a:spLocks noGrp="1"/>
          </p:cNvSpPr>
          <p:nvPr>
            <p:ph type="dt" sz="quarter" idx="10"/>
          </p:nvPr>
        </p:nvSpPr>
        <p:spPr>
          <a:noFill/>
        </p:spPr>
        <p:txBody>
          <a:bodyPr/>
          <a:lstStyle/>
          <a:p>
            <a:fld id="{ED2CA8F0-33F3-4819-8C61-E35111D51824}"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47148" name="灯片编号占位符 4"/>
          <p:cNvSpPr>
            <a:spLocks noGrp="1"/>
          </p:cNvSpPr>
          <p:nvPr>
            <p:ph type="sldNum" sz="quarter" idx="12"/>
          </p:nvPr>
        </p:nvSpPr>
        <p:spPr>
          <a:noFill/>
        </p:spPr>
        <p:txBody>
          <a:bodyPr/>
          <a:lstStyle/>
          <a:p>
            <a:fld id="{8D0D8C3E-4FD2-4764-8C25-31C8CA7D812B}" type="slidenum">
              <a:rPr lang="en-US" altLang="zh-CN" smtClean="0">
                <a:ea typeface="宋体" panose="02010600030101010101" pitchFamily="2" charset="-122"/>
              </a:rPr>
              <a:pPr/>
              <a:t>25</a:t>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lang="zh-CN" altLang="en-US" smtClean="0"/>
              <a:t>现代版秃顶悖论</a:t>
            </a:r>
          </a:p>
        </p:txBody>
      </p:sp>
      <p:sp>
        <p:nvSpPr>
          <p:cNvPr id="3" name="内容占位符 2"/>
          <p:cNvSpPr>
            <a:spLocks noGrp="1"/>
          </p:cNvSpPr>
          <p:nvPr>
            <p:ph idx="1"/>
          </p:nvPr>
        </p:nvSpPr>
        <p:spPr/>
        <p:txBody>
          <a:bodyPr/>
          <a:lstStyle/>
          <a:p>
            <a:r>
              <a:rPr lang="zh-CN" altLang="en-US" b="1" smtClean="0"/>
              <a:t>一个响度为</a:t>
            </a:r>
            <a:r>
              <a:rPr lang="en-US" altLang="zh-CN" b="1" smtClean="0"/>
              <a:t>-30</a:t>
            </a:r>
            <a:r>
              <a:rPr lang="zh-CN" altLang="en-US" b="1" smtClean="0"/>
              <a:t>分贝的声音，太弱根本听不到，如果放大到</a:t>
            </a:r>
            <a:r>
              <a:rPr lang="en-US" altLang="zh-CN" b="1" smtClean="0"/>
              <a:t>-29.5</a:t>
            </a:r>
            <a:r>
              <a:rPr lang="zh-CN" altLang="en-US" b="1" smtClean="0"/>
              <a:t>分贝，仍然听不到。</a:t>
            </a:r>
            <a:endParaRPr lang="en-US" altLang="zh-CN" b="1" smtClean="0"/>
          </a:p>
          <a:p>
            <a:r>
              <a:rPr lang="zh-CN" altLang="en-US" b="1" smtClean="0"/>
              <a:t>因为</a:t>
            </a:r>
            <a:r>
              <a:rPr lang="en-US" altLang="zh-CN" b="1" smtClean="0"/>
              <a:t>0.5</a:t>
            </a:r>
            <a:r>
              <a:rPr lang="zh-CN" altLang="en-US" b="1" smtClean="0"/>
              <a:t>分贝不能产生区分度！</a:t>
            </a:r>
            <a:endParaRPr lang="en-US" altLang="zh-CN" b="1" smtClean="0"/>
          </a:p>
          <a:p>
            <a:r>
              <a:rPr lang="zh-CN" altLang="en-US" b="1" smtClean="0"/>
              <a:t>再放大到</a:t>
            </a:r>
            <a:r>
              <a:rPr lang="en-US" altLang="zh-CN" b="1" smtClean="0"/>
              <a:t>-29</a:t>
            </a:r>
            <a:r>
              <a:rPr lang="zh-CN" altLang="en-US" b="1" smtClean="0"/>
              <a:t>分贝也肯定听不到。</a:t>
            </a:r>
            <a:endParaRPr lang="en-US" altLang="zh-CN" b="1" smtClean="0"/>
          </a:p>
          <a:p>
            <a:r>
              <a:rPr lang="zh-CN" altLang="en-US" b="1" smtClean="0"/>
              <a:t>因为</a:t>
            </a:r>
            <a:r>
              <a:rPr lang="en-US" altLang="zh-CN" b="1" smtClean="0"/>
              <a:t>0.5</a:t>
            </a:r>
            <a:r>
              <a:rPr lang="zh-CN" altLang="en-US" b="1" smtClean="0"/>
              <a:t>分贝不能产生区分度，所以继续放大也听不到。</a:t>
            </a:r>
            <a:endParaRPr lang="en-US" altLang="zh-CN" b="1" smtClean="0"/>
          </a:p>
          <a:p>
            <a:r>
              <a:rPr lang="zh-CN" altLang="en-US" b="1" smtClean="0"/>
              <a:t>最终意味着，放大到</a:t>
            </a:r>
            <a:r>
              <a:rPr lang="en-US" altLang="zh-CN" b="1" smtClean="0"/>
              <a:t>150</a:t>
            </a:r>
            <a:r>
              <a:rPr lang="zh-CN" altLang="en-US" b="1" smtClean="0"/>
              <a:t>分贝也听不到。</a:t>
            </a:r>
          </a:p>
          <a:p>
            <a:endParaRPr lang="zh-CN" altLang="en-US" smtClean="0"/>
          </a:p>
        </p:txBody>
      </p:sp>
      <p:sp>
        <p:nvSpPr>
          <p:cNvPr id="48131" name="日期占位符 3"/>
          <p:cNvSpPr>
            <a:spLocks noGrp="1"/>
          </p:cNvSpPr>
          <p:nvPr>
            <p:ph type="dt" sz="quarter" idx="10"/>
          </p:nvPr>
        </p:nvSpPr>
        <p:spPr>
          <a:noFill/>
        </p:spPr>
        <p:txBody>
          <a:bodyPr/>
          <a:lstStyle/>
          <a:p>
            <a:fld id="{6706EF07-6DF0-4C89-A3A8-5E7B5ED12538}"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48132" name="灯片编号占位符 4"/>
          <p:cNvSpPr>
            <a:spLocks noGrp="1"/>
          </p:cNvSpPr>
          <p:nvPr>
            <p:ph type="sldNum" sz="quarter" idx="12"/>
          </p:nvPr>
        </p:nvSpPr>
        <p:spPr>
          <a:noFill/>
        </p:spPr>
        <p:txBody>
          <a:bodyPr/>
          <a:lstStyle/>
          <a:p>
            <a:fld id="{4C0F09EF-1E5E-4560-828F-6F1E955AD718}" type="slidenum">
              <a:rPr lang="en-US" altLang="zh-CN" smtClean="0">
                <a:ea typeface="宋体" panose="02010600030101010101" pitchFamily="2" charset="-122"/>
              </a:rPr>
              <a:pPr/>
              <a:t>26</a:t>
            </a:fld>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r>
              <a:rPr lang="zh-CN" altLang="en-US" smtClean="0"/>
              <a:t>连续性变化的临界点在哪里？</a:t>
            </a:r>
          </a:p>
        </p:txBody>
      </p:sp>
      <p:sp>
        <p:nvSpPr>
          <p:cNvPr id="49154" name="内容占位符 2"/>
          <p:cNvSpPr>
            <a:spLocks noGrp="1"/>
          </p:cNvSpPr>
          <p:nvPr>
            <p:ph idx="1"/>
          </p:nvPr>
        </p:nvSpPr>
        <p:spPr/>
        <p:txBody>
          <a:bodyPr/>
          <a:lstStyle/>
          <a:p>
            <a:endParaRPr lang="zh-CN" altLang="en-US" smtClean="0"/>
          </a:p>
        </p:txBody>
      </p:sp>
      <p:sp>
        <p:nvSpPr>
          <p:cNvPr id="49155" name="日期占位符 3"/>
          <p:cNvSpPr>
            <a:spLocks noGrp="1"/>
          </p:cNvSpPr>
          <p:nvPr>
            <p:ph type="dt" sz="quarter" idx="10"/>
          </p:nvPr>
        </p:nvSpPr>
        <p:spPr>
          <a:noFill/>
        </p:spPr>
        <p:txBody>
          <a:bodyPr/>
          <a:lstStyle/>
          <a:p>
            <a:fld id="{EBCF060B-AE30-4B4D-8050-F8D78095CDB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49156" name="灯片编号占位符 4"/>
          <p:cNvSpPr>
            <a:spLocks noGrp="1"/>
          </p:cNvSpPr>
          <p:nvPr>
            <p:ph type="sldNum" sz="quarter" idx="12"/>
          </p:nvPr>
        </p:nvSpPr>
        <p:spPr>
          <a:noFill/>
        </p:spPr>
        <p:txBody>
          <a:bodyPr/>
          <a:lstStyle/>
          <a:p>
            <a:fld id="{29EB6C33-5E73-493A-AA41-8BF2EB69F009}" type="slidenum">
              <a:rPr lang="en-US" altLang="zh-CN" smtClean="0">
                <a:ea typeface="宋体" panose="02010600030101010101" pitchFamily="2" charset="-122"/>
              </a:rPr>
              <a:pPr/>
              <a:t>27</a:t>
            </a:fld>
            <a:endParaRPr lang="en-US" altLang="zh-CN" smtClean="0">
              <a:ea typeface="宋体" panose="02010600030101010101" pitchFamily="2" charset="-122"/>
            </a:endParaRPr>
          </a:p>
        </p:txBody>
      </p:sp>
      <p:pic>
        <p:nvPicPr>
          <p:cNvPr id="49157" name="Picture 2"/>
          <p:cNvPicPr>
            <a:picLocks noChangeAspect="1" noChangeArrowheads="1"/>
          </p:cNvPicPr>
          <p:nvPr/>
        </p:nvPicPr>
        <p:blipFill>
          <a:blip r:embed="rId2"/>
          <a:srcRect/>
          <a:stretch>
            <a:fillRect/>
          </a:stretch>
        </p:blipFill>
        <p:spPr bwMode="auto">
          <a:xfrm>
            <a:off x="827088" y="1341438"/>
            <a:ext cx="7339012"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r>
              <a:rPr lang="zh-CN" altLang="en-US" smtClean="0"/>
              <a:t>更多的悖论知识</a:t>
            </a:r>
          </a:p>
        </p:txBody>
      </p:sp>
      <p:sp>
        <p:nvSpPr>
          <p:cNvPr id="50178" name="内容占位符 2"/>
          <p:cNvSpPr>
            <a:spLocks noGrp="1"/>
          </p:cNvSpPr>
          <p:nvPr>
            <p:ph idx="1"/>
          </p:nvPr>
        </p:nvSpPr>
        <p:spPr/>
        <p:txBody>
          <a:bodyPr/>
          <a:lstStyle/>
          <a:p>
            <a:r>
              <a:rPr lang="en-US" altLang="zh-CN" dirty="0" smtClean="0">
                <a:hlinkClick r:id="rId2"/>
              </a:rPr>
              <a:t>http://open.163.com/movie/2014/11/T/6/MA9RGFHSC_MAAB3IOT6.html</a:t>
            </a:r>
            <a:endParaRPr lang="en-US" altLang="zh-CN" dirty="0" smtClean="0"/>
          </a:p>
          <a:p>
            <a:endParaRPr lang="en-US" altLang="zh-CN" dirty="0" smtClean="0"/>
          </a:p>
          <a:p>
            <a:r>
              <a:rPr lang="zh-CN" altLang="en-US" b="1" dirty="0" smtClean="0"/>
              <a:t>网易公开课之“悖论解密”</a:t>
            </a:r>
          </a:p>
        </p:txBody>
      </p:sp>
      <p:sp>
        <p:nvSpPr>
          <p:cNvPr id="50179" name="日期占位符 3"/>
          <p:cNvSpPr>
            <a:spLocks noGrp="1"/>
          </p:cNvSpPr>
          <p:nvPr>
            <p:ph type="dt" sz="quarter" idx="10"/>
          </p:nvPr>
        </p:nvSpPr>
        <p:spPr>
          <a:noFill/>
        </p:spPr>
        <p:txBody>
          <a:bodyPr/>
          <a:lstStyle/>
          <a:p>
            <a:fld id="{4937685C-CFEF-4F67-B3ED-D2A1121CDAF1}"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0180" name="灯片编号占位符 4"/>
          <p:cNvSpPr>
            <a:spLocks noGrp="1"/>
          </p:cNvSpPr>
          <p:nvPr>
            <p:ph type="sldNum" sz="quarter" idx="12"/>
          </p:nvPr>
        </p:nvSpPr>
        <p:spPr>
          <a:noFill/>
        </p:spPr>
        <p:txBody>
          <a:bodyPr/>
          <a:lstStyle/>
          <a:p>
            <a:fld id="{37224D93-3A57-4BA1-964A-2DACF59D33C4}" type="slidenum">
              <a:rPr lang="en-US" altLang="zh-CN" smtClean="0">
                <a:ea typeface="宋体" panose="02010600030101010101" pitchFamily="2" charset="-122"/>
              </a:rPr>
              <a:pPr/>
              <a:t>28</a:t>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占位符 3"/>
          <p:cNvSpPr>
            <a:spLocks noGrp="1"/>
          </p:cNvSpPr>
          <p:nvPr>
            <p:ph type="dt" sz="quarter" idx="10"/>
          </p:nvPr>
        </p:nvSpPr>
        <p:spPr>
          <a:noFill/>
        </p:spPr>
        <p:txBody>
          <a:bodyPr/>
          <a:lstStyle/>
          <a:p>
            <a:fld id="{2C11B4A8-CEB3-4BCD-81BA-646797D6727A}"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1202" name="灯片编号占位符 5"/>
          <p:cNvSpPr>
            <a:spLocks noGrp="1"/>
          </p:cNvSpPr>
          <p:nvPr>
            <p:ph type="sldNum" sz="quarter" idx="12"/>
          </p:nvPr>
        </p:nvSpPr>
        <p:spPr>
          <a:noFill/>
        </p:spPr>
        <p:txBody>
          <a:bodyPr/>
          <a:lstStyle/>
          <a:p>
            <a:fld id="{C06EAAA1-1E2D-4122-8814-AFA2BDF8B5DE}" type="slidenum">
              <a:rPr lang="en-US" altLang="zh-CN" smtClean="0">
                <a:ea typeface="宋体" panose="02010600030101010101" pitchFamily="2" charset="-122"/>
              </a:rPr>
              <a:pPr/>
              <a:t>29</a:t>
            </a:fld>
            <a:endParaRPr lang="en-US" altLang="zh-CN" smtClean="0">
              <a:ea typeface="宋体" panose="02010600030101010101" pitchFamily="2" charset="-122"/>
            </a:endParaRPr>
          </a:p>
        </p:txBody>
      </p:sp>
      <p:sp>
        <p:nvSpPr>
          <p:cNvPr id="51203" name="Rectangle 3"/>
          <p:cNvSpPr>
            <a:spLocks noGrp="1" noChangeArrowheads="1"/>
          </p:cNvSpPr>
          <p:nvPr>
            <p:ph type="body" idx="1"/>
          </p:nvPr>
        </p:nvSpPr>
        <p:spPr/>
        <p:txBody>
          <a:bodyPr/>
          <a:lstStyle/>
          <a:p>
            <a:pPr eaLnBrk="1" hangingPunct="1">
              <a:lnSpc>
                <a:spcPct val="120000"/>
              </a:lnSpc>
            </a:pPr>
            <a:r>
              <a:rPr lang="zh-CN" altLang="en-US" b="1" smtClean="0"/>
              <a:t>你学过数学吗？</a:t>
            </a:r>
          </a:p>
          <a:p>
            <a:pPr eaLnBrk="1" hangingPunct="1">
              <a:lnSpc>
                <a:spcPct val="120000"/>
              </a:lnSpc>
            </a:pPr>
            <a:r>
              <a:rPr lang="zh-CN" altLang="en-US" b="1" smtClean="0"/>
              <a:t>什么是模糊？什么是模糊数学？</a:t>
            </a:r>
          </a:p>
          <a:p>
            <a:pPr eaLnBrk="1" hangingPunct="1">
              <a:lnSpc>
                <a:spcPct val="120000"/>
              </a:lnSpc>
            </a:pPr>
            <a:r>
              <a:rPr lang="zh-CN" altLang="en-US" b="1" smtClean="0"/>
              <a:t>模糊数学与精确数学有哪些差别？</a:t>
            </a:r>
          </a:p>
          <a:p>
            <a:pPr eaLnBrk="1" hangingPunct="1">
              <a:lnSpc>
                <a:spcPct val="120000"/>
              </a:lnSpc>
            </a:pPr>
            <a:r>
              <a:rPr lang="zh-CN" altLang="en-US" b="1" smtClean="0"/>
              <a:t>模糊数学课程要学习哪些内容，有哪些应用？</a:t>
            </a:r>
          </a:p>
        </p:txBody>
      </p:sp>
      <p:sp>
        <p:nvSpPr>
          <p:cNvPr id="51204" name="Rectangle 4"/>
          <p:cNvSpPr>
            <a:spLocks noGrp="1" noChangeArrowheads="1"/>
          </p:cNvSpPr>
          <p:nvPr>
            <p:ph type="title"/>
          </p:nvPr>
        </p:nvSpPr>
        <p:spPr/>
        <p:txBody>
          <a:bodyPr/>
          <a:lstStyle/>
          <a:p>
            <a:pPr eaLnBrk="1" hangingPunct="1"/>
            <a:r>
              <a:rPr lang="zh-CN" altLang="en-US" sz="3800" b="1" smtClean="0"/>
              <a:t>第</a:t>
            </a:r>
            <a:r>
              <a:rPr lang="en-US" altLang="zh-CN" sz="3800" b="1" smtClean="0"/>
              <a:t>1</a:t>
            </a:r>
            <a:r>
              <a:rPr lang="zh-CN" altLang="en-US" sz="3800" b="1" smtClean="0"/>
              <a:t>章 主要内容</a:t>
            </a:r>
          </a:p>
        </p:txBody>
      </p:sp>
      <p:pic>
        <p:nvPicPr>
          <p:cNvPr id="51205" name="Picture 5"/>
          <p:cNvPicPr>
            <a:picLocks noChangeAspect="1" noChangeArrowheads="1"/>
          </p:cNvPicPr>
          <p:nvPr/>
        </p:nvPicPr>
        <p:blipFill>
          <a:blip r:embed="rId3"/>
          <a:srcRect/>
          <a:stretch>
            <a:fillRect/>
          </a:stretch>
        </p:blipFill>
        <p:spPr bwMode="auto">
          <a:xfrm>
            <a:off x="4284663" y="4652963"/>
            <a:ext cx="4319587" cy="188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p:cNvSpPr>
            <a:spLocks noGrp="1"/>
          </p:cNvSpPr>
          <p:nvPr>
            <p:ph type="dt" sz="quarter" idx="10"/>
          </p:nvPr>
        </p:nvSpPr>
        <p:spPr>
          <a:noFill/>
        </p:spPr>
        <p:txBody>
          <a:bodyPr/>
          <a:lstStyle/>
          <a:p>
            <a:fld id="{598784A3-F77D-401F-93A4-13C2FBE74F4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8434" name="灯片编号占位符 5"/>
          <p:cNvSpPr>
            <a:spLocks noGrp="1"/>
          </p:cNvSpPr>
          <p:nvPr>
            <p:ph type="sldNum" sz="quarter" idx="12"/>
          </p:nvPr>
        </p:nvSpPr>
        <p:spPr>
          <a:noFill/>
        </p:spPr>
        <p:txBody>
          <a:bodyPr/>
          <a:lstStyle/>
          <a:p>
            <a:fld id="{55586126-9BE4-4D7D-BE97-2AD75950190A}" type="slidenum">
              <a:rPr lang="en-US" altLang="zh-CN" smtClean="0">
                <a:ea typeface="宋体" panose="02010600030101010101" pitchFamily="2" charset="-122"/>
              </a:rPr>
              <a:pPr/>
              <a:t>3</a:t>
            </a:fld>
            <a:endParaRPr lang="en-US" altLang="zh-CN" smtClean="0">
              <a:ea typeface="宋体" panose="02010600030101010101" pitchFamily="2" charset="-122"/>
            </a:endParaRPr>
          </a:p>
        </p:txBody>
      </p:sp>
      <p:sp>
        <p:nvSpPr>
          <p:cNvPr id="18435" name="Rectangle 2"/>
          <p:cNvSpPr>
            <a:spLocks noGrp="1" noChangeArrowheads="1"/>
          </p:cNvSpPr>
          <p:nvPr>
            <p:ph type="title"/>
          </p:nvPr>
        </p:nvSpPr>
        <p:spPr/>
        <p:txBody>
          <a:bodyPr/>
          <a:lstStyle/>
          <a:p>
            <a:pPr eaLnBrk="1" hangingPunct="1"/>
            <a:r>
              <a:rPr lang="zh-CN" altLang="en-US" sz="3800" b="1" smtClean="0"/>
              <a:t>课程设置</a:t>
            </a:r>
          </a:p>
        </p:txBody>
      </p:sp>
      <p:sp>
        <p:nvSpPr>
          <p:cNvPr id="18436" name="Rectangle 3"/>
          <p:cNvSpPr>
            <a:spLocks noGrp="1" noChangeArrowheads="1"/>
          </p:cNvSpPr>
          <p:nvPr>
            <p:ph type="body" idx="1"/>
          </p:nvPr>
        </p:nvSpPr>
        <p:spPr/>
        <p:txBody>
          <a:bodyPr/>
          <a:lstStyle/>
          <a:p>
            <a:pPr eaLnBrk="1" hangingPunct="1"/>
            <a:r>
              <a:rPr lang="zh-CN" altLang="en-US" b="1" dirty="0" smtClean="0">
                <a:solidFill>
                  <a:srgbClr val="000000"/>
                </a:solidFill>
              </a:rPr>
              <a:t>学时：</a:t>
            </a:r>
            <a:r>
              <a:rPr lang="en-US" altLang="zh-CN" b="1" dirty="0" smtClean="0">
                <a:solidFill>
                  <a:srgbClr val="000000"/>
                </a:solidFill>
              </a:rPr>
              <a:t>32</a:t>
            </a:r>
          </a:p>
          <a:p>
            <a:pPr eaLnBrk="1" hangingPunct="1"/>
            <a:r>
              <a:rPr lang="zh-CN" altLang="en-US" b="1" dirty="0" smtClean="0">
                <a:solidFill>
                  <a:srgbClr val="000000"/>
                </a:solidFill>
              </a:rPr>
              <a:t>学分：</a:t>
            </a:r>
            <a:r>
              <a:rPr lang="en-US" altLang="zh-CN" b="1" dirty="0" smtClean="0">
                <a:solidFill>
                  <a:srgbClr val="000000"/>
                </a:solidFill>
              </a:rPr>
              <a:t>2</a:t>
            </a:r>
          </a:p>
          <a:p>
            <a:pPr eaLnBrk="1" hangingPunct="1"/>
            <a:r>
              <a:rPr lang="zh-CN" altLang="en-US" b="1" dirty="0" smtClean="0">
                <a:solidFill>
                  <a:srgbClr val="000000"/>
                </a:solidFill>
              </a:rPr>
              <a:t>人数：</a:t>
            </a:r>
            <a:r>
              <a:rPr lang="en-US" altLang="zh-CN" b="1" dirty="0" smtClean="0">
                <a:solidFill>
                  <a:srgbClr val="000000"/>
                </a:solidFill>
              </a:rPr>
              <a:t>123</a:t>
            </a:r>
            <a:r>
              <a:rPr lang="zh-CN" altLang="en-US" b="1" dirty="0" smtClean="0">
                <a:solidFill>
                  <a:srgbClr val="000000"/>
                </a:solidFill>
              </a:rPr>
              <a:t>人（你们可以退课吗？）</a:t>
            </a:r>
            <a:endParaRPr lang="en-US" altLang="zh-CN" b="1" dirty="0" smtClean="0">
              <a:solidFill>
                <a:srgbClr val="000000"/>
              </a:solidFill>
            </a:endParaRPr>
          </a:p>
          <a:p>
            <a:pPr eaLnBrk="1" hangingPunct="1"/>
            <a:r>
              <a:rPr lang="zh-CN" altLang="en-US" b="1" dirty="0" smtClean="0">
                <a:solidFill>
                  <a:srgbClr val="000000"/>
                </a:solidFill>
              </a:rPr>
              <a:t>考试形式：</a:t>
            </a:r>
          </a:p>
          <a:p>
            <a:pPr lvl="1" eaLnBrk="1" hangingPunct="1"/>
            <a:r>
              <a:rPr lang="zh-CN" altLang="en-US" b="1" dirty="0" smtClean="0"/>
              <a:t>出席情况（</a:t>
            </a:r>
            <a:r>
              <a:rPr lang="en-US" altLang="zh-CN" b="1" dirty="0" smtClean="0"/>
              <a:t>10%</a:t>
            </a:r>
            <a:r>
              <a:rPr lang="zh-CN" altLang="en-US" b="1" dirty="0" smtClean="0"/>
              <a:t>）：偶尔点名；</a:t>
            </a:r>
          </a:p>
          <a:p>
            <a:pPr lvl="1" eaLnBrk="1" hangingPunct="1"/>
            <a:r>
              <a:rPr lang="zh-CN" altLang="en-US" b="1" dirty="0" smtClean="0"/>
              <a:t>作业情况（</a:t>
            </a:r>
            <a:r>
              <a:rPr lang="en-US" altLang="zh-CN" b="1" dirty="0" smtClean="0"/>
              <a:t>20%</a:t>
            </a:r>
            <a:r>
              <a:rPr lang="zh-CN" altLang="en-US" b="1" dirty="0" smtClean="0"/>
              <a:t>）：学习通提交；</a:t>
            </a:r>
          </a:p>
          <a:p>
            <a:pPr lvl="1" eaLnBrk="1" hangingPunct="1"/>
            <a:r>
              <a:rPr lang="zh-CN" altLang="en-US" b="1" dirty="0" smtClean="0"/>
              <a:t>结课考察（</a:t>
            </a:r>
            <a:r>
              <a:rPr lang="en-US" altLang="zh-CN" b="1" dirty="0" smtClean="0"/>
              <a:t>70%</a:t>
            </a:r>
            <a:r>
              <a:rPr lang="zh-CN" altLang="en-US" b="1" dirty="0" smtClean="0"/>
              <a:t>）。</a:t>
            </a:r>
            <a:endParaRPr lang="zh-CN" altLang="en-US" dirty="0"/>
          </a:p>
          <a:p>
            <a:pPr eaLnBrk="1" hangingPunct="1"/>
            <a:endParaRPr lang="zh-CN" altLang="en-US"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占位符 3"/>
          <p:cNvSpPr>
            <a:spLocks noGrp="1"/>
          </p:cNvSpPr>
          <p:nvPr>
            <p:ph type="dt" sz="quarter" idx="10"/>
          </p:nvPr>
        </p:nvSpPr>
        <p:spPr>
          <a:noFill/>
        </p:spPr>
        <p:txBody>
          <a:bodyPr/>
          <a:lstStyle/>
          <a:p>
            <a:fld id="{74495FF3-C788-4DE2-BEBF-8BF188F3FFF2}"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3250" name="灯片编号占位符 5"/>
          <p:cNvSpPr>
            <a:spLocks noGrp="1"/>
          </p:cNvSpPr>
          <p:nvPr>
            <p:ph type="sldNum" sz="quarter" idx="12"/>
          </p:nvPr>
        </p:nvSpPr>
        <p:spPr>
          <a:noFill/>
        </p:spPr>
        <p:txBody>
          <a:bodyPr/>
          <a:lstStyle/>
          <a:p>
            <a:fld id="{DDB8CB73-93E7-44C8-868A-497447B2C6E5}" type="slidenum">
              <a:rPr lang="en-US" altLang="zh-CN" smtClean="0">
                <a:ea typeface="宋体" panose="02010600030101010101" pitchFamily="2" charset="-122"/>
              </a:rPr>
              <a:pPr/>
              <a:t>30</a:t>
            </a:fld>
            <a:endParaRPr lang="en-US" altLang="zh-CN" smtClean="0">
              <a:ea typeface="宋体" panose="02010600030101010101" pitchFamily="2" charset="-122"/>
            </a:endParaRPr>
          </a:p>
        </p:txBody>
      </p:sp>
      <p:sp>
        <p:nvSpPr>
          <p:cNvPr id="53251" name="Rectangle 2"/>
          <p:cNvSpPr>
            <a:spLocks noGrp="1" noChangeArrowheads="1"/>
          </p:cNvSpPr>
          <p:nvPr>
            <p:ph type="title"/>
          </p:nvPr>
        </p:nvSpPr>
        <p:spPr/>
        <p:txBody>
          <a:bodyPr/>
          <a:lstStyle/>
          <a:p>
            <a:pPr eaLnBrk="1" hangingPunct="1"/>
            <a:r>
              <a:rPr lang="zh-CN" altLang="en-US" b="1" smtClean="0"/>
              <a:t>数学</a:t>
            </a:r>
          </a:p>
        </p:txBody>
      </p:sp>
      <p:sp>
        <p:nvSpPr>
          <p:cNvPr id="53252" name="Rectangle 3"/>
          <p:cNvSpPr>
            <a:spLocks noGrp="1" noChangeArrowheads="1"/>
          </p:cNvSpPr>
          <p:nvPr>
            <p:ph type="body" idx="1"/>
          </p:nvPr>
        </p:nvSpPr>
        <p:spPr/>
        <p:txBody>
          <a:bodyPr/>
          <a:lstStyle/>
          <a:p>
            <a:pPr eaLnBrk="1" hangingPunct="1">
              <a:lnSpc>
                <a:spcPct val="120000"/>
              </a:lnSpc>
            </a:pPr>
            <a:r>
              <a:rPr lang="en-US" altLang="zh-CN" sz="2800" b="1" smtClean="0"/>
              <a:t>Mathematics</a:t>
            </a:r>
            <a:r>
              <a:rPr lang="en-US" altLang="zh-CN" sz="2800" smtClean="0"/>
              <a:t> is the study of topics such as quantity (numbers), structure, space, and change.</a:t>
            </a:r>
            <a:endParaRPr lang="en-US" altLang="zh-CN" sz="2800" b="1" smtClean="0"/>
          </a:p>
          <a:p>
            <a:pPr eaLnBrk="1" hangingPunct="1">
              <a:lnSpc>
                <a:spcPct val="120000"/>
              </a:lnSpc>
            </a:pPr>
            <a:r>
              <a:rPr lang="zh-CN" altLang="en-US" sz="2800" b="1" smtClean="0"/>
              <a:t>数学是研究数量、结构、变化以及空间模型等</a:t>
            </a:r>
            <a:r>
              <a:rPr lang="zh-CN" altLang="en-US" sz="2800" b="1" smtClean="0">
                <a:solidFill>
                  <a:srgbClr val="FF3300"/>
                </a:solidFill>
              </a:rPr>
              <a:t>概念</a:t>
            </a:r>
            <a:r>
              <a:rPr lang="zh-CN" altLang="en-US" sz="2800" b="1" smtClean="0"/>
              <a:t>的一门科学。</a:t>
            </a:r>
            <a:endParaRPr lang="en-US" altLang="zh-CN" sz="2800" b="1" smtClean="0"/>
          </a:p>
          <a:p>
            <a:pPr eaLnBrk="1" hangingPunct="1">
              <a:lnSpc>
                <a:spcPct val="120000"/>
              </a:lnSpc>
            </a:pPr>
            <a:r>
              <a:rPr lang="en-US" altLang="zh-CN" sz="2800" b="1" smtClean="0">
                <a:hlinkClick r:id="rId2"/>
              </a:rPr>
              <a:t>https://en.wikipedia.org/wiki/Mathematics</a:t>
            </a:r>
            <a:r>
              <a:rPr lang="en-US" altLang="zh-CN" sz="2800" b="1" smtClean="0"/>
              <a:t> </a:t>
            </a:r>
            <a:endParaRPr lang="zh-CN" altLang="en-US" sz="2800" b="1" smtClean="0"/>
          </a:p>
          <a:p>
            <a:pPr eaLnBrk="1" hangingPunct="1"/>
            <a:endParaRPr lang="en-US" altLang="zh-CN"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占位符 3"/>
          <p:cNvSpPr>
            <a:spLocks noGrp="1"/>
          </p:cNvSpPr>
          <p:nvPr>
            <p:ph type="dt" sz="quarter" idx="10"/>
          </p:nvPr>
        </p:nvSpPr>
        <p:spPr>
          <a:noFill/>
        </p:spPr>
        <p:txBody>
          <a:bodyPr/>
          <a:lstStyle/>
          <a:p>
            <a:fld id="{CB78DDEB-2C66-450E-8DDF-6B0F6AA4F164}"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4274" name="灯片编号占位符 5"/>
          <p:cNvSpPr>
            <a:spLocks noGrp="1"/>
          </p:cNvSpPr>
          <p:nvPr>
            <p:ph type="sldNum" sz="quarter" idx="12"/>
          </p:nvPr>
        </p:nvSpPr>
        <p:spPr>
          <a:noFill/>
        </p:spPr>
        <p:txBody>
          <a:bodyPr/>
          <a:lstStyle/>
          <a:p>
            <a:fld id="{18992631-EF43-4774-A308-140531729A19}" type="slidenum">
              <a:rPr lang="en-US" altLang="zh-CN" smtClean="0">
                <a:ea typeface="宋体" panose="02010600030101010101" pitchFamily="2" charset="-122"/>
              </a:rPr>
              <a:pPr/>
              <a:t>31</a:t>
            </a:fld>
            <a:endParaRPr lang="en-US" altLang="zh-CN" smtClean="0">
              <a:ea typeface="宋体" panose="02010600030101010101" pitchFamily="2" charset="-122"/>
            </a:endParaRPr>
          </a:p>
        </p:txBody>
      </p:sp>
      <p:sp>
        <p:nvSpPr>
          <p:cNvPr id="54275" name="Rectangle 2"/>
          <p:cNvSpPr>
            <a:spLocks noGrp="1" noChangeArrowheads="1"/>
          </p:cNvSpPr>
          <p:nvPr>
            <p:ph type="title"/>
          </p:nvPr>
        </p:nvSpPr>
        <p:spPr/>
        <p:txBody>
          <a:bodyPr/>
          <a:lstStyle/>
          <a:p>
            <a:pPr eaLnBrk="1" hangingPunct="1"/>
            <a:r>
              <a:rPr lang="zh-CN" altLang="en-US" b="1" smtClean="0"/>
              <a:t>数学</a:t>
            </a:r>
          </a:p>
        </p:txBody>
      </p:sp>
      <p:sp>
        <p:nvSpPr>
          <p:cNvPr id="283651" name="Rectangle 3"/>
          <p:cNvSpPr>
            <a:spLocks noGrp="1" noChangeArrowheads="1"/>
          </p:cNvSpPr>
          <p:nvPr>
            <p:ph type="body" idx="1"/>
          </p:nvPr>
        </p:nvSpPr>
        <p:spPr/>
        <p:txBody>
          <a:bodyPr/>
          <a:lstStyle/>
          <a:p>
            <a:pPr eaLnBrk="1" hangingPunct="1"/>
            <a:r>
              <a:rPr lang="zh-CN" altLang="en-US" sz="2800" b="1" smtClean="0"/>
              <a:t>人类在认识事物的过程中，从感性认识上升到理性认识，把所感知的事物的共同本质特点抽象出来，加以概括，就成为</a:t>
            </a:r>
            <a:r>
              <a:rPr lang="zh-CN" altLang="en-US" sz="2800" b="1" smtClean="0">
                <a:solidFill>
                  <a:srgbClr val="FF3300"/>
                </a:solidFill>
              </a:rPr>
              <a:t>概念</a:t>
            </a:r>
            <a:r>
              <a:rPr lang="zh-CN" altLang="en-US" sz="2800" b="1" smtClean="0"/>
              <a:t>。</a:t>
            </a:r>
          </a:p>
          <a:p>
            <a:pPr eaLnBrk="1" hangingPunct="1"/>
            <a:r>
              <a:rPr lang="zh-CN" altLang="en-US" sz="2800" b="1" smtClean="0"/>
              <a:t>概念要通过词语表现出来，概念的词语表现叫做</a:t>
            </a:r>
            <a:r>
              <a:rPr lang="en-US" altLang="zh-CN" sz="2800" b="1" smtClean="0"/>
              <a:t>——“</a:t>
            </a:r>
            <a:r>
              <a:rPr lang="zh-CN" altLang="en-US" sz="2800" b="1" smtClean="0"/>
              <a:t>名称”。</a:t>
            </a:r>
          </a:p>
          <a:p>
            <a:pPr eaLnBrk="1" hangingPunct="1"/>
            <a:r>
              <a:rPr lang="zh-CN" altLang="en-US" sz="2800" b="1" smtClean="0"/>
              <a:t>概念：青菜</a:t>
            </a:r>
            <a:endParaRPr lang="zh-CN" altLang="en-US" sz="2800" smtClean="0"/>
          </a:p>
          <a:p>
            <a:pPr eaLnBrk="1" hangingPunct="1"/>
            <a:endParaRPr lang="en-US" altLang="zh-CN" sz="2800" smtClean="0"/>
          </a:p>
        </p:txBody>
      </p:sp>
      <p:pic>
        <p:nvPicPr>
          <p:cNvPr id="6" name="Picture 4"/>
          <p:cNvPicPr>
            <a:picLocks noChangeAspect="1" noChangeArrowheads="1"/>
          </p:cNvPicPr>
          <p:nvPr/>
        </p:nvPicPr>
        <p:blipFill>
          <a:blip r:embed="rId2" cstate="print"/>
          <a:srcRect/>
          <a:stretch>
            <a:fillRect/>
          </a:stretch>
        </p:blipFill>
        <p:spPr bwMode="auto">
          <a:xfrm>
            <a:off x="6300788" y="3644900"/>
            <a:ext cx="1584325" cy="2041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2" end="2"/>
                                            </p:txEl>
                                          </p:spTgt>
                                        </p:tgtEl>
                                        <p:attrNameLst>
                                          <p:attrName>style.visibility</p:attrName>
                                        </p:attrNameLst>
                                      </p:cBhvr>
                                      <p:to>
                                        <p:strVal val="visible"/>
                                      </p:to>
                                    </p:set>
                                  </p:childTnLst>
                                </p:cTn>
                              </p:par>
                              <p:par>
                                <p:cTn id="15" presetID="4"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占位符 3"/>
          <p:cNvSpPr>
            <a:spLocks noGrp="1"/>
          </p:cNvSpPr>
          <p:nvPr>
            <p:ph type="dt" sz="quarter" idx="10"/>
          </p:nvPr>
        </p:nvSpPr>
        <p:spPr>
          <a:noFill/>
        </p:spPr>
        <p:txBody>
          <a:bodyPr/>
          <a:lstStyle/>
          <a:p>
            <a:fld id="{051A53AD-E319-42B8-ABBB-57DFF41D357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7346" name="灯片编号占位符 5"/>
          <p:cNvSpPr>
            <a:spLocks noGrp="1"/>
          </p:cNvSpPr>
          <p:nvPr>
            <p:ph type="sldNum" sz="quarter" idx="12"/>
          </p:nvPr>
        </p:nvSpPr>
        <p:spPr>
          <a:noFill/>
        </p:spPr>
        <p:txBody>
          <a:bodyPr/>
          <a:lstStyle/>
          <a:p>
            <a:fld id="{79941748-40BB-408B-BFD1-894AA3A9F046}" type="slidenum">
              <a:rPr lang="en-US" altLang="zh-CN" smtClean="0">
                <a:ea typeface="宋体" panose="02010600030101010101" pitchFamily="2" charset="-122"/>
              </a:rPr>
              <a:pPr/>
              <a:t>32</a:t>
            </a:fld>
            <a:endParaRPr lang="en-US" altLang="zh-CN" smtClean="0">
              <a:ea typeface="宋体" panose="02010600030101010101" pitchFamily="2" charset="-122"/>
            </a:endParaRPr>
          </a:p>
        </p:txBody>
      </p:sp>
      <p:sp>
        <p:nvSpPr>
          <p:cNvPr id="57347" name="Rectangle 2"/>
          <p:cNvSpPr>
            <a:spLocks noGrp="1" noChangeArrowheads="1"/>
          </p:cNvSpPr>
          <p:nvPr>
            <p:ph type="title"/>
          </p:nvPr>
        </p:nvSpPr>
        <p:spPr/>
        <p:txBody>
          <a:bodyPr/>
          <a:lstStyle/>
          <a:p>
            <a:pPr eaLnBrk="1" hangingPunct="1"/>
            <a:r>
              <a:rPr lang="zh-CN" altLang="en-US" b="1" smtClean="0"/>
              <a:t>概念、内涵、外延</a:t>
            </a:r>
          </a:p>
        </p:txBody>
      </p:sp>
      <p:sp>
        <p:nvSpPr>
          <p:cNvPr id="284675" name="Rectangle 3"/>
          <p:cNvSpPr>
            <a:spLocks noGrp="1" noChangeArrowheads="1"/>
          </p:cNvSpPr>
          <p:nvPr>
            <p:ph type="body" idx="1"/>
          </p:nvPr>
        </p:nvSpPr>
        <p:spPr>
          <a:xfrm>
            <a:off x="468313" y="1341438"/>
            <a:ext cx="8137525" cy="3527425"/>
          </a:xfrm>
        </p:spPr>
        <p:txBody>
          <a:bodyPr/>
          <a:lstStyle/>
          <a:p>
            <a:pPr lvl="1" eaLnBrk="1" hangingPunct="1">
              <a:lnSpc>
                <a:spcPct val="120000"/>
              </a:lnSpc>
            </a:pPr>
            <a:r>
              <a:rPr lang="zh-CN" altLang="en-US" b="1" dirty="0" smtClean="0"/>
              <a:t>一种植物，绿色，一般叶子直立，可食用。</a:t>
            </a:r>
          </a:p>
          <a:p>
            <a:pPr lvl="1" eaLnBrk="1" hangingPunct="1">
              <a:lnSpc>
                <a:spcPct val="120000"/>
              </a:lnSpc>
            </a:pPr>
            <a:r>
              <a:rPr lang="zh-CN" altLang="en-US" b="1" dirty="0" smtClean="0"/>
              <a:t>油菜、空心菜、韭菜、葱、菠菜等。</a:t>
            </a:r>
          </a:p>
        </p:txBody>
      </p:sp>
      <p:pic>
        <p:nvPicPr>
          <p:cNvPr id="57349" name="Picture 4"/>
          <p:cNvPicPr>
            <a:picLocks noChangeAspect="1" noChangeArrowheads="1"/>
          </p:cNvPicPr>
          <p:nvPr/>
        </p:nvPicPr>
        <p:blipFill>
          <a:blip r:embed="rId3"/>
          <a:srcRect/>
          <a:stretch>
            <a:fillRect/>
          </a:stretch>
        </p:blipFill>
        <p:spPr bwMode="auto">
          <a:xfrm>
            <a:off x="6659563" y="3573463"/>
            <a:ext cx="1879600" cy="2422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6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p:cNvSpPr>
            <a:spLocks noGrp="1"/>
          </p:cNvSpPr>
          <p:nvPr>
            <p:ph type="dt" sz="quarter" idx="10"/>
          </p:nvPr>
        </p:nvSpPr>
        <p:spPr>
          <a:noFill/>
        </p:spPr>
        <p:txBody>
          <a:bodyPr/>
          <a:lstStyle/>
          <a:p>
            <a:fld id="{AA0B347A-29FA-441B-B17E-338F0C8F62C0}"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5298" name="灯片编号占位符 5"/>
          <p:cNvSpPr>
            <a:spLocks noGrp="1"/>
          </p:cNvSpPr>
          <p:nvPr>
            <p:ph type="sldNum" sz="quarter" idx="12"/>
          </p:nvPr>
        </p:nvSpPr>
        <p:spPr>
          <a:noFill/>
        </p:spPr>
        <p:txBody>
          <a:bodyPr/>
          <a:lstStyle/>
          <a:p>
            <a:fld id="{680AA6EA-AD11-4E19-89C9-76746241F199}" type="slidenum">
              <a:rPr lang="en-US" altLang="zh-CN" smtClean="0">
                <a:ea typeface="宋体" panose="02010600030101010101" pitchFamily="2" charset="-122"/>
              </a:rPr>
              <a:pPr/>
              <a:t>33</a:t>
            </a:fld>
            <a:endParaRPr lang="en-US" altLang="zh-CN" smtClean="0">
              <a:ea typeface="宋体" panose="02010600030101010101" pitchFamily="2" charset="-122"/>
            </a:endParaRPr>
          </a:p>
        </p:txBody>
      </p:sp>
      <p:sp>
        <p:nvSpPr>
          <p:cNvPr id="55299" name="Rectangle 2"/>
          <p:cNvSpPr>
            <a:spLocks noGrp="1" noChangeArrowheads="1"/>
          </p:cNvSpPr>
          <p:nvPr>
            <p:ph type="title"/>
          </p:nvPr>
        </p:nvSpPr>
        <p:spPr/>
        <p:txBody>
          <a:bodyPr/>
          <a:lstStyle/>
          <a:p>
            <a:pPr eaLnBrk="1" hangingPunct="1"/>
            <a:r>
              <a:rPr lang="zh-CN" altLang="en-US" sz="3800" b="1" smtClean="0"/>
              <a:t>概念、内涵、外延</a:t>
            </a:r>
          </a:p>
        </p:txBody>
      </p:sp>
      <p:sp>
        <p:nvSpPr>
          <p:cNvPr id="169987" name="Rectangle 3"/>
          <p:cNvSpPr>
            <a:spLocks noGrp="1" noChangeArrowheads="1"/>
          </p:cNvSpPr>
          <p:nvPr>
            <p:ph type="body" idx="1"/>
          </p:nvPr>
        </p:nvSpPr>
        <p:spPr>
          <a:xfrm>
            <a:off x="395288" y="1341438"/>
            <a:ext cx="8137525" cy="4535487"/>
          </a:xfrm>
        </p:spPr>
        <p:txBody>
          <a:bodyPr/>
          <a:lstStyle/>
          <a:p>
            <a:pPr eaLnBrk="1" hangingPunct="1">
              <a:lnSpc>
                <a:spcPct val="120000"/>
              </a:lnSpc>
              <a:defRPr/>
            </a:pPr>
            <a:r>
              <a:rPr lang="zh-CN" altLang="en-US" sz="2800" b="1" dirty="0"/>
              <a:t>每一个概念都有一定</a:t>
            </a:r>
            <a:r>
              <a:rPr lang="zh-CN" altLang="en-US" sz="2800" b="1" dirty="0" smtClean="0"/>
              <a:t>的</a:t>
            </a:r>
            <a:r>
              <a:rPr lang="zh-CN" altLang="en-US" sz="2800" b="1" u="sng" dirty="0" smtClean="0">
                <a:solidFill>
                  <a:srgbClr val="0033CC"/>
                </a:solidFill>
                <a:effectLst>
                  <a:outerShdw blurRad="38100" dist="38100" dir="2700000" algn="tl">
                    <a:srgbClr val="C0C0C0"/>
                  </a:outerShdw>
                </a:effectLst>
              </a:rPr>
              <a:t>内涵</a:t>
            </a:r>
            <a:r>
              <a:rPr lang="zh-CN" altLang="en-US" sz="2800" b="1" dirty="0" smtClean="0"/>
              <a:t>和</a:t>
            </a:r>
            <a:r>
              <a:rPr lang="zh-CN" altLang="en-US" sz="2800" b="1" u="sng" dirty="0">
                <a:solidFill>
                  <a:srgbClr val="0033CC"/>
                </a:solidFill>
                <a:effectLst>
                  <a:outerShdw blurRad="38100" dist="38100" dir="2700000" algn="tl">
                    <a:srgbClr val="C0C0C0"/>
                  </a:outerShdw>
                </a:effectLst>
              </a:rPr>
              <a:t>外延</a:t>
            </a:r>
          </a:p>
          <a:p>
            <a:pPr eaLnBrk="1" hangingPunct="1">
              <a:lnSpc>
                <a:spcPct val="120000"/>
              </a:lnSpc>
              <a:defRPr/>
            </a:pPr>
            <a:r>
              <a:rPr lang="zh-CN" altLang="en-US" sz="2800" b="1" u="sng" dirty="0" smtClean="0">
                <a:solidFill>
                  <a:srgbClr val="0033CC"/>
                </a:solidFill>
                <a:effectLst>
                  <a:outerShdw blurRad="38100" dist="38100" dir="2700000" algn="tl">
                    <a:srgbClr val="C0C0C0"/>
                  </a:outerShdw>
                </a:effectLst>
              </a:rPr>
              <a:t>概念</a:t>
            </a:r>
            <a:r>
              <a:rPr lang="zh-CN" altLang="en-US" sz="2800" b="1" u="sng" dirty="0">
                <a:solidFill>
                  <a:srgbClr val="0033CC"/>
                </a:solidFill>
                <a:effectLst>
                  <a:outerShdw blurRad="38100" dist="38100" dir="2700000" algn="tl">
                    <a:srgbClr val="C0C0C0"/>
                  </a:outerShdw>
                </a:effectLst>
              </a:rPr>
              <a:t>的内涵</a:t>
            </a:r>
            <a:r>
              <a:rPr lang="en-US" altLang="zh-CN" sz="2800" b="1" u="sng" dirty="0">
                <a:solidFill>
                  <a:srgbClr val="0033CC"/>
                </a:solidFill>
                <a:effectLst>
                  <a:outerShdw blurRad="38100" dist="38100" dir="2700000" algn="tl">
                    <a:srgbClr val="C0C0C0"/>
                  </a:outerShdw>
                </a:effectLst>
              </a:rPr>
              <a:t>(intension)</a:t>
            </a:r>
            <a:endParaRPr lang="zh-CN" altLang="en-US" sz="2800" b="1" u="sng" dirty="0">
              <a:solidFill>
                <a:srgbClr val="0033CC"/>
              </a:solidFill>
              <a:effectLst>
                <a:outerShdw blurRad="38100" dist="38100" dir="2700000" algn="tl">
                  <a:srgbClr val="C0C0C0"/>
                </a:outerShdw>
              </a:effectLst>
            </a:endParaRPr>
          </a:p>
          <a:p>
            <a:pPr lvl="1" eaLnBrk="1" hangingPunct="1">
              <a:lnSpc>
                <a:spcPct val="120000"/>
              </a:lnSpc>
              <a:defRPr/>
            </a:pPr>
            <a:r>
              <a:rPr lang="zh-CN" altLang="en-US" b="1" dirty="0"/>
              <a:t>这个概念所反映的对象的</a:t>
            </a:r>
            <a:r>
              <a:rPr lang="zh-CN" altLang="en-US" b="1" dirty="0">
                <a:solidFill>
                  <a:srgbClr val="0033CC"/>
                </a:solidFill>
              </a:rPr>
              <a:t>本质属性</a:t>
            </a:r>
            <a:r>
              <a:rPr lang="zh-CN" altLang="en-US" b="1" dirty="0"/>
              <a:t>的总和</a:t>
            </a:r>
          </a:p>
          <a:p>
            <a:pPr eaLnBrk="1" hangingPunct="1">
              <a:lnSpc>
                <a:spcPct val="120000"/>
              </a:lnSpc>
              <a:defRPr/>
            </a:pPr>
            <a:r>
              <a:rPr lang="zh-CN" altLang="en-US" sz="2800" b="1" u="sng" dirty="0" smtClean="0">
                <a:solidFill>
                  <a:srgbClr val="0033CC"/>
                </a:solidFill>
                <a:effectLst>
                  <a:outerShdw blurRad="38100" dist="38100" dir="2700000" algn="tl">
                    <a:srgbClr val="C0C0C0"/>
                  </a:outerShdw>
                </a:effectLst>
              </a:rPr>
              <a:t>概念</a:t>
            </a:r>
            <a:r>
              <a:rPr lang="zh-CN" altLang="en-US" sz="2800" b="1" u="sng" dirty="0">
                <a:solidFill>
                  <a:srgbClr val="0033CC"/>
                </a:solidFill>
                <a:effectLst>
                  <a:outerShdw blurRad="38100" dist="38100" dir="2700000" algn="tl">
                    <a:srgbClr val="C0C0C0"/>
                  </a:outerShdw>
                </a:effectLst>
              </a:rPr>
              <a:t>的</a:t>
            </a:r>
            <a:r>
              <a:rPr lang="zh-CN" altLang="en-US" sz="2800" b="1" u="sng" dirty="0" smtClean="0">
                <a:solidFill>
                  <a:srgbClr val="0033CC"/>
                </a:solidFill>
                <a:effectLst>
                  <a:outerShdw blurRad="38100" dist="38100" dir="2700000" algn="tl">
                    <a:srgbClr val="C0C0C0"/>
                  </a:outerShdw>
                </a:effectLst>
              </a:rPr>
              <a:t>外延</a:t>
            </a:r>
            <a:r>
              <a:rPr lang="en-US" altLang="zh-CN" sz="2800" b="1" u="sng" dirty="0" smtClean="0">
                <a:solidFill>
                  <a:srgbClr val="0033CC"/>
                </a:solidFill>
                <a:effectLst>
                  <a:outerShdw blurRad="38100" dist="38100" dir="2700000" algn="tl">
                    <a:srgbClr val="C0C0C0"/>
                  </a:outerShdw>
                </a:effectLst>
              </a:rPr>
              <a:t>(extension)</a:t>
            </a:r>
            <a:endParaRPr lang="zh-CN" altLang="en-US" sz="2800" b="1" u="sng" dirty="0">
              <a:solidFill>
                <a:srgbClr val="0033CC"/>
              </a:solidFill>
              <a:effectLst>
                <a:outerShdw blurRad="38100" dist="38100" dir="2700000" algn="tl">
                  <a:srgbClr val="C0C0C0"/>
                </a:outerShdw>
              </a:effectLst>
            </a:endParaRPr>
          </a:p>
          <a:p>
            <a:pPr lvl="1" eaLnBrk="1" hangingPunct="1">
              <a:lnSpc>
                <a:spcPct val="120000"/>
              </a:lnSpc>
              <a:defRPr/>
            </a:pPr>
            <a:r>
              <a:rPr lang="zh-CN" altLang="en-US" b="1" dirty="0"/>
              <a:t>适合这个概念的一切</a:t>
            </a:r>
            <a:r>
              <a:rPr lang="zh-CN" altLang="en-US" b="1" dirty="0">
                <a:solidFill>
                  <a:srgbClr val="0033CC"/>
                </a:solidFill>
              </a:rPr>
              <a:t>对象</a:t>
            </a:r>
            <a:r>
              <a:rPr lang="zh-CN" altLang="en-US" b="1" dirty="0"/>
              <a:t>的</a:t>
            </a:r>
            <a:r>
              <a:rPr lang="zh-CN" altLang="en-US" b="1" dirty="0" smtClean="0"/>
              <a:t>范围</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9987">
                                            <p:txEl>
                                              <p:pRg st="4" end="4"/>
                                            </p:txEl>
                                          </p:spTgt>
                                        </p:tgtEl>
                                        <p:attrNameLst>
                                          <p:attrName>style.visibility</p:attrName>
                                        </p:attrNameLst>
                                      </p:cBhvr>
                                      <p:to>
                                        <p:strVal val="visible"/>
                                      </p:to>
                                    </p:set>
                                    <p:anim calcmode="discrete" valueType="clr">
                                      <p:cBhvr override="childStyle">
                                        <p:cTn id="7" dur="80"/>
                                        <p:tgtEl>
                                          <p:spTgt spid="16998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9987">
                                            <p:txEl>
                                              <p:pRg st="4" end="4"/>
                                            </p:txEl>
                                          </p:spTgt>
                                        </p:tgtEl>
                                        <p:attrNameLst>
                                          <p:attrName>fillcolor</p:attrName>
                                        </p:attrNameLst>
                                      </p:cBhvr>
                                      <p:tavLst>
                                        <p:tav tm="0">
                                          <p:val>
                                            <p:clrVal>
                                              <a:schemeClr val="accent2"/>
                                            </p:clrVal>
                                          </p:val>
                                        </p:tav>
                                        <p:tav tm="50000">
                                          <p:val>
                                            <p:clrVal>
                                              <a:schemeClr val="hlink"/>
                                            </p:clrVal>
                                          </p:val>
                                        </p:tav>
                                      </p:tavLst>
                                    </p:anim>
                                    <p:set>
                                      <p:cBhvr>
                                        <p:cTn id="9" dur="80"/>
                                        <p:tgtEl>
                                          <p:spTgt spid="16998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占位符 3"/>
          <p:cNvSpPr>
            <a:spLocks noGrp="1"/>
          </p:cNvSpPr>
          <p:nvPr>
            <p:ph type="dt" sz="quarter" idx="10"/>
          </p:nvPr>
        </p:nvSpPr>
        <p:spPr>
          <a:noFill/>
        </p:spPr>
        <p:txBody>
          <a:bodyPr/>
          <a:lstStyle/>
          <a:p>
            <a:fld id="{051A53AD-E319-42B8-ABBB-57DFF41D357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7346" name="灯片编号占位符 5"/>
          <p:cNvSpPr>
            <a:spLocks noGrp="1"/>
          </p:cNvSpPr>
          <p:nvPr>
            <p:ph type="sldNum" sz="quarter" idx="12"/>
          </p:nvPr>
        </p:nvSpPr>
        <p:spPr>
          <a:noFill/>
        </p:spPr>
        <p:txBody>
          <a:bodyPr/>
          <a:lstStyle/>
          <a:p>
            <a:fld id="{79941748-40BB-408B-BFD1-894AA3A9F046}" type="slidenum">
              <a:rPr lang="en-US" altLang="zh-CN" smtClean="0">
                <a:ea typeface="宋体" panose="02010600030101010101" pitchFamily="2" charset="-122"/>
              </a:rPr>
              <a:pPr/>
              <a:t>34</a:t>
            </a:fld>
            <a:endParaRPr lang="en-US" altLang="zh-CN" smtClean="0">
              <a:ea typeface="宋体" panose="02010600030101010101" pitchFamily="2" charset="-122"/>
            </a:endParaRPr>
          </a:p>
        </p:txBody>
      </p:sp>
      <p:sp>
        <p:nvSpPr>
          <p:cNvPr id="57347" name="Rectangle 2"/>
          <p:cNvSpPr>
            <a:spLocks noGrp="1" noChangeArrowheads="1"/>
          </p:cNvSpPr>
          <p:nvPr>
            <p:ph type="title"/>
          </p:nvPr>
        </p:nvSpPr>
        <p:spPr/>
        <p:txBody>
          <a:bodyPr/>
          <a:lstStyle/>
          <a:p>
            <a:pPr eaLnBrk="1" hangingPunct="1"/>
            <a:r>
              <a:rPr lang="zh-CN" altLang="en-US" b="1" smtClean="0"/>
              <a:t>概念、内涵、外延</a:t>
            </a:r>
          </a:p>
        </p:txBody>
      </p:sp>
      <p:sp>
        <p:nvSpPr>
          <p:cNvPr id="284675" name="Rectangle 3"/>
          <p:cNvSpPr>
            <a:spLocks noGrp="1" noChangeArrowheads="1"/>
          </p:cNvSpPr>
          <p:nvPr>
            <p:ph type="body" idx="1"/>
          </p:nvPr>
        </p:nvSpPr>
        <p:spPr>
          <a:xfrm>
            <a:off x="468313" y="1341438"/>
            <a:ext cx="8137525" cy="3527425"/>
          </a:xfrm>
        </p:spPr>
        <p:txBody>
          <a:bodyPr/>
          <a:lstStyle/>
          <a:p>
            <a:pPr eaLnBrk="1" hangingPunct="1">
              <a:lnSpc>
                <a:spcPct val="120000"/>
              </a:lnSpc>
            </a:pPr>
            <a:r>
              <a:rPr lang="en-US" altLang="zh-CN" b="1" smtClean="0"/>
              <a:t>“</a:t>
            </a:r>
            <a:r>
              <a:rPr lang="zh-CN" altLang="en-US" b="1" smtClean="0"/>
              <a:t>青菜”的内涵：</a:t>
            </a:r>
          </a:p>
          <a:p>
            <a:pPr lvl="1" eaLnBrk="1" hangingPunct="1">
              <a:lnSpc>
                <a:spcPct val="120000"/>
              </a:lnSpc>
            </a:pPr>
            <a:r>
              <a:rPr lang="zh-CN" altLang="en-US" b="1" smtClean="0"/>
              <a:t>一种植物，绿色，一般叶子直立，可食用。</a:t>
            </a:r>
          </a:p>
          <a:p>
            <a:pPr eaLnBrk="1" hangingPunct="1">
              <a:lnSpc>
                <a:spcPct val="120000"/>
              </a:lnSpc>
            </a:pPr>
            <a:r>
              <a:rPr lang="zh-CN" altLang="en-US" b="1" smtClean="0"/>
              <a:t>“青菜”的外延：</a:t>
            </a:r>
          </a:p>
          <a:p>
            <a:pPr lvl="1" eaLnBrk="1" hangingPunct="1">
              <a:lnSpc>
                <a:spcPct val="120000"/>
              </a:lnSpc>
            </a:pPr>
            <a:r>
              <a:rPr lang="zh-CN" altLang="en-US" b="1" smtClean="0"/>
              <a:t>油菜、空心菜、韭菜、葱、菠菜等。</a:t>
            </a:r>
          </a:p>
        </p:txBody>
      </p:sp>
      <p:pic>
        <p:nvPicPr>
          <p:cNvPr id="57349" name="Picture 4"/>
          <p:cNvPicPr>
            <a:picLocks noChangeAspect="1" noChangeArrowheads="1"/>
          </p:cNvPicPr>
          <p:nvPr/>
        </p:nvPicPr>
        <p:blipFill>
          <a:blip r:embed="rId3"/>
          <a:srcRect/>
          <a:stretch>
            <a:fillRect/>
          </a:stretch>
        </p:blipFill>
        <p:spPr bwMode="auto">
          <a:xfrm>
            <a:off x="6659563" y="3573463"/>
            <a:ext cx="1879600" cy="2422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占位符 3"/>
          <p:cNvSpPr>
            <a:spLocks noGrp="1"/>
          </p:cNvSpPr>
          <p:nvPr>
            <p:ph type="dt" sz="quarter" idx="10"/>
          </p:nvPr>
        </p:nvSpPr>
        <p:spPr>
          <a:noFill/>
        </p:spPr>
        <p:txBody>
          <a:bodyPr/>
          <a:lstStyle/>
          <a:p>
            <a:fld id="{31FF7E40-D517-4D16-85A1-118BDF77D07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59394" name="灯片编号占位符 5"/>
          <p:cNvSpPr>
            <a:spLocks noGrp="1"/>
          </p:cNvSpPr>
          <p:nvPr>
            <p:ph type="sldNum" sz="quarter" idx="12"/>
          </p:nvPr>
        </p:nvSpPr>
        <p:spPr>
          <a:noFill/>
        </p:spPr>
        <p:txBody>
          <a:bodyPr/>
          <a:lstStyle/>
          <a:p>
            <a:fld id="{11C8EC70-BB62-4D4D-8745-7D5E62C2D2D8}" type="slidenum">
              <a:rPr lang="en-US" altLang="zh-CN" smtClean="0">
                <a:ea typeface="宋体" panose="02010600030101010101" pitchFamily="2" charset="-122"/>
              </a:rPr>
              <a:pPr/>
              <a:t>35</a:t>
            </a:fld>
            <a:endParaRPr lang="en-US" altLang="zh-CN" smtClean="0">
              <a:ea typeface="宋体" panose="02010600030101010101" pitchFamily="2" charset="-122"/>
            </a:endParaRPr>
          </a:p>
        </p:txBody>
      </p:sp>
      <p:sp>
        <p:nvSpPr>
          <p:cNvPr id="59395" name="Rectangle 2"/>
          <p:cNvSpPr>
            <a:spLocks noGrp="1" noChangeArrowheads="1"/>
          </p:cNvSpPr>
          <p:nvPr>
            <p:ph type="title"/>
          </p:nvPr>
        </p:nvSpPr>
        <p:spPr/>
        <p:txBody>
          <a:bodyPr/>
          <a:lstStyle/>
          <a:p>
            <a:pPr eaLnBrk="1" hangingPunct="1"/>
            <a:r>
              <a:rPr lang="zh-CN" altLang="en-US" sz="3800" b="1" smtClean="0"/>
              <a:t>集合与概念</a:t>
            </a:r>
          </a:p>
        </p:txBody>
      </p:sp>
      <p:sp>
        <p:nvSpPr>
          <p:cNvPr id="175107" name="Rectangle 3"/>
          <p:cNvSpPr>
            <a:spLocks noGrp="1" noChangeArrowheads="1"/>
          </p:cNvSpPr>
          <p:nvPr>
            <p:ph type="body" idx="1"/>
          </p:nvPr>
        </p:nvSpPr>
        <p:spPr/>
        <p:txBody>
          <a:bodyPr/>
          <a:lstStyle/>
          <a:p>
            <a:pPr eaLnBrk="1" hangingPunct="1">
              <a:defRPr/>
            </a:pPr>
            <a:r>
              <a:rPr lang="zh-CN" altLang="en-US" b="1" dirty="0"/>
              <a:t>数学中，</a:t>
            </a:r>
            <a:r>
              <a:rPr lang="zh-CN" altLang="en-US" b="1" u="sng" dirty="0">
                <a:solidFill>
                  <a:srgbClr val="0033CC"/>
                </a:solidFill>
                <a:effectLst>
                  <a:outerShdw blurRad="38100" dist="38100" dir="2700000" algn="tl">
                    <a:srgbClr val="C0C0C0"/>
                  </a:outerShdw>
                </a:effectLst>
              </a:rPr>
              <a:t>可用集合来表示概念</a:t>
            </a:r>
            <a:r>
              <a:rPr lang="zh-CN" altLang="en-US" b="1" dirty="0"/>
              <a:t>。</a:t>
            </a:r>
          </a:p>
          <a:p>
            <a:pPr eaLnBrk="1" hangingPunct="1">
              <a:defRPr/>
            </a:pPr>
            <a:r>
              <a:rPr lang="zh-CN" altLang="en-US" b="1" dirty="0"/>
              <a:t>首先要有</a:t>
            </a:r>
            <a:r>
              <a:rPr lang="zh-CN" altLang="en-US" b="1" u="sng" dirty="0" smtClean="0">
                <a:solidFill>
                  <a:srgbClr val="0033CC"/>
                </a:solidFill>
                <a:effectLst>
                  <a:outerShdw blurRad="38100" dist="38100" dir="2700000" algn="tl">
                    <a:srgbClr val="C0C0C0"/>
                  </a:outerShdw>
                </a:effectLst>
              </a:rPr>
              <a:t>论域</a:t>
            </a:r>
            <a:r>
              <a:rPr lang="en-US" altLang="zh-CN" b="1" u="sng" dirty="0" smtClean="0">
                <a:solidFill>
                  <a:srgbClr val="0033CC"/>
                </a:solidFill>
                <a:effectLst>
                  <a:outerShdw blurRad="38100" dist="38100" dir="2700000" algn="tl">
                    <a:srgbClr val="C0C0C0"/>
                  </a:outerShdw>
                </a:effectLst>
              </a:rPr>
              <a:t>(domain)</a:t>
            </a:r>
            <a:r>
              <a:rPr lang="zh-CN" altLang="en-US" b="1" dirty="0" smtClean="0"/>
              <a:t>，</a:t>
            </a:r>
            <a:r>
              <a:rPr lang="zh-CN" altLang="en-US" b="1" dirty="0"/>
              <a:t>论域把议题限制在一定范围内。</a:t>
            </a:r>
          </a:p>
          <a:p>
            <a:pPr eaLnBrk="1" hangingPunct="1">
              <a:defRPr/>
            </a:pPr>
            <a:r>
              <a:rPr lang="zh-CN" altLang="en-US" b="1" dirty="0"/>
              <a:t>例如：</a:t>
            </a:r>
          </a:p>
          <a:p>
            <a:pPr lvl="1" eaLnBrk="1" hangingPunct="1">
              <a:defRPr/>
            </a:pPr>
            <a:r>
              <a:rPr lang="zh-CN" altLang="en-US" b="1" dirty="0"/>
              <a:t>在论域“</a:t>
            </a:r>
            <a:r>
              <a:rPr lang="en-US" altLang="zh-CN" b="1" dirty="0"/>
              <a:t>human”</a:t>
            </a:r>
            <a:r>
              <a:rPr lang="zh-CN" altLang="en-US" b="1" dirty="0"/>
              <a:t>上，讨论概念“</a:t>
            </a:r>
            <a:r>
              <a:rPr lang="en-US" altLang="zh-CN" b="1" dirty="0"/>
              <a:t>male”</a:t>
            </a:r>
          </a:p>
          <a:p>
            <a:pPr lvl="1" eaLnBrk="1" hangingPunct="1">
              <a:defRPr/>
            </a:pPr>
            <a:r>
              <a:rPr lang="zh-CN" altLang="en-US" b="1" dirty="0"/>
              <a:t>在论域“</a:t>
            </a:r>
            <a:r>
              <a:rPr lang="en-US" altLang="zh-CN" b="1" dirty="0"/>
              <a:t>monkey”</a:t>
            </a:r>
            <a:r>
              <a:rPr lang="zh-CN" altLang="en-US" b="1" dirty="0"/>
              <a:t>上，讨论概念“</a:t>
            </a:r>
            <a:r>
              <a:rPr lang="en-US" altLang="zh-CN" b="1" dirty="0"/>
              <a:t>male”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p:cNvSpPr>
            <a:spLocks noGrp="1"/>
          </p:cNvSpPr>
          <p:nvPr>
            <p:ph type="dt" sz="quarter" idx="10"/>
          </p:nvPr>
        </p:nvSpPr>
        <p:spPr>
          <a:noFill/>
        </p:spPr>
        <p:txBody>
          <a:bodyPr/>
          <a:lstStyle/>
          <a:p>
            <a:fld id="{B3330F59-FBBB-4498-AD78-AF3AC44F0A71}"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61442" name="灯片编号占位符 5"/>
          <p:cNvSpPr>
            <a:spLocks noGrp="1"/>
          </p:cNvSpPr>
          <p:nvPr>
            <p:ph type="sldNum" sz="quarter" idx="12"/>
          </p:nvPr>
        </p:nvSpPr>
        <p:spPr>
          <a:noFill/>
        </p:spPr>
        <p:txBody>
          <a:bodyPr/>
          <a:lstStyle/>
          <a:p>
            <a:fld id="{FC63E626-A5D8-4E11-AA66-87C93DC94D79}" type="slidenum">
              <a:rPr lang="en-US" altLang="zh-CN" smtClean="0">
                <a:ea typeface="宋体" panose="02010600030101010101" pitchFamily="2" charset="-122"/>
              </a:rPr>
              <a:pPr/>
              <a:t>36</a:t>
            </a:fld>
            <a:endParaRPr lang="en-US" altLang="zh-CN" smtClean="0">
              <a:ea typeface="宋体" panose="02010600030101010101" pitchFamily="2" charset="-122"/>
            </a:endParaRPr>
          </a:p>
        </p:txBody>
      </p:sp>
      <p:sp>
        <p:nvSpPr>
          <p:cNvPr id="61443" name="Rectangle 2"/>
          <p:cNvSpPr>
            <a:spLocks noGrp="1" noChangeArrowheads="1"/>
          </p:cNvSpPr>
          <p:nvPr>
            <p:ph type="title"/>
          </p:nvPr>
        </p:nvSpPr>
        <p:spPr/>
        <p:txBody>
          <a:bodyPr/>
          <a:lstStyle/>
          <a:p>
            <a:pPr eaLnBrk="1" hangingPunct="1"/>
            <a:r>
              <a:rPr lang="zh-CN" altLang="en-US" sz="3800" b="1" smtClean="0"/>
              <a:t>集合与概念</a:t>
            </a:r>
          </a:p>
        </p:txBody>
      </p:sp>
      <p:sp>
        <p:nvSpPr>
          <p:cNvPr id="177155" name="Rectangle 3"/>
          <p:cNvSpPr>
            <a:spLocks noGrp="1" noChangeArrowheads="1"/>
          </p:cNvSpPr>
          <p:nvPr>
            <p:ph type="body" idx="1"/>
          </p:nvPr>
        </p:nvSpPr>
        <p:spPr/>
        <p:txBody>
          <a:bodyPr/>
          <a:lstStyle/>
          <a:p>
            <a:pPr eaLnBrk="1" hangingPunct="1">
              <a:lnSpc>
                <a:spcPct val="120000"/>
              </a:lnSpc>
              <a:defRPr/>
            </a:pPr>
            <a:r>
              <a:rPr lang="zh-CN" altLang="en-US" b="1" dirty="0"/>
              <a:t>用</a:t>
            </a:r>
            <a:r>
              <a:rPr lang="zh-CN" altLang="en-US" b="1" u="sng" dirty="0">
                <a:solidFill>
                  <a:srgbClr val="0033CC"/>
                </a:solidFill>
                <a:effectLst>
                  <a:outerShdw blurRad="38100" dist="38100" dir="2700000" algn="tl">
                    <a:srgbClr val="C0C0C0"/>
                  </a:outerShdw>
                </a:effectLst>
              </a:rPr>
              <a:t>论域的子集</a:t>
            </a:r>
            <a:r>
              <a:rPr lang="zh-CN" altLang="en-US" b="1" dirty="0"/>
              <a:t>来表示概念</a:t>
            </a:r>
          </a:p>
          <a:p>
            <a:pPr eaLnBrk="1" hangingPunct="1">
              <a:lnSpc>
                <a:spcPct val="120000"/>
              </a:lnSpc>
              <a:defRPr/>
            </a:pPr>
            <a:r>
              <a:rPr lang="zh-CN" altLang="en-US" b="1" dirty="0"/>
              <a:t>从论域“人”中挑出所有</a:t>
            </a:r>
            <a:r>
              <a:rPr lang="zh-CN" altLang="en-US" b="1" dirty="0" smtClean="0"/>
              <a:t>男性，</a:t>
            </a:r>
            <a:r>
              <a:rPr lang="zh-CN" altLang="en-US" b="1" dirty="0"/>
              <a:t>构成论域的一个子集</a:t>
            </a:r>
            <a:r>
              <a:rPr lang="en-US" altLang="zh-CN" b="1" dirty="0"/>
              <a:t>A</a:t>
            </a:r>
          </a:p>
          <a:p>
            <a:pPr eaLnBrk="1" hangingPunct="1">
              <a:lnSpc>
                <a:spcPct val="120000"/>
              </a:lnSpc>
              <a:defRPr/>
            </a:pPr>
            <a:r>
              <a:rPr lang="en-US" altLang="zh-CN" b="1" dirty="0"/>
              <a:t>A</a:t>
            </a:r>
            <a:r>
              <a:rPr lang="zh-CN" altLang="en-US" b="1" dirty="0"/>
              <a:t>是概念“男子”的</a:t>
            </a:r>
          </a:p>
          <a:p>
            <a:pPr lvl="1" eaLnBrk="1" hangingPunct="1">
              <a:lnSpc>
                <a:spcPct val="120000"/>
              </a:lnSpc>
              <a:defRPr/>
            </a:pPr>
            <a:r>
              <a:rPr lang="zh-CN" altLang="en-US" b="1" dirty="0"/>
              <a:t>外延</a:t>
            </a:r>
          </a:p>
          <a:p>
            <a:pPr lvl="1" eaLnBrk="1" hangingPunct="1">
              <a:lnSpc>
                <a:spcPct val="120000"/>
              </a:lnSpc>
              <a:defRPr/>
            </a:pPr>
            <a:r>
              <a:rPr lang="zh-CN" altLang="en-US" b="1" dirty="0"/>
              <a:t>是概念</a:t>
            </a:r>
            <a:r>
              <a:rPr lang="zh-CN" altLang="en-US" b="1" dirty="0" smtClean="0"/>
              <a:t>“男性”</a:t>
            </a:r>
            <a:r>
              <a:rPr lang="zh-CN" altLang="en-US" b="1" dirty="0"/>
              <a:t>的集合表现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7155">
                                            <p:txEl>
                                              <p:pRg st="3" end="3"/>
                                            </p:txEl>
                                          </p:spTgt>
                                        </p:tgtEl>
                                        <p:attrNameLst>
                                          <p:attrName>style.visibility</p:attrName>
                                        </p:attrNameLst>
                                      </p:cBhvr>
                                      <p:to>
                                        <p:strVal val="visible"/>
                                      </p:to>
                                    </p:set>
                                    <p:animEffect transition="in" filter="box(in)">
                                      <p:cBhvr>
                                        <p:cTn id="7" dur="500"/>
                                        <p:tgtEl>
                                          <p:spTgt spid="17715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7155">
                                            <p:txEl>
                                              <p:pRg st="4" end="4"/>
                                            </p:txEl>
                                          </p:spTgt>
                                        </p:tgtEl>
                                        <p:attrNameLst>
                                          <p:attrName>style.visibility</p:attrName>
                                        </p:attrNameLst>
                                      </p:cBhvr>
                                      <p:to>
                                        <p:strVal val="visible"/>
                                      </p:to>
                                    </p:set>
                                    <p:animEffect transition="in" filter="box(in)">
                                      <p:cBhvr>
                                        <p:cTn id="12" dur="500"/>
                                        <p:tgtEl>
                                          <p:spTgt spid="17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50" name="日期占位符 4"/>
          <p:cNvSpPr>
            <a:spLocks noGrp="1"/>
          </p:cNvSpPr>
          <p:nvPr>
            <p:ph type="dt" sz="quarter" idx="10"/>
          </p:nvPr>
        </p:nvSpPr>
        <p:spPr>
          <a:noFill/>
        </p:spPr>
        <p:txBody>
          <a:bodyPr/>
          <a:lstStyle/>
          <a:p>
            <a:fld id="{605B11DB-0358-4CD5-859F-8ED11D9E1252}"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79251" name="灯片编号占位符 6"/>
          <p:cNvSpPr>
            <a:spLocks noGrp="1"/>
          </p:cNvSpPr>
          <p:nvPr>
            <p:ph type="sldNum" sz="quarter" idx="12"/>
          </p:nvPr>
        </p:nvSpPr>
        <p:spPr>
          <a:noFill/>
        </p:spPr>
        <p:txBody>
          <a:bodyPr/>
          <a:lstStyle/>
          <a:p>
            <a:fld id="{B19C61FB-9071-4ECF-A5B7-0F3452D6EF84}" type="slidenum">
              <a:rPr lang="en-US" altLang="zh-CN" smtClean="0">
                <a:ea typeface="宋体" panose="02010600030101010101" pitchFamily="2" charset="-122"/>
              </a:rPr>
              <a:pPr/>
              <a:t>37</a:t>
            </a:fld>
            <a:endParaRPr lang="en-US" altLang="zh-CN" smtClean="0">
              <a:ea typeface="宋体" panose="02010600030101010101" pitchFamily="2" charset="-122"/>
            </a:endParaRPr>
          </a:p>
        </p:txBody>
      </p:sp>
      <p:sp>
        <p:nvSpPr>
          <p:cNvPr id="179252" name="Rectangle 2"/>
          <p:cNvSpPr>
            <a:spLocks noGrp="1" noChangeArrowheads="1"/>
          </p:cNvSpPr>
          <p:nvPr>
            <p:ph type="title"/>
          </p:nvPr>
        </p:nvSpPr>
        <p:spPr/>
        <p:txBody>
          <a:bodyPr/>
          <a:lstStyle/>
          <a:p>
            <a:pPr eaLnBrk="1" hangingPunct="1"/>
            <a:r>
              <a:rPr lang="zh-CN" altLang="en-US" sz="3800" b="1" smtClean="0"/>
              <a:t>形式化描述</a:t>
            </a:r>
          </a:p>
        </p:txBody>
      </p:sp>
      <p:sp>
        <p:nvSpPr>
          <p:cNvPr id="179253" name="Rectangle 3"/>
          <p:cNvSpPr>
            <a:spLocks noGrp="1" noChangeArrowheads="1"/>
          </p:cNvSpPr>
          <p:nvPr>
            <p:ph type="body" sz="half" idx="1"/>
          </p:nvPr>
        </p:nvSpPr>
        <p:spPr>
          <a:xfrm>
            <a:off x="609600" y="1600200"/>
            <a:ext cx="7905750" cy="2138363"/>
          </a:xfrm>
        </p:spPr>
        <p:txBody>
          <a:bodyPr/>
          <a:lstStyle/>
          <a:p>
            <a:pPr eaLnBrk="1" hangingPunct="1"/>
            <a:r>
              <a:rPr lang="zh-CN" altLang="en-US" sz="2800" b="1" smtClean="0">
                <a:latin typeface="Times New Roman" panose="02020603050405020304" pitchFamily="18" charset="0"/>
              </a:rPr>
              <a:t>给定论域</a:t>
            </a:r>
            <a:r>
              <a:rPr lang="en-US" altLang="zh-CN" sz="2800" b="1" i="1" smtClean="0">
                <a:latin typeface="Times New Roman" panose="02020603050405020304" pitchFamily="18" charset="0"/>
              </a:rPr>
              <a:t>X</a:t>
            </a:r>
            <a:r>
              <a:rPr lang="zh-CN" altLang="en-US" sz="2800" b="1" smtClean="0">
                <a:latin typeface="Times New Roman" panose="02020603050405020304" pitchFamily="18" charset="0"/>
              </a:rPr>
              <a:t>，设</a:t>
            </a:r>
            <a:r>
              <a:rPr lang="en-US" altLang="zh-CN" sz="2800" b="1" i="1" smtClean="0">
                <a:latin typeface="Times New Roman" panose="02020603050405020304" pitchFamily="18" charset="0"/>
              </a:rPr>
              <a:t>a</a:t>
            </a:r>
            <a:r>
              <a:rPr lang="zh-CN" altLang="en-US" sz="2800" b="1" smtClean="0">
                <a:latin typeface="Times New Roman" panose="02020603050405020304" pitchFamily="18" charset="0"/>
              </a:rPr>
              <a:t>为</a:t>
            </a:r>
            <a:r>
              <a:rPr lang="en-US" altLang="zh-CN" sz="2800" b="1" i="1" smtClean="0">
                <a:latin typeface="Times New Roman" panose="02020603050405020304" pitchFamily="18" charset="0"/>
              </a:rPr>
              <a:t>X</a:t>
            </a:r>
            <a:r>
              <a:rPr lang="zh-CN" altLang="en-US" sz="2800" b="1" smtClean="0">
                <a:latin typeface="Times New Roman" panose="02020603050405020304" pitchFamily="18" charset="0"/>
              </a:rPr>
              <a:t>上一概念，则</a:t>
            </a:r>
            <a:r>
              <a:rPr lang="en-US" altLang="zh-CN" sz="2800" b="1" i="1" smtClean="0">
                <a:latin typeface="Times New Roman" panose="02020603050405020304" pitchFamily="18" charset="0"/>
              </a:rPr>
              <a:t>a</a:t>
            </a:r>
            <a:r>
              <a:rPr lang="zh-CN" altLang="en-US" sz="2800" b="1" smtClean="0">
                <a:latin typeface="Times New Roman" panose="02020603050405020304" pitchFamily="18" charset="0"/>
              </a:rPr>
              <a:t>的</a:t>
            </a:r>
            <a:r>
              <a:rPr lang="zh-CN" altLang="en-US" sz="2800" b="1" smtClean="0">
                <a:solidFill>
                  <a:srgbClr val="0033CC"/>
                </a:solidFill>
                <a:latin typeface="Times New Roman" panose="02020603050405020304" pitchFamily="18" charset="0"/>
              </a:rPr>
              <a:t>外延</a:t>
            </a:r>
            <a:r>
              <a:rPr lang="zh-CN" altLang="en-US" sz="2800" b="1" smtClean="0">
                <a:latin typeface="Times New Roman" panose="02020603050405020304" pitchFamily="18" charset="0"/>
              </a:rPr>
              <a:t>是论域</a:t>
            </a:r>
            <a:r>
              <a:rPr lang="en-US" altLang="zh-CN" sz="2800" b="1" i="1" smtClean="0">
                <a:latin typeface="Times New Roman" panose="02020603050405020304" pitchFamily="18" charset="0"/>
              </a:rPr>
              <a:t>X</a:t>
            </a:r>
            <a:r>
              <a:rPr lang="zh-CN" altLang="en-US" sz="2800" b="1" smtClean="0">
                <a:latin typeface="Times New Roman" panose="02020603050405020304" pitchFamily="18" charset="0"/>
              </a:rPr>
              <a:t>的</a:t>
            </a:r>
          </a:p>
          <a:p>
            <a:pPr lvl="1" eaLnBrk="1" hangingPunct="1"/>
            <a:r>
              <a:rPr lang="zh-CN" altLang="en-US" b="1" smtClean="0">
                <a:latin typeface="Times New Roman" panose="02020603050405020304" pitchFamily="18" charset="0"/>
              </a:rPr>
              <a:t>一个子集</a:t>
            </a:r>
            <a:r>
              <a:rPr lang="en-US" altLang="zh-CN" b="1" i="1" smtClean="0">
                <a:latin typeface="Times New Roman" panose="02020603050405020304" pitchFamily="18" charset="0"/>
              </a:rPr>
              <a:t>A</a:t>
            </a:r>
            <a:endParaRPr lang="en-US" altLang="zh-CN" b="1" smtClean="0">
              <a:latin typeface="Times New Roman" panose="02020603050405020304" pitchFamily="18" charset="0"/>
            </a:endParaRPr>
          </a:p>
          <a:p>
            <a:pPr lvl="1" eaLnBrk="1" hangingPunct="1"/>
            <a:r>
              <a:rPr lang="zh-CN" altLang="en-US" b="1" smtClean="0">
                <a:latin typeface="Times New Roman" panose="02020603050405020304" pitchFamily="18" charset="0"/>
              </a:rPr>
              <a:t>对于</a:t>
            </a:r>
            <a:r>
              <a:rPr lang="en-US" altLang="zh-CN" b="1" i="1" smtClean="0">
                <a:latin typeface="Times New Roman" panose="02020603050405020304" pitchFamily="18" charset="0"/>
              </a:rPr>
              <a:t>X</a:t>
            </a:r>
            <a:r>
              <a:rPr lang="zh-CN" altLang="en-US" b="1" smtClean="0">
                <a:latin typeface="Times New Roman" panose="02020603050405020304" pitchFamily="18" charset="0"/>
              </a:rPr>
              <a:t>中任一元素</a:t>
            </a:r>
            <a:r>
              <a:rPr lang="en-US" altLang="zh-CN" b="1" i="1" smtClean="0">
                <a:latin typeface="Times New Roman" panose="02020603050405020304" pitchFamily="18" charset="0"/>
              </a:rPr>
              <a:t>x</a:t>
            </a:r>
            <a:r>
              <a:rPr lang="zh-CN" altLang="en-US" b="1" smtClean="0">
                <a:latin typeface="Times New Roman" panose="02020603050405020304" pitchFamily="18" charset="0"/>
              </a:rPr>
              <a:t>来说，</a:t>
            </a:r>
          </a:p>
        </p:txBody>
      </p:sp>
      <p:graphicFrame>
        <p:nvGraphicFramePr>
          <p:cNvPr id="179249" name="Object 49"/>
          <p:cNvGraphicFramePr>
            <a:graphicFrameLocks noGrp="1" noChangeAspect="1"/>
          </p:cNvGraphicFramePr>
          <p:nvPr>
            <p:ph sz="half" idx="2"/>
          </p:nvPr>
        </p:nvGraphicFramePr>
        <p:xfrm>
          <a:off x="2200275" y="4167188"/>
          <a:ext cx="3963988" cy="569912"/>
        </p:xfrm>
        <a:graphic>
          <a:graphicData uri="http://schemas.openxmlformats.org/presentationml/2006/ole">
            <p:oleObj spid="_x0000_s179257" name="Equation" r:id="rId4" imgW="1371600" imgH="203200" progId="">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日期占位符 3"/>
          <p:cNvSpPr>
            <a:spLocks noGrp="1"/>
          </p:cNvSpPr>
          <p:nvPr>
            <p:ph type="dt" sz="quarter" idx="10"/>
          </p:nvPr>
        </p:nvSpPr>
        <p:spPr>
          <a:noFill/>
        </p:spPr>
        <p:txBody>
          <a:bodyPr/>
          <a:lstStyle/>
          <a:p>
            <a:fld id="{B4251255-AB55-4A05-99BD-D659934F0DD1}"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81250" name="灯片编号占位符 5"/>
          <p:cNvSpPr>
            <a:spLocks noGrp="1"/>
          </p:cNvSpPr>
          <p:nvPr>
            <p:ph type="sldNum" sz="quarter" idx="12"/>
          </p:nvPr>
        </p:nvSpPr>
        <p:spPr>
          <a:noFill/>
        </p:spPr>
        <p:txBody>
          <a:bodyPr/>
          <a:lstStyle/>
          <a:p>
            <a:fld id="{17C57D68-D076-4B1D-946F-70115779DA59}" type="slidenum">
              <a:rPr lang="en-US" altLang="zh-CN" smtClean="0">
                <a:ea typeface="宋体" panose="02010600030101010101" pitchFamily="2" charset="-122"/>
              </a:rPr>
              <a:pPr/>
              <a:t>38</a:t>
            </a:fld>
            <a:endParaRPr lang="en-US" altLang="zh-CN" smtClean="0">
              <a:ea typeface="宋体" panose="02010600030101010101" pitchFamily="2" charset="-122"/>
            </a:endParaRPr>
          </a:p>
        </p:txBody>
      </p:sp>
      <p:sp>
        <p:nvSpPr>
          <p:cNvPr id="181251" name="Rectangle 2"/>
          <p:cNvSpPr>
            <a:spLocks noGrp="1" noChangeArrowheads="1"/>
          </p:cNvSpPr>
          <p:nvPr>
            <p:ph type="title"/>
          </p:nvPr>
        </p:nvSpPr>
        <p:spPr/>
        <p:txBody>
          <a:bodyPr/>
          <a:lstStyle/>
          <a:p>
            <a:pPr eaLnBrk="1" hangingPunct="1"/>
            <a:r>
              <a:rPr lang="zh-CN" altLang="en-US" sz="3800" b="1" smtClean="0"/>
              <a:t>经典集合论</a:t>
            </a:r>
          </a:p>
        </p:txBody>
      </p:sp>
      <p:sp>
        <p:nvSpPr>
          <p:cNvPr id="181252" name="Rectangle 3"/>
          <p:cNvSpPr>
            <a:spLocks noGrp="1" noChangeArrowheads="1"/>
          </p:cNvSpPr>
          <p:nvPr>
            <p:ph type="body" idx="1"/>
          </p:nvPr>
        </p:nvSpPr>
        <p:spPr/>
        <p:txBody>
          <a:bodyPr/>
          <a:lstStyle/>
          <a:p>
            <a:pPr eaLnBrk="1" hangingPunct="1">
              <a:lnSpc>
                <a:spcPct val="120000"/>
              </a:lnSpc>
            </a:pPr>
            <a:r>
              <a:rPr lang="zh-CN" altLang="en-US" b="1" smtClean="0">
                <a:latin typeface="Times New Roman" panose="02020603050405020304" pitchFamily="18" charset="0"/>
              </a:rPr>
              <a:t>经典集合论中，元素</a:t>
            </a:r>
            <a:r>
              <a:rPr lang="en-US" altLang="zh-CN" b="1" i="1" smtClean="0">
                <a:latin typeface="Times New Roman" panose="02020603050405020304" pitchFamily="18" charset="0"/>
              </a:rPr>
              <a:t>x</a:t>
            </a:r>
            <a:r>
              <a:rPr lang="zh-CN" altLang="en-US" b="1" smtClean="0">
                <a:latin typeface="Times New Roman" panose="02020603050405020304" pitchFamily="18" charset="0"/>
              </a:rPr>
              <a:t>与集合</a:t>
            </a:r>
            <a:r>
              <a:rPr lang="en-US" altLang="zh-CN" b="1" i="1" smtClean="0">
                <a:latin typeface="Times New Roman" panose="02020603050405020304" pitchFamily="18" charset="0"/>
              </a:rPr>
              <a:t>A</a:t>
            </a:r>
            <a:r>
              <a:rPr lang="zh-CN" altLang="en-US" b="1" smtClean="0">
                <a:latin typeface="Times New Roman" panose="02020603050405020304" pitchFamily="18" charset="0"/>
              </a:rPr>
              <a:t>的关系是什么？</a:t>
            </a:r>
          </a:p>
          <a:p>
            <a:pPr lvl="1" eaLnBrk="1" hangingPunct="1">
              <a:lnSpc>
                <a:spcPct val="120000"/>
              </a:lnSpc>
            </a:pPr>
            <a:r>
              <a:rPr lang="en-US" altLang="zh-CN" b="1" i="1" smtClean="0">
                <a:latin typeface="Times New Roman" panose="02020603050405020304" pitchFamily="18" charset="0"/>
              </a:rPr>
              <a:t>x</a:t>
            </a:r>
            <a:r>
              <a:rPr lang="zh-CN" altLang="en-US" b="1" smtClean="0">
                <a:latin typeface="Times New Roman" panose="02020603050405020304" pitchFamily="18" charset="0"/>
              </a:rPr>
              <a:t>属于集合</a:t>
            </a:r>
            <a:r>
              <a:rPr lang="en-US" altLang="zh-CN" b="1" i="1" smtClean="0">
                <a:latin typeface="Times New Roman" panose="02020603050405020304" pitchFamily="18" charset="0"/>
              </a:rPr>
              <a:t>A</a:t>
            </a:r>
          </a:p>
          <a:p>
            <a:pPr lvl="1" eaLnBrk="1" hangingPunct="1">
              <a:lnSpc>
                <a:spcPct val="120000"/>
              </a:lnSpc>
            </a:pPr>
            <a:r>
              <a:rPr lang="en-US" altLang="zh-CN" b="1" i="1" smtClean="0">
                <a:latin typeface="Times New Roman" panose="02020603050405020304" pitchFamily="18" charset="0"/>
              </a:rPr>
              <a:t>x</a:t>
            </a:r>
            <a:r>
              <a:rPr lang="zh-CN" altLang="en-US" b="1" smtClean="0">
                <a:latin typeface="Times New Roman" panose="02020603050405020304" pitchFamily="18" charset="0"/>
              </a:rPr>
              <a:t>不属于集合</a:t>
            </a:r>
            <a:r>
              <a:rPr lang="en-US" altLang="zh-CN" b="1" i="1" smtClean="0">
                <a:latin typeface="Times New Roman" panose="02020603050405020304" pitchFamily="18" charset="0"/>
              </a:rPr>
              <a:t>A</a:t>
            </a:r>
            <a:endParaRPr lang="en-US" altLang="zh-CN" b="1" smtClean="0">
              <a:latin typeface="Times New Roman" panose="02020603050405020304" pitchFamily="18" charset="0"/>
            </a:endParaRPr>
          </a:p>
          <a:p>
            <a:pPr eaLnBrk="1" hangingPunct="1">
              <a:lnSpc>
                <a:spcPct val="120000"/>
              </a:lnSpc>
            </a:pPr>
            <a:r>
              <a:rPr lang="zh-CN" altLang="en-US" b="1" smtClean="0">
                <a:latin typeface="Times New Roman" panose="02020603050405020304" pitchFamily="18" charset="0"/>
              </a:rPr>
              <a:t>元素</a:t>
            </a:r>
            <a:r>
              <a:rPr lang="en-US" altLang="zh-CN" b="1" i="1" smtClean="0">
                <a:latin typeface="Times New Roman" panose="02020603050405020304" pitchFamily="18" charset="0"/>
              </a:rPr>
              <a:t>x</a:t>
            </a:r>
            <a:r>
              <a:rPr lang="zh-CN" altLang="en-US" b="1" smtClean="0">
                <a:latin typeface="Times New Roman" panose="02020603050405020304" pitchFamily="18" charset="0"/>
              </a:rPr>
              <a:t>与概念</a:t>
            </a:r>
            <a:r>
              <a:rPr lang="en-US" altLang="zh-CN" b="1" i="1" smtClean="0">
                <a:latin typeface="Times New Roman" panose="02020603050405020304" pitchFamily="18" charset="0"/>
              </a:rPr>
              <a:t>a</a:t>
            </a:r>
            <a:r>
              <a:rPr lang="zh-CN" altLang="en-US" b="1" smtClean="0">
                <a:latin typeface="Times New Roman" panose="02020603050405020304" pitchFamily="18" charset="0"/>
              </a:rPr>
              <a:t>的关系是什么？</a:t>
            </a:r>
          </a:p>
          <a:p>
            <a:pPr lvl="1" eaLnBrk="1" hangingPunct="1">
              <a:lnSpc>
                <a:spcPct val="120000"/>
              </a:lnSpc>
            </a:pPr>
            <a:r>
              <a:rPr lang="en-US" altLang="zh-CN" b="1" i="1" smtClean="0">
                <a:latin typeface="Times New Roman" panose="02020603050405020304" pitchFamily="18" charset="0"/>
              </a:rPr>
              <a:t>x</a:t>
            </a:r>
            <a:r>
              <a:rPr lang="zh-CN" altLang="en-US" b="1" smtClean="0">
                <a:latin typeface="Times New Roman" panose="02020603050405020304" pitchFamily="18" charset="0"/>
              </a:rPr>
              <a:t>符合概念</a:t>
            </a:r>
            <a:r>
              <a:rPr lang="en-US" altLang="zh-CN" b="1" i="1" smtClean="0">
                <a:latin typeface="Times New Roman" panose="02020603050405020304" pitchFamily="18" charset="0"/>
              </a:rPr>
              <a:t>a</a:t>
            </a:r>
          </a:p>
          <a:p>
            <a:pPr lvl="1" eaLnBrk="1" hangingPunct="1">
              <a:lnSpc>
                <a:spcPct val="120000"/>
              </a:lnSpc>
            </a:pPr>
            <a:r>
              <a:rPr lang="en-US" altLang="zh-CN" b="1" i="1" smtClean="0">
                <a:latin typeface="Times New Roman" panose="02020603050405020304" pitchFamily="18" charset="0"/>
              </a:rPr>
              <a:t>x</a:t>
            </a:r>
            <a:r>
              <a:rPr lang="zh-CN" altLang="en-US" b="1" smtClean="0">
                <a:latin typeface="Times New Roman" panose="02020603050405020304" pitchFamily="18" charset="0"/>
              </a:rPr>
              <a:t>不符合概念</a:t>
            </a:r>
            <a:r>
              <a:rPr lang="en-US" altLang="zh-CN" b="1" i="1" smtClean="0">
                <a:latin typeface="Times New Roman" panose="02020603050405020304" pitchFamily="18" charset="0"/>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1252">
                                            <p:txEl>
                                              <p:pRg st="1" end="1"/>
                                            </p:txEl>
                                          </p:spTgt>
                                        </p:tgtEl>
                                        <p:attrNameLst>
                                          <p:attrName>style.visibility</p:attrName>
                                        </p:attrNameLst>
                                      </p:cBhvr>
                                      <p:to>
                                        <p:strVal val="visible"/>
                                      </p:to>
                                    </p:set>
                                    <p:animEffect transition="in" filter="box(in)">
                                      <p:cBhvr>
                                        <p:cTn id="7" dur="500"/>
                                        <p:tgtEl>
                                          <p:spTgt spid="181252">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1252">
                                            <p:txEl>
                                              <p:pRg st="2" end="2"/>
                                            </p:txEl>
                                          </p:spTgt>
                                        </p:tgtEl>
                                        <p:attrNameLst>
                                          <p:attrName>style.visibility</p:attrName>
                                        </p:attrNameLst>
                                      </p:cBhvr>
                                      <p:to>
                                        <p:strVal val="visible"/>
                                      </p:to>
                                    </p:set>
                                    <p:animEffect transition="in" filter="box(in)">
                                      <p:cBhvr>
                                        <p:cTn id="10" dur="500"/>
                                        <p:tgtEl>
                                          <p:spTgt spid="18125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81252">
                                            <p:txEl>
                                              <p:pRg st="4" end="4"/>
                                            </p:txEl>
                                          </p:spTgt>
                                        </p:tgtEl>
                                        <p:attrNameLst>
                                          <p:attrName>style.visibility</p:attrName>
                                        </p:attrNameLst>
                                      </p:cBhvr>
                                      <p:to>
                                        <p:strVal val="visible"/>
                                      </p:to>
                                    </p:set>
                                    <p:animEffect transition="in" filter="box(in)">
                                      <p:cBhvr>
                                        <p:cTn id="15" dur="500"/>
                                        <p:tgtEl>
                                          <p:spTgt spid="181252">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81252">
                                            <p:txEl>
                                              <p:pRg st="5" end="5"/>
                                            </p:txEl>
                                          </p:spTgt>
                                        </p:tgtEl>
                                        <p:attrNameLst>
                                          <p:attrName>style.visibility</p:attrName>
                                        </p:attrNameLst>
                                      </p:cBhvr>
                                      <p:to>
                                        <p:strVal val="visible"/>
                                      </p:to>
                                    </p:set>
                                    <p:animEffect transition="in" filter="box(in)">
                                      <p:cBhvr>
                                        <p:cTn id="18" dur="500"/>
                                        <p:tgtEl>
                                          <p:spTgt spid="1812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6" name="日期占位符 4"/>
          <p:cNvSpPr>
            <a:spLocks noGrp="1"/>
          </p:cNvSpPr>
          <p:nvPr>
            <p:ph type="dt" sz="quarter" idx="10"/>
          </p:nvPr>
        </p:nvSpPr>
        <p:spPr>
          <a:noFill/>
        </p:spPr>
        <p:txBody>
          <a:bodyPr/>
          <a:lstStyle/>
          <a:p>
            <a:fld id="{2F659CC4-70EE-4E08-A634-A36A8AC582BA}"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83347" name="灯片编号占位符 6"/>
          <p:cNvSpPr>
            <a:spLocks noGrp="1"/>
          </p:cNvSpPr>
          <p:nvPr>
            <p:ph type="sldNum" sz="quarter" idx="12"/>
          </p:nvPr>
        </p:nvSpPr>
        <p:spPr>
          <a:noFill/>
        </p:spPr>
        <p:txBody>
          <a:bodyPr/>
          <a:lstStyle/>
          <a:p>
            <a:fld id="{1BB94E8C-2221-48C2-8CDD-370B2A1AC183}" type="slidenum">
              <a:rPr lang="en-US" altLang="zh-CN" smtClean="0">
                <a:ea typeface="宋体" panose="02010600030101010101" pitchFamily="2" charset="-122"/>
              </a:rPr>
              <a:pPr/>
              <a:t>39</a:t>
            </a:fld>
            <a:endParaRPr lang="en-US" altLang="zh-CN" smtClean="0">
              <a:ea typeface="宋体" panose="02010600030101010101" pitchFamily="2" charset="-122"/>
            </a:endParaRPr>
          </a:p>
        </p:txBody>
      </p:sp>
      <p:sp>
        <p:nvSpPr>
          <p:cNvPr id="183348" name="Rectangle 2"/>
          <p:cNvSpPr>
            <a:spLocks noGrp="1" noChangeArrowheads="1"/>
          </p:cNvSpPr>
          <p:nvPr>
            <p:ph type="title"/>
          </p:nvPr>
        </p:nvSpPr>
        <p:spPr/>
        <p:txBody>
          <a:bodyPr/>
          <a:lstStyle/>
          <a:p>
            <a:pPr eaLnBrk="1" hangingPunct="1"/>
            <a:r>
              <a:rPr lang="zh-CN" altLang="en-US" sz="3800" b="1" smtClean="0"/>
              <a:t>集合与特征函数</a:t>
            </a:r>
          </a:p>
        </p:txBody>
      </p:sp>
      <p:sp>
        <p:nvSpPr>
          <p:cNvPr id="183299" name="Rectangle 3"/>
          <p:cNvSpPr>
            <a:spLocks noGrp="1" noChangeArrowheads="1"/>
          </p:cNvSpPr>
          <p:nvPr>
            <p:ph type="body" sz="half" idx="1"/>
          </p:nvPr>
        </p:nvSpPr>
        <p:spPr>
          <a:xfrm>
            <a:off x="609600" y="1600200"/>
            <a:ext cx="7758113" cy="2495550"/>
          </a:xfrm>
        </p:spPr>
        <p:txBody>
          <a:bodyPr/>
          <a:lstStyle/>
          <a:p>
            <a:pPr eaLnBrk="1" hangingPunct="1">
              <a:lnSpc>
                <a:spcPct val="120000"/>
              </a:lnSpc>
              <a:spcBef>
                <a:spcPct val="60000"/>
              </a:spcBef>
              <a:defRPr/>
            </a:pPr>
            <a:r>
              <a:rPr lang="zh-CN" altLang="en-US" b="1">
                <a:latin typeface="Times New Roman" panose="02020603050405020304" pitchFamily="18" charset="0"/>
              </a:rPr>
              <a:t>经典集合论中，给定论域</a:t>
            </a:r>
            <a:r>
              <a:rPr lang="en-US" altLang="zh-CN" b="1" i="1">
                <a:latin typeface="Times New Roman" panose="02020603050405020304" pitchFamily="18" charset="0"/>
              </a:rPr>
              <a:t>X</a:t>
            </a:r>
            <a:r>
              <a:rPr lang="zh-CN" altLang="en-US" b="1">
                <a:latin typeface="Times New Roman" panose="02020603050405020304" pitchFamily="18" charset="0"/>
              </a:rPr>
              <a:t>，子集</a:t>
            </a:r>
            <a:r>
              <a:rPr lang="en-US" altLang="zh-CN" b="1" i="1">
                <a:latin typeface="Times New Roman" panose="02020603050405020304" pitchFamily="18" charset="0"/>
              </a:rPr>
              <a:t>A</a:t>
            </a:r>
            <a:r>
              <a:rPr lang="zh-CN" altLang="en-US" b="1">
                <a:latin typeface="Times New Roman" panose="02020603050405020304" pitchFamily="18" charset="0"/>
              </a:rPr>
              <a:t>可由其特征函数</a:t>
            </a:r>
            <a:r>
              <a:rPr lang="en-US" altLang="zh-CN" b="1" i="1">
                <a:latin typeface="Times New Roman" panose="02020603050405020304" pitchFamily="18" charset="0"/>
              </a:rPr>
              <a:t>X</a:t>
            </a:r>
            <a:r>
              <a:rPr lang="en-US" altLang="zh-CN" b="1" i="1" baseline="-25000">
                <a:latin typeface="Times New Roman" panose="02020603050405020304" pitchFamily="18" charset="0"/>
              </a:rPr>
              <a:t>A</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r>
              <a:rPr lang="zh-CN" altLang="en-US" b="1">
                <a:latin typeface="Times New Roman" panose="02020603050405020304" pitchFamily="18" charset="0"/>
              </a:rPr>
              <a:t>来唯一确定</a:t>
            </a:r>
          </a:p>
          <a:p>
            <a:pPr eaLnBrk="1" hangingPunct="1">
              <a:lnSpc>
                <a:spcPct val="120000"/>
              </a:lnSpc>
              <a:spcBef>
                <a:spcPct val="60000"/>
              </a:spcBef>
              <a:defRPr/>
            </a:pPr>
            <a:r>
              <a:rPr lang="zh-CN" altLang="en-US" b="1" u="sng">
                <a:solidFill>
                  <a:srgbClr val="0033CC"/>
                </a:solidFill>
                <a:effectLst>
                  <a:outerShdw blurRad="38100" dist="38100" dir="2700000" algn="tl">
                    <a:srgbClr val="C0C0C0"/>
                  </a:outerShdw>
                </a:effectLst>
                <a:latin typeface="Times New Roman" panose="02020603050405020304" pitchFamily="18" charset="0"/>
              </a:rPr>
              <a:t>特征函数</a:t>
            </a:r>
            <a:r>
              <a:rPr lang="zh-CN" altLang="en-US" b="1">
                <a:latin typeface="Times New Roman" panose="02020603050405020304" pitchFamily="18" charset="0"/>
              </a:rPr>
              <a:t>是论域</a:t>
            </a:r>
            <a:r>
              <a:rPr lang="en-US" altLang="zh-CN" b="1" i="1">
                <a:latin typeface="Times New Roman" panose="02020603050405020304" pitchFamily="18" charset="0"/>
              </a:rPr>
              <a:t>X</a:t>
            </a:r>
            <a:r>
              <a:rPr lang="zh-CN" altLang="en-US" b="1">
                <a:latin typeface="Times New Roman" panose="02020603050405020304" pitchFamily="18" charset="0"/>
              </a:rPr>
              <a:t>到</a:t>
            </a:r>
            <a:r>
              <a:rPr lang="en-US" altLang="zh-CN" b="1">
                <a:latin typeface="Times New Roman" panose="02020603050405020304" pitchFamily="18" charset="0"/>
              </a:rPr>
              <a:t>{0,1}</a:t>
            </a:r>
            <a:r>
              <a:rPr lang="zh-CN" altLang="en-US" b="1">
                <a:latin typeface="Times New Roman" panose="02020603050405020304" pitchFamily="18" charset="0"/>
              </a:rPr>
              <a:t>上的一个映射：</a:t>
            </a:r>
          </a:p>
        </p:txBody>
      </p:sp>
      <p:graphicFrame>
        <p:nvGraphicFramePr>
          <p:cNvPr id="183345" name="Object 49"/>
          <p:cNvGraphicFramePr>
            <a:graphicFrameLocks noGrp="1" noChangeAspect="1"/>
          </p:cNvGraphicFramePr>
          <p:nvPr>
            <p:ph sz="half" idx="2"/>
          </p:nvPr>
        </p:nvGraphicFramePr>
        <p:xfrm>
          <a:off x="2420938" y="4379913"/>
          <a:ext cx="3008312" cy="1225550"/>
        </p:xfrm>
        <a:graphic>
          <a:graphicData uri="http://schemas.openxmlformats.org/presentationml/2006/ole">
            <p:oleObj spid="_x0000_s246785" name="Equation" r:id="rId4" imgW="1092200" imgH="45720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zh-CN" altLang="en-US" smtClean="0"/>
              <a:t>需要一位同学帮助取还设备钥匙</a:t>
            </a:r>
          </a:p>
        </p:txBody>
      </p:sp>
      <p:sp>
        <p:nvSpPr>
          <p:cNvPr id="328707" name="Rectangle 3"/>
          <p:cNvSpPr>
            <a:spLocks noGrp="1" noChangeArrowheads="1"/>
          </p:cNvSpPr>
          <p:nvPr>
            <p:ph type="body" idx="1"/>
          </p:nvPr>
        </p:nvSpPr>
        <p:spPr/>
        <p:txBody>
          <a:bodyPr/>
          <a:lstStyle/>
          <a:p>
            <a:endParaRPr lang="zh-CN" altLang="en-US" smtClean="0"/>
          </a:p>
          <a:p>
            <a:pPr>
              <a:buFont typeface="Wingdings" panose="05000000000000000000" pitchFamily="2" charset="2"/>
              <a:buNone/>
            </a:pPr>
            <a:endParaRPr lang="zh-CN" altLang="en-US" smtClean="0"/>
          </a:p>
          <a:p>
            <a:pPr>
              <a:buFont typeface="Wingdings" panose="05000000000000000000" pitchFamily="2" charset="2"/>
              <a:buNone/>
            </a:pPr>
            <a:endParaRPr lang="zh-CN" altLang="en-US" smtClean="0"/>
          </a:p>
        </p:txBody>
      </p:sp>
      <p:pic>
        <p:nvPicPr>
          <p:cNvPr id="328708" name="Picture 4" descr="volunteer"/>
          <p:cNvPicPr>
            <a:picLocks noChangeAspect="1" noChangeArrowheads="1"/>
          </p:cNvPicPr>
          <p:nvPr/>
        </p:nvPicPr>
        <p:blipFill>
          <a:blip r:embed="rId2"/>
          <a:srcRect/>
          <a:stretch>
            <a:fillRect/>
          </a:stretch>
        </p:blipFill>
        <p:spPr bwMode="auto">
          <a:xfrm>
            <a:off x="1403350" y="1628775"/>
            <a:ext cx="6261100" cy="380682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日期占位符 3"/>
          <p:cNvSpPr>
            <a:spLocks noGrp="1"/>
          </p:cNvSpPr>
          <p:nvPr>
            <p:ph type="dt" sz="quarter" idx="10"/>
          </p:nvPr>
        </p:nvSpPr>
        <p:spPr>
          <a:noFill/>
        </p:spPr>
        <p:txBody>
          <a:bodyPr/>
          <a:lstStyle/>
          <a:p>
            <a:fld id="{ADBCF426-A32E-4408-A7B4-ADC84472C69F}"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85346" name="灯片编号占位符 5"/>
          <p:cNvSpPr>
            <a:spLocks noGrp="1"/>
          </p:cNvSpPr>
          <p:nvPr>
            <p:ph type="sldNum" sz="quarter" idx="12"/>
          </p:nvPr>
        </p:nvSpPr>
        <p:spPr>
          <a:noFill/>
        </p:spPr>
        <p:txBody>
          <a:bodyPr/>
          <a:lstStyle/>
          <a:p>
            <a:fld id="{0401F71A-8863-493B-9F91-3B7AD48A9AA0}" type="slidenum">
              <a:rPr lang="en-US" altLang="zh-CN" smtClean="0">
                <a:ea typeface="宋体" panose="02010600030101010101" pitchFamily="2" charset="-122"/>
              </a:rPr>
              <a:pPr/>
              <a:t>40</a:t>
            </a:fld>
            <a:endParaRPr lang="en-US" altLang="zh-CN" smtClean="0">
              <a:ea typeface="宋体" panose="02010600030101010101" pitchFamily="2" charset="-122"/>
            </a:endParaRPr>
          </a:p>
        </p:txBody>
      </p:sp>
      <p:sp>
        <p:nvSpPr>
          <p:cNvPr id="185347" name="Rectangle 2"/>
          <p:cNvSpPr>
            <a:spLocks noGrp="1" noChangeArrowheads="1"/>
          </p:cNvSpPr>
          <p:nvPr>
            <p:ph type="title"/>
          </p:nvPr>
        </p:nvSpPr>
        <p:spPr/>
        <p:txBody>
          <a:bodyPr/>
          <a:lstStyle/>
          <a:p>
            <a:pPr eaLnBrk="1" hangingPunct="1"/>
            <a:r>
              <a:rPr lang="zh-CN" altLang="en-US" sz="3800" b="1" smtClean="0"/>
              <a:t>特征函数</a:t>
            </a:r>
            <a:r>
              <a:rPr lang="en-US" altLang="zh-CN" sz="3800" b="1" smtClean="0"/>
              <a:t>—</a:t>
            </a:r>
            <a:r>
              <a:rPr lang="zh-CN" altLang="en-US" sz="3800" b="1" smtClean="0"/>
              <a:t>隶属程度</a:t>
            </a:r>
          </a:p>
        </p:txBody>
      </p:sp>
      <p:sp>
        <p:nvSpPr>
          <p:cNvPr id="2" name="Rectangle 3"/>
          <p:cNvSpPr>
            <a:spLocks noGrp="1" noChangeArrowheads="1"/>
          </p:cNvSpPr>
          <p:nvPr>
            <p:ph type="body" idx="4294967295"/>
          </p:nvPr>
        </p:nvSpPr>
        <p:spPr>
          <a:xfrm>
            <a:off x="0" y="0"/>
            <a:ext cx="0" cy="0"/>
          </a:xfrm>
        </p:spPr>
        <p:txBody>
          <a:bodyPr/>
          <a:lstStyle/>
          <a:p>
            <a:pPr eaLnBrk="1" hangingPunct="1">
              <a:lnSpc>
                <a:spcPct val="120000"/>
              </a:lnSpc>
              <a:defRPr/>
            </a:pPr>
            <a:r>
              <a:rPr lang="en-US" altLang="zh-CN" sz="3600" b="1">
                <a:latin typeface="Times New Roman" panose="02020603050405020304" pitchFamily="18" charset="0"/>
              </a:rPr>
              <a:t> </a:t>
            </a:r>
            <a:r>
              <a:rPr lang="en-US" altLang="zh-CN" sz="3600" b="1" i="1" baseline="-25000">
                <a:latin typeface="Times New Roman" panose="02020603050405020304" pitchFamily="18" charset="0"/>
              </a:rPr>
              <a:t> </a:t>
            </a:r>
            <a:r>
              <a:rPr lang="en-US" altLang="zh-CN" sz="3600" b="1">
                <a:latin typeface="Times New Roman" panose="02020603050405020304" pitchFamily="18" charset="0"/>
              </a:rPr>
              <a:t> </a:t>
            </a:r>
            <a:r>
              <a:rPr lang="en-US" altLang="zh-CN" sz="3600" b="1" i="1">
                <a:latin typeface="Times New Roman" panose="02020603050405020304" pitchFamily="18" charset="0"/>
              </a:rPr>
              <a:t>_</a:t>
            </a:r>
            <a:r>
              <a:rPr lang="en-US" altLang="zh-CN" sz="3600" b="1">
                <a:latin typeface="Times New Roman" panose="02020603050405020304" pitchFamily="18" charset="0"/>
              </a:rPr>
              <a:t> </a:t>
            </a:r>
            <a:r>
              <a:rPr lang="zh-CN" altLang="en-US" b="1">
                <a:latin typeface="Times New Roman" panose="02020603050405020304" pitchFamily="18" charset="0"/>
              </a:rPr>
              <a:t>  </a:t>
            </a:r>
            <a:r>
              <a:rPr lang="en-US" altLang="zh-CN" b="1" i="1">
                <a:latin typeface="Times New Roman" panose="02020603050405020304" pitchFamily="18" charset="0"/>
              </a:rPr>
              <a:t>_</a:t>
            </a:r>
            <a:r>
              <a:rPr lang="zh-CN" altLang="en-US" b="1">
                <a:latin typeface="Times New Roman" panose="02020603050405020304" pitchFamily="18" charset="0"/>
              </a:rPr>
              <a:t> </a:t>
            </a:r>
            <a:r>
              <a:rPr lang="en-US" altLang="zh-CN" b="1" i="1">
                <a:latin typeface="Times New Roman" panose="02020603050405020304" pitchFamily="18" charset="0"/>
              </a:rPr>
              <a:t> </a:t>
            </a:r>
            <a:r>
              <a:rPr lang="zh-CN" altLang="en-US" b="1">
                <a:latin typeface="Times New Roman" panose="02020603050405020304" pitchFamily="18" charset="0"/>
              </a:rPr>
              <a:t>     </a:t>
            </a:r>
          </a:p>
          <a:p>
            <a:pPr eaLnBrk="1" hangingPunct="1">
              <a:lnSpc>
                <a:spcPct val="120000"/>
              </a:lnSpc>
              <a:defRPr/>
            </a:pPr>
            <a:r>
              <a:rPr lang="zh-CN" altLang="en-US" b="1">
                <a:latin typeface="Times New Roman" panose="02020603050405020304" pitchFamily="18" charset="0"/>
              </a:rPr>
              <a:t>          </a:t>
            </a:r>
            <a:r>
              <a:rPr lang="en-US" altLang="zh-CN" b="1">
                <a:latin typeface="Times New Roman" panose="02020603050405020304" pitchFamily="18" charset="0"/>
              </a:rPr>
              <a:t> </a:t>
            </a:r>
            <a:r>
              <a:rPr lang="zh-CN" altLang="en-US" b="1">
                <a:latin typeface="Times New Roman" panose="02020603050405020304" pitchFamily="18" charset="0"/>
              </a:rPr>
              <a:t> </a:t>
            </a:r>
            <a:r>
              <a:rPr lang="en-US" altLang="zh-CN" b="1">
                <a:latin typeface="Times New Roman" panose="02020603050405020304" pitchFamily="18" charset="0"/>
              </a:rPr>
              <a:t> </a:t>
            </a:r>
          </a:p>
          <a:p>
            <a:pPr eaLnBrk="1" hangingPunct="1">
              <a:lnSpc>
                <a:spcPct val="120000"/>
              </a:lnSpc>
              <a:defRPr/>
            </a:pPr>
            <a:r>
              <a:rPr lang="zh-CN" altLang="en-US" b="1">
                <a:latin typeface="Times New Roman" panose="02020603050405020304" pitchFamily="18" charset="0"/>
              </a:rPr>
              <a:t>               </a:t>
            </a:r>
          </a:p>
          <a:p>
            <a:pPr lvl="1" eaLnBrk="1" hangingPunct="1">
              <a:lnSpc>
                <a:spcPct val="120000"/>
              </a:lnSpc>
              <a:defRPr/>
            </a:pPr>
            <a:r>
              <a:rPr lang="zh-CN" altLang="en-US" b="1">
                <a:latin typeface="Times New Roman" panose="02020603050405020304" pitchFamily="18" charset="0"/>
              </a:rPr>
              <a:t>       </a:t>
            </a:r>
          </a:p>
          <a:p>
            <a:pPr lvl="1" eaLnBrk="1" hangingPunct="1">
              <a:lnSpc>
                <a:spcPct val="120000"/>
              </a:lnSpc>
              <a:defRPr/>
            </a:pPr>
            <a:r>
              <a:rPr lang="zh-CN" altLang="en-US" b="1">
                <a:solidFill>
                  <a:srgbClr val="0033CC"/>
                </a:solidFill>
                <a:effectLst>
                  <a:outerShdw blurRad="38100" dist="38100" dir="2700000" algn="tl">
                    <a:srgbClr val="C0C0C0"/>
                  </a:outerShdw>
                </a:effectLst>
                <a:latin typeface="Times New Roman" panose="02020603050405020304" pitchFamily="18" charset="0"/>
              </a:rPr>
              <a:t>        </a:t>
            </a:r>
          </a:p>
        </p:txBody>
      </p:sp>
      <p:sp>
        <p:nvSpPr>
          <p:cNvPr id="3" name="Rectangle 3"/>
          <p:cNvSpPr>
            <a:spLocks noGrp="1" noChangeArrowheads="1"/>
          </p:cNvSpPr>
          <p:nvPr>
            <p:ph type="body" idx="1"/>
          </p:nvPr>
        </p:nvSpPr>
        <p:spPr>
          <a:xfrm>
            <a:off x="609600" y="1341438"/>
            <a:ext cx="7924800" cy="4419600"/>
          </a:xfrm>
        </p:spPr>
        <p:txBody>
          <a:bodyPr/>
          <a:lstStyle/>
          <a:p>
            <a:pPr eaLnBrk="1" hangingPunct="1">
              <a:lnSpc>
                <a:spcPct val="120000"/>
              </a:lnSpc>
              <a:defRPr/>
            </a:pPr>
            <a:r>
              <a:rPr lang="en-US" altLang="zh-CN" sz="3600" b="1" dirty="0">
                <a:latin typeface="Times New Roman" panose="02020603050405020304" pitchFamily="18" charset="0"/>
              </a:rPr>
              <a:t>X</a:t>
            </a:r>
            <a:r>
              <a:rPr lang="en-US" altLang="zh-CN" sz="3600" b="1" i="1" baseline="-25000" dirty="0">
                <a:latin typeface="Times New Roman" panose="02020603050405020304" pitchFamily="18" charset="0"/>
              </a:rPr>
              <a:t>A</a:t>
            </a:r>
            <a:r>
              <a:rPr lang="en-US" altLang="zh-CN" sz="3600" b="1" dirty="0">
                <a:latin typeface="Times New Roman" panose="02020603050405020304" pitchFamily="18" charset="0"/>
              </a:rPr>
              <a:t>(</a:t>
            </a:r>
            <a:r>
              <a:rPr lang="en-US" altLang="zh-CN" sz="3600" b="1" i="1" dirty="0">
                <a:latin typeface="Times New Roman" panose="02020603050405020304" pitchFamily="18" charset="0"/>
              </a:rPr>
              <a:t>x</a:t>
            </a:r>
            <a:r>
              <a:rPr lang="en-US" altLang="zh-CN" sz="3600" b="1" dirty="0">
                <a:latin typeface="Times New Roman" panose="02020603050405020304" pitchFamily="18" charset="0"/>
              </a:rPr>
              <a:t>)</a:t>
            </a:r>
            <a:r>
              <a:rPr lang="zh-CN" altLang="en-US" b="1" dirty="0">
                <a:latin typeface="Times New Roman" panose="02020603050405020304" pitchFamily="18" charset="0"/>
              </a:rPr>
              <a:t>指明</a:t>
            </a:r>
            <a:r>
              <a:rPr lang="en-US" altLang="zh-CN" b="1" i="1" dirty="0">
                <a:latin typeface="Times New Roman" panose="02020603050405020304" pitchFamily="18" charset="0"/>
              </a:rPr>
              <a:t>x</a:t>
            </a:r>
            <a:r>
              <a:rPr lang="zh-CN" altLang="en-US" b="1" dirty="0">
                <a:latin typeface="Times New Roman" panose="02020603050405020304" pitchFamily="18" charset="0"/>
              </a:rPr>
              <a:t>对</a:t>
            </a:r>
            <a:r>
              <a:rPr lang="en-US" altLang="zh-CN" b="1" i="1" dirty="0">
                <a:latin typeface="Times New Roman" panose="02020603050405020304" pitchFamily="18" charset="0"/>
              </a:rPr>
              <a:t>A</a:t>
            </a:r>
            <a:r>
              <a:rPr lang="zh-CN" altLang="en-US" b="1" dirty="0">
                <a:latin typeface="Times New Roman" panose="02020603050405020304" pitchFamily="18" charset="0"/>
              </a:rPr>
              <a:t>的隶属程度</a:t>
            </a:r>
          </a:p>
          <a:p>
            <a:pPr eaLnBrk="1" hangingPunct="1">
              <a:lnSpc>
                <a:spcPct val="120000"/>
              </a:lnSpc>
              <a:defRPr/>
            </a:pPr>
            <a:r>
              <a:rPr lang="zh-CN" altLang="en-US" b="1" dirty="0">
                <a:latin typeface="Times New Roman" panose="02020603050405020304" pitchFamily="18" charset="0"/>
              </a:rPr>
              <a:t>隶属程度只有两个值：</a:t>
            </a:r>
            <a:r>
              <a:rPr lang="en-US" altLang="zh-CN" b="1" dirty="0">
                <a:latin typeface="Times New Roman" panose="02020603050405020304" pitchFamily="18" charset="0"/>
              </a:rPr>
              <a:t>0</a:t>
            </a:r>
            <a:r>
              <a:rPr lang="zh-CN" altLang="en-US" b="1" dirty="0">
                <a:latin typeface="Times New Roman" panose="02020603050405020304" pitchFamily="18" charset="0"/>
              </a:rPr>
              <a:t>，</a:t>
            </a:r>
            <a:r>
              <a:rPr lang="en-US" altLang="zh-CN" b="1" dirty="0">
                <a:latin typeface="Times New Roman" panose="02020603050405020304" pitchFamily="18" charset="0"/>
              </a:rPr>
              <a:t>1</a:t>
            </a:r>
          </a:p>
          <a:p>
            <a:pPr eaLnBrk="1" hangingPunct="1">
              <a:lnSpc>
                <a:spcPct val="120000"/>
              </a:lnSpc>
              <a:defRPr/>
            </a:pPr>
            <a:r>
              <a:rPr lang="zh-CN" altLang="en-US" b="1" dirty="0">
                <a:latin typeface="Times New Roman" panose="02020603050405020304" pitchFamily="18" charset="0"/>
              </a:rPr>
              <a:t>经典集合只能表示什么样的概念？</a:t>
            </a:r>
          </a:p>
          <a:p>
            <a:pPr lvl="1" eaLnBrk="1" hangingPunct="1">
              <a:lnSpc>
                <a:spcPct val="120000"/>
              </a:lnSpc>
              <a:defRPr/>
            </a:pPr>
            <a:r>
              <a:rPr lang="zh-CN" altLang="en-US" b="1" dirty="0">
                <a:latin typeface="Times New Roman" panose="02020603050405020304" pitchFamily="18" charset="0"/>
              </a:rPr>
              <a:t>“非此即彼” </a:t>
            </a:r>
          </a:p>
          <a:p>
            <a:pPr lvl="1" eaLnBrk="1" hangingPunct="1">
              <a:lnSpc>
                <a:spcPct val="120000"/>
              </a:lnSpc>
              <a:defRPr/>
            </a:pPr>
            <a:r>
              <a:rPr lang="zh-CN" altLang="en-US" b="1" dirty="0">
                <a:solidFill>
                  <a:srgbClr val="0033CC"/>
                </a:solidFill>
                <a:effectLst>
                  <a:outerShdw blurRad="38100" dist="38100" dir="2700000" algn="tl">
                    <a:srgbClr val="C0C0C0"/>
                  </a:outerShdw>
                </a:effectLst>
                <a:latin typeface="Times New Roman" panose="02020603050405020304" pitchFamily="18" charset="0"/>
              </a:rPr>
              <a:t>精确（确切）概念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日期占位符 3"/>
          <p:cNvSpPr>
            <a:spLocks noGrp="1"/>
          </p:cNvSpPr>
          <p:nvPr>
            <p:ph type="dt" sz="quarter" idx="10"/>
          </p:nvPr>
        </p:nvSpPr>
        <p:spPr>
          <a:noFill/>
        </p:spPr>
        <p:txBody>
          <a:bodyPr/>
          <a:lstStyle/>
          <a:p>
            <a:fld id="{55952FA1-31B4-49EC-87AA-AA998EE3DEEE}"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87394" name="灯片编号占位符 5"/>
          <p:cNvSpPr>
            <a:spLocks noGrp="1"/>
          </p:cNvSpPr>
          <p:nvPr>
            <p:ph type="sldNum" sz="quarter" idx="12"/>
          </p:nvPr>
        </p:nvSpPr>
        <p:spPr>
          <a:noFill/>
        </p:spPr>
        <p:txBody>
          <a:bodyPr/>
          <a:lstStyle/>
          <a:p>
            <a:fld id="{24D0A03D-95A5-4720-8AA8-A91F27184CFE}" type="slidenum">
              <a:rPr lang="en-US" altLang="zh-CN" smtClean="0">
                <a:ea typeface="宋体" panose="02010600030101010101" pitchFamily="2" charset="-122"/>
              </a:rPr>
              <a:pPr/>
              <a:t>41</a:t>
            </a:fld>
            <a:endParaRPr lang="en-US" altLang="zh-CN" smtClean="0">
              <a:ea typeface="宋体" panose="02010600030101010101" pitchFamily="2" charset="-122"/>
            </a:endParaRPr>
          </a:p>
        </p:txBody>
      </p:sp>
      <p:sp>
        <p:nvSpPr>
          <p:cNvPr id="187395" name="Rectangle 2"/>
          <p:cNvSpPr>
            <a:spLocks noGrp="1" noChangeArrowheads="1"/>
          </p:cNvSpPr>
          <p:nvPr>
            <p:ph type="title"/>
          </p:nvPr>
        </p:nvSpPr>
        <p:spPr/>
        <p:txBody>
          <a:bodyPr/>
          <a:lstStyle/>
          <a:p>
            <a:pPr eaLnBrk="1" hangingPunct="1"/>
            <a:r>
              <a:rPr lang="zh-CN" altLang="en-US" sz="3800" b="1" smtClean="0"/>
              <a:t>非此即彼？</a:t>
            </a:r>
          </a:p>
        </p:txBody>
      </p:sp>
      <p:sp>
        <p:nvSpPr>
          <p:cNvPr id="2" name="Rectangle 3"/>
          <p:cNvSpPr>
            <a:spLocks noGrp="1" noChangeArrowheads="1"/>
          </p:cNvSpPr>
          <p:nvPr>
            <p:ph type="body" idx="4294967295"/>
          </p:nvPr>
        </p:nvSpPr>
        <p:spPr>
          <a:xfrm>
            <a:off x="0" y="0"/>
            <a:ext cx="0" cy="0"/>
          </a:xfrm>
        </p:spPr>
        <p:txBody>
          <a:bodyPr/>
          <a:lstStyle/>
          <a:p>
            <a:pPr eaLnBrk="1" hangingPunct="1">
              <a:lnSpc>
                <a:spcPct val="120000"/>
              </a:lnSpc>
              <a:defRPr/>
            </a:pPr>
            <a:r>
              <a:rPr lang="en-US" altLang="zh-CN" b="1"/>
              <a:t> </a:t>
            </a:r>
            <a:r>
              <a:rPr lang="zh-CN" altLang="en-US" b="1"/>
              <a:t>    </a:t>
            </a:r>
          </a:p>
          <a:p>
            <a:pPr eaLnBrk="1" hangingPunct="1">
              <a:lnSpc>
                <a:spcPct val="120000"/>
              </a:lnSpc>
              <a:defRPr/>
            </a:pPr>
            <a:r>
              <a:rPr lang="zh-CN" altLang="en-US" b="1"/>
              <a:t>    </a:t>
            </a:r>
          </a:p>
          <a:p>
            <a:pPr eaLnBrk="1" hangingPunct="1">
              <a:lnSpc>
                <a:spcPct val="120000"/>
              </a:lnSpc>
              <a:defRPr/>
            </a:pPr>
            <a:r>
              <a:rPr lang="zh-CN" altLang="en-US" b="1"/>
              <a:t>            </a:t>
            </a:r>
            <a:r>
              <a:rPr lang="zh-CN" altLang="en-US" b="1">
                <a:solidFill>
                  <a:srgbClr val="0033CC"/>
                </a:solidFill>
                <a:effectLst>
                  <a:outerShdw blurRad="38100" dist="38100" dir="2700000" algn="tl">
                    <a:srgbClr val="C0C0C0"/>
                  </a:outerShdw>
                </a:effectLst>
              </a:rPr>
              <a:t>   </a:t>
            </a:r>
            <a:r>
              <a:rPr lang="zh-CN" altLang="en-US" b="1">
                <a:effectLst>
                  <a:outerShdw blurRad="38100" dist="38100" dir="2700000" algn="tl">
                    <a:srgbClr val="C0C0C0"/>
                  </a:outerShdw>
                </a:effectLst>
              </a:rPr>
              <a:t> </a:t>
            </a:r>
          </a:p>
          <a:p>
            <a:pPr eaLnBrk="1" hangingPunct="1">
              <a:lnSpc>
                <a:spcPct val="120000"/>
              </a:lnSpc>
              <a:defRPr/>
            </a:pPr>
            <a:r>
              <a:rPr lang="zh-CN" altLang="en-US" b="1" u="sng">
                <a:solidFill>
                  <a:srgbClr val="0033CC"/>
                </a:solidFill>
                <a:effectLst>
                  <a:outerShdw blurRad="38100" dist="38100" dir="2700000" algn="tl">
                    <a:srgbClr val="C0C0C0"/>
                  </a:outerShdw>
                </a:effectLst>
              </a:rPr>
              <a:t>   </a:t>
            </a:r>
            <a:r>
              <a:rPr lang="zh-CN" altLang="en-US" b="1"/>
              <a:t>          </a:t>
            </a:r>
            <a:r>
              <a:rPr lang="zh-CN" altLang="en-US" b="1">
                <a:solidFill>
                  <a:srgbClr val="FA0202"/>
                </a:solidFill>
              </a:rPr>
              <a:t>  </a:t>
            </a:r>
            <a:r>
              <a:rPr lang="zh-CN" altLang="en-US" b="1"/>
              <a:t>                   </a:t>
            </a:r>
          </a:p>
          <a:p>
            <a:pPr lvl="1" eaLnBrk="1" hangingPunct="1">
              <a:lnSpc>
                <a:spcPct val="120000"/>
              </a:lnSpc>
              <a:defRPr/>
            </a:pPr>
            <a:r>
              <a:rPr lang="zh-CN" altLang="en-US" b="1"/>
              <a:t>         </a:t>
            </a:r>
          </a:p>
        </p:txBody>
      </p:sp>
      <p:sp>
        <p:nvSpPr>
          <p:cNvPr id="3" name="Rectangle 3"/>
          <p:cNvSpPr>
            <a:spLocks noGrp="1" noChangeArrowheads="1"/>
          </p:cNvSpPr>
          <p:nvPr>
            <p:ph type="body" idx="1"/>
          </p:nvPr>
        </p:nvSpPr>
        <p:spPr/>
        <p:txBody>
          <a:bodyPr/>
          <a:lstStyle/>
          <a:p>
            <a:pPr eaLnBrk="1" hangingPunct="1">
              <a:lnSpc>
                <a:spcPct val="120000"/>
              </a:lnSpc>
            </a:pPr>
            <a:r>
              <a:rPr lang="en-US" altLang="zh-CN" b="1" smtClean="0"/>
              <a:t>“</a:t>
            </a:r>
            <a:r>
              <a:rPr lang="zh-CN" altLang="en-US" b="1" smtClean="0"/>
              <a:t>高个子”</a:t>
            </a:r>
          </a:p>
          <a:p>
            <a:pPr eaLnBrk="1" hangingPunct="1">
              <a:lnSpc>
                <a:spcPct val="120000"/>
              </a:lnSpc>
            </a:pPr>
            <a:endParaRPr lang="en-US" altLang="zh-CN" b="1" smtClean="0"/>
          </a:p>
          <a:p>
            <a:pPr eaLnBrk="1" hangingPunct="1">
              <a:lnSpc>
                <a:spcPct val="120000"/>
              </a:lnSpc>
            </a:pPr>
            <a:endParaRPr lang="en-US" altLang="zh-CN" b="1" smtClean="0"/>
          </a:p>
          <a:p>
            <a:pPr eaLnBrk="1" hangingPunct="1">
              <a:lnSpc>
                <a:spcPct val="120000"/>
              </a:lnSpc>
            </a:pPr>
            <a:r>
              <a:rPr lang="zh-CN" altLang="en-US" b="1" smtClean="0"/>
              <a:t>“年轻”</a:t>
            </a:r>
          </a:p>
        </p:txBody>
      </p:sp>
      <p:pic>
        <p:nvPicPr>
          <p:cNvPr id="279553" name="Picture 1" descr="J:\工作\teaching\课程\旧课程\模糊数学\模糊数学课件\2014模糊数学\图片\高个子矮个子.jpg"/>
          <p:cNvPicPr>
            <a:picLocks noChangeAspect="1" noChangeArrowheads="1"/>
          </p:cNvPicPr>
          <p:nvPr/>
        </p:nvPicPr>
        <p:blipFill>
          <a:blip r:embed="rId3"/>
          <a:srcRect/>
          <a:stretch>
            <a:fillRect/>
          </a:stretch>
        </p:blipFill>
        <p:spPr bwMode="auto">
          <a:xfrm>
            <a:off x="3132138" y="287316"/>
            <a:ext cx="2384425" cy="2590800"/>
          </a:xfrm>
          <a:prstGeom prst="rect">
            <a:avLst/>
          </a:prstGeom>
          <a:noFill/>
          <a:ln w="9525">
            <a:noFill/>
            <a:miter lim="800000"/>
            <a:headEnd/>
            <a:tailEnd/>
          </a:ln>
        </p:spPr>
      </p:pic>
      <p:pic>
        <p:nvPicPr>
          <p:cNvPr id="279554" name="Picture 2" descr="J:\工作\teaching\课程\旧课程\模糊数学\模糊数学课件\2014模糊数学\图片\baby.jpg"/>
          <p:cNvPicPr>
            <a:picLocks noChangeAspect="1" noChangeArrowheads="1"/>
          </p:cNvPicPr>
          <p:nvPr/>
        </p:nvPicPr>
        <p:blipFill>
          <a:blip r:embed="rId4"/>
          <a:srcRect/>
          <a:stretch>
            <a:fillRect/>
          </a:stretch>
        </p:blipFill>
        <p:spPr bwMode="auto">
          <a:xfrm>
            <a:off x="179388" y="4652963"/>
            <a:ext cx="2254250" cy="1223962"/>
          </a:xfrm>
          <a:prstGeom prst="rect">
            <a:avLst/>
          </a:prstGeom>
          <a:noFill/>
          <a:ln w="9525">
            <a:noFill/>
            <a:miter lim="800000"/>
            <a:headEnd/>
            <a:tailEnd/>
          </a:ln>
        </p:spPr>
      </p:pic>
      <p:pic>
        <p:nvPicPr>
          <p:cNvPr id="276482" name="Picture 2"/>
          <p:cNvPicPr>
            <a:picLocks noChangeAspect="1" noChangeArrowheads="1"/>
          </p:cNvPicPr>
          <p:nvPr/>
        </p:nvPicPr>
        <p:blipFill>
          <a:blip r:embed="rId5"/>
          <a:srcRect/>
          <a:stretch>
            <a:fillRect/>
          </a:stretch>
        </p:blipFill>
        <p:spPr bwMode="auto">
          <a:xfrm>
            <a:off x="6011863" y="285728"/>
            <a:ext cx="2238375" cy="2865438"/>
          </a:xfrm>
          <a:prstGeom prst="rect">
            <a:avLst/>
          </a:prstGeom>
          <a:noFill/>
          <a:ln w="9525">
            <a:noFill/>
            <a:miter lim="800000"/>
            <a:headEnd/>
            <a:tailEnd/>
          </a:ln>
        </p:spPr>
      </p:pic>
      <p:pic>
        <p:nvPicPr>
          <p:cNvPr id="4" name="图片 3" descr="timg[2]"/>
          <p:cNvPicPr>
            <a:picLocks noChangeAspect="1"/>
          </p:cNvPicPr>
          <p:nvPr/>
        </p:nvPicPr>
        <p:blipFill>
          <a:blip r:embed="rId6"/>
          <a:stretch>
            <a:fillRect/>
          </a:stretch>
        </p:blipFill>
        <p:spPr>
          <a:xfrm>
            <a:off x="2466975" y="4409440"/>
            <a:ext cx="3041650" cy="1710690"/>
          </a:xfrm>
          <a:prstGeom prst="rect">
            <a:avLst/>
          </a:prstGeom>
        </p:spPr>
      </p:pic>
      <p:pic>
        <p:nvPicPr>
          <p:cNvPr id="284674" name="Picture 2" descr="https://pics6.baidu.com/feed/aec379310a55b3194f071a6c4e0d1f21cefc175c.jpeg?token=fb0b5fd5ff967b19bc1100abdff5819e"/>
          <p:cNvPicPr>
            <a:picLocks noChangeAspect="1" noChangeArrowheads="1"/>
          </p:cNvPicPr>
          <p:nvPr/>
        </p:nvPicPr>
        <p:blipFill>
          <a:blip r:embed="rId7"/>
          <a:srcRect/>
          <a:stretch>
            <a:fillRect/>
          </a:stretch>
        </p:blipFill>
        <p:spPr bwMode="auto">
          <a:xfrm>
            <a:off x="5643570" y="3375645"/>
            <a:ext cx="1918294" cy="27965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par>
                                <p:cTn id="10" presetID="4" presetClass="entr" presetSubtype="16" fill="hold" nodeType="withEffect">
                                  <p:stCondLst>
                                    <p:cond delay="0"/>
                                  </p:stCondLst>
                                  <p:childTnLst>
                                    <p:set>
                                      <p:cBhvr>
                                        <p:cTn id="11" dur="1" fill="hold">
                                          <p:stCondLst>
                                            <p:cond delay="0"/>
                                          </p:stCondLst>
                                        </p:cTn>
                                        <p:tgtEl>
                                          <p:spTgt spid="279553"/>
                                        </p:tgtEl>
                                        <p:attrNameLst>
                                          <p:attrName>style.visibility</p:attrName>
                                        </p:attrNameLst>
                                      </p:cBhvr>
                                      <p:to>
                                        <p:strVal val="visible"/>
                                      </p:to>
                                    </p:set>
                                    <p:animEffect transition="in" filter="box(in)">
                                      <p:cBhvr>
                                        <p:cTn id="12" dur="500"/>
                                        <p:tgtEl>
                                          <p:spTgt spid="2795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6482"/>
                                        </p:tgtEl>
                                        <p:attrNameLst>
                                          <p:attrName>style.visibility</p:attrName>
                                        </p:attrNameLst>
                                      </p:cBhvr>
                                      <p:to>
                                        <p:strVal val="visible"/>
                                      </p:to>
                                    </p:set>
                                    <p:animEffect transition="in" filter="barn(inVertical)">
                                      <p:cBhvr>
                                        <p:cTn id="17" dur="500"/>
                                        <p:tgtEl>
                                          <p:spTgt spid="27648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8" presetClass="entr" presetSubtype="0" accel="50000" fill="hold" nodeType="clickEffect">
                                  <p:stCondLst>
                                    <p:cond delay="0"/>
                                  </p:stCondLst>
                                  <p:childTnLst>
                                    <p:set>
                                      <p:cBhvr>
                                        <p:cTn id="26" dur="1" fill="hold">
                                          <p:stCondLst>
                                            <p:cond delay="0"/>
                                          </p:stCondLst>
                                        </p:cTn>
                                        <p:tgtEl>
                                          <p:spTgt spid="279554"/>
                                        </p:tgtEl>
                                        <p:attrNameLst>
                                          <p:attrName>style.visibility</p:attrName>
                                        </p:attrNameLst>
                                      </p:cBhvr>
                                      <p:to>
                                        <p:strVal val="visible"/>
                                      </p:to>
                                    </p:set>
                                    <p:anim calcmode="lin" valueType="num">
                                      <p:cBhvr>
                                        <p:cTn id="27" dur="1000" fill="hold"/>
                                        <p:tgtEl>
                                          <p:spTgt spid="27955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1000" fill="hold"/>
                                        <p:tgtEl>
                                          <p:spTgt spid="279554"/>
                                        </p:tgtEl>
                                        <p:attrNameLst>
                                          <p:attrName>ppt_x</p:attrName>
                                        </p:attrNameLst>
                                      </p:cBhvr>
                                      <p:tavLst>
                                        <p:tav tm="0">
                                          <p:val>
                                            <p:fltVal val="-1"/>
                                          </p:val>
                                        </p:tav>
                                        <p:tav tm="50000">
                                          <p:val>
                                            <p:fltVal val="0.95"/>
                                          </p:val>
                                        </p:tav>
                                        <p:tav tm="100000">
                                          <p:val>
                                            <p:strVal val="#ppt_x"/>
                                          </p:val>
                                        </p:tav>
                                      </p:tavLst>
                                    </p:anim>
                                    <p:anim calcmode="lin" valueType="num">
                                      <p:cBhvr>
                                        <p:cTn id="29" dur="1000" fill="hold"/>
                                        <p:tgtEl>
                                          <p:spTgt spid="279554"/>
                                        </p:tgtEl>
                                        <p:attrNameLst>
                                          <p:attrName>ppt_y</p:attrName>
                                        </p:attrNameLst>
                                      </p:cBhvr>
                                      <p:tavLst>
                                        <p:tav tm="0">
                                          <p:val>
                                            <p:strVal val="#ppt_y"/>
                                          </p:val>
                                        </p:tav>
                                        <p:tav tm="100000">
                                          <p:val>
                                            <p:strVal val="#ppt_y"/>
                                          </p:val>
                                        </p:tav>
                                      </p:tavLst>
                                    </p:anim>
                                    <p:animEffect transition="in" filter="fade">
                                      <p:cBhvr>
                                        <p:cTn id="30" dur="1000"/>
                                        <p:tgtEl>
                                          <p:spTgt spid="27955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1+#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nodeType="clickEffect">
                                  <p:stCondLst>
                                    <p:cond delay="0"/>
                                  </p:stCondLst>
                                  <p:childTnLst>
                                    <p:set>
                                      <p:cBhvr>
                                        <p:cTn id="40" dur="1" fill="hold">
                                          <p:stCondLst>
                                            <p:cond delay="0"/>
                                          </p:stCondLst>
                                        </p:cTn>
                                        <p:tgtEl>
                                          <p:spTgt spid="284674"/>
                                        </p:tgtEl>
                                        <p:attrNameLst>
                                          <p:attrName>style.visibility</p:attrName>
                                        </p:attrNameLst>
                                      </p:cBhvr>
                                      <p:to>
                                        <p:strVal val="visible"/>
                                      </p:to>
                                    </p:set>
                                    <p:anim calcmode="lin" valueType="num">
                                      <p:cBhvr additive="base">
                                        <p:cTn id="41" dur="500" fill="hold"/>
                                        <p:tgtEl>
                                          <p:spTgt spid="284674"/>
                                        </p:tgtEl>
                                        <p:attrNameLst>
                                          <p:attrName>ppt_x</p:attrName>
                                        </p:attrNameLst>
                                      </p:cBhvr>
                                      <p:tavLst>
                                        <p:tav tm="0">
                                          <p:val>
                                            <p:strVal val="0-#ppt_w/2"/>
                                          </p:val>
                                        </p:tav>
                                        <p:tav tm="100000">
                                          <p:val>
                                            <p:strVal val="#ppt_x"/>
                                          </p:val>
                                        </p:tav>
                                      </p:tavLst>
                                    </p:anim>
                                    <p:anim calcmode="lin" valueType="num">
                                      <p:cBhvr additive="base">
                                        <p:cTn id="42" dur="500" fill="hold"/>
                                        <p:tgtEl>
                                          <p:spTgt spid="2846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p:txBody>
          <a:bodyPr/>
          <a:lstStyle/>
          <a:p>
            <a:r>
              <a:rPr lang="zh-CN" altLang="en-US" smtClean="0"/>
              <a:t>概念的模糊性</a:t>
            </a:r>
          </a:p>
        </p:txBody>
      </p:sp>
      <p:sp>
        <p:nvSpPr>
          <p:cNvPr id="3" name="内容占位符 2"/>
          <p:cNvSpPr>
            <a:spLocks noGrp="1"/>
          </p:cNvSpPr>
          <p:nvPr>
            <p:ph idx="1"/>
          </p:nvPr>
        </p:nvSpPr>
        <p:spPr/>
        <p:txBody>
          <a:bodyPr/>
          <a:lstStyle/>
          <a:p>
            <a:pPr eaLnBrk="1" hangingPunct="1">
              <a:lnSpc>
                <a:spcPct val="120000"/>
              </a:lnSpc>
              <a:defRPr/>
            </a:pPr>
            <a:r>
              <a:rPr lang="zh-CN" altLang="en-US" b="1" i="1" dirty="0" smtClean="0">
                <a:solidFill>
                  <a:srgbClr val="FF0000"/>
                </a:solidFill>
              </a:rPr>
              <a:t>现实世界中</a:t>
            </a:r>
            <a:r>
              <a:rPr lang="zh-CN" altLang="en-US" b="1" dirty="0" smtClean="0"/>
              <a:t>的很多概念具有</a:t>
            </a:r>
            <a:r>
              <a:rPr lang="zh-CN" altLang="en-US" b="1" dirty="0" smtClean="0">
                <a:solidFill>
                  <a:srgbClr val="0033CC"/>
                </a:solidFill>
                <a:effectLst>
                  <a:outerShdw blurRad="38100" dist="38100" dir="2700000" algn="tl">
                    <a:srgbClr val="C0C0C0"/>
                  </a:outerShdw>
                </a:effectLst>
              </a:rPr>
              <a:t>模糊性</a:t>
            </a:r>
            <a:r>
              <a:rPr lang="zh-CN" altLang="en-US" b="1" dirty="0" smtClean="0">
                <a:effectLst>
                  <a:outerShdw blurRad="38100" dist="38100" dir="2700000" algn="tl">
                    <a:srgbClr val="C0C0C0"/>
                  </a:outerShdw>
                </a:effectLst>
              </a:rPr>
              <a:t>。</a:t>
            </a:r>
          </a:p>
          <a:p>
            <a:pPr eaLnBrk="1" hangingPunct="1">
              <a:lnSpc>
                <a:spcPct val="120000"/>
              </a:lnSpc>
              <a:defRPr/>
            </a:pPr>
            <a:r>
              <a:rPr lang="zh-CN" altLang="en-US" b="1" u="sng" dirty="0" smtClean="0">
                <a:solidFill>
                  <a:srgbClr val="0033CC"/>
                </a:solidFill>
                <a:effectLst>
                  <a:outerShdw blurRad="38100" dist="38100" dir="2700000" algn="tl">
                    <a:srgbClr val="C0C0C0"/>
                  </a:outerShdw>
                </a:effectLst>
              </a:rPr>
              <a:t>模糊性</a:t>
            </a:r>
            <a:r>
              <a:rPr lang="zh-CN" altLang="en-US" b="1" dirty="0" smtClean="0"/>
              <a:t>：客观事物差异的中间</a:t>
            </a:r>
            <a:r>
              <a:rPr lang="zh-CN" altLang="en-US" b="1" dirty="0" smtClean="0">
                <a:solidFill>
                  <a:srgbClr val="FA0202"/>
                </a:solidFill>
              </a:rPr>
              <a:t>过渡</a:t>
            </a:r>
            <a:r>
              <a:rPr lang="zh-CN" altLang="en-US" b="1" dirty="0" smtClean="0"/>
              <a:t>中的不分明性，难以划定界限。非此即彼？</a:t>
            </a:r>
          </a:p>
          <a:p>
            <a:pPr lvl="1" eaLnBrk="1" hangingPunct="1">
              <a:lnSpc>
                <a:spcPct val="120000"/>
              </a:lnSpc>
              <a:defRPr/>
            </a:pPr>
            <a:r>
              <a:rPr lang="zh-CN" altLang="en-US" b="1" dirty="0" smtClean="0"/>
              <a:t>亦此亦彼，模糊概念</a:t>
            </a:r>
          </a:p>
          <a:p>
            <a:pPr>
              <a:defRPr/>
            </a:pPr>
            <a:endParaRPr lang="zh-CN" altLang="en-US" dirty="0"/>
          </a:p>
        </p:txBody>
      </p:sp>
      <p:sp>
        <p:nvSpPr>
          <p:cNvPr id="189443" name="日期占位符 3"/>
          <p:cNvSpPr>
            <a:spLocks noGrp="1"/>
          </p:cNvSpPr>
          <p:nvPr>
            <p:ph type="dt" sz="quarter" idx="10"/>
          </p:nvPr>
        </p:nvSpPr>
        <p:spPr>
          <a:noFill/>
        </p:spPr>
        <p:txBody>
          <a:bodyPr/>
          <a:lstStyle/>
          <a:p>
            <a:fld id="{A32363B2-C9F9-4EB0-91F2-3F1CC8DCBA3F}"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89444" name="灯片编号占位符 4"/>
          <p:cNvSpPr>
            <a:spLocks noGrp="1"/>
          </p:cNvSpPr>
          <p:nvPr>
            <p:ph type="sldNum" sz="quarter" idx="12"/>
          </p:nvPr>
        </p:nvSpPr>
        <p:spPr>
          <a:noFill/>
        </p:spPr>
        <p:txBody>
          <a:bodyPr/>
          <a:lstStyle/>
          <a:p>
            <a:fld id="{355C0729-81E1-45FD-A8C8-2E50EA1E4B86}" type="slidenum">
              <a:rPr lang="en-US" altLang="zh-CN" smtClean="0">
                <a:ea typeface="宋体" panose="02010600030101010101" pitchFamily="2" charset="-122"/>
              </a:rPr>
              <a:pPr/>
              <a:t>42</a:t>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日期占位符 3"/>
          <p:cNvSpPr>
            <a:spLocks noGrp="1"/>
          </p:cNvSpPr>
          <p:nvPr>
            <p:ph type="dt" sz="quarter" idx="10"/>
          </p:nvPr>
        </p:nvSpPr>
        <p:spPr>
          <a:noFill/>
        </p:spPr>
        <p:txBody>
          <a:bodyPr/>
          <a:lstStyle/>
          <a:p>
            <a:fld id="{9F1D7B94-0ACC-4321-BF6B-1B7EA7B5FF1A}"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90466" name="灯片编号占位符 5"/>
          <p:cNvSpPr>
            <a:spLocks noGrp="1"/>
          </p:cNvSpPr>
          <p:nvPr>
            <p:ph type="sldNum" sz="quarter" idx="12"/>
          </p:nvPr>
        </p:nvSpPr>
        <p:spPr>
          <a:noFill/>
        </p:spPr>
        <p:txBody>
          <a:bodyPr/>
          <a:lstStyle/>
          <a:p>
            <a:fld id="{BE7E40B3-68E1-42C8-BCFD-624E7386538D}" type="slidenum">
              <a:rPr lang="en-US" altLang="zh-CN" smtClean="0">
                <a:ea typeface="宋体" panose="02010600030101010101" pitchFamily="2" charset="-122"/>
              </a:rPr>
              <a:pPr/>
              <a:t>43</a:t>
            </a:fld>
            <a:endParaRPr lang="en-US" altLang="zh-CN" smtClean="0">
              <a:ea typeface="宋体" panose="02010600030101010101" pitchFamily="2" charset="-122"/>
            </a:endParaRPr>
          </a:p>
        </p:txBody>
      </p:sp>
      <p:sp>
        <p:nvSpPr>
          <p:cNvPr id="190467" name="Rectangle 2"/>
          <p:cNvSpPr>
            <a:spLocks noGrp="1" noChangeArrowheads="1"/>
          </p:cNvSpPr>
          <p:nvPr>
            <p:ph type="title"/>
          </p:nvPr>
        </p:nvSpPr>
        <p:spPr/>
        <p:txBody>
          <a:bodyPr/>
          <a:lstStyle/>
          <a:p>
            <a:pPr eaLnBrk="1" hangingPunct="1"/>
            <a:r>
              <a:rPr lang="zh-CN" altLang="en-US" sz="3800" b="1" smtClean="0"/>
              <a:t>模糊概念</a:t>
            </a:r>
          </a:p>
        </p:txBody>
      </p:sp>
      <p:sp>
        <p:nvSpPr>
          <p:cNvPr id="2" name="Rectangle 3"/>
          <p:cNvSpPr>
            <a:spLocks noGrp="1" noChangeArrowheads="1"/>
          </p:cNvSpPr>
          <p:nvPr>
            <p:ph type="body" idx="1"/>
          </p:nvPr>
        </p:nvSpPr>
        <p:spPr>
          <a:xfrm>
            <a:off x="250825" y="1484313"/>
            <a:ext cx="7991475" cy="647700"/>
          </a:xfrm>
        </p:spPr>
        <p:txBody>
          <a:bodyPr/>
          <a:lstStyle/>
          <a:p>
            <a:pPr marL="457200" lvl="1" indent="0" eaLnBrk="1" hangingPunct="1">
              <a:buFont typeface="Wingdings" panose="05000000000000000000" pitchFamily="2" charset="2"/>
              <a:buNone/>
              <a:defRPr/>
            </a:pPr>
            <a:r>
              <a:rPr lang="zh-CN" altLang="en-US" sz="2400" b="1" dirty="0"/>
              <a:t>客观事物差异的中间</a:t>
            </a:r>
            <a:r>
              <a:rPr lang="zh-CN" altLang="en-US" sz="2400" b="1" dirty="0">
                <a:solidFill>
                  <a:srgbClr val="FA0202"/>
                </a:solidFill>
              </a:rPr>
              <a:t>过渡</a:t>
            </a:r>
            <a:r>
              <a:rPr lang="zh-CN" altLang="en-US" sz="2400" b="1" dirty="0"/>
              <a:t>中的不分明性</a:t>
            </a:r>
            <a:endParaRPr lang="zh-CN" altLang="en-US" sz="2400" b="1" dirty="0" smtClean="0"/>
          </a:p>
          <a:p>
            <a:pPr lvl="1" eaLnBrk="1" hangingPunct="1">
              <a:defRPr/>
            </a:pPr>
            <a:endParaRPr lang="zh-CN" altLang="en-US" sz="2400" b="1" dirty="0" smtClean="0"/>
          </a:p>
          <a:p>
            <a:pPr lvl="1" eaLnBrk="1" hangingPunct="1">
              <a:defRPr/>
            </a:pPr>
            <a:endParaRPr lang="zh-CN" altLang="en-US" sz="2400" b="1" dirty="0" smtClean="0"/>
          </a:p>
          <a:p>
            <a:pPr lvl="1" eaLnBrk="1" hangingPunct="1">
              <a:defRPr/>
            </a:pPr>
            <a:endParaRPr lang="zh-CN" altLang="en-US" sz="2400" b="1" dirty="0" smtClean="0"/>
          </a:p>
          <a:p>
            <a:pPr marL="457200" lvl="1" indent="0" eaLnBrk="1" hangingPunct="1">
              <a:buFont typeface="Wingdings" panose="05000000000000000000" pitchFamily="2" charset="2"/>
              <a:buNone/>
              <a:defRPr/>
            </a:pPr>
            <a:endParaRPr lang="zh-CN" altLang="en-US" sz="2400" b="1" dirty="0" smtClean="0"/>
          </a:p>
        </p:txBody>
      </p:sp>
      <p:pic>
        <p:nvPicPr>
          <p:cNvPr id="275458" name="Picture 2"/>
          <p:cNvPicPr>
            <a:picLocks noChangeAspect="1" noChangeArrowheads="1"/>
          </p:cNvPicPr>
          <p:nvPr/>
        </p:nvPicPr>
        <p:blipFill>
          <a:blip r:embed="rId3"/>
          <a:srcRect/>
          <a:stretch>
            <a:fillRect/>
          </a:stretch>
        </p:blipFill>
        <p:spPr bwMode="auto">
          <a:xfrm>
            <a:off x="755650" y="2100263"/>
            <a:ext cx="2705100" cy="2857500"/>
          </a:xfrm>
          <a:prstGeom prst="rect">
            <a:avLst/>
          </a:prstGeom>
          <a:noFill/>
          <a:ln w="9525">
            <a:noFill/>
            <a:miter lim="800000"/>
            <a:headEnd/>
            <a:tailEnd/>
          </a:ln>
        </p:spPr>
      </p:pic>
      <p:pic>
        <p:nvPicPr>
          <p:cNvPr id="275459" name="Picture 3"/>
          <p:cNvPicPr>
            <a:picLocks noChangeAspect="1" noChangeArrowheads="1"/>
          </p:cNvPicPr>
          <p:nvPr/>
        </p:nvPicPr>
        <p:blipFill>
          <a:blip r:embed="rId4"/>
          <a:srcRect/>
          <a:stretch>
            <a:fillRect/>
          </a:stretch>
        </p:blipFill>
        <p:spPr bwMode="auto">
          <a:xfrm>
            <a:off x="3924300" y="3916363"/>
            <a:ext cx="2363788" cy="2282825"/>
          </a:xfrm>
          <a:prstGeom prst="rect">
            <a:avLst/>
          </a:prstGeom>
          <a:noFill/>
          <a:ln w="9525">
            <a:noFill/>
            <a:miter lim="800000"/>
            <a:headEnd/>
            <a:tailEnd/>
          </a:ln>
        </p:spPr>
      </p:pic>
      <p:pic>
        <p:nvPicPr>
          <p:cNvPr id="275460" name="Picture 4"/>
          <p:cNvPicPr>
            <a:picLocks noChangeAspect="1" noChangeArrowheads="1"/>
          </p:cNvPicPr>
          <p:nvPr/>
        </p:nvPicPr>
        <p:blipFill>
          <a:blip r:embed="rId5"/>
          <a:srcRect/>
          <a:stretch>
            <a:fillRect/>
          </a:stretch>
        </p:blipFill>
        <p:spPr bwMode="auto">
          <a:xfrm>
            <a:off x="6010275" y="4005263"/>
            <a:ext cx="2857500" cy="2105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barn(inVertical)">
                                      <p:cBhvr>
                                        <p:cTn id="7" dur="500"/>
                                        <p:tgtEl>
                                          <p:spTgt spid="2754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75459"/>
                                        </p:tgtEl>
                                        <p:attrNameLst>
                                          <p:attrName>style.visibility</p:attrName>
                                        </p:attrNameLst>
                                      </p:cBhvr>
                                      <p:to>
                                        <p:strVal val="visible"/>
                                      </p:to>
                                    </p:set>
                                    <p:animEffect transition="in" filter="barn(inVertical)">
                                      <p:cBhvr>
                                        <p:cTn id="12" dur="500"/>
                                        <p:tgtEl>
                                          <p:spTgt spid="275459"/>
                                        </p:tgtEl>
                                      </p:cBhvr>
                                    </p:animEffect>
                                  </p:childTnLst>
                                </p:cTn>
                              </p:par>
                              <p:par>
                                <p:cTn id="13" presetID="16" presetClass="entr" presetSubtype="21" fill="hold" nodeType="withEffect">
                                  <p:stCondLst>
                                    <p:cond delay="0"/>
                                  </p:stCondLst>
                                  <p:childTnLst>
                                    <p:set>
                                      <p:cBhvr>
                                        <p:cTn id="14" dur="1" fill="hold">
                                          <p:stCondLst>
                                            <p:cond delay="0"/>
                                          </p:stCondLst>
                                        </p:cTn>
                                        <p:tgtEl>
                                          <p:spTgt spid="275460"/>
                                        </p:tgtEl>
                                        <p:attrNameLst>
                                          <p:attrName>style.visibility</p:attrName>
                                        </p:attrNameLst>
                                      </p:cBhvr>
                                      <p:to>
                                        <p:strVal val="visible"/>
                                      </p:to>
                                    </p:set>
                                    <p:animEffect transition="in" filter="barn(inVertical)">
                                      <p:cBhvr>
                                        <p:cTn id="15" dur="5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日期占位符 3"/>
          <p:cNvSpPr>
            <a:spLocks noGrp="1"/>
          </p:cNvSpPr>
          <p:nvPr>
            <p:ph type="dt" sz="quarter" idx="10"/>
          </p:nvPr>
        </p:nvSpPr>
        <p:spPr>
          <a:noFill/>
        </p:spPr>
        <p:txBody>
          <a:bodyPr/>
          <a:lstStyle/>
          <a:p>
            <a:fld id="{D90D82B6-4A4B-4C1A-9A40-8AA6FBAECBE1}"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92514" name="灯片编号占位符 5"/>
          <p:cNvSpPr>
            <a:spLocks noGrp="1"/>
          </p:cNvSpPr>
          <p:nvPr>
            <p:ph type="sldNum" sz="quarter" idx="12"/>
          </p:nvPr>
        </p:nvSpPr>
        <p:spPr>
          <a:noFill/>
        </p:spPr>
        <p:txBody>
          <a:bodyPr/>
          <a:lstStyle/>
          <a:p>
            <a:fld id="{AC580F51-2E15-4195-BCB1-86B38FF4DBD5}" type="slidenum">
              <a:rPr lang="en-US" altLang="zh-CN" smtClean="0">
                <a:ea typeface="宋体" panose="02010600030101010101" pitchFamily="2" charset="-122"/>
              </a:rPr>
              <a:pPr/>
              <a:t>44</a:t>
            </a:fld>
            <a:endParaRPr lang="en-US" altLang="zh-CN" smtClean="0">
              <a:ea typeface="宋体" panose="02010600030101010101" pitchFamily="2" charset="-122"/>
            </a:endParaRPr>
          </a:p>
        </p:txBody>
      </p:sp>
      <p:sp>
        <p:nvSpPr>
          <p:cNvPr id="192515" name="Rectangle 2"/>
          <p:cNvSpPr>
            <a:spLocks noGrp="1" noChangeArrowheads="1"/>
          </p:cNvSpPr>
          <p:nvPr>
            <p:ph type="title"/>
          </p:nvPr>
        </p:nvSpPr>
        <p:spPr/>
        <p:txBody>
          <a:bodyPr/>
          <a:lstStyle/>
          <a:p>
            <a:pPr eaLnBrk="1" hangingPunct="1"/>
            <a:r>
              <a:rPr lang="zh-CN" altLang="en-US" sz="3800" b="1" smtClean="0"/>
              <a:t>模糊概念</a:t>
            </a:r>
          </a:p>
        </p:txBody>
      </p:sp>
      <p:sp>
        <p:nvSpPr>
          <p:cNvPr id="2" name="Rectangle 3"/>
          <p:cNvSpPr>
            <a:spLocks noGrp="1" noChangeArrowheads="1"/>
          </p:cNvSpPr>
          <p:nvPr>
            <p:ph type="body" idx="1"/>
          </p:nvPr>
        </p:nvSpPr>
        <p:spPr>
          <a:xfrm>
            <a:off x="468313" y="1412875"/>
            <a:ext cx="7991475" cy="5040313"/>
          </a:xfrm>
        </p:spPr>
        <p:txBody>
          <a:bodyPr/>
          <a:lstStyle/>
          <a:p>
            <a:pPr eaLnBrk="1" hangingPunct="1"/>
            <a:r>
              <a:rPr lang="zh-CN" altLang="en-US" sz="2800" b="1" smtClean="0"/>
              <a:t>源自于实践</a:t>
            </a:r>
          </a:p>
          <a:p>
            <a:pPr eaLnBrk="1" hangingPunct="1"/>
            <a:r>
              <a:rPr lang="zh-CN" altLang="en-US" sz="2800" b="1" smtClean="0"/>
              <a:t>模糊概念（现象）无处不在</a:t>
            </a:r>
          </a:p>
          <a:p>
            <a:pPr lvl="1" eaLnBrk="1" hangingPunct="1"/>
            <a:endParaRPr lang="zh-CN" altLang="en-US" sz="2400" b="1" smtClean="0"/>
          </a:p>
          <a:p>
            <a:pPr lvl="1" eaLnBrk="1" hangingPunct="1"/>
            <a:endParaRPr lang="zh-CN" altLang="en-US" sz="2400" b="1" smtClean="0"/>
          </a:p>
          <a:p>
            <a:pPr lvl="1" eaLnBrk="1" hangingPunct="1"/>
            <a:endParaRPr lang="zh-CN" altLang="en-US" sz="2400" b="1" smtClean="0"/>
          </a:p>
          <a:p>
            <a:pPr lvl="1" eaLnBrk="1" hangingPunct="1"/>
            <a:endParaRPr lang="zh-CN" altLang="en-US" sz="2400" b="1" smtClean="0"/>
          </a:p>
          <a:p>
            <a:pPr lvl="1" eaLnBrk="1" hangingPunct="1"/>
            <a:endParaRPr lang="zh-CN" altLang="en-US" sz="2400" b="1" smtClean="0"/>
          </a:p>
          <a:p>
            <a:pPr lvl="1" eaLnBrk="1" hangingPunct="1"/>
            <a:r>
              <a:rPr lang="zh-CN" altLang="en-US" sz="2400" b="1" smtClean="0"/>
              <a:t>薄、厚、快、慢、大、小、长、短、高、矮、轻、重、稀、稠、贵、贱、强、弱、软、硬、锐、钝、深、浅、美、丑；白天、黑夜、中午、傍晚、黎明、黄昏、夕阳、阴天、晴天、中雨、大雨、暴雨、大暴雨；</a:t>
            </a:r>
          </a:p>
        </p:txBody>
      </p:sp>
      <p:grpSp>
        <p:nvGrpSpPr>
          <p:cNvPr id="192517" name="Group 7"/>
          <p:cNvGrpSpPr/>
          <p:nvPr/>
        </p:nvGrpSpPr>
        <p:grpSpPr bwMode="auto">
          <a:xfrm>
            <a:off x="1187450" y="2565400"/>
            <a:ext cx="1727200" cy="1693863"/>
            <a:chOff x="4014" y="935"/>
            <a:chExt cx="1088" cy="1067"/>
          </a:xfrm>
        </p:grpSpPr>
        <p:pic>
          <p:nvPicPr>
            <p:cNvPr id="192524" name="Picture 4" descr="NA01635_"/>
            <p:cNvPicPr>
              <a:picLocks noChangeAspect="1" noChangeArrowheads="1"/>
            </p:cNvPicPr>
            <p:nvPr/>
          </p:nvPicPr>
          <p:blipFill>
            <a:blip r:embed="rId3"/>
            <a:srcRect/>
            <a:stretch>
              <a:fillRect/>
            </a:stretch>
          </p:blipFill>
          <p:spPr bwMode="auto">
            <a:xfrm>
              <a:off x="4014" y="935"/>
              <a:ext cx="1088" cy="825"/>
            </a:xfrm>
            <a:prstGeom prst="rect">
              <a:avLst/>
            </a:prstGeom>
            <a:noFill/>
            <a:ln w="9525">
              <a:noFill/>
              <a:miter lim="800000"/>
              <a:headEnd/>
              <a:tailEnd/>
            </a:ln>
          </p:spPr>
        </p:pic>
        <p:sp>
          <p:nvSpPr>
            <p:cNvPr id="192525" name="Text Box 6"/>
            <p:cNvSpPr txBox="1">
              <a:spLocks noChangeArrowheads="1"/>
            </p:cNvSpPr>
            <p:nvPr/>
          </p:nvSpPr>
          <p:spPr bwMode="auto">
            <a:xfrm>
              <a:off x="4286" y="1752"/>
              <a:ext cx="756" cy="250"/>
            </a:xfrm>
            <a:prstGeom prst="rect">
              <a:avLst/>
            </a:prstGeom>
            <a:noFill/>
            <a:ln w="9525">
              <a:noFill/>
              <a:miter lim="800000"/>
            </a:ln>
          </p:spPr>
          <p:txBody>
            <a:bodyPr wrap="none">
              <a:spAutoFit/>
            </a:bodyPr>
            <a:lstStyle/>
            <a:p>
              <a:r>
                <a:rPr kumimoji="1" lang="zh-CN" altLang="en-US" sz="2000">
                  <a:latin typeface="Times New Roman" panose="02020603050405020304" pitchFamily="18" charset="0"/>
                  <a:ea typeface="楷体_GB2312" pitchFamily="49" charset="-122"/>
                </a:rPr>
                <a:t>风的强弱</a:t>
              </a:r>
            </a:p>
          </p:txBody>
        </p:sp>
      </p:grpSp>
      <p:grpSp>
        <p:nvGrpSpPr>
          <p:cNvPr id="192518" name="Group 9"/>
          <p:cNvGrpSpPr/>
          <p:nvPr/>
        </p:nvGrpSpPr>
        <p:grpSpPr bwMode="auto">
          <a:xfrm>
            <a:off x="4140200" y="2565400"/>
            <a:ext cx="1316038" cy="1606550"/>
            <a:chOff x="4241" y="2341"/>
            <a:chExt cx="1030" cy="1264"/>
          </a:xfrm>
        </p:grpSpPr>
        <p:pic>
          <p:nvPicPr>
            <p:cNvPr id="192522" name="Picture 5" descr="BD10826_"/>
            <p:cNvPicPr>
              <a:picLocks noChangeAspect="1" noChangeArrowheads="1"/>
            </p:cNvPicPr>
            <p:nvPr/>
          </p:nvPicPr>
          <p:blipFill>
            <a:blip r:embed="rId4"/>
            <a:srcRect/>
            <a:stretch>
              <a:fillRect/>
            </a:stretch>
          </p:blipFill>
          <p:spPr bwMode="auto">
            <a:xfrm>
              <a:off x="4241" y="2341"/>
              <a:ext cx="888" cy="998"/>
            </a:xfrm>
            <a:prstGeom prst="rect">
              <a:avLst/>
            </a:prstGeom>
            <a:noFill/>
            <a:ln w="9525">
              <a:noFill/>
              <a:miter lim="800000"/>
              <a:headEnd/>
              <a:tailEnd/>
            </a:ln>
          </p:spPr>
        </p:pic>
        <p:sp>
          <p:nvSpPr>
            <p:cNvPr id="192523" name="Text Box 8"/>
            <p:cNvSpPr txBox="1">
              <a:spLocks noChangeArrowheads="1"/>
            </p:cNvSpPr>
            <p:nvPr/>
          </p:nvSpPr>
          <p:spPr bwMode="auto">
            <a:xfrm>
              <a:off x="4332" y="3293"/>
              <a:ext cx="939" cy="312"/>
            </a:xfrm>
            <a:prstGeom prst="rect">
              <a:avLst/>
            </a:prstGeom>
            <a:noFill/>
            <a:ln w="9525">
              <a:noFill/>
              <a:miter lim="800000"/>
            </a:ln>
          </p:spPr>
          <p:txBody>
            <a:bodyPr wrap="none">
              <a:spAutoFit/>
            </a:bodyPr>
            <a:lstStyle/>
            <a:p>
              <a:r>
                <a:rPr kumimoji="1" lang="zh-CN" altLang="en-US" sz="2000">
                  <a:latin typeface="Times New Roman" panose="02020603050405020304" pitchFamily="18" charset="0"/>
                  <a:ea typeface="楷体_GB2312" pitchFamily="49" charset="-122"/>
                </a:rPr>
                <a:t>人的胖瘦</a:t>
              </a:r>
            </a:p>
          </p:txBody>
        </p:sp>
      </p:grpSp>
      <p:grpSp>
        <p:nvGrpSpPr>
          <p:cNvPr id="192519" name="Group 13"/>
          <p:cNvGrpSpPr/>
          <p:nvPr/>
        </p:nvGrpSpPr>
        <p:grpSpPr bwMode="auto">
          <a:xfrm>
            <a:off x="6804025" y="1412875"/>
            <a:ext cx="1728788" cy="1879600"/>
            <a:chOff x="4105" y="935"/>
            <a:chExt cx="1089" cy="1323"/>
          </a:xfrm>
        </p:grpSpPr>
        <p:pic>
          <p:nvPicPr>
            <p:cNvPr id="192520" name="Picture 10" descr="BD06522_"/>
            <p:cNvPicPr>
              <a:picLocks noChangeAspect="1" noChangeArrowheads="1"/>
            </p:cNvPicPr>
            <p:nvPr/>
          </p:nvPicPr>
          <p:blipFill>
            <a:blip r:embed="rId5"/>
            <a:srcRect/>
            <a:stretch>
              <a:fillRect/>
            </a:stretch>
          </p:blipFill>
          <p:spPr bwMode="auto">
            <a:xfrm>
              <a:off x="4105" y="935"/>
              <a:ext cx="1089" cy="1037"/>
            </a:xfrm>
            <a:prstGeom prst="rect">
              <a:avLst/>
            </a:prstGeom>
            <a:noFill/>
            <a:ln w="9525">
              <a:noFill/>
              <a:miter lim="800000"/>
              <a:headEnd/>
              <a:tailEnd/>
            </a:ln>
          </p:spPr>
        </p:pic>
        <p:sp>
          <p:nvSpPr>
            <p:cNvPr id="192521" name="Text Box 11"/>
            <p:cNvSpPr txBox="1">
              <a:spLocks noChangeArrowheads="1"/>
            </p:cNvSpPr>
            <p:nvPr/>
          </p:nvSpPr>
          <p:spPr bwMode="auto">
            <a:xfrm>
              <a:off x="4195" y="1979"/>
              <a:ext cx="756" cy="279"/>
            </a:xfrm>
            <a:prstGeom prst="rect">
              <a:avLst/>
            </a:prstGeom>
            <a:noFill/>
            <a:ln w="9525">
              <a:noFill/>
              <a:miter lim="800000"/>
            </a:ln>
          </p:spPr>
          <p:txBody>
            <a:bodyPr wrap="none">
              <a:spAutoFit/>
            </a:bodyPr>
            <a:lstStyle/>
            <a:p>
              <a:r>
                <a:rPr kumimoji="1" lang="zh-CN" altLang="en-US" sz="2000">
                  <a:latin typeface="Times New Roman" panose="02020603050405020304" pitchFamily="18" charset="0"/>
                  <a:ea typeface="楷体_GB2312" pitchFamily="49" charset="-122"/>
                </a:rPr>
                <a:t>年龄大小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日期占位符 3"/>
          <p:cNvSpPr>
            <a:spLocks noGrp="1"/>
          </p:cNvSpPr>
          <p:nvPr>
            <p:ph type="dt" sz="quarter" idx="10"/>
          </p:nvPr>
        </p:nvSpPr>
        <p:spPr>
          <a:noFill/>
        </p:spPr>
        <p:txBody>
          <a:bodyPr/>
          <a:lstStyle/>
          <a:p>
            <a:fld id="{54CDB02F-0C9B-43A0-BF04-B41380CD95E6}"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94562" name="灯片编号占位符 5"/>
          <p:cNvSpPr>
            <a:spLocks noGrp="1"/>
          </p:cNvSpPr>
          <p:nvPr>
            <p:ph type="sldNum" sz="quarter" idx="12"/>
          </p:nvPr>
        </p:nvSpPr>
        <p:spPr>
          <a:noFill/>
        </p:spPr>
        <p:txBody>
          <a:bodyPr/>
          <a:lstStyle/>
          <a:p>
            <a:fld id="{3ADACCDA-406F-4515-831E-62F6C9883E8A}" type="slidenum">
              <a:rPr lang="en-US" altLang="zh-CN" smtClean="0">
                <a:ea typeface="宋体" panose="02010600030101010101" pitchFamily="2" charset="-122"/>
              </a:rPr>
              <a:pPr/>
              <a:t>45</a:t>
            </a:fld>
            <a:endParaRPr lang="en-US" altLang="zh-CN" smtClean="0">
              <a:ea typeface="宋体" panose="02010600030101010101" pitchFamily="2" charset="-122"/>
            </a:endParaRPr>
          </a:p>
        </p:txBody>
      </p:sp>
      <p:sp>
        <p:nvSpPr>
          <p:cNvPr id="194563" name="Rectangle 2"/>
          <p:cNvSpPr>
            <a:spLocks noGrp="1" noChangeArrowheads="1"/>
          </p:cNvSpPr>
          <p:nvPr>
            <p:ph type="title"/>
          </p:nvPr>
        </p:nvSpPr>
        <p:spPr/>
        <p:txBody>
          <a:bodyPr/>
          <a:lstStyle/>
          <a:p>
            <a:pPr eaLnBrk="1" hangingPunct="1"/>
            <a:r>
              <a:rPr lang="zh-CN" altLang="en-US" sz="3800" b="1" smtClean="0"/>
              <a:t>如何亦此亦彼？</a:t>
            </a:r>
          </a:p>
        </p:txBody>
      </p:sp>
      <p:sp>
        <p:nvSpPr>
          <p:cNvPr id="2" name="Rectangle 3"/>
          <p:cNvSpPr>
            <a:spLocks noGrp="1" noChangeArrowheads="1"/>
          </p:cNvSpPr>
          <p:nvPr>
            <p:ph type="body" idx="4294967295"/>
          </p:nvPr>
        </p:nvSpPr>
        <p:spPr>
          <a:xfrm>
            <a:off x="0" y="0"/>
            <a:ext cx="0" cy="0"/>
          </a:xfrm>
        </p:spPr>
        <p:txBody>
          <a:bodyPr/>
          <a:lstStyle/>
          <a:p>
            <a:pPr eaLnBrk="1" hangingPunct="1">
              <a:lnSpc>
                <a:spcPct val="120000"/>
              </a:lnSpc>
              <a:defRPr/>
            </a:pPr>
            <a:r>
              <a:rPr lang="zh-CN" altLang="en-US" b="1">
                <a:latin typeface="Times New Roman" panose="02020603050405020304" pitchFamily="18" charset="0"/>
              </a:rPr>
              <a:t>         </a:t>
            </a:r>
          </a:p>
          <a:p>
            <a:pPr lvl="1" eaLnBrk="1" hangingPunct="1">
              <a:lnSpc>
                <a:spcPct val="120000"/>
              </a:lnSpc>
              <a:defRPr/>
            </a:pPr>
            <a:r>
              <a:rPr lang="zh-CN" altLang="en-US" b="1">
                <a:latin typeface="Times New Roman" panose="02020603050405020304" pitchFamily="18" charset="0"/>
              </a:rPr>
              <a:t>   </a:t>
            </a:r>
            <a:r>
              <a:rPr lang="en-US" altLang="zh-CN" b="1">
                <a:latin typeface="Times New Roman" panose="02020603050405020304" pitchFamily="18" charset="0"/>
              </a:rPr>
              <a:t> </a:t>
            </a:r>
            <a:r>
              <a:rPr lang="zh-CN" altLang="en-US" b="1">
                <a:latin typeface="Times New Roman" panose="02020603050405020304" pitchFamily="18" charset="0"/>
              </a:rPr>
              <a:t> </a:t>
            </a:r>
            <a:r>
              <a:rPr lang="en-US" altLang="zh-CN" b="1">
                <a:latin typeface="Times New Roman" panose="02020603050405020304" pitchFamily="18" charset="0"/>
              </a:rPr>
              <a:t> </a:t>
            </a:r>
          </a:p>
          <a:p>
            <a:pPr eaLnBrk="1" hangingPunct="1">
              <a:lnSpc>
                <a:spcPct val="120000"/>
              </a:lnSpc>
              <a:defRPr/>
            </a:pPr>
            <a:r>
              <a:rPr lang="zh-CN" altLang="en-US" b="1">
                <a:latin typeface="Times New Roman" panose="02020603050405020304" pitchFamily="18" charset="0"/>
              </a:rPr>
              <a:t>       </a:t>
            </a:r>
          </a:p>
          <a:p>
            <a:pPr lvl="1" eaLnBrk="1" hangingPunct="1">
              <a:lnSpc>
                <a:spcPct val="120000"/>
              </a:lnSpc>
              <a:defRPr/>
            </a:pPr>
            <a:r>
              <a:rPr lang="zh-CN" altLang="en-US" b="1">
                <a:latin typeface="Times New Roman" panose="02020603050405020304" pitchFamily="18" charset="0"/>
              </a:rPr>
              <a:t>      </a:t>
            </a:r>
          </a:p>
          <a:p>
            <a:pPr lvl="1" eaLnBrk="1" hangingPunct="1">
              <a:lnSpc>
                <a:spcPct val="120000"/>
              </a:lnSpc>
              <a:defRPr/>
            </a:pPr>
            <a:r>
              <a:rPr lang="zh-CN" altLang="en-US" b="1">
                <a:latin typeface="Times New Roman" panose="02020603050405020304" pitchFamily="18" charset="0"/>
              </a:rPr>
              <a:t>         </a:t>
            </a:r>
            <a:r>
              <a:rPr lang="zh-CN" altLang="en-US" b="1">
                <a:solidFill>
                  <a:srgbClr val="0033CC"/>
                </a:solidFill>
                <a:effectLst>
                  <a:outerShdw blurRad="38100" dist="38100" dir="2700000" algn="tl">
                    <a:srgbClr val="C0C0C0"/>
                  </a:outerShdw>
                </a:effectLst>
                <a:latin typeface="Times New Roman" panose="02020603050405020304" pitchFamily="18" charset="0"/>
              </a:rPr>
              <a:t>    </a:t>
            </a:r>
          </a:p>
        </p:txBody>
      </p:sp>
      <p:sp>
        <p:nvSpPr>
          <p:cNvPr id="3" name="Rectangle 3"/>
          <p:cNvSpPr>
            <a:spLocks noGrp="1" noChangeArrowheads="1"/>
          </p:cNvSpPr>
          <p:nvPr>
            <p:ph type="body" idx="1"/>
          </p:nvPr>
        </p:nvSpPr>
        <p:spPr>
          <a:xfrm>
            <a:off x="609600" y="1600200"/>
            <a:ext cx="7924800" cy="3556992"/>
          </a:xfrm>
        </p:spPr>
        <p:txBody>
          <a:bodyPr/>
          <a:lstStyle/>
          <a:p>
            <a:pPr eaLnBrk="1" hangingPunct="1">
              <a:lnSpc>
                <a:spcPct val="120000"/>
              </a:lnSpc>
              <a:defRPr/>
            </a:pPr>
            <a:r>
              <a:rPr lang="zh-CN" altLang="en-US" b="1" dirty="0">
                <a:latin typeface="Times New Roman" panose="02020603050405020304" pitchFamily="18" charset="0"/>
              </a:rPr>
              <a:t>经典子集的隶属程度</a:t>
            </a:r>
          </a:p>
          <a:p>
            <a:pPr lvl="1" eaLnBrk="1" hangingPunct="1">
              <a:lnSpc>
                <a:spcPct val="120000"/>
              </a:lnSpc>
              <a:defRPr/>
            </a:pPr>
            <a:r>
              <a:rPr lang="zh-CN" altLang="en-US" b="1" dirty="0">
                <a:latin typeface="Times New Roman" panose="02020603050405020304" pitchFamily="18" charset="0"/>
              </a:rPr>
              <a:t>只能取</a:t>
            </a:r>
            <a:r>
              <a:rPr lang="en-US" altLang="zh-CN" b="1" dirty="0">
                <a:latin typeface="Times New Roman" panose="02020603050405020304" pitchFamily="18" charset="0"/>
              </a:rPr>
              <a:t>0</a:t>
            </a:r>
            <a:r>
              <a:rPr lang="zh-CN" altLang="en-US" b="1" dirty="0">
                <a:latin typeface="Times New Roman" panose="02020603050405020304" pitchFamily="18" charset="0"/>
              </a:rPr>
              <a:t>或</a:t>
            </a:r>
            <a:r>
              <a:rPr lang="en-US" altLang="zh-CN" b="1" dirty="0">
                <a:latin typeface="Times New Roman" panose="02020603050405020304" pitchFamily="18" charset="0"/>
              </a:rPr>
              <a:t>1</a:t>
            </a:r>
          </a:p>
          <a:p>
            <a:pPr eaLnBrk="1" hangingPunct="1">
              <a:lnSpc>
                <a:spcPct val="120000"/>
              </a:lnSpc>
              <a:defRPr/>
            </a:pPr>
            <a:r>
              <a:rPr lang="zh-CN" altLang="en-US" b="1" dirty="0">
                <a:latin typeface="Times New Roman" panose="02020603050405020304" pitchFamily="18" charset="0"/>
              </a:rPr>
              <a:t>如何亦此亦彼？</a:t>
            </a:r>
          </a:p>
          <a:p>
            <a:pPr lvl="1" eaLnBrk="1" hangingPunct="1">
              <a:lnSpc>
                <a:spcPct val="120000"/>
              </a:lnSpc>
              <a:defRPr/>
            </a:pPr>
            <a:r>
              <a:rPr lang="zh-CN" altLang="en-US" b="1" dirty="0">
                <a:latin typeface="Times New Roman" panose="02020603050405020304" pitchFamily="18" charset="0"/>
              </a:rPr>
              <a:t>打破这个限制</a:t>
            </a:r>
          </a:p>
          <a:p>
            <a:pPr lvl="1" eaLnBrk="1" hangingPunct="1">
              <a:lnSpc>
                <a:spcPct val="120000"/>
              </a:lnSpc>
              <a:defRPr/>
            </a:pPr>
            <a:r>
              <a:rPr lang="zh-CN" altLang="en-US" b="1" dirty="0">
                <a:latin typeface="Times New Roman" panose="02020603050405020304" pitchFamily="18" charset="0"/>
              </a:rPr>
              <a:t>表现“亦此亦彼”的</a:t>
            </a:r>
            <a:r>
              <a:rPr lang="zh-CN" altLang="en-US" b="1" dirty="0">
                <a:solidFill>
                  <a:srgbClr val="0033CC"/>
                </a:solidFill>
                <a:effectLst>
                  <a:outerShdw blurRad="38100" dist="38100" dir="2700000" algn="tl">
                    <a:srgbClr val="C0C0C0"/>
                  </a:outerShdw>
                </a:effectLst>
                <a:latin typeface="Times New Roman" panose="02020603050405020304" pitchFamily="18" charset="0"/>
              </a:rPr>
              <a:t>模糊概念</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日期占位符 3"/>
          <p:cNvSpPr>
            <a:spLocks noGrp="1"/>
          </p:cNvSpPr>
          <p:nvPr>
            <p:ph type="dt" sz="quarter" idx="10"/>
          </p:nvPr>
        </p:nvSpPr>
        <p:spPr>
          <a:noFill/>
        </p:spPr>
        <p:txBody>
          <a:bodyPr/>
          <a:lstStyle/>
          <a:p>
            <a:fld id="{037758BC-B94C-4255-915D-522D63D778EE}"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96610" name="灯片编号占位符 5"/>
          <p:cNvSpPr>
            <a:spLocks noGrp="1"/>
          </p:cNvSpPr>
          <p:nvPr>
            <p:ph type="sldNum" sz="quarter" idx="12"/>
          </p:nvPr>
        </p:nvSpPr>
        <p:spPr>
          <a:noFill/>
        </p:spPr>
        <p:txBody>
          <a:bodyPr/>
          <a:lstStyle/>
          <a:p>
            <a:fld id="{A520A66A-0837-4021-A550-B50577382ED9}" type="slidenum">
              <a:rPr lang="en-US" altLang="zh-CN" smtClean="0">
                <a:ea typeface="宋体" panose="02010600030101010101" pitchFamily="2" charset="-122"/>
              </a:rPr>
              <a:pPr/>
              <a:t>46</a:t>
            </a:fld>
            <a:endParaRPr lang="en-US" altLang="zh-CN" smtClean="0">
              <a:ea typeface="宋体" panose="02010600030101010101" pitchFamily="2" charset="-122"/>
            </a:endParaRPr>
          </a:p>
        </p:txBody>
      </p:sp>
      <p:sp>
        <p:nvSpPr>
          <p:cNvPr id="196611" name="Rectangle 2"/>
          <p:cNvSpPr>
            <a:spLocks noGrp="1" noChangeArrowheads="1"/>
          </p:cNvSpPr>
          <p:nvPr>
            <p:ph type="title"/>
          </p:nvPr>
        </p:nvSpPr>
        <p:spPr/>
        <p:txBody>
          <a:bodyPr/>
          <a:lstStyle/>
          <a:p>
            <a:pPr eaLnBrk="1" hangingPunct="1"/>
            <a:r>
              <a:rPr lang="zh-CN" altLang="en-US" sz="3800" b="1" smtClean="0"/>
              <a:t>开山之作</a:t>
            </a:r>
          </a:p>
        </p:txBody>
      </p:sp>
      <p:sp>
        <p:nvSpPr>
          <p:cNvPr id="196612" name="Rectangle 3"/>
          <p:cNvSpPr>
            <a:spLocks noGrp="1" noChangeArrowheads="1"/>
          </p:cNvSpPr>
          <p:nvPr>
            <p:ph type="body" idx="1"/>
          </p:nvPr>
        </p:nvSpPr>
        <p:spPr/>
        <p:txBody>
          <a:bodyPr/>
          <a:lstStyle/>
          <a:p>
            <a:pPr eaLnBrk="1" hangingPunct="1">
              <a:lnSpc>
                <a:spcPct val="120000"/>
              </a:lnSpc>
            </a:pPr>
            <a:r>
              <a:rPr lang="en-US" altLang="zh-CN" b="1" smtClean="0">
                <a:latin typeface="Times New Roman" panose="02020603050405020304" pitchFamily="18" charset="0"/>
              </a:rPr>
              <a:t>1965</a:t>
            </a:r>
            <a:r>
              <a:rPr lang="zh-CN" altLang="en-US" b="1" smtClean="0">
                <a:latin typeface="Times New Roman" panose="02020603050405020304" pitchFamily="18" charset="0"/>
              </a:rPr>
              <a:t>年</a:t>
            </a:r>
            <a:r>
              <a:rPr lang="en-US" altLang="zh-CN" b="1" smtClean="0">
                <a:latin typeface="Times New Roman" panose="02020603050405020304" pitchFamily="18" charset="0"/>
              </a:rPr>
              <a:t>,</a:t>
            </a:r>
            <a:r>
              <a:rPr lang="zh-CN" altLang="en-US" b="1" smtClean="0">
                <a:latin typeface="Times New Roman" panose="02020603050405020304" pitchFamily="18" charset="0"/>
              </a:rPr>
              <a:t>美国控制论专家</a:t>
            </a:r>
            <a:r>
              <a:rPr lang="en-US" altLang="zh-CN" b="1" smtClean="0">
                <a:latin typeface="Times New Roman" panose="02020603050405020304" pitchFamily="18" charset="0"/>
              </a:rPr>
              <a:t>L.A.Zadeh</a:t>
            </a:r>
            <a:r>
              <a:rPr lang="zh-CN" altLang="en-US" b="1" smtClean="0">
                <a:latin typeface="Times New Roman" panose="02020603050405020304" pitchFamily="18" charset="0"/>
              </a:rPr>
              <a:t>发表开创性论文“</a:t>
            </a:r>
            <a:r>
              <a:rPr lang="en-US" altLang="zh-CN" b="1" smtClean="0">
                <a:solidFill>
                  <a:srgbClr val="0033CC"/>
                </a:solidFill>
                <a:latin typeface="Times New Roman" panose="02020603050405020304" pitchFamily="18" charset="0"/>
                <a:hlinkClick r:id="rId3" action="ppaction://hlinksldjump"/>
              </a:rPr>
              <a:t>Fuzzy Sets</a:t>
            </a:r>
            <a:r>
              <a:rPr lang="en-US" altLang="zh-CN" b="1" smtClean="0">
                <a:latin typeface="Times New Roman" panose="02020603050405020304" pitchFamily="18" charset="0"/>
              </a:rPr>
              <a:t>”</a:t>
            </a:r>
            <a:r>
              <a:rPr lang="zh-CN" altLang="en-US" b="1" smtClean="0">
                <a:latin typeface="Times New Roman" panose="02020603050405020304" pitchFamily="18" charset="0"/>
              </a:rPr>
              <a:t>，标志模糊数学的诞生。</a:t>
            </a:r>
          </a:p>
        </p:txBody>
      </p:sp>
      <p:grpSp>
        <p:nvGrpSpPr>
          <p:cNvPr id="196613" name="Group 7"/>
          <p:cNvGrpSpPr/>
          <p:nvPr/>
        </p:nvGrpSpPr>
        <p:grpSpPr bwMode="auto">
          <a:xfrm>
            <a:off x="1763713" y="2852738"/>
            <a:ext cx="6230937" cy="2663825"/>
            <a:chOff x="1111" y="1933"/>
            <a:chExt cx="3925" cy="1769"/>
          </a:xfrm>
        </p:grpSpPr>
        <p:pic>
          <p:nvPicPr>
            <p:cNvPr id="196615" name="Picture 4" descr="4cf8aad3t51ae59bfb319">
              <a:hlinkClick r:id="rId4"/>
            </p:cNvPr>
            <p:cNvPicPr>
              <a:picLocks noChangeAspect="1" noChangeArrowheads="1"/>
            </p:cNvPicPr>
            <p:nvPr/>
          </p:nvPicPr>
          <p:blipFill>
            <a:blip r:embed="rId5"/>
            <a:srcRect/>
            <a:stretch>
              <a:fillRect/>
            </a:stretch>
          </p:blipFill>
          <p:spPr bwMode="auto">
            <a:xfrm>
              <a:off x="3774" y="1933"/>
              <a:ext cx="1262" cy="1769"/>
            </a:xfrm>
            <a:prstGeom prst="rect">
              <a:avLst/>
            </a:prstGeom>
            <a:noFill/>
            <a:ln w="9525">
              <a:noFill/>
              <a:miter lim="800000"/>
              <a:headEnd/>
              <a:tailEnd/>
            </a:ln>
          </p:spPr>
        </p:pic>
        <p:sp>
          <p:nvSpPr>
            <p:cNvPr id="196616" name="Rectangle 5"/>
            <p:cNvSpPr>
              <a:spLocks noChangeArrowheads="1"/>
            </p:cNvSpPr>
            <p:nvPr/>
          </p:nvSpPr>
          <p:spPr bwMode="auto">
            <a:xfrm>
              <a:off x="1111" y="3080"/>
              <a:ext cx="2631" cy="608"/>
            </a:xfrm>
            <a:prstGeom prst="rect">
              <a:avLst/>
            </a:prstGeom>
            <a:noFill/>
            <a:ln w="9525">
              <a:noFill/>
              <a:miter lim="800000"/>
            </a:ln>
          </p:spPr>
          <p:txBody>
            <a:bodyPr>
              <a:spAutoFit/>
            </a:bodyPr>
            <a:lstStyle/>
            <a:p>
              <a:r>
                <a:rPr kumimoji="1" lang="zh-CN" altLang="en-US" b="1"/>
                <a:t>美国自动控制专家，美国工程科学院院士。</a:t>
              </a:r>
              <a:r>
                <a:rPr kumimoji="1" lang="en-US" altLang="zh-CN" b="1"/>
                <a:t>1921</a:t>
              </a:r>
              <a:r>
                <a:rPr kumimoji="1" lang="zh-CN" altLang="en-US" b="1"/>
                <a:t>年</a:t>
              </a:r>
              <a:r>
                <a:rPr kumimoji="1" lang="en-US" altLang="zh-CN" b="1"/>
                <a:t>2</a:t>
              </a:r>
              <a:r>
                <a:rPr kumimoji="1" lang="zh-CN" altLang="en-US" b="1"/>
                <a:t>月生于苏联巴库。 </a:t>
              </a:r>
              <a:r>
                <a:rPr kumimoji="1" lang="en-US" altLang="zh-CN" b="1"/>
                <a:t>1949</a:t>
              </a:r>
              <a:r>
                <a:rPr kumimoji="1" lang="zh-CN" altLang="en-US" b="1"/>
                <a:t>年获哥伦比亚大学电机工程博士。</a:t>
              </a:r>
            </a:p>
          </p:txBody>
        </p:sp>
      </p:grpSp>
      <p:sp>
        <p:nvSpPr>
          <p:cNvPr id="196614" name="Rectangle 8"/>
          <p:cNvSpPr>
            <a:spLocks noChangeArrowheads="1"/>
          </p:cNvSpPr>
          <p:nvPr/>
        </p:nvSpPr>
        <p:spPr bwMode="auto">
          <a:xfrm>
            <a:off x="1042988" y="5805488"/>
            <a:ext cx="7258050" cy="366712"/>
          </a:xfrm>
          <a:prstGeom prst="rect">
            <a:avLst/>
          </a:prstGeom>
          <a:noFill/>
          <a:ln w="9525">
            <a:noFill/>
            <a:miter lim="800000"/>
          </a:ln>
        </p:spPr>
        <p:txBody>
          <a:bodyPr wrap="none">
            <a:spAutoFit/>
          </a:bodyPr>
          <a:lstStyle/>
          <a:p>
            <a:r>
              <a:rPr kumimoji="1" lang="en-US" altLang="zh-CN"/>
              <a:t>L. A. Zadeh, Fuzzy sets, Information and Control 8(3) (1965) 338-353.</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日期占位符 3"/>
          <p:cNvSpPr>
            <a:spLocks noGrp="1"/>
          </p:cNvSpPr>
          <p:nvPr>
            <p:ph type="dt" sz="quarter" idx="10"/>
          </p:nvPr>
        </p:nvSpPr>
        <p:spPr>
          <a:noFill/>
        </p:spPr>
        <p:txBody>
          <a:bodyPr/>
          <a:lstStyle/>
          <a:p>
            <a:fld id="{8500ACB1-4967-42A9-9E0D-D1BAFF4AAC33}"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98658" name="灯片编号占位符 5"/>
          <p:cNvSpPr>
            <a:spLocks noGrp="1"/>
          </p:cNvSpPr>
          <p:nvPr>
            <p:ph type="sldNum" sz="quarter" idx="12"/>
          </p:nvPr>
        </p:nvSpPr>
        <p:spPr>
          <a:noFill/>
        </p:spPr>
        <p:txBody>
          <a:bodyPr/>
          <a:lstStyle/>
          <a:p>
            <a:fld id="{DBB110AD-6BC4-4E8F-AEF9-03B956F295EC}" type="slidenum">
              <a:rPr lang="en-US" altLang="zh-CN" smtClean="0">
                <a:ea typeface="宋体" panose="02010600030101010101" pitchFamily="2" charset="-122"/>
              </a:rPr>
              <a:pPr/>
              <a:t>47</a:t>
            </a:fld>
            <a:endParaRPr lang="en-US" altLang="zh-CN" smtClean="0">
              <a:ea typeface="宋体" panose="02010600030101010101" pitchFamily="2" charset="-122"/>
            </a:endParaRPr>
          </a:p>
        </p:txBody>
      </p:sp>
      <p:sp>
        <p:nvSpPr>
          <p:cNvPr id="198659" name="Rectangle 2"/>
          <p:cNvSpPr>
            <a:spLocks noGrp="1" noChangeArrowheads="1"/>
          </p:cNvSpPr>
          <p:nvPr>
            <p:ph type="title"/>
          </p:nvPr>
        </p:nvSpPr>
        <p:spPr/>
        <p:txBody>
          <a:bodyPr/>
          <a:lstStyle/>
          <a:p>
            <a:pPr eaLnBrk="1" hangingPunct="1"/>
            <a:r>
              <a:rPr lang="zh-CN" altLang="en-US" b="1" smtClean="0"/>
              <a:t>模糊数学的发展</a:t>
            </a:r>
          </a:p>
        </p:txBody>
      </p:sp>
      <p:sp>
        <p:nvSpPr>
          <p:cNvPr id="198660" name="Rectangle 3"/>
          <p:cNvSpPr>
            <a:spLocks noGrp="1" noChangeArrowheads="1"/>
          </p:cNvSpPr>
          <p:nvPr>
            <p:ph type="body" idx="1"/>
          </p:nvPr>
        </p:nvSpPr>
        <p:spPr/>
        <p:txBody>
          <a:bodyPr/>
          <a:lstStyle/>
          <a:p>
            <a:pPr eaLnBrk="1" hangingPunct="1"/>
            <a:r>
              <a:rPr lang="en-US" altLang="zh-CN" b="1" smtClean="0"/>
              <a:t>1976</a:t>
            </a:r>
            <a:r>
              <a:rPr lang="zh-CN" altLang="en-US" b="1" smtClean="0"/>
              <a:t>年，传入我国，迅速发展。</a:t>
            </a:r>
          </a:p>
          <a:p>
            <a:pPr eaLnBrk="1" hangingPunct="1"/>
            <a:r>
              <a:rPr lang="zh-CN" altLang="en-US" b="1" smtClean="0"/>
              <a:t>现今，我国很多高校很多专业都开设这门课程。</a:t>
            </a:r>
          </a:p>
        </p:txBody>
      </p:sp>
      <p:grpSp>
        <p:nvGrpSpPr>
          <p:cNvPr id="198661" name="Group 4"/>
          <p:cNvGrpSpPr/>
          <p:nvPr/>
        </p:nvGrpSpPr>
        <p:grpSpPr bwMode="auto">
          <a:xfrm>
            <a:off x="6588125" y="4508500"/>
            <a:ext cx="1676400" cy="1447800"/>
            <a:chOff x="1628" y="1079"/>
            <a:chExt cx="2333" cy="2072"/>
          </a:xfrm>
        </p:grpSpPr>
        <p:sp>
          <p:nvSpPr>
            <p:cNvPr id="198662" name="Freeform 5"/>
            <p:cNvSpPr/>
            <p:nvPr/>
          </p:nvSpPr>
          <p:spPr bwMode="auto">
            <a:xfrm>
              <a:off x="1787" y="1315"/>
              <a:ext cx="1653" cy="1765"/>
            </a:xfrm>
            <a:custGeom>
              <a:avLst/>
              <a:gdLst>
                <a:gd name="T0" fmla="*/ 59 w 3306"/>
                <a:gd name="T1" fmla="*/ 0 h 3530"/>
                <a:gd name="T2" fmla="*/ 60 w 3306"/>
                <a:gd name="T3" fmla="*/ 198 h 3530"/>
                <a:gd name="T4" fmla="*/ 6 w 3306"/>
                <a:gd name="T5" fmla="*/ 342 h 3530"/>
                <a:gd name="T6" fmla="*/ 234 w 3306"/>
                <a:gd name="T7" fmla="*/ 527 h 3530"/>
                <a:gd name="T8" fmla="*/ 0 w 3306"/>
                <a:gd name="T9" fmla="*/ 1026 h 3530"/>
                <a:gd name="T10" fmla="*/ 361 w 3306"/>
                <a:gd name="T11" fmla="*/ 1765 h 3530"/>
                <a:gd name="T12" fmla="*/ 1127 w 3306"/>
                <a:gd name="T13" fmla="*/ 1666 h 3530"/>
                <a:gd name="T14" fmla="*/ 1653 w 3306"/>
                <a:gd name="T15" fmla="*/ 1212 h 3530"/>
                <a:gd name="T16" fmla="*/ 1144 w 3306"/>
                <a:gd name="T17" fmla="*/ 143 h 3530"/>
                <a:gd name="T18" fmla="*/ 59 w 3306"/>
                <a:gd name="T19" fmla="*/ 0 h 3530"/>
                <a:gd name="T20" fmla="*/ 59 w 3306"/>
                <a:gd name="T21" fmla="*/ 0 h 35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06"/>
                <a:gd name="T34" fmla="*/ 0 h 3530"/>
                <a:gd name="T35" fmla="*/ 3306 w 3306"/>
                <a:gd name="T36" fmla="*/ 3530 h 35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06" h="3530">
                  <a:moveTo>
                    <a:pt x="119" y="0"/>
                  </a:moveTo>
                  <a:lnTo>
                    <a:pt x="121" y="395"/>
                  </a:lnTo>
                  <a:lnTo>
                    <a:pt x="13" y="683"/>
                  </a:lnTo>
                  <a:lnTo>
                    <a:pt x="469" y="1053"/>
                  </a:lnTo>
                  <a:lnTo>
                    <a:pt x="0" y="2051"/>
                  </a:lnTo>
                  <a:lnTo>
                    <a:pt x="722" y="3530"/>
                  </a:lnTo>
                  <a:lnTo>
                    <a:pt x="2254" y="3332"/>
                  </a:lnTo>
                  <a:lnTo>
                    <a:pt x="3306" y="2424"/>
                  </a:lnTo>
                  <a:lnTo>
                    <a:pt x="2287" y="285"/>
                  </a:lnTo>
                  <a:lnTo>
                    <a:pt x="119" y="0"/>
                  </a:lnTo>
                  <a:close/>
                </a:path>
              </a:pathLst>
            </a:custGeom>
            <a:solidFill>
              <a:srgbClr val="FFFFFF"/>
            </a:solidFill>
            <a:ln w="9525">
              <a:noFill/>
              <a:round/>
            </a:ln>
          </p:spPr>
          <p:txBody>
            <a:bodyPr/>
            <a:lstStyle/>
            <a:p>
              <a:endParaRPr lang="zh-CN" altLang="en-US"/>
            </a:p>
          </p:txBody>
        </p:sp>
        <p:sp>
          <p:nvSpPr>
            <p:cNvPr id="198663" name="Freeform 6"/>
            <p:cNvSpPr/>
            <p:nvPr/>
          </p:nvSpPr>
          <p:spPr bwMode="auto">
            <a:xfrm>
              <a:off x="1730" y="1913"/>
              <a:ext cx="374" cy="630"/>
            </a:xfrm>
            <a:custGeom>
              <a:avLst/>
              <a:gdLst>
                <a:gd name="T0" fmla="*/ 192 w 750"/>
                <a:gd name="T1" fmla="*/ 0 h 1260"/>
                <a:gd name="T2" fmla="*/ 0 w 750"/>
                <a:gd name="T3" fmla="*/ 31 h 1260"/>
                <a:gd name="T4" fmla="*/ 24 w 750"/>
                <a:gd name="T5" fmla="*/ 87 h 1260"/>
                <a:gd name="T6" fmla="*/ 374 w 750"/>
                <a:gd name="T7" fmla="*/ 630 h 1260"/>
                <a:gd name="T8" fmla="*/ 218 w 750"/>
                <a:gd name="T9" fmla="*/ 81 h 1260"/>
                <a:gd name="T10" fmla="*/ 192 w 750"/>
                <a:gd name="T11" fmla="*/ 0 h 1260"/>
                <a:gd name="T12" fmla="*/ 192 w 750"/>
                <a:gd name="T13" fmla="*/ 0 h 1260"/>
                <a:gd name="T14" fmla="*/ 0 60000 65536"/>
                <a:gd name="T15" fmla="*/ 0 60000 65536"/>
                <a:gd name="T16" fmla="*/ 0 60000 65536"/>
                <a:gd name="T17" fmla="*/ 0 60000 65536"/>
                <a:gd name="T18" fmla="*/ 0 60000 65536"/>
                <a:gd name="T19" fmla="*/ 0 60000 65536"/>
                <a:gd name="T20" fmla="*/ 0 60000 65536"/>
                <a:gd name="T21" fmla="*/ 0 w 750"/>
                <a:gd name="T22" fmla="*/ 0 h 1260"/>
                <a:gd name="T23" fmla="*/ 750 w 750"/>
                <a:gd name="T24" fmla="*/ 1260 h 1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1260">
                  <a:moveTo>
                    <a:pt x="386" y="0"/>
                  </a:moveTo>
                  <a:lnTo>
                    <a:pt x="0" y="62"/>
                  </a:lnTo>
                  <a:lnTo>
                    <a:pt x="48" y="175"/>
                  </a:lnTo>
                  <a:lnTo>
                    <a:pt x="750" y="1260"/>
                  </a:lnTo>
                  <a:lnTo>
                    <a:pt x="438" y="163"/>
                  </a:lnTo>
                  <a:lnTo>
                    <a:pt x="386" y="0"/>
                  </a:lnTo>
                  <a:close/>
                </a:path>
              </a:pathLst>
            </a:custGeom>
            <a:solidFill>
              <a:srgbClr val="CCCCFF"/>
            </a:solidFill>
            <a:ln w="9525">
              <a:noFill/>
              <a:round/>
            </a:ln>
          </p:spPr>
          <p:txBody>
            <a:bodyPr/>
            <a:lstStyle/>
            <a:p>
              <a:endParaRPr lang="zh-CN" altLang="en-US"/>
            </a:p>
          </p:txBody>
        </p:sp>
        <p:sp>
          <p:nvSpPr>
            <p:cNvPr id="198664" name="Freeform 7"/>
            <p:cNvSpPr/>
            <p:nvPr/>
          </p:nvSpPr>
          <p:spPr bwMode="auto">
            <a:xfrm>
              <a:off x="1682" y="2223"/>
              <a:ext cx="931" cy="885"/>
            </a:xfrm>
            <a:custGeom>
              <a:avLst/>
              <a:gdLst>
                <a:gd name="T0" fmla="*/ 159 w 1862"/>
                <a:gd name="T1" fmla="*/ 0 h 1770"/>
                <a:gd name="T2" fmla="*/ 0 w 1862"/>
                <a:gd name="T3" fmla="*/ 60 h 1770"/>
                <a:gd name="T4" fmla="*/ 423 w 1862"/>
                <a:gd name="T5" fmla="*/ 885 h 1770"/>
                <a:gd name="T6" fmla="*/ 931 w 1862"/>
                <a:gd name="T7" fmla="*/ 858 h 1770"/>
                <a:gd name="T8" fmla="*/ 463 w 1862"/>
                <a:gd name="T9" fmla="*/ 762 h 1770"/>
                <a:gd name="T10" fmla="*/ 132 w 1862"/>
                <a:gd name="T11" fmla="*/ 101 h 1770"/>
                <a:gd name="T12" fmla="*/ 159 w 1862"/>
                <a:gd name="T13" fmla="*/ 0 h 1770"/>
                <a:gd name="T14" fmla="*/ 159 w 1862"/>
                <a:gd name="T15" fmla="*/ 0 h 1770"/>
                <a:gd name="T16" fmla="*/ 0 60000 65536"/>
                <a:gd name="T17" fmla="*/ 0 60000 65536"/>
                <a:gd name="T18" fmla="*/ 0 60000 65536"/>
                <a:gd name="T19" fmla="*/ 0 60000 65536"/>
                <a:gd name="T20" fmla="*/ 0 60000 65536"/>
                <a:gd name="T21" fmla="*/ 0 60000 65536"/>
                <a:gd name="T22" fmla="*/ 0 60000 65536"/>
                <a:gd name="T23" fmla="*/ 0 60000 65536"/>
                <a:gd name="T24" fmla="*/ 0 w 1862"/>
                <a:gd name="T25" fmla="*/ 0 h 1770"/>
                <a:gd name="T26" fmla="*/ 1862 w 1862"/>
                <a:gd name="T27" fmla="*/ 1770 h 17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2" h="1770">
                  <a:moveTo>
                    <a:pt x="318" y="0"/>
                  </a:moveTo>
                  <a:lnTo>
                    <a:pt x="0" y="120"/>
                  </a:lnTo>
                  <a:lnTo>
                    <a:pt x="845" y="1770"/>
                  </a:lnTo>
                  <a:lnTo>
                    <a:pt x="1862" y="1715"/>
                  </a:lnTo>
                  <a:lnTo>
                    <a:pt x="926" y="1523"/>
                  </a:lnTo>
                  <a:lnTo>
                    <a:pt x="263" y="202"/>
                  </a:lnTo>
                  <a:lnTo>
                    <a:pt x="318" y="0"/>
                  </a:lnTo>
                  <a:close/>
                </a:path>
              </a:pathLst>
            </a:custGeom>
            <a:solidFill>
              <a:srgbClr val="CCCCFF"/>
            </a:solidFill>
            <a:ln w="9525">
              <a:noFill/>
              <a:round/>
            </a:ln>
          </p:spPr>
          <p:txBody>
            <a:bodyPr/>
            <a:lstStyle/>
            <a:p>
              <a:endParaRPr lang="zh-CN" altLang="en-US"/>
            </a:p>
          </p:txBody>
        </p:sp>
        <p:sp>
          <p:nvSpPr>
            <p:cNvPr id="198665" name="Freeform 8"/>
            <p:cNvSpPr/>
            <p:nvPr/>
          </p:nvSpPr>
          <p:spPr bwMode="auto">
            <a:xfrm>
              <a:off x="1649" y="1097"/>
              <a:ext cx="1090" cy="551"/>
            </a:xfrm>
            <a:custGeom>
              <a:avLst/>
              <a:gdLst>
                <a:gd name="T0" fmla="*/ 942 w 2181"/>
                <a:gd name="T1" fmla="*/ 0 h 1100"/>
                <a:gd name="T2" fmla="*/ 12 w 2181"/>
                <a:gd name="T3" fmla="*/ 177 h 1100"/>
                <a:gd name="T4" fmla="*/ 0 w 2181"/>
                <a:gd name="T5" fmla="*/ 216 h 1100"/>
                <a:gd name="T6" fmla="*/ 894 w 2181"/>
                <a:gd name="T7" fmla="*/ 551 h 1100"/>
                <a:gd name="T8" fmla="*/ 1090 w 2181"/>
                <a:gd name="T9" fmla="*/ 471 h 1100"/>
                <a:gd name="T10" fmla="*/ 543 w 2181"/>
                <a:gd name="T11" fmla="*/ 293 h 1100"/>
                <a:gd name="T12" fmla="*/ 971 w 2181"/>
                <a:gd name="T13" fmla="*/ 49 h 1100"/>
                <a:gd name="T14" fmla="*/ 942 w 2181"/>
                <a:gd name="T15" fmla="*/ 0 h 1100"/>
                <a:gd name="T16" fmla="*/ 942 w 2181"/>
                <a:gd name="T17" fmla="*/ 0 h 1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1"/>
                <a:gd name="T28" fmla="*/ 0 h 1100"/>
                <a:gd name="T29" fmla="*/ 2181 w 2181"/>
                <a:gd name="T30" fmla="*/ 1100 h 1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1" h="1100">
                  <a:moveTo>
                    <a:pt x="1884" y="0"/>
                  </a:moveTo>
                  <a:lnTo>
                    <a:pt x="25" y="353"/>
                  </a:lnTo>
                  <a:lnTo>
                    <a:pt x="0" y="431"/>
                  </a:lnTo>
                  <a:lnTo>
                    <a:pt x="1789" y="1100"/>
                  </a:lnTo>
                  <a:lnTo>
                    <a:pt x="2181" y="941"/>
                  </a:lnTo>
                  <a:lnTo>
                    <a:pt x="1087" y="585"/>
                  </a:lnTo>
                  <a:lnTo>
                    <a:pt x="1943" y="97"/>
                  </a:lnTo>
                  <a:lnTo>
                    <a:pt x="1884" y="0"/>
                  </a:lnTo>
                  <a:close/>
                </a:path>
              </a:pathLst>
            </a:custGeom>
            <a:solidFill>
              <a:srgbClr val="F09999"/>
            </a:solidFill>
            <a:ln w="9525">
              <a:noFill/>
              <a:round/>
            </a:ln>
          </p:spPr>
          <p:txBody>
            <a:bodyPr/>
            <a:lstStyle/>
            <a:p>
              <a:endParaRPr lang="zh-CN" altLang="en-US"/>
            </a:p>
          </p:txBody>
        </p:sp>
        <p:sp>
          <p:nvSpPr>
            <p:cNvPr id="198666" name="Freeform 9"/>
            <p:cNvSpPr/>
            <p:nvPr/>
          </p:nvSpPr>
          <p:spPr bwMode="auto">
            <a:xfrm>
              <a:off x="1675" y="1567"/>
              <a:ext cx="1162" cy="525"/>
            </a:xfrm>
            <a:custGeom>
              <a:avLst/>
              <a:gdLst>
                <a:gd name="T0" fmla="*/ 155 w 2325"/>
                <a:gd name="T1" fmla="*/ 0 h 1051"/>
                <a:gd name="T2" fmla="*/ 0 w 2325"/>
                <a:gd name="T3" fmla="*/ 64 h 1051"/>
                <a:gd name="T4" fmla="*/ 0 w 2325"/>
                <a:gd name="T5" fmla="*/ 110 h 1051"/>
                <a:gd name="T6" fmla="*/ 869 w 2325"/>
                <a:gd name="T7" fmla="*/ 525 h 1051"/>
                <a:gd name="T8" fmla="*/ 1145 w 2325"/>
                <a:gd name="T9" fmla="*/ 442 h 1051"/>
                <a:gd name="T10" fmla="*/ 1162 w 2325"/>
                <a:gd name="T11" fmla="*/ 367 h 1051"/>
                <a:gd name="T12" fmla="*/ 1013 w 2325"/>
                <a:gd name="T13" fmla="*/ 354 h 1051"/>
                <a:gd name="T14" fmla="*/ 865 w 2325"/>
                <a:gd name="T15" fmla="*/ 409 h 1051"/>
                <a:gd name="T16" fmla="*/ 133 w 2325"/>
                <a:gd name="T17" fmla="*/ 82 h 1051"/>
                <a:gd name="T18" fmla="*/ 155 w 2325"/>
                <a:gd name="T19" fmla="*/ 0 h 1051"/>
                <a:gd name="T20" fmla="*/ 155 w 2325"/>
                <a:gd name="T21" fmla="*/ 0 h 10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25"/>
                <a:gd name="T34" fmla="*/ 0 h 1051"/>
                <a:gd name="T35" fmla="*/ 2325 w 2325"/>
                <a:gd name="T36" fmla="*/ 1051 h 10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25" h="1051">
                  <a:moveTo>
                    <a:pt x="310" y="0"/>
                  </a:moveTo>
                  <a:lnTo>
                    <a:pt x="0" y="129"/>
                  </a:lnTo>
                  <a:lnTo>
                    <a:pt x="0" y="220"/>
                  </a:lnTo>
                  <a:lnTo>
                    <a:pt x="1738" y="1051"/>
                  </a:lnTo>
                  <a:lnTo>
                    <a:pt x="2291" y="884"/>
                  </a:lnTo>
                  <a:lnTo>
                    <a:pt x="2325" y="734"/>
                  </a:lnTo>
                  <a:lnTo>
                    <a:pt x="2027" y="709"/>
                  </a:lnTo>
                  <a:lnTo>
                    <a:pt x="1730" y="819"/>
                  </a:lnTo>
                  <a:lnTo>
                    <a:pt x="266" y="165"/>
                  </a:lnTo>
                  <a:lnTo>
                    <a:pt x="310" y="0"/>
                  </a:lnTo>
                  <a:close/>
                </a:path>
              </a:pathLst>
            </a:custGeom>
            <a:solidFill>
              <a:srgbClr val="F09999"/>
            </a:solidFill>
            <a:ln w="9525">
              <a:noFill/>
              <a:round/>
            </a:ln>
          </p:spPr>
          <p:txBody>
            <a:bodyPr/>
            <a:lstStyle/>
            <a:p>
              <a:endParaRPr lang="zh-CN" altLang="en-US"/>
            </a:p>
          </p:txBody>
        </p:sp>
        <p:sp>
          <p:nvSpPr>
            <p:cNvPr id="198667" name="Freeform 10"/>
            <p:cNvSpPr/>
            <p:nvPr/>
          </p:nvSpPr>
          <p:spPr bwMode="auto">
            <a:xfrm>
              <a:off x="1880" y="1816"/>
              <a:ext cx="875" cy="696"/>
            </a:xfrm>
            <a:custGeom>
              <a:avLst/>
              <a:gdLst>
                <a:gd name="T0" fmla="*/ 3 w 1751"/>
                <a:gd name="T1" fmla="*/ 38 h 1391"/>
                <a:gd name="T2" fmla="*/ 0 w 1751"/>
                <a:gd name="T3" fmla="*/ 116 h 1391"/>
                <a:gd name="T4" fmla="*/ 6 w 1751"/>
                <a:gd name="T5" fmla="*/ 203 h 1391"/>
                <a:gd name="T6" fmla="*/ 50 w 1751"/>
                <a:gd name="T7" fmla="*/ 247 h 1391"/>
                <a:gd name="T8" fmla="*/ 145 w 1751"/>
                <a:gd name="T9" fmla="*/ 270 h 1391"/>
                <a:gd name="T10" fmla="*/ 518 w 1751"/>
                <a:gd name="T11" fmla="*/ 544 h 1391"/>
                <a:gd name="T12" fmla="*/ 682 w 1751"/>
                <a:gd name="T13" fmla="*/ 670 h 1391"/>
                <a:gd name="T14" fmla="*/ 801 w 1751"/>
                <a:gd name="T15" fmla="*/ 696 h 1391"/>
                <a:gd name="T16" fmla="*/ 785 w 1751"/>
                <a:gd name="T17" fmla="*/ 538 h 1391"/>
                <a:gd name="T18" fmla="*/ 875 w 1751"/>
                <a:gd name="T19" fmla="*/ 300 h 1391"/>
                <a:gd name="T20" fmla="*/ 692 w 1751"/>
                <a:gd name="T21" fmla="*/ 290 h 1391"/>
                <a:gd name="T22" fmla="*/ 32 w 1751"/>
                <a:gd name="T23" fmla="*/ 0 h 1391"/>
                <a:gd name="T24" fmla="*/ 3 w 1751"/>
                <a:gd name="T25" fmla="*/ 38 h 1391"/>
                <a:gd name="T26" fmla="*/ 3 w 1751"/>
                <a:gd name="T27" fmla="*/ 38 h 13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51"/>
                <a:gd name="T43" fmla="*/ 0 h 1391"/>
                <a:gd name="T44" fmla="*/ 1751 w 1751"/>
                <a:gd name="T45" fmla="*/ 1391 h 13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51" h="1391">
                  <a:moveTo>
                    <a:pt x="7" y="76"/>
                  </a:moveTo>
                  <a:lnTo>
                    <a:pt x="0" y="232"/>
                  </a:lnTo>
                  <a:lnTo>
                    <a:pt x="13" y="405"/>
                  </a:lnTo>
                  <a:lnTo>
                    <a:pt x="101" y="494"/>
                  </a:lnTo>
                  <a:lnTo>
                    <a:pt x="291" y="540"/>
                  </a:lnTo>
                  <a:lnTo>
                    <a:pt x="1036" y="1087"/>
                  </a:lnTo>
                  <a:lnTo>
                    <a:pt x="1365" y="1340"/>
                  </a:lnTo>
                  <a:lnTo>
                    <a:pt x="1603" y="1391"/>
                  </a:lnTo>
                  <a:lnTo>
                    <a:pt x="1570" y="1076"/>
                  </a:lnTo>
                  <a:lnTo>
                    <a:pt x="1751" y="599"/>
                  </a:lnTo>
                  <a:lnTo>
                    <a:pt x="1384" y="580"/>
                  </a:lnTo>
                  <a:lnTo>
                    <a:pt x="64" y="0"/>
                  </a:lnTo>
                  <a:lnTo>
                    <a:pt x="7" y="76"/>
                  </a:lnTo>
                  <a:close/>
                </a:path>
              </a:pathLst>
            </a:custGeom>
            <a:solidFill>
              <a:srgbClr val="F7A856"/>
            </a:solidFill>
            <a:ln w="9525">
              <a:noFill/>
              <a:round/>
            </a:ln>
          </p:spPr>
          <p:txBody>
            <a:bodyPr/>
            <a:lstStyle/>
            <a:p>
              <a:endParaRPr lang="zh-CN" altLang="en-US"/>
            </a:p>
          </p:txBody>
        </p:sp>
        <p:sp>
          <p:nvSpPr>
            <p:cNvPr id="198668" name="Freeform 11"/>
            <p:cNvSpPr/>
            <p:nvPr/>
          </p:nvSpPr>
          <p:spPr bwMode="auto">
            <a:xfrm>
              <a:off x="2413" y="1223"/>
              <a:ext cx="1060" cy="251"/>
            </a:xfrm>
            <a:custGeom>
              <a:avLst/>
              <a:gdLst>
                <a:gd name="T0" fmla="*/ 0 w 2120"/>
                <a:gd name="T1" fmla="*/ 188 h 502"/>
                <a:gd name="T2" fmla="*/ 34 w 2120"/>
                <a:gd name="T3" fmla="*/ 176 h 502"/>
                <a:gd name="T4" fmla="*/ 123 w 2120"/>
                <a:gd name="T5" fmla="*/ 153 h 502"/>
                <a:gd name="T6" fmla="*/ 181 w 2120"/>
                <a:gd name="T7" fmla="*/ 139 h 502"/>
                <a:gd name="T8" fmla="*/ 246 w 2120"/>
                <a:gd name="T9" fmla="*/ 123 h 502"/>
                <a:gd name="T10" fmla="*/ 316 w 2120"/>
                <a:gd name="T11" fmla="*/ 107 h 502"/>
                <a:gd name="T12" fmla="*/ 388 w 2120"/>
                <a:gd name="T13" fmla="*/ 89 h 502"/>
                <a:gd name="T14" fmla="*/ 460 w 2120"/>
                <a:gd name="T15" fmla="*/ 72 h 502"/>
                <a:gd name="T16" fmla="*/ 530 w 2120"/>
                <a:gd name="T17" fmla="*/ 56 h 502"/>
                <a:gd name="T18" fmla="*/ 595 w 2120"/>
                <a:gd name="T19" fmla="*/ 41 h 502"/>
                <a:gd name="T20" fmla="*/ 653 w 2120"/>
                <a:gd name="T21" fmla="*/ 28 h 502"/>
                <a:gd name="T22" fmla="*/ 741 w 2120"/>
                <a:gd name="T23" fmla="*/ 8 h 502"/>
                <a:gd name="T24" fmla="*/ 774 w 2120"/>
                <a:gd name="T25" fmla="*/ 0 h 502"/>
                <a:gd name="T26" fmla="*/ 1060 w 2120"/>
                <a:gd name="T27" fmla="*/ 49 h 502"/>
                <a:gd name="T28" fmla="*/ 102 w 2120"/>
                <a:gd name="T29" fmla="*/ 251 h 502"/>
                <a:gd name="T30" fmla="*/ 0 w 2120"/>
                <a:gd name="T31" fmla="*/ 188 h 502"/>
                <a:gd name="T32" fmla="*/ 0 w 2120"/>
                <a:gd name="T33" fmla="*/ 188 h 5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0"/>
                <a:gd name="T52" fmla="*/ 0 h 502"/>
                <a:gd name="T53" fmla="*/ 2120 w 2120"/>
                <a:gd name="T54" fmla="*/ 502 h 5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0" h="502">
                  <a:moveTo>
                    <a:pt x="0" y="376"/>
                  </a:moveTo>
                  <a:lnTo>
                    <a:pt x="69" y="351"/>
                  </a:lnTo>
                  <a:lnTo>
                    <a:pt x="246" y="306"/>
                  </a:lnTo>
                  <a:lnTo>
                    <a:pt x="362" y="277"/>
                  </a:lnTo>
                  <a:lnTo>
                    <a:pt x="493" y="245"/>
                  </a:lnTo>
                  <a:lnTo>
                    <a:pt x="632" y="213"/>
                  </a:lnTo>
                  <a:lnTo>
                    <a:pt x="776" y="178"/>
                  </a:lnTo>
                  <a:lnTo>
                    <a:pt x="921" y="144"/>
                  </a:lnTo>
                  <a:lnTo>
                    <a:pt x="1059" y="112"/>
                  </a:lnTo>
                  <a:lnTo>
                    <a:pt x="1191" y="81"/>
                  </a:lnTo>
                  <a:lnTo>
                    <a:pt x="1307" y="55"/>
                  </a:lnTo>
                  <a:lnTo>
                    <a:pt x="1482" y="15"/>
                  </a:lnTo>
                  <a:lnTo>
                    <a:pt x="1548" y="0"/>
                  </a:lnTo>
                  <a:lnTo>
                    <a:pt x="2120" y="97"/>
                  </a:lnTo>
                  <a:lnTo>
                    <a:pt x="204" y="502"/>
                  </a:lnTo>
                  <a:lnTo>
                    <a:pt x="0" y="376"/>
                  </a:lnTo>
                  <a:close/>
                </a:path>
              </a:pathLst>
            </a:custGeom>
            <a:solidFill>
              <a:srgbClr val="F0EAB2"/>
            </a:solidFill>
            <a:ln w="9525">
              <a:noFill/>
              <a:round/>
            </a:ln>
          </p:spPr>
          <p:txBody>
            <a:bodyPr/>
            <a:lstStyle/>
            <a:p>
              <a:endParaRPr lang="zh-CN" altLang="en-US"/>
            </a:p>
          </p:txBody>
        </p:sp>
        <p:sp>
          <p:nvSpPr>
            <p:cNvPr id="198669" name="Freeform 12"/>
            <p:cNvSpPr/>
            <p:nvPr/>
          </p:nvSpPr>
          <p:spPr bwMode="auto">
            <a:xfrm>
              <a:off x="2398" y="2134"/>
              <a:ext cx="167" cy="268"/>
            </a:xfrm>
            <a:custGeom>
              <a:avLst/>
              <a:gdLst>
                <a:gd name="T0" fmla="*/ 48 w 335"/>
                <a:gd name="T1" fmla="*/ 0 h 536"/>
                <a:gd name="T2" fmla="*/ 167 w 335"/>
                <a:gd name="T3" fmla="*/ 13 h 536"/>
                <a:gd name="T4" fmla="*/ 87 w 335"/>
                <a:gd name="T5" fmla="*/ 154 h 536"/>
                <a:gd name="T6" fmla="*/ 71 w 335"/>
                <a:gd name="T7" fmla="*/ 268 h 536"/>
                <a:gd name="T8" fmla="*/ 0 w 335"/>
                <a:gd name="T9" fmla="*/ 225 h 536"/>
                <a:gd name="T10" fmla="*/ 16 w 335"/>
                <a:gd name="T11" fmla="*/ 51 h 536"/>
                <a:gd name="T12" fmla="*/ 48 w 335"/>
                <a:gd name="T13" fmla="*/ 0 h 536"/>
                <a:gd name="T14" fmla="*/ 48 w 335"/>
                <a:gd name="T15" fmla="*/ 0 h 536"/>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536"/>
                <a:gd name="T26" fmla="*/ 335 w 335"/>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536">
                  <a:moveTo>
                    <a:pt x="97" y="0"/>
                  </a:moveTo>
                  <a:lnTo>
                    <a:pt x="335" y="26"/>
                  </a:lnTo>
                  <a:lnTo>
                    <a:pt x="175" y="309"/>
                  </a:lnTo>
                  <a:lnTo>
                    <a:pt x="143" y="536"/>
                  </a:lnTo>
                  <a:lnTo>
                    <a:pt x="0" y="450"/>
                  </a:lnTo>
                  <a:lnTo>
                    <a:pt x="32" y="102"/>
                  </a:lnTo>
                  <a:lnTo>
                    <a:pt x="97" y="0"/>
                  </a:lnTo>
                  <a:close/>
                </a:path>
              </a:pathLst>
            </a:custGeom>
            <a:solidFill>
              <a:srgbClr val="F0EAB2"/>
            </a:solidFill>
            <a:ln w="9525">
              <a:noFill/>
              <a:round/>
            </a:ln>
          </p:spPr>
          <p:txBody>
            <a:bodyPr/>
            <a:lstStyle/>
            <a:p>
              <a:endParaRPr lang="zh-CN" altLang="en-US"/>
            </a:p>
          </p:txBody>
        </p:sp>
        <p:sp>
          <p:nvSpPr>
            <p:cNvPr id="198670" name="Freeform 13"/>
            <p:cNvSpPr/>
            <p:nvPr/>
          </p:nvSpPr>
          <p:spPr bwMode="auto">
            <a:xfrm>
              <a:off x="2276" y="2401"/>
              <a:ext cx="273" cy="159"/>
            </a:xfrm>
            <a:custGeom>
              <a:avLst/>
              <a:gdLst>
                <a:gd name="T0" fmla="*/ 0 w 545"/>
                <a:gd name="T1" fmla="*/ 11 h 317"/>
                <a:gd name="T2" fmla="*/ 112 w 545"/>
                <a:gd name="T3" fmla="*/ 0 h 317"/>
                <a:gd name="T4" fmla="*/ 273 w 545"/>
                <a:gd name="T5" fmla="*/ 129 h 317"/>
                <a:gd name="T6" fmla="*/ 29 w 545"/>
                <a:gd name="T7" fmla="*/ 159 h 317"/>
                <a:gd name="T8" fmla="*/ 0 w 545"/>
                <a:gd name="T9" fmla="*/ 11 h 317"/>
                <a:gd name="T10" fmla="*/ 0 w 545"/>
                <a:gd name="T11" fmla="*/ 11 h 317"/>
                <a:gd name="T12" fmla="*/ 0 60000 65536"/>
                <a:gd name="T13" fmla="*/ 0 60000 65536"/>
                <a:gd name="T14" fmla="*/ 0 60000 65536"/>
                <a:gd name="T15" fmla="*/ 0 60000 65536"/>
                <a:gd name="T16" fmla="*/ 0 60000 65536"/>
                <a:gd name="T17" fmla="*/ 0 60000 65536"/>
                <a:gd name="T18" fmla="*/ 0 w 545"/>
                <a:gd name="T19" fmla="*/ 0 h 317"/>
                <a:gd name="T20" fmla="*/ 545 w 545"/>
                <a:gd name="T21" fmla="*/ 317 h 317"/>
              </a:gdLst>
              <a:ahLst/>
              <a:cxnLst>
                <a:cxn ang="T12">
                  <a:pos x="T0" y="T1"/>
                </a:cxn>
                <a:cxn ang="T13">
                  <a:pos x="T2" y="T3"/>
                </a:cxn>
                <a:cxn ang="T14">
                  <a:pos x="T4" y="T5"/>
                </a:cxn>
                <a:cxn ang="T15">
                  <a:pos x="T6" y="T7"/>
                </a:cxn>
                <a:cxn ang="T16">
                  <a:pos x="T8" y="T9"/>
                </a:cxn>
                <a:cxn ang="T17">
                  <a:pos x="T10" y="T11"/>
                </a:cxn>
              </a:cxnLst>
              <a:rect l="T18" t="T19" r="T20" b="T21"/>
              <a:pathLst>
                <a:path w="545" h="317">
                  <a:moveTo>
                    <a:pt x="0" y="21"/>
                  </a:moveTo>
                  <a:lnTo>
                    <a:pt x="224" y="0"/>
                  </a:lnTo>
                  <a:lnTo>
                    <a:pt x="545" y="258"/>
                  </a:lnTo>
                  <a:lnTo>
                    <a:pt x="57" y="317"/>
                  </a:lnTo>
                  <a:lnTo>
                    <a:pt x="0" y="21"/>
                  </a:lnTo>
                  <a:close/>
                </a:path>
              </a:pathLst>
            </a:custGeom>
            <a:solidFill>
              <a:srgbClr val="F0EAB2"/>
            </a:solidFill>
            <a:ln w="9525">
              <a:noFill/>
              <a:round/>
            </a:ln>
          </p:spPr>
          <p:txBody>
            <a:bodyPr/>
            <a:lstStyle/>
            <a:p>
              <a:endParaRPr lang="zh-CN" altLang="en-US"/>
            </a:p>
          </p:txBody>
        </p:sp>
        <p:sp>
          <p:nvSpPr>
            <p:cNvPr id="198671" name="Freeform 14"/>
            <p:cNvSpPr/>
            <p:nvPr/>
          </p:nvSpPr>
          <p:spPr bwMode="auto">
            <a:xfrm>
              <a:off x="2202" y="2575"/>
              <a:ext cx="1532" cy="484"/>
            </a:xfrm>
            <a:custGeom>
              <a:avLst/>
              <a:gdLst>
                <a:gd name="T0" fmla="*/ 100 w 3063"/>
                <a:gd name="T1" fmla="*/ 194 h 967"/>
                <a:gd name="T2" fmla="*/ 84 w 3063"/>
                <a:gd name="T3" fmla="*/ 290 h 967"/>
                <a:gd name="T4" fmla="*/ 0 w 3063"/>
                <a:gd name="T5" fmla="*/ 387 h 967"/>
                <a:gd name="T6" fmla="*/ 364 w 3063"/>
                <a:gd name="T7" fmla="*/ 484 h 967"/>
                <a:gd name="T8" fmla="*/ 1085 w 3063"/>
                <a:gd name="T9" fmla="*/ 416 h 967"/>
                <a:gd name="T10" fmla="*/ 1136 w 3063"/>
                <a:gd name="T11" fmla="*/ 396 h 967"/>
                <a:gd name="T12" fmla="*/ 1232 w 3063"/>
                <a:gd name="T13" fmla="*/ 416 h 967"/>
                <a:gd name="T14" fmla="*/ 1316 w 3063"/>
                <a:gd name="T15" fmla="*/ 406 h 967"/>
                <a:gd name="T16" fmla="*/ 1409 w 3063"/>
                <a:gd name="T17" fmla="*/ 391 h 967"/>
                <a:gd name="T18" fmla="*/ 1431 w 3063"/>
                <a:gd name="T19" fmla="*/ 374 h 967"/>
                <a:gd name="T20" fmla="*/ 1466 w 3063"/>
                <a:gd name="T21" fmla="*/ 344 h 967"/>
                <a:gd name="T22" fmla="*/ 1499 w 3063"/>
                <a:gd name="T23" fmla="*/ 316 h 967"/>
                <a:gd name="T24" fmla="*/ 1513 w 3063"/>
                <a:gd name="T25" fmla="*/ 303 h 967"/>
                <a:gd name="T26" fmla="*/ 1532 w 3063"/>
                <a:gd name="T27" fmla="*/ 120 h 967"/>
                <a:gd name="T28" fmla="*/ 1429 w 3063"/>
                <a:gd name="T29" fmla="*/ 0 h 967"/>
                <a:gd name="T30" fmla="*/ 927 w 3063"/>
                <a:gd name="T31" fmla="*/ 90 h 967"/>
                <a:gd name="T32" fmla="*/ 100 w 3063"/>
                <a:gd name="T33" fmla="*/ 194 h 967"/>
                <a:gd name="T34" fmla="*/ 100 w 3063"/>
                <a:gd name="T35" fmla="*/ 194 h 9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63"/>
                <a:gd name="T55" fmla="*/ 0 h 967"/>
                <a:gd name="T56" fmla="*/ 3063 w 3063"/>
                <a:gd name="T57" fmla="*/ 967 h 9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63" h="967">
                  <a:moveTo>
                    <a:pt x="200" y="387"/>
                  </a:moveTo>
                  <a:lnTo>
                    <a:pt x="168" y="579"/>
                  </a:lnTo>
                  <a:lnTo>
                    <a:pt x="0" y="773"/>
                  </a:lnTo>
                  <a:lnTo>
                    <a:pt x="727" y="967"/>
                  </a:lnTo>
                  <a:lnTo>
                    <a:pt x="2170" y="832"/>
                  </a:lnTo>
                  <a:lnTo>
                    <a:pt x="2272" y="792"/>
                  </a:lnTo>
                  <a:lnTo>
                    <a:pt x="2464" y="832"/>
                  </a:lnTo>
                  <a:lnTo>
                    <a:pt x="2632" y="811"/>
                  </a:lnTo>
                  <a:lnTo>
                    <a:pt x="2818" y="781"/>
                  </a:lnTo>
                  <a:lnTo>
                    <a:pt x="2862" y="747"/>
                  </a:lnTo>
                  <a:lnTo>
                    <a:pt x="2932" y="688"/>
                  </a:lnTo>
                  <a:lnTo>
                    <a:pt x="2997" y="631"/>
                  </a:lnTo>
                  <a:lnTo>
                    <a:pt x="3025" y="606"/>
                  </a:lnTo>
                  <a:lnTo>
                    <a:pt x="3063" y="239"/>
                  </a:lnTo>
                  <a:lnTo>
                    <a:pt x="2858" y="0"/>
                  </a:lnTo>
                  <a:lnTo>
                    <a:pt x="1854" y="180"/>
                  </a:lnTo>
                  <a:lnTo>
                    <a:pt x="200" y="387"/>
                  </a:lnTo>
                  <a:close/>
                </a:path>
              </a:pathLst>
            </a:custGeom>
            <a:solidFill>
              <a:srgbClr val="D1BABA"/>
            </a:solidFill>
            <a:ln w="9525">
              <a:noFill/>
              <a:round/>
            </a:ln>
          </p:spPr>
          <p:txBody>
            <a:bodyPr/>
            <a:lstStyle/>
            <a:p>
              <a:endParaRPr lang="zh-CN" altLang="en-US"/>
            </a:p>
          </p:txBody>
        </p:sp>
        <p:sp>
          <p:nvSpPr>
            <p:cNvPr id="198672" name="Freeform 15"/>
            <p:cNvSpPr/>
            <p:nvPr/>
          </p:nvSpPr>
          <p:spPr bwMode="auto">
            <a:xfrm>
              <a:off x="1784" y="1958"/>
              <a:ext cx="1972" cy="1113"/>
            </a:xfrm>
            <a:custGeom>
              <a:avLst/>
              <a:gdLst>
                <a:gd name="T0" fmla="*/ 9 w 3945"/>
                <a:gd name="T1" fmla="*/ 19 h 2228"/>
                <a:gd name="T2" fmla="*/ 86 w 3945"/>
                <a:gd name="T3" fmla="*/ 0 h 2228"/>
                <a:gd name="T4" fmla="*/ 132 w 3945"/>
                <a:gd name="T5" fmla="*/ 119 h 2228"/>
                <a:gd name="T6" fmla="*/ 196 w 3945"/>
                <a:gd name="T7" fmla="*/ 137 h 2228"/>
                <a:gd name="T8" fmla="*/ 566 w 3945"/>
                <a:gd name="T9" fmla="*/ 406 h 2228"/>
                <a:gd name="T10" fmla="*/ 430 w 3945"/>
                <a:gd name="T11" fmla="*/ 438 h 2228"/>
                <a:gd name="T12" fmla="*/ 521 w 3945"/>
                <a:gd name="T13" fmla="*/ 602 h 2228"/>
                <a:gd name="T14" fmla="*/ 827 w 3945"/>
                <a:gd name="T15" fmla="*/ 570 h 2228"/>
                <a:gd name="T16" fmla="*/ 1026 w 3945"/>
                <a:gd name="T17" fmla="*/ 630 h 2228"/>
                <a:gd name="T18" fmla="*/ 1580 w 3945"/>
                <a:gd name="T19" fmla="*/ 454 h 2228"/>
                <a:gd name="T20" fmla="*/ 1856 w 3945"/>
                <a:gd name="T21" fmla="*/ 470 h 2228"/>
                <a:gd name="T22" fmla="*/ 1972 w 3945"/>
                <a:gd name="T23" fmla="*/ 624 h 2228"/>
                <a:gd name="T24" fmla="*/ 1941 w 3945"/>
                <a:gd name="T25" fmla="*/ 918 h 2228"/>
                <a:gd name="T26" fmla="*/ 1840 w 3945"/>
                <a:gd name="T27" fmla="*/ 1001 h 2228"/>
                <a:gd name="T28" fmla="*/ 1634 w 3945"/>
                <a:gd name="T29" fmla="*/ 1039 h 2228"/>
                <a:gd name="T30" fmla="*/ 1538 w 3945"/>
                <a:gd name="T31" fmla="*/ 1017 h 2228"/>
                <a:gd name="T32" fmla="*/ 1461 w 3945"/>
                <a:gd name="T33" fmla="*/ 1043 h 2228"/>
                <a:gd name="T34" fmla="*/ 717 w 3945"/>
                <a:gd name="T35" fmla="*/ 1113 h 2228"/>
                <a:gd name="T36" fmla="*/ 361 w 3945"/>
                <a:gd name="T37" fmla="*/ 1026 h 2228"/>
                <a:gd name="T38" fmla="*/ 620 w 3945"/>
                <a:gd name="T39" fmla="*/ 988 h 2228"/>
                <a:gd name="T40" fmla="*/ 1644 w 3945"/>
                <a:gd name="T41" fmla="*/ 907 h 2228"/>
                <a:gd name="T42" fmla="*/ 1808 w 3945"/>
                <a:gd name="T43" fmla="*/ 897 h 2228"/>
                <a:gd name="T44" fmla="*/ 1872 w 3945"/>
                <a:gd name="T45" fmla="*/ 746 h 2228"/>
                <a:gd name="T46" fmla="*/ 1862 w 3945"/>
                <a:gd name="T47" fmla="*/ 729 h 2228"/>
                <a:gd name="T48" fmla="*/ 1838 w 3945"/>
                <a:gd name="T49" fmla="*/ 691 h 2228"/>
                <a:gd name="T50" fmla="*/ 1825 w 3945"/>
                <a:gd name="T51" fmla="*/ 670 h 2228"/>
                <a:gd name="T52" fmla="*/ 1813 w 3945"/>
                <a:gd name="T53" fmla="*/ 651 h 2228"/>
                <a:gd name="T54" fmla="*/ 1795 w 3945"/>
                <a:gd name="T55" fmla="*/ 630 h 2228"/>
                <a:gd name="T56" fmla="*/ 1633 w 3945"/>
                <a:gd name="T57" fmla="*/ 647 h 2228"/>
                <a:gd name="T58" fmla="*/ 1527 w 3945"/>
                <a:gd name="T59" fmla="*/ 662 h 2228"/>
                <a:gd name="T60" fmla="*/ 1480 w 3945"/>
                <a:gd name="T61" fmla="*/ 669 h 2228"/>
                <a:gd name="T62" fmla="*/ 504 w 3945"/>
                <a:gd name="T63" fmla="*/ 781 h 2228"/>
                <a:gd name="T64" fmla="*/ 452 w 3945"/>
                <a:gd name="T65" fmla="*/ 796 h 2228"/>
                <a:gd name="T66" fmla="*/ 0 w 3945"/>
                <a:gd name="T67" fmla="*/ 77 h 2228"/>
                <a:gd name="T68" fmla="*/ 295 w 3945"/>
                <a:gd name="T69" fmla="*/ 457 h 2228"/>
                <a:gd name="T70" fmla="*/ 9 w 3945"/>
                <a:gd name="T71" fmla="*/ 19 h 2228"/>
                <a:gd name="T72" fmla="*/ 9 w 3945"/>
                <a:gd name="T73" fmla="*/ 19 h 22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45"/>
                <a:gd name="T112" fmla="*/ 0 h 2228"/>
                <a:gd name="T113" fmla="*/ 3945 w 3945"/>
                <a:gd name="T114" fmla="*/ 2228 h 22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45" h="2228">
                  <a:moveTo>
                    <a:pt x="19" y="38"/>
                  </a:moveTo>
                  <a:lnTo>
                    <a:pt x="173" y="0"/>
                  </a:lnTo>
                  <a:lnTo>
                    <a:pt x="264" y="238"/>
                  </a:lnTo>
                  <a:lnTo>
                    <a:pt x="393" y="274"/>
                  </a:lnTo>
                  <a:lnTo>
                    <a:pt x="1133" y="812"/>
                  </a:lnTo>
                  <a:lnTo>
                    <a:pt x="861" y="876"/>
                  </a:lnTo>
                  <a:lnTo>
                    <a:pt x="1042" y="1205"/>
                  </a:lnTo>
                  <a:lnTo>
                    <a:pt x="1654" y="1141"/>
                  </a:lnTo>
                  <a:lnTo>
                    <a:pt x="2053" y="1262"/>
                  </a:lnTo>
                  <a:lnTo>
                    <a:pt x="3160" y="909"/>
                  </a:lnTo>
                  <a:lnTo>
                    <a:pt x="3713" y="941"/>
                  </a:lnTo>
                  <a:lnTo>
                    <a:pt x="3945" y="1249"/>
                  </a:lnTo>
                  <a:lnTo>
                    <a:pt x="3882" y="1838"/>
                  </a:lnTo>
                  <a:lnTo>
                    <a:pt x="3681" y="2004"/>
                  </a:lnTo>
                  <a:lnTo>
                    <a:pt x="3268" y="2080"/>
                  </a:lnTo>
                  <a:lnTo>
                    <a:pt x="3076" y="2036"/>
                  </a:lnTo>
                  <a:lnTo>
                    <a:pt x="2922" y="2087"/>
                  </a:lnTo>
                  <a:lnTo>
                    <a:pt x="1435" y="2228"/>
                  </a:lnTo>
                  <a:lnTo>
                    <a:pt x="722" y="2053"/>
                  </a:lnTo>
                  <a:lnTo>
                    <a:pt x="1241" y="1977"/>
                  </a:lnTo>
                  <a:lnTo>
                    <a:pt x="3289" y="1815"/>
                  </a:lnTo>
                  <a:lnTo>
                    <a:pt x="3616" y="1796"/>
                  </a:lnTo>
                  <a:lnTo>
                    <a:pt x="3745" y="1494"/>
                  </a:lnTo>
                  <a:lnTo>
                    <a:pt x="3724" y="1460"/>
                  </a:lnTo>
                  <a:lnTo>
                    <a:pt x="3677" y="1384"/>
                  </a:lnTo>
                  <a:lnTo>
                    <a:pt x="3650" y="1342"/>
                  </a:lnTo>
                  <a:lnTo>
                    <a:pt x="3626" y="1304"/>
                  </a:lnTo>
                  <a:lnTo>
                    <a:pt x="3591" y="1262"/>
                  </a:lnTo>
                  <a:lnTo>
                    <a:pt x="3266" y="1296"/>
                  </a:lnTo>
                  <a:lnTo>
                    <a:pt x="3055" y="1325"/>
                  </a:lnTo>
                  <a:lnTo>
                    <a:pt x="2960" y="1340"/>
                  </a:lnTo>
                  <a:lnTo>
                    <a:pt x="1009" y="1564"/>
                  </a:lnTo>
                  <a:lnTo>
                    <a:pt x="905" y="1593"/>
                  </a:lnTo>
                  <a:lnTo>
                    <a:pt x="0" y="154"/>
                  </a:lnTo>
                  <a:lnTo>
                    <a:pt x="591" y="914"/>
                  </a:lnTo>
                  <a:lnTo>
                    <a:pt x="19" y="38"/>
                  </a:lnTo>
                  <a:close/>
                </a:path>
              </a:pathLst>
            </a:custGeom>
            <a:solidFill>
              <a:srgbClr val="7A7AAD"/>
            </a:solidFill>
            <a:ln w="9525">
              <a:noFill/>
              <a:round/>
            </a:ln>
          </p:spPr>
          <p:txBody>
            <a:bodyPr/>
            <a:lstStyle/>
            <a:p>
              <a:endParaRPr lang="zh-CN" altLang="en-US"/>
            </a:p>
          </p:txBody>
        </p:sp>
        <p:sp>
          <p:nvSpPr>
            <p:cNvPr id="198673" name="Freeform 16"/>
            <p:cNvSpPr/>
            <p:nvPr/>
          </p:nvSpPr>
          <p:spPr bwMode="auto">
            <a:xfrm>
              <a:off x="3135" y="2393"/>
              <a:ext cx="382" cy="115"/>
            </a:xfrm>
            <a:custGeom>
              <a:avLst/>
              <a:gdLst>
                <a:gd name="T0" fmla="*/ 0 w 764"/>
                <a:gd name="T1" fmla="*/ 115 h 230"/>
                <a:gd name="T2" fmla="*/ 273 w 764"/>
                <a:gd name="T3" fmla="*/ 104 h 230"/>
                <a:gd name="T4" fmla="*/ 382 w 764"/>
                <a:gd name="T5" fmla="*/ 91 h 230"/>
                <a:gd name="T6" fmla="*/ 335 w 764"/>
                <a:gd name="T7" fmla="*/ 44 h 230"/>
                <a:gd name="T8" fmla="*/ 352 w 764"/>
                <a:gd name="T9" fmla="*/ 0 h 230"/>
                <a:gd name="T10" fmla="*/ 245 w 764"/>
                <a:gd name="T11" fmla="*/ 19 h 230"/>
                <a:gd name="T12" fmla="*/ 99 w 764"/>
                <a:gd name="T13" fmla="*/ 80 h 230"/>
                <a:gd name="T14" fmla="*/ 0 w 764"/>
                <a:gd name="T15" fmla="*/ 115 h 230"/>
                <a:gd name="T16" fmla="*/ 0 w 764"/>
                <a:gd name="T17" fmla="*/ 115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4"/>
                <a:gd name="T28" fmla="*/ 0 h 230"/>
                <a:gd name="T29" fmla="*/ 764 w 764"/>
                <a:gd name="T30" fmla="*/ 230 h 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4" h="230">
                  <a:moveTo>
                    <a:pt x="0" y="230"/>
                  </a:moveTo>
                  <a:lnTo>
                    <a:pt x="545" y="207"/>
                  </a:lnTo>
                  <a:lnTo>
                    <a:pt x="764" y="182"/>
                  </a:lnTo>
                  <a:lnTo>
                    <a:pt x="669" y="87"/>
                  </a:lnTo>
                  <a:lnTo>
                    <a:pt x="703" y="0"/>
                  </a:lnTo>
                  <a:lnTo>
                    <a:pt x="490" y="38"/>
                  </a:lnTo>
                  <a:lnTo>
                    <a:pt x="199" y="159"/>
                  </a:lnTo>
                  <a:lnTo>
                    <a:pt x="0" y="230"/>
                  </a:lnTo>
                  <a:close/>
                </a:path>
              </a:pathLst>
            </a:custGeom>
            <a:solidFill>
              <a:srgbClr val="948D4D"/>
            </a:solidFill>
            <a:ln w="9525">
              <a:noFill/>
              <a:round/>
            </a:ln>
          </p:spPr>
          <p:txBody>
            <a:bodyPr/>
            <a:lstStyle/>
            <a:p>
              <a:endParaRPr lang="zh-CN" altLang="en-US"/>
            </a:p>
          </p:txBody>
        </p:sp>
        <p:sp>
          <p:nvSpPr>
            <p:cNvPr id="198674" name="Freeform 17"/>
            <p:cNvSpPr/>
            <p:nvPr/>
          </p:nvSpPr>
          <p:spPr bwMode="auto">
            <a:xfrm>
              <a:off x="2376" y="2095"/>
              <a:ext cx="170" cy="307"/>
            </a:xfrm>
            <a:custGeom>
              <a:avLst/>
              <a:gdLst>
                <a:gd name="T0" fmla="*/ 6 w 341"/>
                <a:gd name="T1" fmla="*/ 271 h 614"/>
                <a:gd name="T2" fmla="*/ 0 w 341"/>
                <a:gd name="T3" fmla="*/ 171 h 614"/>
                <a:gd name="T4" fmla="*/ 38 w 341"/>
                <a:gd name="T5" fmla="*/ 61 h 614"/>
                <a:gd name="T6" fmla="*/ 70 w 341"/>
                <a:gd name="T7" fmla="*/ 0 h 614"/>
                <a:gd name="T8" fmla="*/ 170 w 341"/>
                <a:gd name="T9" fmla="*/ 52 h 614"/>
                <a:gd name="T10" fmla="*/ 138 w 341"/>
                <a:gd name="T11" fmla="*/ 69 h 614"/>
                <a:gd name="T12" fmla="*/ 77 w 341"/>
                <a:gd name="T13" fmla="*/ 84 h 614"/>
                <a:gd name="T14" fmla="*/ 47 w 341"/>
                <a:gd name="T15" fmla="*/ 157 h 614"/>
                <a:gd name="T16" fmla="*/ 47 w 341"/>
                <a:gd name="T17" fmla="*/ 235 h 614"/>
                <a:gd name="T18" fmla="*/ 93 w 341"/>
                <a:gd name="T19" fmla="*/ 307 h 614"/>
                <a:gd name="T20" fmla="*/ 6 w 341"/>
                <a:gd name="T21" fmla="*/ 271 h 614"/>
                <a:gd name="T22" fmla="*/ 6 w 341"/>
                <a:gd name="T23" fmla="*/ 271 h 6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1"/>
                <a:gd name="T37" fmla="*/ 0 h 614"/>
                <a:gd name="T38" fmla="*/ 341 w 341"/>
                <a:gd name="T39" fmla="*/ 614 h 6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1" h="614">
                  <a:moveTo>
                    <a:pt x="12" y="541"/>
                  </a:moveTo>
                  <a:lnTo>
                    <a:pt x="0" y="342"/>
                  </a:lnTo>
                  <a:lnTo>
                    <a:pt x="76" y="123"/>
                  </a:lnTo>
                  <a:lnTo>
                    <a:pt x="141" y="0"/>
                  </a:lnTo>
                  <a:lnTo>
                    <a:pt x="341" y="104"/>
                  </a:lnTo>
                  <a:lnTo>
                    <a:pt x="276" y="137"/>
                  </a:lnTo>
                  <a:lnTo>
                    <a:pt x="154" y="169"/>
                  </a:lnTo>
                  <a:lnTo>
                    <a:pt x="95" y="315"/>
                  </a:lnTo>
                  <a:lnTo>
                    <a:pt x="95" y="471"/>
                  </a:lnTo>
                  <a:lnTo>
                    <a:pt x="187" y="614"/>
                  </a:lnTo>
                  <a:lnTo>
                    <a:pt x="12" y="541"/>
                  </a:lnTo>
                  <a:close/>
                </a:path>
              </a:pathLst>
            </a:custGeom>
            <a:solidFill>
              <a:srgbClr val="B8AD4C"/>
            </a:solidFill>
            <a:ln w="9525">
              <a:noFill/>
              <a:round/>
            </a:ln>
          </p:spPr>
          <p:txBody>
            <a:bodyPr/>
            <a:lstStyle/>
            <a:p>
              <a:endParaRPr lang="zh-CN" altLang="en-US"/>
            </a:p>
          </p:txBody>
        </p:sp>
        <p:sp>
          <p:nvSpPr>
            <p:cNvPr id="198675" name="Freeform 18"/>
            <p:cNvSpPr/>
            <p:nvPr/>
          </p:nvSpPr>
          <p:spPr bwMode="auto">
            <a:xfrm>
              <a:off x="2408" y="1210"/>
              <a:ext cx="891" cy="319"/>
            </a:xfrm>
            <a:custGeom>
              <a:avLst/>
              <a:gdLst>
                <a:gd name="T0" fmla="*/ 0 w 1783"/>
                <a:gd name="T1" fmla="*/ 191 h 639"/>
                <a:gd name="T2" fmla="*/ 715 w 1783"/>
                <a:gd name="T3" fmla="*/ 0 h 639"/>
                <a:gd name="T4" fmla="*/ 808 w 1783"/>
                <a:gd name="T5" fmla="*/ 20 h 639"/>
                <a:gd name="T6" fmla="*/ 173 w 1783"/>
                <a:gd name="T7" fmla="*/ 198 h 639"/>
                <a:gd name="T8" fmla="*/ 891 w 1783"/>
                <a:gd name="T9" fmla="*/ 78 h 639"/>
                <a:gd name="T10" fmla="*/ 187 w 1783"/>
                <a:gd name="T11" fmla="*/ 319 h 639"/>
                <a:gd name="T12" fmla="*/ 0 w 1783"/>
                <a:gd name="T13" fmla="*/ 191 h 639"/>
                <a:gd name="T14" fmla="*/ 0 w 1783"/>
                <a:gd name="T15" fmla="*/ 191 h 639"/>
                <a:gd name="T16" fmla="*/ 0 60000 65536"/>
                <a:gd name="T17" fmla="*/ 0 60000 65536"/>
                <a:gd name="T18" fmla="*/ 0 60000 65536"/>
                <a:gd name="T19" fmla="*/ 0 60000 65536"/>
                <a:gd name="T20" fmla="*/ 0 60000 65536"/>
                <a:gd name="T21" fmla="*/ 0 60000 65536"/>
                <a:gd name="T22" fmla="*/ 0 60000 65536"/>
                <a:gd name="T23" fmla="*/ 0 60000 65536"/>
                <a:gd name="T24" fmla="*/ 0 w 1783"/>
                <a:gd name="T25" fmla="*/ 0 h 639"/>
                <a:gd name="T26" fmla="*/ 1783 w 1783"/>
                <a:gd name="T27" fmla="*/ 639 h 6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83" h="639">
                  <a:moveTo>
                    <a:pt x="0" y="382"/>
                  </a:moveTo>
                  <a:lnTo>
                    <a:pt x="1430" y="0"/>
                  </a:lnTo>
                  <a:lnTo>
                    <a:pt x="1616" y="40"/>
                  </a:lnTo>
                  <a:lnTo>
                    <a:pt x="346" y="397"/>
                  </a:lnTo>
                  <a:lnTo>
                    <a:pt x="1783" y="156"/>
                  </a:lnTo>
                  <a:lnTo>
                    <a:pt x="375" y="639"/>
                  </a:lnTo>
                  <a:lnTo>
                    <a:pt x="0" y="382"/>
                  </a:lnTo>
                  <a:close/>
                </a:path>
              </a:pathLst>
            </a:custGeom>
            <a:solidFill>
              <a:srgbClr val="B8AD4C"/>
            </a:solidFill>
            <a:ln w="9525">
              <a:noFill/>
              <a:round/>
            </a:ln>
          </p:spPr>
          <p:txBody>
            <a:bodyPr/>
            <a:lstStyle/>
            <a:p>
              <a:endParaRPr lang="zh-CN" altLang="en-US"/>
            </a:p>
          </p:txBody>
        </p:sp>
        <p:sp>
          <p:nvSpPr>
            <p:cNvPr id="198676" name="Freeform 19"/>
            <p:cNvSpPr/>
            <p:nvPr/>
          </p:nvSpPr>
          <p:spPr bwMode="auto">
            <a:xfrm>
              <a:off x="2215" y="2367"/>
              <a:ext cx="383" cy="193"/>
            </a:xfrm>
            <a:custGeom>
              <a:avLst/>
              <a:gdLst>
                <a:gd name="T0" fmla="*/ 0 w 766"/>
                <a:gd name="T1" fmla="*/ 28 h 386"/>
                <a:gd name="T2" fmla="*/ 121 w 766"/>
                <a:gd name="T3" fmla="*/ 0 h 386"/>
                <a:gd name="T4" fmla="*/ 276 w 766"/>
                <a:gd name="T5" fmla="*/ 85 h 386"/>
                <a:gd name="T6" fmla="*/ 383 w 766"/>
                <a:gd name="T7" fmla="*/ 162 h 386"/>
                <a:gd name="T8" fmla="*/ 316 w 766"/>
                <a:gd name="T9" fmla="*/ 173 h 386"/>
                <a:gd name="T10" fmla="*/ 241 w 766"/>
                <a:gd name="T11" fmla="*/ 124 h 386"/>
                <a:gd name="T12" fmla="*/ 188 w 766"/>
                <a:gd name="T13" fmla="*/ 71 h 386"/>
                <a:gd name="T14" fmla="*/ 100 w 766"/>
                <a:gd name="T15" fmla="*/ 61 h 386"/>
                <a:gd name="T16" fmla="*/ 91 w 766"/>
                <a:gd name="T17" fmla="*/ 193 h 386"/>
                <a:gd name="T18" fmla="*/ 0 w 766"/>
                <a:gd name="T19" fmla="*/ 28 h 386"/>
                <a:gd name="T20" fmla="*/ 0 w 766"/>
                <a:gd name="T21" fmla="*/ 28 h 3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66"/>
                <a:gd name="T34" fmla="*/ 0 h 386"/>
                <a:gd name="T35" fmla="*/ 766 w 766"/>
                <a:gd name="T36" fmla="*/ 386 h 3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66" h="386">
                  <a:moveTo>
                    <a:pt x="0" y="57"/>
                  </a:moveTo>
                  <a:lnTo>
                    <a:pt x="242" y="0"/>
                  </a:lnTo>
                  <a:lnTo>
                    <a:pt x="551" y="170"/>
                  </a:lnTo>
                  <a:lnTo>
                    <a:pt x="766" y="323"/>
                  </a:lnTo>
                  <a:lnTo>
                    <a:pt x="631" y="346"/>
                  </a:lnTo>
                  <a:lnTo>
                    <a:pt x="483" y="249"/>
                  </a:lnTo>
                  <a:lnTo>
                    <a:pt x="375" y="141"/>
                  </a:lnTo>
                  <a:lnTo>
                    <a:pt x="200" y="122"/>
                  </a:lnTo>
                  <a:lnTo>
                    <a:pt x="181" y="386"/>
                  </a:lnTo>
                  <a:lnTo>
                    <a:pt x="0" y="57"/>
                  </a:lnTo>
                  <a:close/>
                </a:path>
              </a:pathLst>
            </a:custGeom>
            <a:solidFill>
              <a:srgbClr val="B8AD4C"/>
            </a:solidFill>
            <a:ln w="9525">
              <a:noFill/>
              <a:round/>
            </a:ln>
          </p:spPr>
          <p:txBody>
            <a:bodyPr/>
            <a:lstStyle/>
            <a:p>
              <a:endParaRPr lang="zh-CN" altLang="en-US"/>
            </a:p>
          </p:txBody>
        </p:sp>
        <p:sp>
          <p:nvSpPr>
            <p:cNvPr id="198677" name="Freeform 20"/>
            <p:cNvSpPr/>
            <p:nvPr/>
          </p:nvSpPr>
          <p:spPr bwMode="auto">
            <a:xfrm>
              <a:off x="2813" y="1648"/>
              <a:ext cx="290" cy="780"/>
            </a:xfrm>
            <a:custGeom>
              <a:avLst/>
              <a:gdLst>
                <a:gd name="T0" fmla="*/ 45 w 582"/>
                <a:gd name="T1" fmla="*/ 62 h 1561"/>
                <a:gd name="T2" fmla="*/ 232 w 582"/>
                <a:gd name="T3" fmla="*/ 0 h 1561"/>
                <a:gd name="T4" fmla="*/ 290 w 582"/>
                <a:gd name="T5" fmla="*/ 71 h 1561"/>
                <a:gd name="T6" fmla="*/ 206 w 582"/>
                <a:gd name="T7" fmla="*/ 500 h 1561"/>
                <a:gd name="T8" fmla="*/ 120 w 582"/>
                <a:gd name="T9" fmla="*/ 577 h 1561"/>
                <a:gd name="T10" fmla="*/ 117 w 582"/>
                <a:gd name="T11" fmla="*/ 780 h 1561"/>
                <a:gd name="T12" fmla="*/ 45 w 582"/>
                <a:gd name="T13" fmla="*/ 699 h 1561"/>
                <a:gd name="T14" fmla="*/ 31 w 582"/>
                <a:gd name="T15" fmla="*/ 606 h 1561"/>
                <a:gd name="T16" fmla="*/ 17 w 582"/>
                <a:gd name="T17" fmla="*/ 542 h 1561"/>
                <a:gd name="T18" fmla="*/ 3 w 582"/>
                <a:gd name="T19" fmla="*/ 511 h 1561"/>
                <a:gd name="T20" fmla="*/ 0 w 582"/>
                <a:gd name="T21" fmla="*/ 497 h 1561"/>
                <a:gd name="T22" fmla="*/ 3 w 582"/>
                <a:gd name="T23" fmla="*/ 461 h 1561"/>
                <a:gd name="T24" fmla="*/ 19 w 582"/>
                <a:gd name="T25" fmla="*/ 354 h 1561"/>
                <a:gd name="T26" fmla="*/ 39 w 582"/>
                <a:gd name="T27" fmla="*/ 246 h 1561"/>
                <a:gd name="T28" fmla="*/ 49 w 582"/>
                <a:gd name="T29" fmla="*/ 197 h 1561"/>
                <a:gd name="T30" fmla="*/ 24 w 582"/>
                <a:gd name="T31" fmla="*/ 78 h 1561"/>
                <a:gd name="T32" fmla="*/ 45 w 582"/>
                <a:gd name="T33" fmla="*/ 62 h 1561"/>
                <a:gd name="T34" fmla="*/ 45 w 582"/>
                <a:gd name="T35" fmla="*/ 62 h 15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2"/>
                <a:gd name="T55" fmla="*/ 0 h 1561"/>
                <a:gd name="T56" fmla="*/ 582 w 582"/>
                <a:gd name="T57" fmla="*/ 1561 h 15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2" h="1561">
                  <a:moveTo>
                    <a:pt x="91" y="124"/>
                  </a:moveTo>
                  <a:lnTo>
                    <a:pt x="466" y="0"/>
                  </a:lnTo>
                  <a:lnTo>
                    <a:pt x="582" y="143"/>
                  </a:lnTo>
                  <a:lnTo>
                    <a:pt x="414" y="1000"/>
                  </a:lnTo>
                  <a:lnTo>
                    <a:pt x="240" y="1154"/>
                  </a:lnTo>
                  <a:lnTo>
                    <a:pt x="234" y="1561"/>
                  </a:lnTo>
                  <a:lnTo>
                    <a:pt x="91" y="1399"/>
                  </a:lnTo>
                  <a:lnTo>
                    <a:pt x="63" y="1213"/>
                  </a:lnTo>
                  <a:lnTo>
                    <a:pt x="34" y="1084"/>
                  </a:lnTo>
                  <a:lnTo>
                    <a:pt x="6" y="1023"/>
                  </a:lnTo>
                  <a:lnTo>
                    <a:pt x="0" y="995"/>
                  </a:lnTo>
                  <a:lnTo>
                    <a:pt x="6" y="922"/>
                  </a:lnTo>
                  <a:lnTo>
                    <a:pt x="38" y="708"/>
                  </a:lnTo>
                  <a:lnTo>
                    <a:pt x="78" y="493"/>
                  </a:lnTo>
                  <a:lnTo>
                    <a:pt x="99" y="394"/>
                  </a:lnTo>
                  <a:lnTo>
                    <a:pt x="48" y="156"/>
                  </a:lnTo>
                  <a:lnTo>
                    <a:pt x="91" y="124"/>
                  </a:lnTo>
                  <a:close/>
                </a:path>
              </a:pathLst>
            </a:custGeom>
            <a:solidFill>
              <a:srgbClr val="FFB2B2"/>
            </a:solidFill>
            <a:ln w="9525">
              <a:noFill/>
              <a:round/>
            </a:ln>
          </p:spPr>
          <p:txBody>
            <a:bodyPr/>
            <a:lstStyle/>
            <a:p>
              <a:endParaRPr lang="zh-CN" altLang="en-US"/>
            </a:p>
          </p:txBody>
        </p:sp>
        <p:sp>
          <p:nvSpPr>
            <p:cNvPr id="198678" name="Freeform 21"/>
            <p:cNvSpPr/>
            <p:nvPr/>
          </p:nvSpPr>
          <p:spPr bwMode="auto">
            <a:xfrm>
              <a:off x="2846" y="1616"/>
              <a:ext cx="305" cy="831"/>
            </a:xfrm>
            <a:custGeom>
              <a:avLst/>
              <a:gdLst>
                <a:gd name="T0" fmla="*/ 0 w 610"/>
                <a:gd name="T1" fmla="*/ 70 h 1661"/>
                <a:gd name="T2" fmla="*/ 237 w 610"/>
                <a:gd name="T3" fmla="*/ 0 h 1661"/>
                <a:gd name="T4" fmla="*/ 305 w 610"/>
                <a:gd name="T5" fmla="*/ 138 h 1661"/>
                <a:gd name="T6" fmla="*/ 199 w 610"/>
                <a:gd name="T7" fmla="*/ 444 h 1661"/>
                <a:gd name="T8" fmla="*/ 280 w 610"/>
                <a:gd name="T9" fmla="*/ 647 h 1661"/>
                <a:gd name="T10" fmla="*/ 148 w 610"/>
                <a:gd name="T11" fmla="*/ 618 h 1661"/>
                <a:gd name="T12" fmla="*/ 90 w 610"/>
                <a:gd name="T13" fmla="*/ 831 h 1661"/>
                <a:gd name="T14" fmla="*/ 37 w 610"/>
                <a:gd name="T15" fmla="*/ 661 h 1661"/>
                <a:gd name="T16" fmla="*/ 10 w 610"/>
                <a:gd name="T17" fmla="*/ 502 h 1661"/>
                <a:gd name="T18" fmla="*/ 58 w 610"/>
                <a:gd name="T19" fmla="*/ 328 h 1661"/>
                <a:gd name="T20" fmla="*/ 21 w 610"/>
                <a:gd name="T21" fmla="*/ 196 h 1661"/>
                <a:gd name="T22" fmla="*/ 79 w 610"/>
                <a:gd name="T23" fmla="*/ 138 h 1661"/>
                <a:gd name="T24" fmla="*/ 148 w 610"/>
                <a:gd name="T25" fmla="*/ 157 h 1661"/>
                <a:gd name="T26" fmla="*/ 122 w 610"/>
                <a:gd name="T27" fmla="*/ 219 h 1661"/>
                <a:gd name="T28" fmla="*/ 170 w 610"/>
                <a:gd name="T29" fmla="*/ 251 h 1661"/>
                <a:gd name="T30" fmla="*/ 74 w 610"/>
                <a:gd name="T31" fmla="*/ 444 h 1661"/>
                <a:gd name="T32" fmla="*/ 122 w 610"/>
                <a:gd name="T33" fmla="*/ 434 h 1661"/>
                <a:gd name="T34" fmla="*/ 74 w 610"/>
                <a:gd name="T35" fmla="*/ 580 h 1661"/>
                <a:gd name="T36" fmla="*/ 138 w 610"/>
                <a:gd name="T37" fmla="*/ 506 h 1661"/>
                <a:gd name="T38" fmla="*/ 167 w 610"/>
                <a:gd name="T39" fmla="*/ 357 h 1661"/>
                <a:gd name="T40" fmla="*/ 167 w 610"/>
                <a:gd name="T41" fmla="*/ 312 h 1661"/>
                <a:gd name="T42" fmla="*/ 218 w 610"/>
                <a:gd name="T43" fmla="*/ 203 h 1661"/>
                <a:gd name="T44" fmla="*/ 183 w 610"/>
                <a:gd name="T45" fmla="*/ 193 h 1661"/>
                <a:gd name="T46" fmla="*/ 195 w 610"/>
                <a:gd name="T47" fmla="*/ 109 h 1661"/>
                <a:gd name="T48" fmla="*/ 116 w 610"/>
                <a:gd name="T49" fmla="*/ 96 h 1661"/>
                <a:gd name="T50" fmla="*/ 128 w 610"/>
                <a:gd name="T51" fmla="*/ 64 h 1661"/>
                <a:gd name="T52" fmla="*/ 16 w 610"/>
                <a:gd name="T53" fmla="*/ 126 h 1661"/>
                <a:gd name="T54" fmla="*/ 0 w 610"/>
                <a:gd name="T55" fmla="*/ 70 h 1661"/>
                <a:gd name="T56" fmla="*/ 0 w 610"/>
                <a:gd name="T57" fmla="*/ 70 h 166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0"/>
                <a:gd name="T88" fmla="*/ 0 h 1661"/>
                <a:gd name="T89" fmla="*/ 610 w 610"/>
                <a:gd name="T90" fmla="*/ 1661 h 166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0" h="1661">
                  <a:moveTo>
                    <a:pt x="0" y="140"/>
                  </a:moveTo>
                  <a:lnTo>
                    <a:pt x="475" y="0"/>
                  </a:lnTo>
                  <a:lnTo>
                    <a:pt x="610" y="275"/>
                  </a:lnTo>
                  <a:lnTo>
                    <a:pt x="399" y="887"/>
                  </a:lnTo>
                  <a:lnTo>
                    <a:pt x="559" y="1294"/>
                  </a:lnTo>
                  <a:lnTo>
                    <a:pt x="296" y="1235"/>
                  </a:lnTo>
                  <a:lnTo>
                    <a:pt x="180" y="1661"/>
                  </a:lnTo>
                  <a:lnTo>
                    <a:pt x="74" y="1321"/>
                  </a:lnTo>
                  <a:lnTo>
                    <a:pt x="19" y="1003"/>
                  </a:lnTo>
                  <a:lnTo>
                    <a:pt x="116" y="655"/>
                  </a:lnTo>
                  <a:lnTo>
                    <a:pt x="43" y="391"/>
                  </a:lnTo>
                  <a:lnTo>
                    <a:pt x="159" y="275"/>
                  </a:lnTo>
                  <a:lnTo>
                    <a:pt x="296" y="313"/>
                  </a:lnTo>
                  <a:lnTo>
                    <a:pt x="245" y="437"/>
                  </a:lnTo>
                  <a:lnTo>
                    <a:pt x="340" y="501"/>
                  </a:lnTo>
                  <a:lnTo>
                    <a:pt x="148" y="887"/>
                  </a:lnTo>
                  <a:lnTo>
                    <a:pt x="245" y="868"/>
                  </a:lnTo>
                  <a:lnTo>
                    <a:pt x="148" y="1159"/>
                  </a:lnTo>
                  <a:lnTo>
                    <a:pt x="275" y="1011"/>
                  </a:lnTo>
                  <a:lnTo>
                    <a:pt x="334" y="714"/>
                  </a:lnTo>
                  <a:lnTo>
                    <a:pt x="334" y="623"/>
                  </a:lnTo>
                  <a:lnTo>
                    <a:pt x="437" y="405"/>
                  </a:lnTo>
                  <a:lnTo>
                    <a:pt x="367" y="386"/>
                  </a:lnTo>
                  <a:lnTo>
                    <a:pt x="391" y="218"/>
                  </a:lnTo>
                  <a:lnTo>
                    <a:pt x="232" y="192"/>
                  </a:lnTo>
                  <a:lnTo>
                    <a:pt x="256" y="127"/>
                  </a:lnTo>
                  <a:lnTo>
                    <a:pt x="32" y="251"/>
                  </a:lnTo>
                  <a:lnTo>
                    <a:pt x="0" y="140"/>
                  </a:lnTo>
                  <a:close/>
                </a:path>
              </a:pathLst>
            </a:custGeom>
            <a:solidFill>
              <a:srgbClr val="FF4D4D"/>
            </a:solidFill>
            <a:ln w="9525">
              <a:noFill/>
              <a:round/>
            </a:ln>
          </p:spPr>
          <p:txBody>
            <a:bodyPr/>
            <a:lstStyle/>
            <a:p>
              <a:endParaRPr lang="zh-CN" altLang="en-US"/>
            </a:p>
          </p:txBody>
        </p:sp>
        <p:sp>
          <p:nvSpPr>
            <p:cNvPr id="198679" name="Freeform 22"/>
            <p:cNvSpPr/>
            <p:nvPr/>
          </p:nvSpPr>
          <p:spPr bwMode="auto">
            <a:xfrm>
              <a:off x="1903" y="1938"/>
              <a:ext cx="511" cy="442"/>
            </a:xfrm>
            <a:custGeom>
              <a:avLst/>
              <a:gdLst>
                <a:gd name="T0" fmla="*/ 0 w 1023"/>
                <a:gd name="T1" fmla="*/ 88 h 884"/>
                <a:gd name="T2" fmla="*/ 39 w 1023"/>
                <a:gd name="T3" fmla="*/ 26 h 884"/>
                <a:gd name="T4" fmla="*/ 86 w 1023"/>
                <a:gd name="T5" fmla="*/ 0 h 884"/>
                <a:gd name="T6" fmla="*/ 93 w 1023"/>
                <a:gd name="T7" fmla="*/ 62 h 884"/>
                <a:gd name="T8" fmla="*/ 225 w 1023"/>
                <a:gd name="T9" fmla="*/ 188 h 884"/>
                <a:gd name="T10" fmla="*/ 421 w 1023"/>
                <a:gd name="T11" fmla="*/ 301 h 884"/>
                <a:gd name="T12" fmla="*/ 511 w 1023"/>
                <a:gd name="T13" fmla="*/ 220 h 884"/>
                <a:gd name="T14" fmla="*/ 460 w 1023"/>
                <a:gd name="T15" fmla="*/ 442 h 884"/>
                <a:gd name="T16" fmla="*/ 65 w 1023"/>
                <a:gd name="T17" fmla="*/ 149 h 884"/>
                <a:gd name="T18" fmla="*/ 13 w 1023"/>
                <a:gd name="T19" fmla="*/ 139 h 884"/>
                <a:gd name="T20" fmla="*/ 0 w 1023"/>
                <a:gd name="T21" fmla="*/ 88 h 884"/>
                <a:gd name="T22" fmla="*/ 0 w 1023"/>
                <a:gd name="T23" fmla="*/ 88 h 8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3"/>
                <a:gd name="T37" fmla="*/ 0 h 884"/>
                <a:gd name="T38" fmla="*/ 1023 w 1023"/>
                <a:gd name="T39" fmla="*/ 884 h 8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3" h="884">
                  <a:moveTo>
                    <a:pt x="0" y="175"/>
                  </a:moveTo>
                  <a:lnTo>
                    <a:pt x="78" y="51"/>
                  </a:lnTo>
                  <a:lnTo>
                    <a:pt x="173" y="0"/>
                  </a:lnTo>
                  <a:lnTo>
                    <a:pt x="187" y="124"/>
                  </a:lnTo>
                  <a:lnTo>
                    <a:pt x="451" y="375"/>
                  </a:lnTo>
                  <a:lnTo>
                    <a:pt x="843" y="601"/>
                  </a:lnTo>
                  <a:lnTo>
                    <a:pt x="1023" y="439"/>
                  </a:lnTo>
                  <a:lnTo>
                    <a:pt x="921" y="884"/>
                  </a:lnTo>
                  <a:lnTo>
                    <a:pt x="130" y="297"/>
                  </a:lnTo>
                  <a:lnTo>
                    <a:pt x="27" y="278"/>
                  </a:lnTo>
                  <a:lnTo>
                    <a:pt x="0" y="175"/>
                  </a:lnTo>
                  <a:close/>
                </a:path>
              </a:pathLst>
            </a:custGeom>
            <a:solidFill>
              <a:srgbClr val="B56C43"/>
            </a:solidFill>
            <a:ln w="9525">
              <a:noFill/>
              <a:round/>
            </a:ln>
          </p:spPr>
          <p:txBody>
            <a:bodyPr/>
            <a:lstStyle/>
            <a:p>
              <a:endParaRPr lang="zh-CN" altLang="en-US"/>
            </a:p>
          </p:txBody>
        </p:sp>
        <p:sp>
          <p:nvSpPr>
            <p:cNvPr id="198680" name="Freeform 23"/>
            <p:cNvSpPr/>
            <p:nvPr/>
          </p:nvSpPr>
          <p:spPr bwMode="auto">
            <a:xfrm>
              <a:off x="1891" y="1822"/>
              <a:ext cx="581" cy="335"/>
            </a:xfrm>
            <a:custGeom>
              <a:avLst/>
              <a:gdLst>
                <a:gd name="T0" fmla="*/ 21 w 1161"/>
                <a:gd name="T1" fmla="*/ 26 h 671"/>
                <a:gd name="T2" fmla="*/ 0 w 1161"/>
                <a:gd name="T3" fmla="*/ 65 h 671"/>
                <a:gd name="T4" fmla="*/ 92 w 1161"/>
                <a:gd name="T5" fmla="*/ 78 h 671"/>
                <a:gd name="T6" fmla="*/ 494 w 1161"/>
                <a:gd name="T7" fmla="*/ 287 h 671"/>
                <a:gd name="T8" fmla="*/ 523 w 1161"/>
                <a:gd name="T9" fmla="*/ 335 h 671"/>
                <a:gd name="T10" fmla="*/ 581 w 1161"/>
                <a:gd name="T11" fmla="*/ 280 h 671"/>
                <a:gd name="T12" fmla="*/ 60 w 1161"/>
                <a:gd name="T13" fmla="*/ 0 h 671"/>
                <a:gd name="T14" fmla="*/ 21 w 1161"/>
                <a:gd name="T15" fmla="*/ 26 h 671"/>
                <a:gd name="T16" fmla="*/ 21 w 1161"/>
                <a:gd name="T17" fmla="*/ 26 h 6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1"/>
                <a:gd name="T28" fmla="*/ 0 h 671"/>
                <a:gd name="T29" fmla="*/ 1161 w 1161"/>
                <a:gd name="T30" fmla="*/ 671 h 6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1" h="671">
                  <a:moveTo>
                    <a:pt x="41" y="52"/>
                  </a:moveTo>
                  <a:lnTo>
                    <a:pt x="0" y="131"/>
                  </a:lnTo>
                  <a:lnTo>
                    <a:pt x="184" y="156"/>
                  </a:lnTo>
                  <a:lnTo>
                    <a:pt x="988" y="574"/>
                  </a:lnTo>
                  <a:lnTo>
                    <a:pt x="1045" y="671"/>
                  </a:lnTo>
                  <a:lnTo>
                    <a:pt x="1161" y="561"/>
                  </a:lnTo>
                  <a:lnTo>
                    <a:pt x="119" y="0"/>
                  </a:lnTo>
                  <a:lnTo>
                    <a:pt x="41" y="52"/>
                  </a:lnTo>
                  <a:close/>
                </a:path>
              </a:pathLst>
            </a:custGeom>
            <a:solidFill>
              <a:srgbClr val="B56C43"/>
            </a:solidFill>
            <a:ln w="9525">
              <a:noFill/>
              <a:round/>
            </a:ln>
          </p:spPr>
          <p:txBody>
            <a:bodyPr/>
            <a:lstStyle/>
            <a:p>
              <a:endParaRPr lang="zh-CN" altLang="en-US"/>
            </a:p>
          </p:txBody>
        </p:sp>
        <p:sp>
          <p:nvSpPr>
            <p:cNvPr id="198681" name="Freeform 24"/>
            <p:cNvSpPr/>
            <p:nvPr/>
          </p:nvSpPr>
          <p:spPr bwMode="auto">
            <a:xfrm>
              <a:off x="2491" y="2009"/>
              <a:ext cx="1455" cy="580"/>
            </a:xfrm>
            <a:custGeom>
              <a:avLst/>
              <a:gdLst>
                <a:gd name="T0" fmla="*/ 7 w 2909"/>
                <a:gd name="T1" fmla="*/ 332 h 1159"/>
                <a:gd name="T2" fmla="*/ 58 w 2909"/>
                <a:gd name="T3" fmla="*/ 422 h 1159"/>
                <a:gd name="T4" fmla="*/ 146 w 2909"/>
                <a:gd name="T5" fmla="*/ 457 h 1159"/>
                <a:gd name="T6" fmla="*/ 149 w 2909"/>
                <a:gd name="T7" fmla="*/ 329 h 1159"/>
                <a:gd name="T8" fmla="*/ 207 w 2909"/>
                <a:gd name="T9" fmla="*/ 184 h 1159"/>
                <a:gd name="T10" fmla="*/ 130 w 2909"/>
                <a:gd name="T11" fmla="*/ 223 h 1159"/>
                <a:gd name="T12" fmla="*/ 100 w 2909"/>
                <a:gd name="T13" fmla="*/ 244 h 1159"/>
                <a:gd name="T14" fmla="*/ 91 w 2909"/>
                <a:gd name="T15" fmla="*/ 203 h 1159"/>
                <a:gd name="T16" fmla="*/ 95 w 2909"/>
                <a:gd name="T17" fmla="*/ 119 h 1159"/>
                <a:gd name="T18" fmla="*/ 329 w 2909"/>
                <a:gd name="T19" fmla="*/ 0 h 1159"/>
                <a:gd name="T20" fmla="*/ 325 w 2909"/>
                <a:gd name="T21" fmla="*/ 150 h 1159"/>
                <a:gd name="T22" fmla="*/ 282 w 2909"/>
                <a:gd name="T23" fmla="*/ 183 h 1159"/>
                <a:gd name="T24" fmla="*/ 251 w 2909"/>
                <a:gd name="T25" fmla="*/ 348 h 1159"/>
                <a:gd name="T26" fmla="*/ 310 w 2909"/>
                <a:gd name="T27" fmla="*/ 471 h 1159"/>
                <a:gd name="T28" fmla="*/ 1214 w 2909"/>
                <a:gd name="T29" fmla="*/ 197 h 1159"/>
                <a:gd name="T30" fmla="*/ 1147 w 2909"/>
                <a:gd name="T31" fmla="*/ 65 h 1159"/>
                <a:gd name="T32" fmla="*/ 1455 w 2909"/>
                <a:gd name="T33" fmla="*/ 193 h 1159"/>
                <a:gd name="T34" fmla="*/ 1404 w 2909"/>
                <a:gd name="T35" fmla="*/ 229 h 1159"/>
                <a:gd name="T36" fmla="*/ 320 w 2909"/>
                <a:gd name="T37" fmla="*/ 580 h 1159"/>
                <a:gd name="T38" fmla="*/ 225 w 2909"/>
                <a:gd name="T39" fmla="*/ 557 h 1159"/>
                <a:gd name="T40" fmla="*/ 30 w 2909"/>
                <a:gd name="T41" fmla="*/ 477 h 1159"/>
                <a:gd name="T42" fmla="*/ 0 w 2909"/>
                <a:gd name="T43" fmla="*/ 387 h 1159"/>
                <a:gd name="T44" fmla="*/ 7 w 2909"/>
                <a:gd name="T45" fmla="*/ 332 h 1159"/>
                <a:gd name="T46" fmla="*/ 7 w 2909"/>
                <a:gd name="T47" fmla="*/ 332 h 11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09"/>
                <a:gd name="T73" fmla="*/ 0 h 1159"/>
                <a:gd name="T74" fmla="*/ 2909 w 2909"/>
                <a:gd name="T75" fmla="*/ 1159 h 11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09" h="1159">
                  <a:moveTo>
                    <a:pt x="14" y="663"/>
                  </a:moveTo>
                  <a:lnTo>
                    <a:pt x="116" y="844"/>
                  </a:lnTo>
                  <a:lnTo>
                    <a:pt x="291" y="914"/>
                  </a:lnTo>
                  <a:lnTo>
                    <a:pt x="297" y="657"/>
                  </a:lnTo>
                  <a:lnTo>
                    <a:pt x="413" y="367"/>
                  </a:lnTo>
                  <a:lnTo>
                    <a:pt x="259" y="445"/>
                  </a:lnTo>
                  <a:lnTo>
                    <a:pt x="200" y="488"/>
                  </a:lnTo>
                  <a:lnTo>
                    <a:pt x="181" y="406"/>
                  </a:lnTo>
                  <a:lnTo>
                    <a:pt x="189" y="237"/>
                  </a:lnTo>
                  <a:lnTo>
                    <a:pt x="658" y="0"/>
                  </a:lnTo>
                  <a:lnTo>
                    <a:pt x="649" y="300"/>
                  </a:lnTo>
                  <a:lnTo>
                    <a:pt x="563" y="365"/>
                  </a:lnTo>
                  <a:lnTo>
                    <a:pt x="502" y="695"/>
                  </a:lnTo>
                  <a:lnTo>
                    <a:pt x="620" y="941"/>
                  </a:lnTo>
                  <a:lnTo>
                    <a:pt x="2428" y="393"/>
                  </a:lnTo>
                  <a:lnTo>
                    <a:pt x="2293" y="129"/>
                  </a:lnTo>
                  <a:lnTo>
                    <a:pt x="2909" y="386"/>
                  </a:lnTo>
                  <a:lnTo>
                    <a:pt x="2807" y="458"/>
                  </a:lnTo>
                  <a:lnTo>
                    <a:pt x="639" y="1159"/>
                  </a:lnTo>
                  <a:lnTo>
                    <a:pt x="449" y="1114"/>
                  </a:lnTo>
                  <a:lnTo>
                    <a:pt x="59" y="954"/>
                  </a:lnTo>
                  <a:lnTo>
                    <a:pt x="0" y="773"/>
                  </a:lnTo>
                  <a:lnTo>
                    <a:pt x="14" y="663"/>
                  </a:lnTo>
                  <a:close/>
                </a:path>
              </a:pathLst>
            </a:custGeom>
            <a:solidFill>
              <a:srgbClr val="B56C43"/>
            </a:solidFill>
            <a:ln w="9525">
              <a:noFill/>
              <a:round/>
            </a:ln>
          </p:spPr>
          <p:txBody>
            <a:bodyPr/>
            <a:lstStyle/>
            <a:p>
              <a:endParaRPr lang="zh-CN" altLang="en-US"/>
            </a:p>
          </p:txBody>
        </p:sp>
        <p:sp>
          <p:nvSpPr>
            <p:cNvPr id="198682" name="Freeform 25"/>
            <p:cNvSpPr/>
            <p:nvPr/>
          </p:nvSpPr>
          <p:spPr bwMode="auto">
            <a:xfrm>
              <a:off x="3039" y="1761"/>
              <a:ext cx="863" cy="377"/>
            </a:xfrm>
            <a:custGeom>
              <a:avLst/>
              <a:gdLst>
                <a:gd name="T0" fmla="*/ 65 w 1726"/>
                <a:gd name="T1" fmla="*/ 135 h 754"/>
                <a:gd name="T2" fmla="*/ 409 w 1726"/>
                <a:gd name="T3" fmla="*/ 0 h 754"/>
                <a:gd name="T4" fmla="*/ 863 w 1726"/>
                <a:gd name="T5" fmla="*/ 109 h 754"/>
                <a:gd name="T6" fmla="*/ 779 w 1726"/>
                <a:gd name="T7" fmla="*/ 164 h 754"/>
                <a:gd name="T8" fmla="*/ 10 w 1726"/>
                <a:gd name="T9" fmla="*/ 377 h 754"/>
                <a:gd name="T10" fmla="*/ 0 w 1726"/>
                <a:gd name="T11" fmla="*/ 280 h 754"/>
                <a:gd name="T12" fmla="*/ 65 w 1726"/>
                <a:gd name="T13" fmla="*/ 135 h 754"/>
                <a:gd name="T14" fmla="*/ 65 w 1726"/>
                <a:gd name="T15" fmla="*/ 135 h 754"/>
                <a:gd name="T16" fmla="*/ 0 60000 65536"/>
                <a:gd name="T17" fmla="*/ 0 60000 65536"/>
                <a:gd name="T18" fmla="*/ 0 60000 65536"/>
                <a:gd name="T19" fmla="*/ 0 60000 65536"/>
                <a:gd name="T20" fmla="*/ 0 60000 65536"/>
                <a:gd name="T21" fmla="*/ 0 60000 65536"/>
                <a:gd name="T22" fmla="*/ 0 60000 65536"/>
                <a:gd name="T23" fmla="*/ 0 60000 65536"/>
                <a:gd name="T24" fmla="*/ 0 w 1726"/>
                <a:gd name="T25" fmla="*/ 0 h 754"/>
                <a:gd name="T26" fmla="*/ 1726 w 1726"/>
                <a:gd name="T27" fmla="*/ 754 h 7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6" h="754">
                  <a:moveTo>
                    <a:pt x="129" y="270"/>
                  </a:moveTo>
                  <a:lnTo>
                    <a:pt x="817" y="0"/>
                  </a:lnTo>
                  <a:lnTo>
                    <a:pt x="1726" y="218"/>
                  </a:lnTo>
                  <a:lnTo>
                    <a:pt x="1557" y="328"/>
                  </a:lnTo>
                  <a:lnTo>
                    <a:pt x="19" y="754"/>
                  </a:lnTo>
                  <a:lnTo>
                    <a:pt x="0" y="560"/>
                  </a:lnTo>
                  <a:lnTo>
                    <a:pt x="129" y="270"/>
                  </a:lnTo>
                  <a:close/>
                </a:path>
              </a:pathLst>
            </a:custGeom>
            <a:solidFill>
              <a:srgbClr val="B56C43"/>
            </a:solidFill>
            <a:ln w="9525">
              <a:noFill/>
              <a:round/>
            </a:ln>
          </p:spPr>
          <p:txBody>
            <a:bodyPr/>
            <a:lstStyle/>
            <a:p>
              <a:endParaRPr lang="zh-CN" altLang="en-US"/>
            </a:p>
          </p:txBody>
        </p:sp>
        <p:sp>
          <p:nvSpPr>
            <p:cNvPr id="198683" name="Freeform 26"/>
            <p:cNvSpPr/>
            <p:nvPr/>
          </p:nvSpPr>
          <p:spPr bwMode="auto">
            <a:xfrm>
              <a:off x="1692" y="1652"/>
              <a:ext cx="893" cy="496"/>
            </a:xfrm>
            <a:custGeom>
              <a:avLst/>
              <a:gdLst>
                <a:gd name="T0" fmla="*/ 0 w 1788"/>
                <a:gd name="T1" fmla="*/ 30 h 992"/>
                <a:gd name="T2" fmla="*/ 15 w 1788"/>
                <a:gd name="T3" fmla="*/ 0 h 992"/>
                <a:gd name="T4" fmla="*/ 893 w 1788"/>
                <a:gd name="T5" fmla="*/ 425 h 992"/>
                <a:gd name="T6" fmla="*/ 873 w 1788"/>
                <a:gd name="T7" fmla="*/ 496 h 992"/>
                <a:gd name="T8" fmla="*/ 0 w 1788"/>
                <a:gd name="T9" fmla="*/ 30 h 992"/>
                <a:gd name="T10" fmla="*/ 0 w 1788"/>
                <a:gd name="T11" fmla="*/ 30 h 992"/>
                <a:gd name="T12" fmla="*/ 0 60000 65536"/>
                <a:gd name="T13" fmla="*/ 0 60000 65536"/>
                <a:gd name="T14" fmla="*/ 0 60000 65536"/>
                <a:gd name="T15" fmla="*/ 0 60000 65536"/>
                <a:gd name="T16" fmla="*/ 0 60000 65536"/>
                <a:gd name="T17" fmla="*/ 0 60000 65536"/>
                <a:gd name="T18" fmla="*/ 0 w 1788"/>
                <a:gd name="T19" fmla="*/ 0 h 992"/>
                <a:gd name="T20" fmla="*/ 1788 w 1788"/>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788" h="992">
                  <a:moveTo>
                    <a:pt x="0" y="59"/>
                  </a:moveTo>
                  <a:lnTo>
                    <a:pt x="31" y="0"/>
                  </a:lnTo>
                  <a:lnTo>
                    <a:pt x="1788" y="850"/>
                  </a:lnTo>
                  <a:lnTo>
                    <a:pt x="1748" y="992"/>
                  </a:lnTo>
                  <a:lnTo>
                    <a:pt x="0" y="59"/>
                  </a:lnTo>
                  <a:close/>
                </a:path>
              </a:pathLst>
            </a:custGeom>
            <a:solidFill>
              <a:srgbClr val="AE4D4D"/>
            </a:solidFill>
            <a:ln w="9525">
              <a:noFill/>
              <a:round/>
            </a:ln>
          </p:spPr>
          <p:txBody>
            <a:bodyPr/>
            <a:lstStyle/>
            <a:p>
              <a:endParaRPr lang="zh-CN" altLang="en-US"/>
            </a:p>
          </p:txBody>
        </p:sp>
        <p:sp>
          <p:nvSpPr>
            <p:cNvPr id="198684" name="Freeform 27"/>
            <p:cNvSpPr/>
            <p:nvPr/>
          </p:nvSpPr>
          <p:spPr bwMode="auto">
            <a:xfrm>
              <a:off x="1842" y="1332"/>
              <a:ext cx="1799" cy="609"/>
            </a:xfrm>
            <a:custGeom>
              <a:avLst/>
              <a:gdLst>
                <a:gd name="T0" fmla="*/ 6 w 3597"/>
                <a:gd name="T1" fmla="*/ 180 h 1219"/>
                <a:gd name="T2" fmla="*/ 785 w 3597"/>
                <a:gd name="T3" fmla="*/ 461 h 1219"/>
                <a:gd name="T4" fmla="*/ 753 w 3597"/>
                <a:gd name="T5" fmla="*/ 609 h 1219"/>
                <a:gd name="T6" fmla="*/ 923 w 3597"/>
                <a:gd name="T7" fmla="*/ 551 h 1219"/>
                <a:gd name="T8" fmla="*/ 1020 w 3597"/>
                <a:gd name="T9" fmla="*/ 512 h 1219"/>
                <a:gd name="T10" fmla="*/ 995 w 3597"/>
                <a:gd name="T11" fmla="*/ 380 h 1219"/>
                <a:gd name="T12" fmla="*/ 1242 w 3597"/>
                <a:gd name="T13" fmla="*/ 284 h 1219"/>
                <a:gd name="T14" fmla="*/ 1290 w 3597"/>
                <a:gd name="T15" fmla="*/ 377 h 1219"/>
                <a:gd name="T16" fmla="*/ 1262 w 3597"/>
                <a:gd name="T17" fmla="*/ 538 h 1219"/>
                <a:gd name="T18" fmla="*/ 1609 w 3597"/>
                <a:gd name="T19" fmla="*/ 370 h 1219"/>
                <a:gd name="T20" fmla="*/ 1706 w 3597"/>
                <a:gd name="T21" fmla="*/ 377 h 1219"/>
                <a:gd name="T22" fmla="*/ 1799 w 3597"/>
                <a:gd name="T23" fmla="*/ 200 h 1219"/>
                <a:gd name="T24" fmla="*/ 1789 w 3597"/>
                <a:gd name="T25" fmla="*/ 68 h 1219"/>
                <a:gd name="T26" fmla="*/ 1667 w 3597"/>
                <a:gd name="T27" fmla="*/ 0 h 1219"/>
                <a:gd name="T28" fmla="*/ 769 w 3597"/>
                <a:gd name="T29" fmla="*/ 280 h 1219"/>
                <a:gd name="T30" fmla="*/ 702 w 3597"/>
                <a:gd name="T31" fmla="*/ 315 h 1219"/>
                <a:gd name="T32" fmla="*/ 0 w 3597"/>
                <a:gd name="T33" fmla="*/ 74 h 1219"/>
                <a:gd name="T34" fmla="*/ 6 w 3597"/>
                <a:gd name="T35" fmla="*/ 180 h 1219"/>
                <a:gd name="T36" fmla="*/ 6 w 3597"/>
                <a:gd name="T37" fmla="*/ 180 h 12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97"/>
                <a:gd name="T58" fmla="*/ 0 h 1219"/>
                <a:gd name="T59" fmla="*/ 3597 w 3597"/>
                <a:gd name="T60" fmla="*/ 1219 h 12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97" h="1219">
                  <a:moveTo>
                    <a:pt x="11" y="361"/>
                  </a:moveTo>
                  <a:lnTo>
                    <a:pt x="1570" y="922"/>
                  </a:lnTo>
                  <a:lnTo>
                    <a:pt x="1506" y="1219"/>
                  </a:lnTo>
                  <a:lnTo>
                    <a:pt x="1846" y="1103"/>
                  </a:lnTo>
                  <a:lnTo>
                    <a:pt x="2040" y="1025"/>
                  </a:lnTo>
                  <a:lnTo>
                    <a:pt x="1989" y="761"/>
                  </a:lnTo>
                  <a:lnTo>
                    <a:pt x="2483" y="569"/>
                  </a:lnTo>
                  <a:lnTo>
                    <a:pt x="2580" y="755"/>
                  </a:lnTo>
                  <a:lnTo>
                    <a:pt x="2523" y="1076"/>
                  </a:lnTo>
                  <a:lnTo>
                    <a:pt x="3217" y="740"/>
                  </a:lnTo>
                  <a:lnTo>
                    <a:pt x="3411" y="755"/>
                  </a:lnTo>
                  <a:lnTo>
                    <a:pt x="3597" y="400"/>
                  </a:lnTo>
                  <a:lnTo>
                    <a:pt x="3578" y="137"/>
                  </a:lnTo>
                  <a:lnTo>
                    <a:pt x="3333" y="0"/>
                  </a:lnTo>
                  <a:lnTo>
                    <a:pt x="1538" y="561"/>
                  </a:lnTo>
                  <a:lnTo>
                    <a:pt x="1403" y="631"/>
                  </a:lnTo>
                  <a:lnTo>
                    <a:pt x="0" y="149"/>
                  </a:lnTo>
                  <a:lnTo>
                    <a:pt x="11" y="361"/>
                  </a:lnTo>
                  <a:close/>
                </a:path>
              </a:pathLst>
            </a:custGeom>
            <a:solidFill>
              <a:srgbClr val="D1BABA"/>
            </a:solidFill>
            <a:ln w="9525">
              <a:noFill/>
              <a:round/>
            </a:ln>
          </p:spPr>
          <p:txBody>
            <a:bodyPr/>
            <a:lstStyle/>
            <a:p>
              <a:endParaRPr lang="zh-CN" altLang="en-US"/>
            </a:p>
          </p:txBody>
        </p:sp>
        <p:sp>
          <p:nvSpPr>
            <p:cNvPr id="198685" name="Freeform 28"/>
            <p:cNvSpPr/>
            <p:nvPr/>
          </p:nvSpPr>
          <p:spPr bwMode="auto">
            <a:xfrm>
              <a:off x="1729" y="1094"/>
              <a:ext cx="1921" cy="815"/>
            </a:xfrm>
            <a:custGeom>
              <a:avLst/>
              <a:gdLst>
                <a:gd name="T0" fmla="*/ 0 w 3842"/>
                <a:gd name="T1" fmla="*/ 203 h 1631"/>
                <a:gd name="T2" fmla="*/ 959 w 3842"/>
                <a:gd name="T3" fmla="*/ 0 h 1631"/>
                <a:gd name="T4" fmla="*/ 1471 w 3842"/>
                <a:gd name="T5" fmla="*/ 109 h 1631"/>
                <a:gd name="T6" fmla="*/ 638 w 3842"/>
                <a:gd name="T7" fmla="*/ 310 h 1631"/>
                <a:gd name="T8" fmla="*/ 831 w 3842"/>
                <a:gd name="T9" fmla="*/ 377 h 1631"/>
                <a:gd name="T10" fmla="*/ 1673 w 3842"/>
                <a:gd name="T11" fmla="*/ 171 h 1631"/>
                <a:gd name="T12" fmla="*/ 1759 w 3842"/>
                <a:gd name="T13" fmla="*/ 137 h 1631"/>
                <a:gd name="T14" fmla="*/ 1870 w 3842"/>
                <a:gd name="T15" fmla="*/ 197 h 1631"/>
                <a:gd name="T16" fmla="*/ 1918 w 3842"/>
                <a:gd name="T17" fmla="*/ 271 h 1631"/>
                <a:gd name="T18" fmla="*/ 1921 w 3842"/>
                <a:gd name="T19" fmla="*/ 477 h 1631"/>
                <a:gd name="T20" fmla="*/ 1819 w 3842"/>
                <a:gd name="T21" fmla="*/ 616 h 1631"/>
                <a:gd name="T22" fmla="*/ 1722 w 3842"/>
                <a:gd name="T23" fmla="*/ 622 h 1631"/>
                <a:gd name="T24" fmla="*/ 1705 w 3842"/>
                <a:gd name="T25" fmla="*/ 664 h 1631"/>
                <a:gd name="T26" fmla="*/ 1619 w 3842"/>
                <a:gd name="T27" fmla="*/ 706 h 1631"/>
                <a:gd name="T28" fmla="*/ 1512 w 3842"/>
                <a:gd name="T29" fmla="*/ 738 h 1631"/>
                <a:gd name="T30" fmla="*/ 1364 w 3842"/>
                <a:gd name="T31" fmla="*/ 815 h 1631"/>
                <a:gd name="T32" fmla="*/ 1375 w 3842"/>
                <a:gd name="T33" fmla="*/ 776 h 1631"/>
                <a:gd name="T34" fmla="*/ 1422 w 3842"/>
                <a:gd name="T35" fmla="*/ 660 h 1631"/>
                <a:gd name="T36" fmla="*/ 1777 w 3842"/>
                <a:gd name="T37" fmla="*/ 519 h 1631"/>
                <a:gd name="T38" fmla="*/ 1844 w 3842"/>
                <a:gd name="T39" fmla="*/ 435 h 1631"/>
                <a:gd name="T40" fmla="*/ 1825 w 3842"/>
                <a:gd name="T41" fmla="*/ 287 h 1631"/>
                <a:gd name="T42" fmla="*/ 1777 w 3842"/>
                <a:gd name="T43" fmla="*/ 259 h 1631"/>
                <a:gd name="T44" fmla="*/ 885 w 3842"/>
                <a:gd name="T45" fmla="*/ 506 h 1631"/>
                <a:gd name="T46" fmla="*/ 0 w 3842"/>
                <a:gd name="T47" fmla="*/ 203 h 1631"/>
                <a:gd name="T48" fmla="*/ 0 w 3842"/>
                <a:gd name="T49" fmla="*/ 203 h 16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42"/>
                <a:gd name="T76" fmla="*/ 0 h 1631"/>
                <a:gd name="T77" fmla="*/ 3842 w 3842"/>
                <a:gd name="T78" fmla="*/ 1631 h 16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42" h="1631">
                  <a:moveTo>
                    <a:pt x="0" y="407"/>
                  </a:moveTo>
                  <a:lnTo>
                    <a:pt x="1918" y="0"/>
                  </a:lnTo>
                  <a:lnTo>
                    <a:pt x="2941" y="219"/>
                  </a:lnTo>
                  <a:lnTo>
                    <a:pt x="1275" y="620"/>
                  </a:lnTo>
                  <a:lnTo>
                    <a:pt x="1661" y="755"/>
                  </a:lnTo>
                  <a:lnTo>
                    <a:pt x="3346" y="342"/>
                  </a:lnTo>
                  <a:lnTo>
                    <a:pt x="3517" y="274"/>
                  </a:lnTo>
                  <a:lnTo>
                    <a:pt x="3739" y="394"/>
                  </a:lnTo>
                  <a:lnTo>
                    <a:pt x="3836" y="542"/>
                  </a:lnTo>
                  <a:lnTo>
                    <a:pt x="3842" y="954"/>
                  </a:lnTo>
                  <a:lnTo>
                    <a:pt x="3637" y="1232"/>
                  </a:lnTo>
                  <a:lnTo>
                    <a:pt x="3443" y="1245"/>
                  </a:lnTo>
                  <a:lnTo>
                    <a:pt x="3410" y="1329"/>
                  </a:lnTo>
                  <a:lnTo>
                    <a:pt x="3237" y="1413"/>
                  </a:lnTo>
                  <a:lnTo>
                    <a:pt x="3024" y="1477"/>
                  </a:lnTo>
                  <a:lnTo>
                    <a:pt x="2728" y="1631"/>
                  </a:lnTo>
                  <a:lnTo>
                    <a:pt x="2749" y="1553"/>
                  </a:lnTo>
                  <a:lnTo>
                    <a:pt x="2844" y="1321"/>
                  </a:lnTo>
                  <a:lnTo>
                    <a:pt x="3553" y="1038"/>
                  </a:lnTo>
                  <a:lnTo>
                    <a:pt x="3688" y="871"/>
                  </a:lnTo>
                  <a:lnTo>
                    <a:pt x="3650" y="574"/>
                  </a:lnTo>
                  <a:lnTo>
                    <a:pt x="3553" y="519"/>
                  </a:lnTo>
                  <a:lnTo>
                    <a:pt x="1770" y="1013"/>
                  </a:lnTo>
                  <a:lnTo>
                    <a:pt x="0" y="407"/>
                  </a:lnTo>
                  <a:close/>
                </a:path>
              </a:pathLst>
            </a:custGeom>
            <a:solidFill>
              <a:srgbClr val="AE4D4D"/>
            </a:solidFill>
            <a:ln w="9525">
              <a:noFill/>
              <a:round/>
            </a:ln>
          </p:spPr>
          <p:txBody>
            <a:bodyPr/>
            <a:lstStyle/>
            <a:p>
              <a:endParaRPr lang="zh-CN" altLang="en-US"/>
            </a:p>
          </p:txBody>
        </p:sp>
        <p:sp>
          <p:nvSpPr>
            <p:cNvPr id="198686" name="Freeform 29"/>
            <p:cNvSpPr/>
            <p:nvPr/>
          </p:nvSpPr>
          <p:spPr bwMode="auto">
            <a:xfrm>
              <a:off x="2736" y="1996"/>
              <a:ext cx="988" cy="502"/>
            </a:xfrm>
            <a:custGeom>
              <a:avLst/>
              <a:gdLst>
                <a:gd name="T0" fmla="*/ 328 w 1975"/>
                <a:gd name="T1" fmla="*/ 152 h 1006"/>
                <a:gd name="T2" fmla="*/ 914 w 1975"/>
                <a:gd name="T3" fmla="*/ 0 h 1006"/>
                <a:gd name="T4" fmla="*/ 907 w 1975"/>
                <a:gd name="T5" fmla="*/ 88 h 1006"/>
                <a:gd name="T6" fmla="*/ 917 w 1975"/>
                <a:gd name="T7" fmla="*/ 161 h 1006"/>
                <a:gd name="T8" fmla="*/ 988 w 1975"/>
                <a:gd name="T9" fmla="*/ 213 h 1006"/>
                <a:gd name="T10" fmla="*/ 74 w 1975"/>
                <a:gd name="T11" fmla="*/ 502 h 1006"/>
                <a:gd name="T12" fmla="*/ 26 w 1975"/>
                <a:gd name="T13" fmla="*/ 476 h 1006"/>
                <a:gd name="T14" fmla="*/ 0 w 1975"/>
                <a:gd name="T15" fmla="*/ 393 h 1006"/>
                <a:gd name="T16" fmla="*/ 35 w 1975"/>
                <a:gd name="T17" fmla="*/ 222 h 1006"/>
                <a:gd name="T18" fmla="*/ 71 w 1975"/>
                <a:gd name="T19" fmla="*/ 203 h 1006"/>
                <a:gd name="T20" fmla="*/ 158 w 1975"/>
                <a:gd name="T21" fmla="*/ 377 h 1006"/>
                <a:gd name="T22" fmla="*/ 204 w 1975"/>
                <a:gd name="T23" fmla="*/ 417 h 1006"/>
                <a:gd name="T24" fmla="*/ 209 w 1975"/>
                <a:gd name="T25" fmla="*/ 264 h 1006"/>
                <a:gd name="T26" fmla="*/ 264 w 1975"/>
                <a:gd name="T27" fmla="*/ 213 h 1006"/>
                <a:gd name="T28" fmla="*/ 372 w 1975"/>
                <a:gd name="T29" fmla="*/ 249 h 1006"/>
                <a:gd name="T30" fmla="*/ 328 w 1975"/>
                <a:gd name="T31" fmla="*/ 152 h 1006"/>
                <a:gd name="T32" fmla="*/ 328 w 1975"/>
                <a:gd name="T33" fmla="*/ 152 h 10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75"/>
                <a:gd name="T52" fmla="*/ 0 h 1006"/>
                <a:gd name="T53" fmla="*/ 1975 w 1975"/>
                <a:gd name="T54" fmla="*/ 1006 h 10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75" h="1006">
                  <a:moveTo>
                    <a:pt x="656" y="304"/>
                  </a:moveTo>
                  <a:lnTo>
                    <a:pt x="1827" y="0"/>
                  </a:lnTo>
                  <a:lnTo>
                    <a:pt x="1814" y="177"/>
                  </a:lnTo>
                  <a:lnTo>
                    <a:pt x="1833" y="323"/>
                  </a:lnTo>
                  <a:lnTo>
                    <a:pt x="1975" y="426"/>
                  </a:lnTo>
                  <a:lnTo>
                    <a:pt x="148" y="1006"/>
                  </a:lnTo>
                  <a:lnTo>
                    <a:pt x="51" y="954"/>
                  </a:lnTo>
                  <a:lnTo>
                    <a:pt x="0" y="787"/>
                  </a:lnTo>
                  <a:lnTo>
                    <a:pt x="70" y="445"/>
                  </a:lnTo>
                  <a:lnTo>
                    <a:pt x="141" y="407"/>
                  </a:lnTo>
                  <a:lnTo>
                    <a:pt x="316" y="755"/>
                  </a:lnTo>
                  <a:lnTo>
                    <a:pt x="407" y="835"/>
                  </a:lnTo>
                  <a:lnTo>
                    <a:pt x="418" y="529"/>
                  </a:lnTo>
                  <a:lnTo>
                    <a:pt x="527" y="426"/>
                  </a:lnTo>
                  <a:lnTo>
                    <a:pt x="743" y="498"/>
                  </a:lnTo>
                  <a:lnTo>
                    <a:pt x="656" y="304"/>
                  </a:lnTo>
                  <a:close/>
                </a:path>
              </a:pathLst>
            </a:custGeom>
            <a:solidFill>
              <a:srgbClr val="D1BABA"/>
            </a:solidFill>
            <a:ln w="9525">
              <a:noFill/>
              <a:round/>
            </a:ln>
          </p:spPr>
          <p:txBody>
            <a:bodyPr/>
            <a:lstStyle/>
            <a:p>
              <a:endParaRPr lang="zh-CN" altLang="en-US"/>
            </a:p>
          </p:txBody>
        </p:sp>
        <p:sp>
          <p:nvSpPr>
            <p:cNvPr id="198687" name="Freeform 30"/>
            <p:cNvSpPr/>
            <p:nvPr/>
          </p:nvSpPr>
          <p:spPr bwMode="auto">
            <a:xfrm>
              <a:off x="2569" y="1832"/>
              <a:ext cx="301" cy="170"/>
            </a:xfrm>
            <a:custGeom>
              <a:avLst/>
              <a:gdLst>
                <a:gd name="T0" fmla="*/ 0 w 603"/>
                <a:gd name="T1" fmla="*/ 148 h 340"/>
                <a:gd name="T2" fmla="*/ 200 w 603"/>
                <a:gd name="T3" fmla="*/ 129 h 340"/>
                <a:gd name="T4" fmla="*/ 189 w 603"/>
                <a:gd name="T5" fmla="*/ 170 h 340"/>
                <a:gd name="T6" fmla="*/ 279 w 603"/>
                <a:gd name="T7" fmla="*/ 135 h 340"/>
                <a:gd name="T8" fmla="*/ 301 w 603"/>
                <a:gd name="T9" fmla="*/ 0 h 340"/>
                <a:gd name="T10" fmla="*/ 0 w 603"/>
                <a:gd name="T11" fmla="*/ 148 h 340"/>
                <a:gd name="T12" fmla="*/ 0 w 603"/>
                <a:gd name="T13" fmla="*/ 148 h 340"/>
                <a:gd name="T14" fmla="*/ 0 60000 65536"/>
                <a:gd name="T15" fmla="*/ 0 60000 65536"/>
                <a:gd name="T16" fmla="*/ 0 60000 65536"/>
                <a:gd name="T17" fmla="*/ 0 60000 65536"/>
                <a:gd name="T18" fmla="*/ 0 60000 65536"/>
                <a:gd name="T19" fmla="*/ 0 60000 65536"/>
                <a:gd name="T20" fmla="*/ 0 60000 65536"/>
                <a:gd name="T21" fmla="*/ 0 w 603"/>
                <a:gd name="T22" fmla="*/ 0 h 340"/>
                <a:gd name="T23" fmla="*/ 603 w 603"/>
                <a:gd name="T24" fmla="*/ 340 h 3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3" h="340">
                  <a:moveTo>
                    <a:pt x="0" y="295"/>
                  </a:moveTo>
                  <a:lnTo>
                    <a:pt x="400" y="257"/>
                  </a:lnTo>
                  <a:lnTo>
                    <a:pt x="379" y="340"/>
                  </a:lnTo>
                  <a:lnTo>
                    <a:pt x="559" y="270"/>
                  </a:lnTo>
                  <a:lnTo>
                    <a:pt x="603" y="0"/>
                  </a:lnTo>
                  <a:lnTo>
                    <a:pt x="0" y="295"/>
                  </a:lnTo>
                  <a:close/>
                </a:path>
              </a:pathLst>
            </a:custGeom>
            <a:solidFill>
              <a:srgbClr val="AE4D4D"/>
            </a:solidFill>
            <a:ln w="9525">
              <a:noFill/>
              <a:round/>
            </a:ln>
          </p:spPr>
          <p:txBody>
            <a:bodyPr/>
            <a:lstStyle/>
            <a:p>
              <a:endParaRPr lang="zh-CN" altLang="en-US"/>
            </a:p>
          </p:txBody>
        </p:sp>
        <p:sp>
          <p:nvSpPr>
            <p:cNvPr id="198688" name="Freeform 31"/>
            <p:cNvSpPr/>
            <p:nvPr/>
          </p:nvSpPr>
          <p:spPr bwMode="auto">
            <a:xfrm>
              <a:off x="1628" y="1079"/>
              <a:ext cx="1976" cy="697"/>
            </a:xfrm>
            <a:custGeom>
              <a:avLst/>
              <a:gdLst>
                <a:gd name="T0" fmla="*/ 16 w 3953"/>
                <a:gd name="T1" fmla="*/ 181 h 1393"/>
                <a:gd name="T2" fmla="*/ 0 w 3953"/>
                <a:gd name="T3" fmla="*/ 247 h 1393"/>
                <a:gd name="T4" fmla="*/ 175 w 3953"/>
                <a:gd name="T5" fmla="*/ 335 h 1393"/>
                <a:gd name="T6" fmla="*/ 197 w 3953"/>
                <a:gd name="T7" fmla="*/ 416 h 1393"/>
                <a:gd name="T8" fmla="*/ 201 w 3953"/>
                <a:gd name="T9" fmla="*/ 488 h 1393"/>
                <a:gd name="T10" fmla="*/ 179 w 3953"/>
                <a:gd name="T11" fmla="*/ 570 h 1393"/>
                <a:gd name="T12" fmla="*/ 235 w 3953"/>
                <a:gd name="T13" fmla="*/ 499 h 1393"/>
                <a:gd name="T14" fmla="*/ 262 w 3953"/>
                <a:gd name="T15" fmla="*/ 416 h 1393"/>
                <a:gd name="T16" fmla="*/ 256 w 3953"/>
                <a:gd name="T17" fmla="*/ 357 h 1393"/>
                <a:gd name="T18" fmla="*/ 925 w 3953"/>
                <a:gd name="T19" fmla="*/ 592 h 1393"/>
                <a:gd name="T20" fmla="*/ 1877 w 3953"/>
                <a:gd name="T21" fmla="*/ 274 h 1393"/>
                <a:gd name="T22" fmla="*/ 1905 w 3953"/>
                <a:gd name="T23" fmla="*/ 357 h 1393"/>
                <a:gd name="T24" fmla="*/ 1905 w 3953"/>
                <a:gd name="T25" fmla="*/ 450 h 1393"/>
                <a:gd name="T26" fmla="*/ 1839 w 3953"/>
                <a:gd name="T27" fmla="*/ 531 h 1393"/>
                <a:gd name="T28" fmla="*/ 1526 w 3953"/>
                <a:gd name="T29" fmla="*/ 661 h 1393"/>
                <a:gd name="T30" fmla="*/ 1510 w 3953"/>
                <a:gd name="T31" fmla="*/ 697 h 1393"/>
                <a:gd name="T32" fmla="*/ 1873 w 3953"/>
                <a:gd name="T33" fmla="*/ 559 h 1393"/>
                <a:gd name="T34" fmla="*/ 1944 w 3953"/>
                <a:gd name="T35" fmla="*/ 510 h 1393"/>
                <a:gd name="T36" fmla="*/ 1976 w 3953"/>
                <a:gd name="T37" fmla="*/ 428 h 1393"/>
                <a:gd name="T38" fmla="*/ 1966 w 3953"/>
                <a:gd name="T39" fmla="*/ 318 h 1393"/>
                <a:gd name="T40" fmla="*/ 1916 w 3953"/>
                <a:gd name="T41" fmla="*/ 258 h 1393"/>
                <a:gd name="T42" fmla="*/ 1867 w 3953"/>
                <a:gd name="T43" fmla="*/ 236 h 1393"/>
                <a:gd name="T44" fmla="*/ 1736 w 3953"/>
                <a:gd name="T45" fmla="*/ 296 h 1393"/>
                <a:gd name="T46" fmla="*/ 947 w 3953"/>
                <a:gd name="T47" fmla="*/ 482 h 1393"/>
                <a:gd name="T48" fmla="*/ 181 w 3953"/>
                <a:gd name="T49" fmla="*/ 245 h 1393"/>
                <a:gd name="T50" fmla="*/ 903 w 3953"/>
                <a:gd name="T51" fmla="*/ 521 h 1393"/>
                <a:gd name="T52" fmla="*/ 903 w 3953"/>
                <a:gd name="T53" fmla="*/ 548 h 1393"/>
                <a:gd name="T54" fmla="*/ 32 w 3953"/>
                <a:gd name="T55" fmla="*/ 230 h 1393"/>
                <a:gd name="T56" fmla="*/ 60 w 3953"/>
                <a:gd name="T57" fmla="*/ 203 h 1393"/>
                <a:gd name="T58" fmla="*/ 1028 w 3953"/>
                <a:gd name="T59" fmla="*/ 28 h 1393"/>
                <a:gd name="T60" fmla="*/ 1503 w 3953"/>
                <a:gd name="T61" fmla="*/ 115 h 1393"/>
                <a:gd name="T62" fmla="*/ 1002 w 3953"/>
                <a:gd name="T63" fmla="*/ 0 h 1393"/>
                <a:gd name="T64" fmla="*/ 16 w 3953"/>
                <a:gd name="T65" fmla="*/ 181 h 1393"/>
                <a:gd name="T66" fmla="*/ 16 w 3953"/>
                <a:gd name="T67" fmla="*/ 181 h 13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53"/>
                <a:gd name="T103" fmla="*/ 0 h 1393"/>
                <a:gd name="T104" fmla="*/ 3953 w 3953"/>
                <a:gd name="T105" fmla="*/ 1393 h 13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53" h="1393">
                  <a:moveTo>
                    <a:pt x="32" y="361"/>
                  </a:moveTo>
                  <a:lnTo>
                    <a:pt x="0" y="494"/>
                  </a:lnTo>
                  <a:lnTo>
                    <a:pt x="350" y="669"/>
                  </a:lnTo>
                  <a:lnTo>
                    <a:pt x="394" y="832"/>
                  </a:lnTo>
                  <a:lnTo>
                    <a:pt x="403" y="975"/>
                  </a:lnTo>
                  <a:lnTo>
                    <a:pt x="359" y="1140"/>
                  </a:lnTo>
                  <a:lnTo>
                    <a:pt x="470" y="998"/>
                  </a:lnTo>
                  <a:lnTo>
                    <a:pt x="525" y="832"/>
                  </a:lnTo>
                  <a:lnTo>
                    <a:pt x="513" y="713"/>
                  </a:lnTo>
                  <a:lnTo>
                    <a:pt x="1850" y="1184"/>
                  </a:lnTo>
                  <a:lnTo>
                    <a:pt x="3755" y="547"/>
                  </a:lnTo>
                  <a:lnTo>
                    <a:pt x="3810" y="713"/>
                  </a:lnTo>
                  <a:lnTo>
                    <a:pt x="3810" y="899"/>
                  </a:lnTo>
                  <a:lnTo>
                    <a:pt x="3679" y="1062"/>
                  </a:lnTo>
                  <a:lnTo>
                    <a:pt x="3053" y="1321"/>
                  </a:lnTo>
                  <a:lnTo>
                    <a:pt x="3021" y="1393"/>
                  </a:lnTo>
                  <a:lnTo>
                    <a:pt x="3746" y="1117"/>
                  </a:lnTo>
                  <a:lnTo>
                    <a:pt x="3888" y="1019"/>
                  </a:lnTo>
                  <a:lnTo>
                    <a:pt x="3953" y="855"/>
                  </a:lnTo>
                  <a:lnTo>
                    <a:pt x="3932" y="635"/>
                  </a:lnTo>
                  <a:lnTo>
                    <a:pt x="3833" y="515"/>
                  </a:lnTo>
                  <a:lnTo>
                    <a:pt x="3734" y="471"/>
                  </a:lnTo>
                  <a:lnTo>
                    <a:pt x="3472" y="591"/>
                  </a:lnTo>
                  <a:lnTo>
                    <a:pt x="1894" y="963"/>
                  </a:lnTo>
                  <a:lnTo>
                    <a:pt x="363" y="490"/>
                  </a:lnTo>
                  <a:lnTo>
                    <a:pt x="1806" y="1041"/>
                  </a:lnTo>
                  <a:lnTo>
                    <a:pt x="1806" y="1096"/>
                  </a:lnTo>
                  <a:lnTo>
                    <a:pt x="65" y="460"/>
                  </a:lnTo>
                  <a:lnTo>
                    <a:pt x="120" y="405"/>
                  </a:lnTo>
                  <a:lnTo>
                    <a:pt x="2057" y="55"/>
                  </a:lnTo>
                  <a:lnTo>
                    <a:pt x="3006" y="230"/>
                  </a:lnTo>
                  <a:lnTo>
                    <a:pt x="2004" y="0"/>
                  </a:lnTo>
                  <a:lnTo>
                    <a:pt x="32" y="361"/>
                  </a:lnTo>
                  <a:close/>
                </a:path>
              </a:pathLst>
            </a:custGeom>
            <a:solidFill>
              <a:srgbClr val="000000"/>
            </a:solidFill>
            <a:ln w="9525">
              <a:noFill/>
              <a:round/>
            </a:ln>
          </p:spPr>
          <p:txBody>
            <a:bodyPr/>
            <a:lstStyle/>
            <a:p>
              <a:endParaRPr lang="zh-CN" altLang="en-US"/>
            </a:p>
          </p:txBody>
        </p:sp>
        <p:sp>
          <p:nvSpPr>
            <p:cNvPr id="198689" name="Freeform 32"/>
            <p:cNvSpPr/>
            <p:nvPr/>
          </p:nvSpPr>
          <p:spPr bwMode="auto">
            <a:xfrm>
              <a:off x="1635" y="1545"/>
              <a:ext cx="1219" cy="618"/>
            </a:xfrm>
            <a:custGeom>
              <a:avLst/>
              <a:gdLst>
                <a:gd name="T0" fmla="*/ 206 w 2440"/>
                <a:gd name="T1" fmla="*/ 0 h 1236"/>
                <a:gd name="T2" fmla="*/ 18 w 2440"/>
                <a:gd name="T3" fmla="*/ 68 h 1236"/>
                <a:gd name="T4" fmla="*/ 0 w 2440"/>
                <a:gd name="T5" fmla="*/ 136 h 1236"/>
                <a:gd name="T6" fmla="*/ 927 w 2440"/>
                <a:gd name="T7" fmla="*/ 618 h 1236"/>
                <a:gd name="T8" fmla="*/ 1184 w 2440"/>
                <a:gd name="T9" fmla="*/ 489 h 1236"/>
                <a:gd name="T10" fmla="*/ 1219 w 2440"/>
                <a:gd name="T11" fmla="*/ 403 h 1236"/>
                <a:gd name="T12" fmla="*/ 934 w 2440"/>
                <a:gd name="T13" fmla="*/ 514 h 1236"/>
                <a:gd name="T14" fmla="*/ 289 w 2440"/>
                <a:gd name="T15" fmla="*/ 217 h 1236"/>
                <a:gd name="T16" fmla="*/ 902 w 2440"/>
                <a:gd name="T17" fmla="*/ 535 h 1236"/>
                <a:gd name="T18" fmla="*/ 916 w 2440"/>
                <a:gd name="T19" fmla="*/ 582 h 1236"/>
                <a:gd name="T20" fmla="*/ 57 w 2440"/>
                <a:gd name="T21" fmla="*/ 136 h 1236"/>
                <a:gd name="T22" fmla="*/ 49 w 2440"/>
                <a:gd name="T23" fmla="*/ 96 h 1236"/>
                <a:gd name="T24" fmla="*/ 203 w 2440"/>
                <a:gd name="T25" fmla="*/ 35 h 1236"/>
                <a:gd name="T26" fmla="*/ 206 w 2440"/>
                <a:gd name="T27" fmla="*/ 0 h 1236"/>
                <a:gd name="T28" fmla="*/ 206 w 2440"/>
                <a:gd name="T29" fmla="*/ 0 h 12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40"/>
                <a:gd name="T46" fmla="*/ 0 h 1236"/>
                <a:gd name="T47" fmla="*/ 2440 w 2440"/>
                <a:gd name="T48" fmla="*/ 1236 h 12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40" h="1236">
                  <a:moveTo>
                    <a:pt x="413" y="0"/>
                  </a:moveTo>
                  <a:lnTo>
                    <a:pt x="36" y="135"/>
                  </a:lnTo>
                  <a:lnTo>
                    <a:pt x="0" y="272"/>
                  </a:lnTo>
                  <a:lnTo>
                    <a:pt x="1856" y="1236"/>
                  </a:lnTo>
                  <a:lnTo>
                    <a:pt x="2369" y="979"/>
                  </a:lnTo>
                  <a:lnTo>
                    <a:pt x="2440" y="806"/>
                  </a:lnTo>
                  <a:lnTo>
                    <a:pt x="1869" y="1028"/>
                  </a:lnTo>
                  <a:lnTo>
                    <a:pt x="578" y="435"/>
                  </a:lnTo>
                  <a:lnTo>
                    <a:pt x="1805" y="1070"/>
                  </a:lnTo>
                  <a:lnTo>
                    <a:pt x="1833" y="1163"/>
                  </a:lnTo>
                  <a:lnTo>
                    <a:pt x="114" y="272"/>
                  </a:lnTo>
                  <a:lnTo>
                    <a:pt x="99" y="192"/>
                  </a:lnTo>
                  <a:lnTo>
                    <a:pt x="407" y="70"/>
                  </a:lnTo>
                  <a:lnTo>
                    <a:pt x="413" y="0"/>
                  </a:lnTo>
                  <a:close/>
                </a:path>
              </a:pathLst>
            </a:custGeom>
            <a:solidFill>
              <a:srgbClr val="000000"/>
            </a:solidFill>
            <a:ln w="9525">
              <a:noFill/>
              <a:round/>
            </a:ln>
          </p:spPr>
          <p:txBody>
            <a:bodyPr/>
            <a:lstStyle/>
            <a:p>
              <a:endParaRPr lang="zh-CN" altLang="en-US"/>
            </a:p>
          </p:txBody>
        </p:sp>
        <p:sp>
          <p:nvSpPr>
            <p:cNvPr id="198690" name="Freeform 33"/>
            <p:cNvSpPr/>
            <p:nvPr/>
          </p:nvSpPr>
          <p:spPr bwMode="auto">
            <a:xfrm>
              <a:off x="1850" y="1616"/>
              <a:ext cx="1020" cy="377"/>
            </a:xfrm>
            <a:custGeom>
              <a:avLst/>
              <a:gdLst>
                <a:gd name="T0" fmla="*/ 0 w 2040"/>
                <a:gd name="T1" fmla="*/ 53 h 752"/>
                <a:gd name="T2" fmla="*/ 697 w 2040"/>
                <a:gd name="T3" fmla="*/ 377 h 752"/>
                <a:gd name="T4" fmla="*/ 1020 w 2040"/>
                <a:gd name="T5" fmla="*/ 244 h 752"/>
                <a:gd name="T6" fmla="*/ 1020 w 2040"/>
                <a:gd name="T7" fmla="*/ 216 h 752"/>
                <a:gd name="T8" fmla="*/ 773 w 2040"/>
                <a:gd name="T9" fmla="*/ 311 h 752"/>
                <a:gd name="T10" fmla="*/ 808 w 2040"/>
                <a:gd name="T11" fmla="*/ 232 h 752"/>
                <a:gd name="T12" fmla="*/ 933 w 2040"/>
                <a:gd name="T13" fmla="*/ 182 h 752"/>
                <a:gd name="T14" fmla="*/ 798 w 2040"/>
                <a:gd name="T15" fmla="*/ 197 h 752"/>
                <a:gd name="T16" fmla="*/ 790 w 2040"/>
                <a:gd name="T17" fmla="*/ 110 h 752"/>
                <a:gd name="T18" fmla="*/ 745 w 2040"/>
                <a:gd name="T19" fmla="*/ 14 h 752"/>
                <a:gd name="T20" fmla="*/ 712 w 2040"/>
                <a:gd name="T21" fmla="*/ 36 h 752"/>
                <a:gd name="T22" fmla="*/ 751 w 2040"/>
                <a:gd name="T23" fmla="*/ 110 h 752"/>
                <a:gd name="T24" fmla="*/ 426 w 2040"/>
                <a:gd name="T25" fmla="*/ 0 h 752"/>
                <a:gd name="T26" fmla="*/ 751 w 2040"/>
                <a:gd name="T27" fmla="*/ 161 h 752"/>
                <a:gd name="T28" fmla="*/ 761 w 2040"/>
                <a:gd name="T29" fmla="*/ 210 h 752"/>
                <a:gd name="T30" fmla="*/ 735 w 2040"/>
                <a:gd name="T31" fmla="*/ 270 h 752"/>
                <a:gd name="T32" fmla="*/ 230 w 2040"/>
                <a:gd name="T33" fmla="*/ 71 h 752"/>
                <a:gd name="T34" fmla="*/ 732 w 2040"/>
                <a:gd name="T35" fmla="*/ 301 h 752"/>
                <a:gd name="T36" fmla="*/ 697 w 2040"/>
                <a:gd name="T37" fmla="*/ 348 h 752"/>
                <a:gd name="T38" fmla="*/ 0 w 2040"/>
                <a:gd name="T39" fmla="*/ 53 h 752"/>
                <a:gd name="T40" fmla="*/ 0 w 2040"/>
                <a:gd name="T41" fmla="*/ 53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40"/>
                <a:gd name="T64" fmla="*/ 0 h 752"/>
                <a:gd name="T65" fmla="*/ 2040 w 2040"/>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40" h="752">
                  <a:moveTo>
                    <a:pt x="0" y="106"/>
                  </a:moveTo>
                  <a:lnTo>
                    <a:pt x="1394" y="752"/>
                  </a:lnTo>
                  <a:lnTo>
                    <a:pt x="2040" y="486"/>
                  </a:lnTo>
                  <a:lnTo>
                    <a:pt x="2040" y="431"/>
                  </a:lnTo>
                  <a:lnTo>
                    <a:pt x="1546" y="621"/>
                  </a:lnTo>
                  <a:lnTo>
                    <a:pt x="1616" y="463"/>
                  </a:lnTo>
                  <a:lnTo>
                    <a:pt x="1865" y="363"/>
                  </a:lnTo>
                  <a:lnTo>
                    <a:pt x="1595" y="393"/>
                  </a:lnTo>
                  <a:lnTo>
                    <a:pt x="1580" y="220"/>
                  </a:lnTo>
                  <a:lnTo>
                    <a:pt x="1489" y="28"/>
                  </a:lnTo>
                  <a:lnTo>
                    <a:pt x="1424" y="72"/>
                  </a:lnTo>
                  <a:lnTo>
                    <a:pt x="1502" y="220"/>
                  </a:lnTo>
                  <a:lnTo>
                    <a:pt x="852" y="0"/>
                  </a:lnTo>
                  <a:lnTo>
                    <a:pt x="1502" y="321"/>
                  </a:lnTo>
                  <a:lnTo>
                    <a:pt x="1521" y="418"/>
                  </a:lnTo>
                  <a:lnTo>
                    <a:pt x="1470" y="538"/>
                  </a:lnTo>
                  <a:lnTo>
                    <a:pt x="460" y="142"/>
                  </a:lnTo>
                  <a:lnTo>
                    <a:pt x="1464" y="600"/>
                  </a:lnTo>
                  <a:lnTo>
                    <a:pt x="1394" y="695"/>
                  </a:lnTo>
                  <a:lnTo>
                    <a:pt x="0" y="106"/>
                  </a:lnTo>
                  <a:close/>
                </a:path>
              </a:pathLst>
            </a:custGeom>
            <a:solidFill>
              <a:srgbClr val="000000"/>
            </a:solidFill>
            <a:ln w="9525">
              <a:noFill/>
              <a:round/>
            </a:ln>
          </p:spPr>
          <p:txBody>
            <a:bodyPr/>
            <a:lstStyle/>
            <a:p>
              <a:endParaRPr lang="zh-CN" altLang="en-US"/>
            </a:p>
          </p:txBody>
        </p:sp>
        <p:sp>
          <p:nvSpPr>
            <p:cNvPr id="198691" name="Freeform 34"/>
            <p:cNvSpPr/>
            <p:nvPr/>
          </p:nvSpPr>
          <p:spPr bwMode="auto">
            <a:xfrm>
              <a:off x="2701" y="1473"/>
              <a:ext cx="714" cy="940"/>
            </a:xfrm>
            <a:custGeom>
              <a:avLst/>
              <a:gdLst>
                <a:gd name="T0" fmla="*/ 0 w 1427"/>
                <a:gd name="T1" fmla="*/ 243 h 1880"/>
                <a:gd name="T2" fmla="*/ 264 w 1427"/>
                <a:gd name="T3" fmla="*/ 164 h 1880"/>
                <a:gd name="T4" fmla="*/ 714 w 1427"/>
                <a:gd name="T5" fmla="*/ 0 h 1880"/>
                <a:gd name="T6" fmla="*/ 403 w 1427"/>
                <a:gd name="T7" fmla="*/ 158 h 1880"/>
                <a:gd name="T8" fmla="*/ 456 w 1427"/>
                <a:gd name="T9" fmla="*/ 222 h 1880"/>
                <a:gd name="T10" fmla="*/ 456 w 1427"/>
                <a:gd name="T11" fmla="*/ 300 h 1880"/>
                <a:gd name="T12" fmla="*/ 414 w 1427"/>
                <a:gd name="T13" fmla="*/ 433 h 1880"/>
                <a:gd name="T14" fmla="*/ 357 w 1427"/>
                <a:gd name="T15" fmla="*/ 576 h 1880"/>
                <a:gd name="T16" fmla="*/ 354 w 1427"/>
                <a:gd name="T17" fmla="*/ 654 h 1880"/>
                <a:gd name="T18" fmla="*/ 407 w 1427"/>
                <a:gd name="T19" fmla="*/ 772 h 1880"/>
                <a:gd name="T20" fmla="*/ 328 w 1427"/>
                <a:gd name="T21" fmla="*/ 680 h 1880"/>
                <a:gd name="T22" fmla="*/ 318 w 1427"/>
                <a:gd name="T23" fmla="*/ 579 h 1880"/>
                <a:gd name="T24" fmla="*/ 378 w 1427"/>
                <a:gd name="T25" fmla="*/ 412 h 1880"/>
                <a:gd name="T26" fmla="*/ 425 w 1427"/>
                <a:gd name="T27" fmla="*/ 290 h 1880"/>
                <a:gd name="T28" fmla="*/ 354 w 1427"/>
                <a:gd name="T29" fmla="*/ 162 h 1880"/>
                <a:gd name="T30" fmla="*/ 157 w 1427"/>
                <a:gd name="T31" fmla="*/ 236 h 1880"/>
                <a:gd name="T32" fmla="*/ 175 w 1427"/>
                <a:gd name="T33" fmla="*/ 276 h 1880"/>
                <a:gd name="T34" fmla="*/ 189 w 1427"/>
                <a:gd name="T35" fmla="*/ 375 h 1880"/>
                <a:gd name="T36" fmla="*/ 171 w 1427"/>
                <a:gd name="T37" fmla="*/ 489 h 1880"/>
                <a:gd name="T38" fmla="*/ 143 w 1427"/>
                <a:gd name="T39" fmla="*/ 601 h 1880"/>
                <a:gd name="T40" fmla="*/ 132 w 1427"/>
                <a:gd name="T41" fmla="*/ 715 h 1880"/>
                <a:gd name="T42" fmla="*/ 164 w 1427"/>
                <a:gd name="T43" fmla="*/ 826 h 1880"/>
                <a:gd name="T44" fmla="*/ 239 w 1427"/>
                <a:gd name="T45" fmla="*/ 940 h 1880"/>
                <a:gd name="T46" fmla="*/ 161 w 1427"/>
                <a:gd name="T47" fmla="*/ 893 h 1880"/>
                <a:gd name="T48" fmla="*/ 107 w 1427"/>
                <a:gd name="T49" fmla="*/ 772 h 1880"/>
                <a:gd name="T50" fmla="*/ 96 w 1427"/>
                <a:gd name="T51" fmla="*/ 637 h 1880"/>
                <a:gd name="T52" fmla="*/ 136 w 1427"/>
                <a:gd name="T53" fmla="*/ 461 h 1880"/>
                <a:gd name="T54" fmla="*/ 150 w 1427"/>
                <a:gd name="T55" fmla="*/ 355 h 1880"/>
                <a:gd name="T56" fmla="*/ 96 w 1427"/>
                <a:gd name="T57" fmla="*/ 250 h 1880"/>
                <a:gd name="T58" fmla="*/ 0 w 1427"/>
                <a:gd name="T59" fmla="*/ 243 h 1880"/>
                <a:gd name="T60" fmla="*/ 0 w 1427"/>
                <a:gd name="T61" fmla="*/ 243 h 18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427"/>
                <a:gd name="T94" fmla="*/ 0 h 1880"/>
                <a:gd name="T95" fmla="*/ 1427 w 1427"/>
                <a:gd name="T96" fmla="*/ 1880 h 18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427" h="1880">
                  <a:moveTo>
                    <a:pt x="0" y="486"/>
                  </a:moveTo>
                  <a:lnTo>
                    <a:pt x="528" y="328"/>
                  </a:lnTo>
                  <a:lnTo>
                    <a:pt x="1427" y="0"/>
                  </a:lnTo>
                  <a:lnTo>
                    <a:pt x="806" y="315"/>
                  </a:lnTo>
                  <a:lnTo>
                    <a:pt x="912" y="444"/>
                  </a:lnTo>
                  <a:lnTo>
                    <a:pt x="912" y="600"/>
                  </a:lnTo>
                  <a:lnTo>
                    <a:pt x="827" y="865"/>
                  </a:lnTo>
                  <a:lnTo>
                    <a:pt x="713" y="1152"/>
                  </a:lnTo>
                  <a:lnTo>
                    <a:pt x="707" y="1307"/>
                  </a:lnTo>
                  <a:lnTo>
                    <a:pt x="813" y="1543"/>
                  </a:lnTo>
                  <a:lnTo>
                    <a:pt x="656" y="1359"/>
                  </a:lnTo>
                  <a:lnTo>
                    <a:pt x="635" y="1157"/>
                  </a:lnTo>
                  <a:lnTo>
                    <a:pt x="756" y="823"/>
                  </a:lnTo>
                  <a:lnTo>
                    <a:pt x="849" y="579"/>
                  </a:lnTo>
                  <a:lnTo>
                    <a:pt x="707" y="323"/>
                  </a:lnTo>
                  <a:lnTo>
                    <a:pt x="313" y="473"/>
                  </a:lnTo>
                  <a:lnTo>
                    <a:pt x="349" y="551"/>
                  </a:lnTo>
                  <a:lnTo>
                    <a:pt x="378" y="750"/>
                  </a:lnTo>
                  <a:lnTo>
                    <a:pt x="342" y="979"/>
                  </a:lnTo>
                  <a:lnTo>
                    <a:pt x="285" y="1201"/>
                  </a:lnTo>
                  <a:lnTo>
                    <a:pt x="264" y="1429"/>
                  </a:lnTo>
                  <a:lnTo>
                    <a:pt x="328" y="1651"/>
                  </a:lnTo>
                  <a:lnTo>
                    <a:pt x="477" y="1880"/>
                  </a:lnTo>
                  <a:lnTo>
                    <a:pt x="321" y="1786"/>
                  </a:lnTo>
                  <a:lnTo>
                    <a:pt x="214" y="1543"/>
                  </a:lnTo>
                  <a:lnTo>
                    <a:pt x="192" y="1273"/>
                  </a:lnTo>
                  <a:lnTo>
                    <a:pt x="271" y="922"/>
                  </a:lnTo>
                  <a:lnTo>
                    <a:pt x="300" y="709"/>
                  </a:lnTo>
                  <a:lnTo>
                    <a:pt x="192" y="501"/>
                  </a:lnTo>
                  <a:lnTo>
                    <a:pt x="0" y="486"/>
                  </a:lnTo>
                  <a:close/>
                </a:path>
              </a:pathLst>
            </a:custGeom>
            <a:solidFill>
              <a:srgbClr val="000000"/>
            </a:solidFill>
            <a:ln w="9525">
              <a:noFill/>
              <a:round/>
            </a:ln>
          </p:spPr>
          <p:txBody>
            <a:bodyPr/>
            <a:lstStyle/>
            <a:p>
              <a:endParaRPr lang="zh-CN" altLang="en-US"/>
            </a:p>
          </p:txBody>
        </p:sp>
        <p:sp>
          <p:nvSpPr>
            <p:cNvPr id="198692" name="Freeform 35"/>
            <p:cNvSpPr/>
            <p:nvPr/>
          </p:nvSpPr>
          <p:spPr bwMode="auto">
            <a:xfrm>
              <a:off x="2923" y="2191"/>
              <a:ext cx="185" cy="222"/>
            </a:xfrm>
            <a:custGeom>
              <a:avLst/>
              <a:gdLst>
                <a:gd name="T0" fmla="*/ 17 w 370"/>
                <a:gd name="T1" fmla="*/ 222 h 443"/>
                <a:gd name="T2" fmla="*/ 0 w 370"/>
                <a:gd name="T3" fmla="*/ 104 h 443"/>
                <a:gd name="T4" fmla="*/ 46 w 370"/>
                <a:gd name="T5" fmla="*/ 0 h 443"/>
                <a:gd name="T6" fmla="*/ 89 w 370"/>
                <a:gd name="T7" fmla="*/ 4 h 443"/>
                <a:gd name="T8" fmla="*/ 185 w 370"/>
                <a:gd name="T9" fmla="*/ 53 h 443"/>
                <a:gd name="T10" fmla="*/ 71 w 370"/>
                <a:gd name="T11" fmla="*/ 43 h 443"/>
                <a:gd name="T12" fmla="*/ 31 w 370"/>
                <a:gd name="T13" fmla="*/ 107 h 443"/>
                <a:gd name="T14" fmla="*/ 17 w 370"/>
                <a:gd name="T15" fmla="*/ 222 h 443"/>
                <a:gd name="T16" fmla="*/ 17 w 370"/>
                <a:gd name="T17" fmla="*/ 222 h 4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0"/>
                <a:gd name="T28" fmla="*/ 0 h 443"/>
                <a:gd name="T29" fmla="*/ 370 w 370"/>
                <a:gd name="T30" fmla="*/ 443 h 4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0" h="443">
                  <a:moveTo>
                    <a:pt x="34" y="443"/>
                  </a:moveTo>
                  <a:lnTo>
                    <a:pt x="0" y="207"/>
                  </a:lnTo>
                  <a:lnTo>
                    <a:pt x="93" y="0"/>
                  </a:lnTo>
                  <a:lnTo>
                    <a:pt x="178" y="7"/>
                  </a:lnTo>
                  <a:lnTo>
                    <a:pt x="370" y="106"/>
                  </a:lnTo>
                  <a:lnTo>
                    <a:pt x="142" y="85"/>
                  </a:lnTo>
                  <a:lnTo>
                    <a:pt x="62" y="214"/>
                  </a:lnTo>
                  <a:lnTo>
                    <a:pt x="34" y="443"/>
                  </a:lnTo>
                  <a:close/>
                </a:path>
              </a:pathLst>
            </a:custGeom>
            <a:solidFill>
              <a:srgbClr val="000000"/>
            </a:solidFill>
            <a:ln w="9525">
              <a:noFill/>
              <a:round/>
            </a:ln>
          </p:spPr>
          <p:txBody>
            <a:bodyPr/>
            <a:lstStyle/>
            <a:p>
              <a:endParaRPr lang="zh-CN" altLang="en-US"/>
            </a:p>
          </p:txBody>
        </p:sp>
        <p:sp>
          <p:nvSpPr>
            <p:cNvPr id="198693" name="Freeform 36"/>
            <p:cNvSpPr/>
            <p:nvPr/>
          </p:nvSpPr>
          <p:spPr bwMode="auto">
            <a:xfrm>
              <a:off x="3080" y="1241"/>
              <a:ext cx="584" cy="697"/>
            </a:xfrm>
            <a:custGeom>
              <a:avLst/>
              <a:gdLst>
                <a:gd name="T0" fmla="*/ 43 w 1170"/>
                <a:gd name="T1" fmla="*/ 611 h 1393"/>
                <a:gd name="T2" fmla="*/ 370 w 1170"/>
                <a:gd name="T3" fmla="*/ 461 h 1393"/>
                <a:gd name="T4" fmla="*/ 447 w 1170"/>
                <a:gd name="T5" fmla="*/ 453 h 1393"/>
                <a:gd name="T6" fmla="*/ 502 w 1170"/>
                <a:gd name="T7" fmla="*/ 400 h 1393"/>
                <a:gd name="T8" fmla="*/ 553 w 1170"/>
                <a:gd name="T9" fmla="*/ 276 h 1393"/>
                <a:gd name="T10" fmla="*/ 531 w 1170"/>
                <a:gd name="T11" fmla="*/ 104 h 1393"/>
                <a:gd name="T12" fmla="*/ 450 w 1170"/>
                <a:gd name="T13" fmla="*/ 33 h 1393"/>
                <a:gd name="T14" fmla="*/ 307 w 1170"/>
                <a:gd name="T15" fmla="*/ 80 h 1393"/>
                <a:gd name="T16" fmla="*/ 425 w 1170"/>
                <a:gd name="T17" fmla="*/ 0 h 1393"/>
                <a:gd name="T18" fmla="*/ 502 w 1170"/>
                <a:gd name="T19" fmla="*/ 26 h 1393"/>
                <a:gd name="T20" fmla="*/ 567 w 1170"/>
                <a:gd name="T21" fmla="*/ 97 h 1393"/>
                <a:gd name="T22" fmla="*/ 584 w 1170"/>
                <a:gd name="T23" fmla="*/ 240 h 1393"/>
                <a:gd name="T24" fmla="*/ 577 w 1170"/>
                <a:gd name="T25" fmla="*/ 339 h 1393"/>
                <a:gd name="T26" fmla="*/ 511 w 1170"/>
                <a:gd name="T27" fmla="*/ 466 h 1393"/>
                <a:gd name="T28" fmla="*/ 467 w 1170"/>
                <a:gd name="T29" fmla="*/ 492 h 1393"/>
                <a:gd name="T30" fmla="*/ 388 w 1170"/>
                <a:gd name="T31" fmla="*/ 490 h 1393"/>
                <a:gd name="T32" fmla="*/ 0 w 1170"/>
                <a:gd name="T33" fmla="*/ 697 h 1393"/>
                <a:gd name="T34" fmla="*/ 43 w 1170"/>
                <a:gd name="T35" fmla="*/ 611 h 1393"/>
                <a:gd name="T36" fmla="*/ 43 w 1170"/>
                <a:gd name="T37" fmla="*/ 611 h 13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0"/>
                <a:gd name="T58" fmla="*/ 0 h 1393"/>
                <a:gd name="T59" fmla="*/ 1170 w 1170"/>
                <a:gd name="T60" fmla="*/ 1393 h 13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0" h="1393">
                  <a:moveTo>
                    <a:pt x="86" y="1222"/>
                  </a:moveTo>
                  <a:lnTo>
                    <a:pt x="742" y="922"/>
                  </a:lnTo>
                  <a:lnTo>
                    <a:pt x="896" y="905"/>
                  </a:lnTo>
                  <a:lnTo>
                    <a:pt x="1006" y="800"/>
                  </a:lnTo>
                  <a:lnTo>
                    <a:pt x="1107" y="551"/>
                  </a:lnTo>
                  <a:lnTo>
                    <a:pt x="1063" y="207"/>
                  </a:lnTo>
                  <a:lnTo>
                    <a:pt x="901" y="66"/>
                  </a:lnTo>
                  <a:lnTo>
                    <a:pt x="616" y="160"/>
                  </a:lnTo>
                  <a:lnTo>
                    <a:pt x="852" y="0"/>
                  </a:lnTo>
                  <a:lnTo>
                    <a:pt x="1006" y="51"/>
                  </a:lnTo>
                  <a:lnTo>
                    <a:pt x="1135" y="194"/>
                  </a:lnTo>
                  <a:lnTo>
                    <a:pt x="1170" y="479"/>
                  </a:lnTo>
                  <a:lnTo>
                    <a:pt x="1156" y="678"/>
                  </a:lnTo>
                  <a:lnTo>
                    <a:pt x="1023" y="931"/>
                  </a:lnTo>
                  <a:lnTo>
                    <a:pt x="936" y="984"/>
                  </a:lnTo>
                  <a:lnTo>
                    <a:pt x="778" y="979"/>
                  </a:lnTo>
                  <a:lnTo>
                    <a:pt x="0" y="1393"/>
                  </a:lnTo>
                  <a:lnTo>
                    <a:pt x="86" y="1222"/>
                  </a:lnTo>
                  <a:close/>
                </a:path>
              </a:pathLst>
            </a:custGeom>
            <a:solidFill>
              <a:srgbClr val="000000"/>
            </a:solidFill>
            <a:ln w="9525">
              <a:noFill/>
              <a:round/>
            </a:ln>
          </p:spPr>
          <p:txBody>
            <a:bodyPr/>
            <a:lstStyle/>
            <a:p>
              <a:endParaRPr lang="zh-CN" altLang="en-US"/>
            </a:p>
          </p:txBody>
        </p:sp>
        <p:sp>
          <p:nvSpPr>
            <p:cNvPr id="198694" name="Freeform 37"/>
            <p:cNvSpPr/>
            <p:nvPr/>
          </p:nvSpPr>
          <p:spPr bwMode="auto">
            <a:xfrm>
              <a:off x="1863" y="1809"/>
              <a:ext cx="2098" cy="811"/>
            </a:xfrm>
            <a:custGeom>
              <a:avLst/>
              <a:gdLst>
                <a:gd name="T0" fmla="*/ 28 w 4196"/>
                <a:gd name="T1" fmla="*/ 0 h 1621"/>
                <a:gd name="T2" fmla="*/ 0 w 4196"/>
                <a:gd name="T3" fmla="*/ 64 h 1621"/>
                <a:gd name="T4" fmla="*/ 3 w 4196"/>
                <a:gd name="T5" fmla="*/ 207 h 1621"/>
                <a:gd name="T6" fmla="*/ 42 w 4196"/>
                <a:gd name="T7" fmla="*/ 289 h 1621"/>
                <a:gd name="T8" fmla="*/ 107 w 4196"/>
                <a:gd name="T9" fmla="*/ 311 h 1621"/>
                <a:gd name="T10" fmla="*/ 217 w 4196"/>
                <a:gd name="T11" fmla="*/ 403 h 1621"/>
                <a:gd name="T12" fmla="*/ 488 w 4196"/>
                <a:gd name="T13" fmla="*/ 589 h 1621"/>
                <a:gd name="T14" fmla="*/ 549 w 4196"/>
                <a:gd name="T15" fmla="*/ 600 h 1621"/>
                <a:gd name="T16" fmla="*/ 627 w 4196"/>
                <a:gd name="T17" fmla="*/ 643 h 1621"/>
                <a:gd name="T18" fmla="*/ 653 w 4196"/>
                <a:gd name="T19" fmla="*/ 693 h 1621"/>
                <a:gd name="T20" fmla="*/ 859 w 4196"/>
                <a:gd name="T21" fmla="*/ 800 h 1621"/>
                <a:gd name="T22" fmla="*/ 945 w 4196"/>
                <a:gd name="T23" fmla="*/ 811 h 1621"/>
                <a:gd name="T24" fmla="*/ 2098 w 4196"/>
                <a:gd name="T25" fmla="*/ 450 h 1621"/>
                <a:gd name="T26" fmla="*/ 2088 w 4196"/>
                <a:gd name="T27" fmla="*/ 372 h 1621"/>
                <a:gd name="T28" fmla="*/ 1780 w 4196"/>
                <a:gd name="T29" fmla="*/ 275 h 1621"/>
                <a:gd name="T30" fmla="*/ 2066 w 4196"/>
                <a:gd name="T31" fmla="*/ 400 h 1621"/>
                <a:gd name="T32" fmla="*/ 931 w 4196"/>
                <a:gd name="T33" fmla="*/ 757 h 1621"/>
                <a:gd name="T34" fmla="*/ 859 w 4196"/>
                <a:gd name="T35" fmla="*/ 693 h 1621"/>
                <a:gd name="T36" fmla="*/ 824 w 4196"/>
                <a:gd name="T37" fmla="*/ 600 h 1621"/>
                <a:gd name="T38" fmla="*/ 852 w 4196"/>
                <a:gd name="T39" fmla="*/ 417 h 1621"/>
                <a:gd name="T40" fmla="*/ 802 w 4196"/>
                <a:gd name="T41" fmla="*/ 507 h 1621"/>
                <a:gd name="T42" fmla="*/ 791 w 4196"/>
                <a:gd name="T43" fmla="*/ 600 h 1621"/>
                <a:gd name="T44" fmla="*/ 824 w 4196"/>
                <a:gd name="T45" fmla="*/ 718 h 1621"/>
                <a:gd name="T46" fmla="*/ 852 w 4196"/>
                <a:gd name="T47" fmla="*/ 757 h 1621"/>
                <a:gd name="T48" fmla="*/ 685 w 4196"/>
                <a:gd name="T49" fmla="*/ 675 h 1621"/>
                <a:gd name="T50" fmla="*/ 653 w 4196"/>
                <a:gd name="T51" fmla="*/ 596 h 1621"/>
                <a:gd name="T52" fmla="*/ 645 w 4196"/>
                <a:gd name="T53" fmla="*/ 478 h 1621"/>
                <a:gd name="T54" fmla="*/ 667 w 4196"/>
                <a:gd name="T55" fmla="*/ 396 h 1621"/>
                <a:gd name="T56" fmla="*/ 627 w 4196"/>
                <a:gd name="T57" fmla="*/ 457 h 1621"/>
                <a:gd name="T58" fmla="*/ 613 w 4196"/>
                <a:gd name="T59" fmla="*/ 543 h 1621"/>
                <a:gd name="T60" fmla="*/ 606 w 4196"/>
                <a:gd name="T61" fmla="*/ 593 h 1621"/>
                <a:gd name="T62" fmla="*/ 545 w 4196"/>
                <a:gd name="T63" fmla="*/ 553 h 1621"/>
                <a:gd name="T64" fmla="*/ 535 w 4196"/>
                <a:gd name="T65" fmla="*/ 450 h 1621"/>
                <a:gd name="T66" fmla="*/ 567 w 4196"/>
                <a:gd name="T67" fmla="*/ 329 h 1621"/>
                <a:gd name="T68" fmla="*/ 528 w 4196"/>
                <a:gd name="T69" fmla="*/ 382 h 1621"/>
                <a:gd name="T70" fmla="*/ 500 w 4196"/>
                <a:gd name="T71" fmla="*/ 464 h 1621"/>
                <a:gd name="T72" fmla="*/ 500 w 4196"/>
                <a:gd name="T73" fmla="*/ 549 h 1621"/>
                <a:gd name="T74" fmla="*/ 117 w 4196"/>
                <a:gd name="T75" fmla="*/ 285 h 1621"/>
                <a:gd name="T76" fmla="*/ 114 w 4196"/>
                <a:gd name="T77" fmla="*/ 207 h 1621"/>
                <a:gd name="T78" fmla="*/ 117 w 4196"/>
                <a:gd name="T79" fmla="*/ 143 h 1621"/>
                <a:gd name="T80" fmla="*/ 85 w 4196"/>
                <a:gd name="T81" fmla="*/ 185 h 1621"/>
                <a:gd name="T82" fmla="*/ 67 w 4196"/>
                <a:gd name="T83" fmla="*/ 254 h 1621"/>
                <a:gd name="T84" fmla="*/ 28 w 4196"/>
                <a:gd name="T85" fmla="*/ 182 h 1621"/>
                <a:gd name="T86" fmla="*/ 28 w 4196"/>
                <a:gd name="T87" fmla="*/ 78 h 1621"/>
                <a:gd name="T88" fmla="*/ 96 w 4196"/>
                <a:gd name="T89" fmla="*/ 35 h 1621"/>
                <a:gd name="T90" fmla="*/ 28 w 4196"/>
                <a:gd name="T91" fmla="*/ 0 h 1621"/>
                <a:gd name="T92" fmla="*/ 28 w 4196"/>
                <a:gd name="T93" fmla="*/ 0 h 162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196"/>
                <a:gd name="T142" fmla="*/ 0 h 1621"/>
                <a:gd name="T143" fmla="*/ 4196 w 4196"/>
                <a:gd name="T144" fmla="*/ 1621 h 162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196" h="1621">
                  <a:moveTo>
                    <a:pt x="57" y="0"/>
                  </a:moveTo>
                  <a:lnTo>
                    <a:pt x="0" y="127"/>
                  </a:lnTo>
                  <a:lnTo>
                    <a:pt x="7" y="414"/>
                  </a:lnTo>
                  <a:lnTo>
                    <a:pt x="85" y="577"/>
                  </a:lnTo>
                  <a:lnTo>
                    <a:pt x="214" y="621"/>
                  </a:lnTo>
                  <a:lnTo>
                    <a:pt x="435" y="805"/>
                  </a:lnTo>
                  <a:lnTo>
                    <a:pt x="977" y="1178"/>
                  </a:lnTo>
                  <a:lnTo>
                    <a:pt x="1099" y="1199"/>
                  </a:lnTo>
                  <a:lnTo>
                    <a:pt x="1254" y="1285"/>
                  </a:lnTo>
                  <a:lnTo>
                    <a:pt x="1306" y="1385"/>
                  </a:lnTo>
                  <a:lnTo>
                    <a:pt x="1718" y="1600"/>
                  </a:lnTo>
                  <a:lnTo>
                    <a:pt x="1891" y="1621"/>
                  </a:lnTo>
                  <a:lnTo>
                    <a:pt x="4196" y="899"/>
                  </a:lnTo>
                  <a:lnTo>
                    <a:pt x="4175" y="743"/>
                  </a:lnTo>
                  <a:lnTo>
                    <a:pt x="3561" y="549"/>
                  </a:lnTo>
                  <a:lnTo>
                    <a:pt x="4131" y="800"/>
                  </a:lnTo>
                  <a:lnTo>
                    <a:pt x="1863" y="1513"/>
                  </a:lnTo>
                  <a:lnTo>
                    <a:pt x="1718" y="1385"/>
                  </a:lnTo>
                  <a:lnTo>
                    <a:pt x="1648" y="1199"/>
                  </a:lnTo>
                  <a:lnTo>
                    <a:pt x="1705" y="834"/>
                  </a:lnTo>
                  <a:lnTo>
                    <a:pt x="1604" y="1013"/>
                  </a:lnTo>
                  <a:lnTo>
                    <a:pt x="1583" y="1199"/>
                  </a:lnTo>
                  <a:lnTo>
                    <a:pt x="1648" y="1435"/>
                  </a:lnTo>
                  <a:lnTo>
                    <a:pt x="1705" y="1513"/>
                  </a:lnTo>
                  <a:lnTo>
                    <a:pt x="1370" y="1349"/>
                  </a:lnTo>
                  <a:lnTo>
                    <a:pt x="1306" y="1191"/>
                  </a:lnTo>
                  <a:lnTo>
                    <a:pt x="1291" y="956"/>
                  </a:lnTo>
                  <a:lnTo>
                    <a:pt x="1334" y="792"/>
                  </a:lnTo>
                  <a:lnTo>
                    <a:pt x="1254" y="914"/>
                  </a:lnTo>
                  <a:lnTo>
                    <a:pt x="1226" y="1085"/>
                  </a:lnTo>
                  <a:lnTo>
                    <a:pt x="1213" y="1186"/>
                  </a:lnTo>
                  <a:lnTo>
                    <a:pt x="1091" y="1106"/>
                  </a:lnTo>
                  <a:lnTo>
                    <a:pt x="1070" y="899"/>
                  </a:lnTo>
                  <a:lnTo>
                    <a:pt x="1135" y="657"/>
                  </a:lnTo>
                  <a:lnTo>
                    <a:pt x="1057" y="764"/>
                  </a:lnTo>
                  <a:lnTo>
                    <a:pt x="1000" y="927"/>
                  </a:lnTo>
                  <a:lnTo>
                    <a:pt x="1000" y="1098"/>
                  </a:lnTo>
                  <a:lnTo>
                    <a:pt x="235" y="570"/>
                  </a:lnTo>
                  <a:lnTo>
                    <a:pt x="228" y="414"/>
                  </a:lnTo>
                  <a:lnTo>
                    <a:pt x="235" y="285"/>
                  </a:lnTo>
                  <a:lnTo>
                    <a:pt x="171" y="370"/>
                  </a:lnTo>
                  <a:lnTo>
                    <a:pt x="135" y="507"/>
                  </a:lnTo>
                  <a:lnTo>
                    <a:pt x="57" y="363"/>
                  </a:lnTo>
                  <a:lnTo>
                    <a:pt x="57" y="155"/>
                  </a:lnTo>
                  <a:lnTo>
                    <a:pt x="192" y="70"/>
                  </a:lnTo>
                  <a:lnTo>
                    <a:pt x="57" y="0"/>
                  </a:lnTo>
                  <a:close/>
                </a:path>
              </a:pathLst>
            </a:custGeom>
            <a:solidFill>
              <a:srgbClr val="000000"/>
            </a:solidFill>
            <a:ln w="9525">
              <a:noFill/>
              <a:round/>
            </a:ln>
          </p:spPr>
          <p:txBody>
            <a:bodyPr/>
            <a:lstStyle/>
            <a:p>
              <a:endParaRPr lang="zh-CN" altLang="en-US"/>
            </a:p>
          </p:txBody>
        </p:sp>
        <p:sp>
          <p:nvSpPr>
            <p:cNvPr id="198695" name="Freeform 38"/>
            <p:cNvSpPr/>
            <p:nvPr/>
          </p:nvSpPr>
          <p:spPr bwMode="auto">
            <a:xfrm>
              <a:off x="2722" y="2159"/>
              <a:ext cx="193" cy="293"/>
            </a:xfrm>
            <a:custGeom>
              <a:avLst/>
              <a:gdLst>
                <a:gd name="T0" fmla="*/ 94 w 386"/>
                <a:gd name="T1" fmla="*/ 0 h 586"/>
                <a:gd name="T2" fmla="*/ 50 w 386"/>
                <a:gd name="T3" fmla="*/ 33 h 586"/>
                <a:gd name="T4" fmla="*/ 29 w 386"/>
                <a:gd name="T5" fmla="*/ 89 h 586"/>
                <a:gd name="T6" fmla="*/ 0 w 386"/>
                <a:gd name="T7" fmla="*/ 225 h 586"/>
                <a:gd name="T8" fmla="*/ 29 w 386"/>
                <a:gd name="T9" fmla="*/ 293 h 586"/>
                <a:gd name="T10" fmla="*/ 193 w 386"/>
                <a:gd name="T11" fmla="*/ 239 h 586"/>
                <a:gd name="T12" fmla="*/ 154 w 386"/>
                <a:gd name="T13" fmla="*/ 199 h 586"/>
                <a:gd name="T14" fmla="*/ 50 w 386"/>
                <a:gd name="T15" fmla="*/ 229 h 586"/>
                <a:gd name="T16" fmla="*/ 54 w 386"/>
                <a:gd name="T17" fmla="*/ 118 h 586"/>
                <a:gd name="T18" fmla="*/ 101 w 386"/>
                <a:gd name="T19" fmla="*/ 79 h 586"/>
                <a:gd name="T20" fmla="*/ 94 w 386"/>
                <a:gd name="T21" fmla="*/ 0 h 586"/>
                <a:gd name="T22" fmla="*/ 94 w 386"/>
                <a:gd name="T23" fmla="*/ 0 h 5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6"/>
                <a:gd name="T37" fmla="*/ 0 h 586"/>
                <a:gd name="T38" fmla="*/ 386 w 386"/>
                <a:gd name="T39" fmla="*/ 586 h 5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6" h="586">
                  <a:moveTo>
                    <a:pt x="187" y="0"/>
                  </a:moveTo>
                  <a:lnTo>
                    <a:pt x="101" y="65"/>
                  </a:lnTo>
                  <a:lnTo>
                    <a:pt x="59" y="179"/>
                  </a:lnTo>
                  <a:lnTo>
                    <a:pt x="0" y="451"/>
                  </a:lnTo>
                  <a:lnTo>
                    <a:pt x="59" y="586"/>
                  </a:lnTo>
                  <a:lnTo>
                    <a:pt x="386" y="479"/>
                  </a:lnTo>
                  <a:lnTo>
                    <a:pt x="308" y="399"/>
                  </a:lnTo>
                  <a:lnTo>
                    <a:pt x="101" y="458"/>
                  </a:lnTo>
                  <a:lnTo>
                    <a:pt x="109" y="236"/>
                  </a:lnTo>
                  <a:lnTo>
                    <a:pt x="202" y="158"/>
                  </a:lnTo>
                  <a:lnTo>
                    <a:pt x="187" y="0"/>
                  </a:lnTo>
                  <a:close/>
                </a:path>
              </a:pathLst>
            </a:custGeom>
            <a:solidFill>
              <a:srgbClr val="000000"/>
            </a:solidFill>
            <a:ln w="9525">
              <a:noFill/>
              <a:round/>
            </a:ln>
          </p:spPr>
          <p:txBody>
            <a:bodyPr/>
            <a:lstStyle/>
            <a:p>
              <a:endParaRPr lang="zh-CN" altLang="en-US"/>
            </a:p>
          </p:txBody>
        </p:sp>
        <p:sp>
          <p:nvSpPr>
            <p:cNvPr id="198696" name="Freeform 39"/>
            <p:cNvSpPr/>
            <p:nvPr/>
          </p:nvSpPr>
          <p:spPr bwMode="auto">
            <a:xfrm>
              <a:off x="2937" y="2281"/>
              <a:ext cx="303" cy="103"/>
            </a:xfrm>
            <a:custGeom>
              <a:avLst/>
              <a:gdLst>
                <a:gd name="T0" fmla="*/ 6 w 607"/>
                <a:gd name="T1" fmla="*/ 63 h 208"/>
                <a:gd name="T2" fmla="*/ 303 w 607"/>
                <a:gd name="T3" fmla="*/ 0 h 208"/>
                <a:gd name="T4" fmla="*/ 0 w 607"/>
                <a:gd name="T5" fmla="*/ 103 h 208"/>
                <a:gd name="T6" fmla="*/ 6 w 607"/>
                <a:gd name="T7" fmla="*/ 63 h 208"/>
                <a:gd name="T8" fmla="*/ 6 w 607"/>
                <a:gd name="T9" fmla="*/ 63 h 208"/>
                <a:gd name="T10" fmla="*/ 0 60000 65536"/>
                <a:gd name="T11" fmla="*/ 0 60000 65536"/>
                <a:gd name="T12" fmla="*/ 0 60000 65536"/>
                <a:gd name="T13" fmla="*/ 0 60000 65536"/>
                <a:gd name="T14" fmla="*/ 0 60000 65536"/>
                <a:gd name="T15" fmla="*/ 0 w 607"/>
                <a:gd name="T16" fmla="*/ 0 h 208"/>
                <a:gd name="T17" fmla="*/ 607 w 607"/>
                <a:gd name="T18" fmla="*/ 208 h 208"/>
              </a:gdLst>
              <a:ahLst/>
              <a:cxnLst>
                <a:cxn ang="T10">
                  <a:pos x="T0" y="T1"/>
                </a:cxn>
                <a:cxn ang="T11">
                  <a:pos x="T2" y="T3"/>
                </a:cxn>
                <a:cxn ang="T12">
                  <a:pos x="T4" y="T5"/>
                </a:cxn>
                <a:cxn ang="T13">
                  <a:pos x="T6" y="T7"/>
                </a:cxn>
                <a:cxn ang="T14">
                  <a:pos x="T8" y="T9"/>
                </a:cxn>
              </a:cxnLst>
              <a:rect l="T15" t="T16" r="T17" b="T18"/>
              <a:pathLst>
                <a:path w="607" h="208">
                  <a:moveTo>
                    <a:pt x="13" y="128"/>
                  </a:moveTo>
                  <a:lnTo>
                    <a:pt x="607" y="0"/>
                  </a:lnTo>
                  <a:lnTo>
                    <a:pt x="0" y="208"/>
                  </a:lnTo>
                  <a:lnTo>
                    <a:pt x="13" y="128"/>
                  </a:lnTo>
                  <a:close/>
                </a:path>
              </a:pathLst>
            </a:custGeom>
            <a:solidFill>
              <a:srgbClr val="000000"/>
            </a:solidFill>
            <a:ln w="9525">
              <a:noFill/>
              <a:round/>
            </a:ln>
          </p:spPr>
          <p:txBody>
            <a:bodyPr/>
            <a:lstStyle/>
            <a:p>
              <a:endParaRPr lang="zh-CN" altLang="en-US"/>
            </a:p>
          </p:txBody>
        </p:sp>
        <p:sp>
          <p:nvSpPr>
            <p:cNvPr id="198697" name="Freeform 40"/>
            <p:cNvSpPr/>
            <p:nvPr/>
          </p:nvSpPr>
          <p:spPr bwMode="auto">
            <a:xfrm>
              <a:off x="1730" y="1920"/>
              <a:ext cx="1966" cy="955"/>
            </a:xfrm>
            <a:custGeom>
              <a:avLst/>
              <a:gdLst>
                <a:gd name="T0" fmla="*/ 157 w 3932"/>
                <a:gd name="T1" fmla="*/ 0 h 1908"/>
                <a:gd name="T2" fmla="*/ 0 w 3932"/>
                <a:gd name="T3" fmla="*/ 24 h 1908"/>
                <a:gd name="T4" fmla="*/ 5 w 3932"/>
                <a:gd name="T5" fmla="*/ 81 h 1908"/>
                <a:gd name="T6" fmla="*/ 496 w 3932"/>
                <a:gd name="T7" fmla="*/ 862 h 1908"/>
                <a:gd name="T8" fmla="*/ 1810 w 3932"/>
                <a:gd name="T9" fmla="*/ 714 h 1908"/>
                <a:gd name="T10" fmla="*/ 1870 w 3932"/>
                <a:gd name="T11" fmla="*/ 742 h 1908"/>
                <a:gd name="T12" fmla="*/ 1905 w 3932"/>
                <a:gd name="T13" fmla="*/ 797 h 1908"/>
                <a:gd name="T14" fmla="*/ 1863 w 3932"/>
                <a:gd name="T15" fmla="*/ 914 h 1908"/>
                <a:gd name="T16" fmla="*/ 1645 w 3932"/>
                <a:gd name="T17" fmla="*/ 955 h 1908"/>
                <a:gd name="T18" fmla="*/ 1872 w 3932"/>
                <a:gd name="T19" fmla="*/ 955 h 1908"/>
                <a:gd name="T20" fmla="*/ 1966 w 3932"/>
                <a:gd name="T21" fmla="*/ 811 h 1908"/>
                <a:gd name="T22" fmla="*/ 1961 w 3932"/>
                <a:gd name="T23" fmla="*/ 695 h 1908"/>
                <a:gd name="T24" fmla="*/ 1920 w 3932"/>
                <a:gd name="T25" fmla="*/ 640 h 1908"/>
                <a:gd name="T26" fmla="*/ 1692 w 3932"/>
                <a:gd name="T27" fmla="*/ 671 h 1908"/>
                <a:gd name="T28" fmla="*/ 1650 w 3932"/>
                <a:gd name="T29" fmla="*/ 689 h 1908"/>
                <a:gd name="T30" fmla="*/ 1600 w 3932"/>
                <a:gd name="T31" fmla="*/ 671 h 1908"/>
                <a:gd name="T32" fmla="*/ 568 w 3932"/>
                <a:gd name="T33" fmla="*/ 792 h 1908"/>
                <a:gd name="T34" fmla="*/ 247 w 3932"/>
                <a:gd name="T35" fmla="*/ 342 h 1908"/>
                <a:gd name="T36" fmla="*/ 533 w 3932"/>
                <a:gd name="T37" fmla="*/ 796 h 1908"/>
                <a:gd name="T38" fmla="*/ 507 w 3932"/>
                <a:gd name="T39" fmla="*/ 834 h 1908"/>
                <a:gd name="T40" fmla="*/ 20 w 3932"/>
                <a:gd name="T41" fmla="*/ 45 h 1908"/>
                <a:gd name="T42" fmla="*/ 145 w 3932"/>
                <a:gd name="T43" fmla="*/ 24 h 1908"/>
                <a:gd name="T44" fmla="*/ 157 w 3932"/>
                <a:gd name="T45" fmla="*/ 0 h 1908"/>
                <a:gd name="T46" fmla="*/ 157 w 3932"/>
                <a:gd name="T47" fmla="*/ 0 h 1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32"/>
                <a:gd name="T73" fmla="*/ 0 h 1908"/>
                <a:gd name="T74" fmla="*/ 3932 w 3932"/>
                <a:gd name="T75" fmla="*/ 1908 h 19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32" h="1908">
                  <a:moveTo>
                    <a:pt x="314" y="0"/>
                  </a:moveTo>
                  <a:lnTo>
                    <a:pt x="0" y="47"/>
                  </a:lnTo>
                  <a:lnTo>
                    <a:pt x="10" y="162"/>
                  </a:lnTo>
                  <a:lnTo>
                    <a:pt x="993" y="1722"/>
                  </a:lnTo>
                  <a:lnTo>
                    <a:pt x="3619" y="1426"/>
                  </a:lnTo>
                  <a:lnTo>
                    <a:pt x="3740" y="1483"/>
                  </a:lnTo>
                  <a:lnTo>
                    <a:pt x="3809" y="1593"/>
                  </a:lnTo>
                  <a:lnTo>
                    <a:pt x="3725" y="1827"/>
                  </a:lnTo>
                  <a:lnTo>
                    <a:pt x="3290" y="1908"/>
                  </a:lnTo>
                  <a:lnTo>
                    <a:pt x="3744" y="1908"/>
                  </a:lnTo>
                  <a:lnTo>
                    <a:pt x="3932" y="1621"/>
                  </a:lnTo>
                  <a:lnTo>
                    <a:pt x="3921" y="1388"/>
                  </a:lnTo>
                  <a:lnTo>
                    <a:pt x="3839" y="1279"/>
                  </a:lnTo>
                  <a:lnTo>
                    <a:pt x="3383" y="1340"/>
                  </a:lnTo>
                  <a:lnTo>
                    <a:pt x="3299" y="1376"/>
                  </a:lnTo>
                  <a:lnTo>
                    <a:pt x="3200" y="1340"/>
                  </a:lnTo>
                  <a:lnTo>
                    <a:pt x="1136" y="1583"/>
                  </a:lnTo>
                  <a:lnTo>
                    <a:pt x="495" y="684"/>
                  </a:lnTo>
                  <a:lnTo>
                    <a:pt x="1065" y="1591"/>
                  </a:lnTo>
                  <a:lnTo>
                    <a:pt x="1014" y="1667"/>
                  </a:lnTo>
                  <a:lnTo>
                    <a:pt x="40" y="89"/>
                  </a:lnTo>
                  <a:lnTo>
                    <a:pt x="289" y="47"/>
                  </a:lnTo>
                  <a:lnTo>
                    <a:pt x="314" y="0"/>
                  </a:lnTo>
                  <a:close/>
                </a:path>
              </a:pathLst>
            </a:custGeom>
            <a:solidFill>
              <a:srgbClr val="000000"/>
            </a:solidFill>
            <a:ln w="9525">
              <a:noFill/>
              <a:round/>
            </a:ln>
          </p:spPr>
          <p:txBody>
            <a:bodyPr/>
            <a:lstStyle/>
            <a:p>
              <a:endParaRPr lang="zh-CN" altLang="en-US"/>
            </a:p>
          </p:txBody>
        </p:sp>
        <p:sp>
          <p:nvSpPr>
            <p:cNvPr id="198698" name="Freeform 41"/>
            <p:cNvSpPr/>
            <p:nvPr/>
          </p:nvSpPr>
          <p:spPr bwMode="auto">
            <a:xfrm>
              <a:off x="1781" y="2134"/>
              <a:ext cx="353" cy="825"/>
            </a:xfrm>
            <a:custGeom>
              <a:avLst/>
              <a:gdLst>
                <a:gd name="T0" fmla="*/ 46 w 705"/>
                <a:gd name="T1" fmla="*/ 0 h 1650"/>
                <a:gd name="T2" fmla="*/ 54 w 705"/>
                <a:gd name="T3" fmla="*/ 60 h 1650"/>
                <a:gd name="T4" fmla="*/ 43 w 705"/>
                <a:gd name="T5" fmla="*/ 112 h 1650"/>
                <a:gd name="T6" fmla="*/ 25 w 705"/>
                <a:gd name="T7" fmla="*/ 146 h 1650"/>
                <a:gd name="T8" fmla="*/ 0 w 705"/>
                <a:gd name="T9" fmla="*/ 164 h 1650"/>
                <a:gd name="T10" fmla="*/ 93 w 705"/>
                <a:gd name="T11" fmla="*/ 339 h 1650"/>
                <a:gd name="T12" fmla="*/ 353 w 705"/>
                <a:gd name="T13" fmla="*/ 825 h 1650"/>
                <a:gd name="T14" fmla="*/ 161 w 705"/>
                <a:gd name="T15" fmla="*/ 389 h 1650"/>
                <a:gd name="T16" fmla="*/ 43 w 705"/>
                <a:gd name="T17" fmla="*/ 164 h 1650"/>
                <a:gd name="T18" fmla="*/ 157 w 705"/>
                <a:gd name="T19" fmla="*/ 299 h 1650"/>
                <a:gd name="T20" fmla="*/ 68 w 705"/>
                <a:gd name="T21" fmla="*/ 121 h 1650"/>
                <a:gd name="T22" fmla="*/ 93 w 705"/>
                <a:gd name="T23" fmla="*/ 57 h 1650"/>
                <a:gd name="T24" fmla="*/ 46 w 705"/>
                <a:gd name="T25" fmla="*/ 0 h 1650"/>
                <a:gd name="T26" fmla="*/ 46 w 705"/>
                <a:gd name="T27" fmla="*/ 0 h 16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05"/>
                <a:gd name="T43" fmla="*/ 0 h 1650"/>
                <a:gd name="T44" fmla="*/ 705 w 705"/>
                <a:gd name="T45" fmla="*/ 1650 h 16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05" h="1650">
                  <a:moveTo>
                    <a:pt x="91" y="0"/>
                  </a:moveTo>
                  <a:lnTo>
                    <a:pt x="107" y="121"/>
                  </a:lnTo>
                  <a:lnTo>
                    <a:pt x="86" y="224"/>
                  </a:lnTo>
                  <a:lnTo>
                    <a:pt x="50" y="292"/>
                  </a:lnTo>
                  <a:lnTo>
                    <a:pt x="0" y="328"/>
                  </a:lnTo>
                  <a:lnTo>
                    <a:pt x="185" y="678"/>
                  </a:lnTo>
                  <a:lnTo>
                    <a:pt x="705" y="1650"/>
                  </a:lnTo>
                  <a:lnTo>
                    <a:pt x="321" y="777"/>
                  </a:lnTo>
                  <a:lnTo>
                    <a:pt x="86" y="328"/>
                  </a:lnTo>
                  <a:lnTo>
                    <a:pt x="314" y="598"/>
                  </a:lnTo>
                  <a:lnTo>
                    <a:pt x="135" y="243"/>
                  </a:lnTo>
                  <a:lnTo>
                    <a:pt x="185" y="114"/>
                  </a:lnTo>
                  <a:lnTo>
                    <a:pt x="91" y="0"/>
                  </a:lnTo>
                  <a:close/>
                </a:path>
              </a:pathLst>
            </a:custGeom>
            <a:solidFill>
              <a:srgbClr val="000000"/>
            </a:solidFill>
            <a:ln w="9525">
              <a:noFill/>
              <a:round/>
            </a:ln>
          </p:spPr>
          <p:txBody>
            <a:bodyPr/>
            <a:lstStyle/>
            <a:p>
              <a:endParaRPr lang="zh-CN" altLang="en-US"/>
            </a:p>
          </p:txBody>
        </p:sp>
        <p:sp>
          <p:nvSpPr>
            <p:cNvPr id="198699" name="Freeform 42"/>
            <p:cNvSpPr/>
            <p:nvPr/>
          </p:nvSpPr>
          <p:spPr bwMode="auto">
            <a:xfrm>
              <a:off x="1675" y="2207"/>
              <a:ext cx="2110" cy="944"/>
            </a:xfrm>
            <a:custGeom>
              <a:avLst/>
              <a:gdLst>
                <a:gd name="T0" fmla="*/ 164 w 4221"/>
                <a:gd name="T1" fmla="*/ 0 h 1890"/>
                <a:gd name="T2" fmla="*/ 77 w 4221"/>
                <a:gd name="T3" fmla="*/ 40 h 1890"/>
                <a:gd name="T4" fmla="*/ 7 w 4221"/>
                <a:gd name="T5" fmla="*/ 55 h 1890"/>
                <a:gd name="T6" fmla="*/ 0 w 4221"/>
                <a:gd name="T7" fmla="*/ 101 h 1890"/>
                <a:gd name="T8" fmla="*/ 286 w 4221"/>
                <a:gd name="T9" fmla="*/ 639 h 1890"/>
                <a:gd name="T10" fmla="*/ 409 w 4221"/>
                <a:gd name="T11" fmla="*/ 944 h 1890"/>
                <a:gd name="T12" fmla="*/ 1629 w 4221"/>
                <a:gd name="T13" fmla="*/ 794 h 1890"/>
                <a:gd name="T14" fmla="*/ 1675 w 4221"/>
                <a:gd name="T15" fmla="*/ 779 h 1890"/>
                <a:gd name="T16" fmla="*/ 1740 w 4221"/>
                <a:gd name="T17" fmla="*/ 800 h 1890"/>
                <a:gd name="T18" fmla="*/ 1961 w 4221"/>
                <a:gd name="T19" fmla="*/ 771 h 1890"/>
                <a:gd name="T20" fmla="*/ 2060 w 4221"/>
                <a:gd name="T21" fmla="*/ 680 h 1890"/>
                <a:gd name="T22" fmla="*/ 2110 w 4221"/>
                <a:gd name="T23" fmla="*/ 455 h 1890"/>
                <a:gd name="T24" fmla="*/ 2075 w 4221"/>
                <a:gd name="T25" fmla="*/ 293 h 1890"/>
                <a:gd name="T26" fmla="*/ 1920 w 4221"/>
                <a:gd name="T27" fmla="*/ 158 h 1890"/>
                <a:gd name="T28" fmla="*/ 1617 w 4221"/>
                <a:gd name="T29" fmla="*/ 234 h 1890"/>
                <a:gd name="T30" fmla="*/ 1889 w 4221"/>
                <a:gd name="T31" fmla="*/ 239 h 1890"/>
                <a:gd name="T32" fmla="*/ 2006 w 4221"/>
                <a:gd name="T33" fmla="*/ 329 h 1890"/>
                <a:gd name="T34" fmla="*/ 2058 w 4221"/>
                <a:gd name="T35" fmla="*/ 407 h 1890"/>
                <a:gd name="T36" fmla="*/ 2062 w 4221"/>
                <a:gd name="T37" fmla="*/ 522 h 1890"/>
                <a:gd name="T38" fmla="*/ 2018 w 4221"/>
                <a:gd name="T39" fmla="*/ 661 h 1890"/>
                <a:gd name="T40" fmla="*/ 1962 w 4221"/>
                <a:gd name="T41" fmla="*/ 724 h 1890"/>
                <a:gd name="T42" fmla="*/ 1783 w 4221"/>
                <a:gd name="T43" fmla="*/ 747 h 1890"/>
                <a:gd name="T44" fmla="*/ 1703 w 4221"/>
                <a:gd name="T45" fmla="*/ 722 h 1890"/>
                <a:gd name="T46" fmla="*/ 1595 w 4221"/>
                <a:gd name="T47" fmla="*/ 776 h 1890"/>
                <a:gd name="T48" fmla="*/ 443 w 4221"/>
                <a:gd name="T49" fmla="*/ 876 h 1890"/>
                <a:gd name="T50" fmla="*/ 34 w 4221"/>
                <a:gd name="T51" fmla="*/ 69 h 1890"/>
                <a:gd name="T52" fmla="*/ 174 w 4221"/>
                <a:gd name="T53" fmla="*/ 26 h 1890"/>
                <a:gd name="T54" fmla="*/ 164 w 4221"/>
                <a:gd name="T55" fmla="*/ 0 h 1890"/>
                <a:gd name="T56" fmla="*/ 164 w 4221"/>
                <a:gd name="T57" fmla="*/ 0 h 18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21"/>
                <a:gd name="T88" fmla="*/ 0 h 1890"/>
                <a:gd name="T89" fmla="*/ 4221 w 4221"/>
                <a:gd name="T90" fmla="*/ 1890 h 18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21" h="1890">
                  <a:moveTo>
                    <a:pt x="329" y="0"/>
                  </a:moveTo>
                  <a:lnTo>
                    <a:pt x="154" y="80"/>
                  </a:lnTo>
                  <a:lnTo>
                    <a:pt x="15" y="110"/>
                  </a:lnTo>
                  <a:lnTo>
                    <a:pt x="0" y="203"/>
                  </a:lnTo>
                  <a:lnTo>
                    <a:pt x="572" y="1279"/>
                  </a:lnTo>
                  <a:lnTo>
                    <a:pt x="818" y="1890"/>
                  </a:lnTo>
                  <a:lnTo>
                    <a:pt x="3259" y="1589"/>
                  </a:lnTo>
                  <a:lnTo>
                    <a:pt x="3350" y="1559"/>
                  </a:lnTo>
                  <a:lnTo>
                    <a:pt x="3480" y="1602"/>
                  </a:lnTo>
                  <a:lnTo>
                    <a:pt x="3923" y="1544"/>
                  </a:lnTo>
                  <a:lnTo>
                    <a:pt x="4120" y="1361"/>
                  </a:lnTo>
                  <a:lnTo>
                    <a:pt x="4221" y="911"/>
                  </a:lnTo>
                  <a:lnTo>
                    <a:pt x="4151" y="587"/>
                  </a:lnTo>
                  <a:lnTo>
                    <a:pt x="3841" y="316"/>
                  </a:lnTo>
                  <a:lnTo>
                    <a:pt x="3234" y="468"/>
                  </a:lnTo>
                  <a:lnTo>
                    <a:pt x="3778" y="479"/>
                  </a:lnTo>
                  <a:lnTo>
                    <a:pt x="4012" y="658"/>
                  </a:lnTo>
                  <a:lnTo>
                    <a:pt x="4116" y="814"/>
                  </a:lnTo>
                  <a:lnTo>
                    <a:pt x="4124" y="1046"/>
                  </a:lnTo>
                  <a:lnTo>
                    <a:pt x="4037" y="1323"/>
                  </a:lnTo>
                  <a:lnTo>
                    <a:pt x="3924" y="1449"/>
                  </a:lnTo>
                  <a:lnTo>
                    <a:pt x="3567" y="1496"/>
                  </a:lnTo>
                  <a:lnTo>
                    <a:pt x="3407" y="1445"/>
                  </a:lnTo>
                  <a:lnTo>
                    <a:pt x="3191" y="1553"/>
                  </a:lnTo>
                  <a:lnTo>
                    <a:pt x="886" y="1753"/>
                  </a:lnTo>
                  <a:lnTo>
                    <a:pt x="69" y="139"/>
                  </a:lnTo>
                  <a:lnTo>
                    <a:pt x="348" y="53"/>
                  </a:lnTo>
                  <a:lnTo>
                    <a:pt x="329" y="0"/>
                  </a:lnTo>
                  <a:close/>
                </a:path>
              </a:pathLst>
            </a:custGeom>
            <a:solidFill>
              <a:srgbClr val="000000"/>
            </a:solidFill>
            <a:ln w="9525">
              <a:noFill/>
              <a:round/>
            </a:ln>
          </p:spPr>
          <p:txBody>
            <a:bodyPr/>
            <a:lstStyle/>
            <a:p>
              <a:endParaRPr lang="zh-CN" altLang="en-US"/>
            </a:p>
          </p:txBody>
        </p:sp>
        <p:sp>
          <p:nvSpPr>
            <p:cNvPr id="198700" name="Freeform 43"/>
            <p:cNvSpPr/>
            <p:nvPr/>
          </p:nvSpPr>
          <p:spPr bwMode="auto">
            <a:xfrm>
              <a:off x="2145" y="2669"/>
              <a:ext cx="1067" cy="315"/>
            </a:xfrm>
            <a:custGeom>
              <a:avLst/>
              <a:gdLst>
                <a:gd name="T0" fmla="*/ 0 w 2134"/>
                <a:gd name="T1" fmla="*/ 315 h 629"/>
                <a:gd name="T2" fmla="*/ 85 w 2134"/>
                <a:gd name="T3" fmla="*/ 236 h 629"/>
                <a:gd name="T4" fmla="*/ 124 w 2134"/>
                <a:gd name="T5" fmla="*/ 165 h 629"/>
                <a:gd name="T6" fmla="*/ 114 w 2134"/>
                <a:gd name="T7" fmla="*/ 79 h 629"/>
                <a:gd name="T8" fmla="*/ 774 w 2134"/>
                <a:gd name="T9" fmla="*/ 0 h 629"/>
                <a:gd name="T10" fmla="*/ 185 w 2134"/>
                <a:gd name="T11" fmla="*/ 101 h 629"/>
                <a:gd name="T12" fmla="*/ 160 w 2134"/>
                <a:gd name="T13" fmla="*/ 172 h 629"/>
                <a:gd name="T14" fmla="*/ 663 w 2134"/>
                <a:gd name="T15" fmla="*/ 144 h 629"/>
                <a:gd name="T16" fmla="*/ 149 w 2134"/>
                <a:gd name="T17" fmla="*/ 219 h 629"/>
                <a:gd name="T18" fmla="*/ 121 w 2134"/>
                <a:gd name="T19" fmla="*/ 247 h 629"/>
                <a:gd name="T20" fmla="*/ 92 w 2134"/>
                <a:gd name="T21" fmla="*/ 264 h 629"/>
                <a:gd name="T22" fmla="*/ 1067 w 2134"/>
                <a:gd name="T23" fmla="*/ 211 h 629"/>
                <a:gd name="T24" fmla="*/ 0 w 2134"/>
                <a:gd name="T25" fmla="*/ 315 h 629"/>
                <a:gd name="T26" fmla="*/ 0 w 2134"/>
                <a:gd name="T27" fmla="*/ 315 h 6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34"/>
                <a:gd name="T43" fmla="*/ 0 h 629"/>
                <a:gd name="T44" fmla="*/ 2134 w 2134"/>
                <a:gd name="T45" fmla="*/ 629 h 6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34" h="629">
                  <a:moveTo>
                    <a:pt x="0" y="629"/>
                  </a:moveTo>
                  <a:lnTo>
                    <a:pt x="171" y="471"/>
                  </a:lnTo>
                  <a:lnTo>
                    <a:pt x="249" y="329"/>
                  </a:lnTo>
                  <a:lnTo>
                    <a:pt x="228" y="158"/>
                  </a:lnTo>
                  <a:lnTo>
                    <a:pt x="1548" y="0"/>
                  </a:lnTo>
                  <a:lnTo>
                    <a:pt x="371" y="201"/>
                  </a:lnTo>
                  <a:lnTo>
                    <a:pt x="320" y="344"/>
                  </a:lnTo>
                  <a:lnTo>
                    <a:pt x="1327" y="287"/>
                  </a:lnTo>
                  <a:lnTo>
                    <a:pt x="299" y="437"/>
                  </a:lnTo>
                  <a:lnTo>
                    <a:pt x="242" y="494"/>
                  </a:lnTo>
                  <a:lnTo>
                    <a:pt x="185" y="528"/>
                  </a:lnTo>
                  <a:lnTo>
                    <a:pt x="2134" y="422"/>
                  </a:lnTo>
                  <a:lnTo>
                    <a:pt x="0" y="629"/>
                  </a:lnTo>
                  <a:close/>
                </a:path>
              </a:pathLst>
            </a:custGeom>
            <a:solidFill>
              <a:srgbClr val="000000"/>
            </a:solidFill>
            <a:ln w="9525">
              <a:noFill/>
              <a:round/>
            </a:ln>
          </p:spPr>
          <p:txBody>
            <a:bodyPr/>
            <a:lstStyle/>
            <a:p>
              <a:endParaRPr lang="zh-CN" altLang="en-US"/>
            </a:p>
          </p:txBody>
        </p:sp>
        <p:sp>
          <p:nvSpPr>
            <p:cNvPr id="198701" name="Freeform 44"/>
            <p:cNvSpPr/>
            <p:nvPr/>
          </p:nvSpPr>
          <p:spPr bwMode="auto">
            <a:xfrm>
              <a:off x="2147" y="2367"/>
              <a:ext cx="489" cy="214"/>
            </a:xfrm>
            <a:custGeom>
              <a:avLst/>
              <a:gdLst>
                <a:gd name="T0" fmla="*/ 189 w 977"/>
                <a:gd name="T1" fmla="*/ 0 h 428"/>
                <a:gd name="T2" fmla="*/ 0 w 977"/>
                <a:gd name="T3" fmla="*/ 10 h 428"/>
                <a:gd name="T4" fmla="*/ 143 w 977"/>
                <a:gd name="T5" fmla="*/ 214 h 428"/>
                <a:gd name="T6" fmla="*/ 489 w 977"/>
                <a:gd name="T7" fmla="*/ 188 h 428"/>
                <a:gd name="T8" fmla="*/ 451 w 977"/>
                <a:gd name="T9" fmla="*/ 162 h 428"/>
                <a:gd name="T10" fmla="*/ 169 w 977"/>
                <a:gd name="T11" fmla="*/ 171 h 428"/>
                <a:gd name="T12" fmla="*/ 93 w 977"/>
                <a:gd name="T13" fmla="*/ 46 h 428"/>
                <a:gd name="T14" fmla="*/ 232 w 977"/>
                <a:gd name="T15" fmla="*/ 13 h 428"/>
                <a:gd name="T16" fmla="*/ 189 w 977"/>
                <a:gd name="T17" fmla="*/ 0 h 428"/>
                <a:gd name="T18" fmla="*/ 189 w 977"/>
                <a:gd name="T19" fmla="*/ 0 h 4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7"/>
                <a:gd name="T31" fmla="*/ 0 h 428"/>
                <a:gd name="T32" fmla="*/ 977 w 977"/>
                <a:gd name="T33" fmla="*/ 428 h 4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7" h="428">
                  <a:moveTo>
                    <a:pt x="377" y="0"/>
                  </a:moveTo>
                  <a:lnTo>
                    <a:pt x="0" y="19"/>
                  </a:lnTo>
                  <a:lnTo>
                    <a:pt x="285" y="428"/>
                  </a:lnTo>
                  <a:lnTo>
                    <a:pt x="977" y="375"/>
                  </a:lnTo>
                  <a:lnTo>
                    <a:pt x="901" y="323"/>
                  </a:lnTo>
                  <a:lnTo>
                    <a:pt x="337" y="342"/>
                  </a:lnTo>
                  <a:lnTo>
                    <a:pt x="186" y="92"/>
                  </a:lnTo>
                  <a:lnTo>
                    <a:pt x="464" y="25"/>
                  </a:lnTo>
                  <a:lnTo>
                    <a:pt x="377" y="0"/>
                  </a:lnTo>
                  <a:close/>
                </a:path>
              </a:pathLst>
            </a:custGeom>
            <a:solidFill>
              <a:srgbClr val="000000"/>
            </a:solidFill>
            <a:ln w="9525">
              <a:noFill/>
              <a:round/>
            </a:ln>
          </p:spPr>
          <p:txBody>
            <a:bodyPr/>
            <a:lstStyle/>
            <a:p>
              <a:endParaRPr lang="zh-CN" altLang="en-US"/>
            </a:p>
          </p:txBody>
        </p:sp>
        <p:sp>
          <p:nvSpPr>
            <p:cNvPr id="198702" name="Freeform 45"/>
            <p:cNvSpPr/>
            <p:nvPr/>
          </p:nvSpPr>
          <p:spPr bwMode="auto">
            <a:xfrm>
              <a:off x="2985" y="2496"/>
              <a:ext cx="423" cy="55"/>
            </a:xfrm>
            <a:custGeom>
              <a:avLst/>
              <a:gdLst>
                <a:gd name="T0" fmla="*/ 0 w 846"/>
                <a:gd name="T1" fmla="*/ 55 h 108"/>
                <a:gd name="T2" fmla="*/ 73 w 846"/>
                <a:gd name="T3" fmla="*/ 46 h 108"/>
                <a:gd name="T4" fmla="*/ 217 w 846"/>
                <a:gd name="T5" fmla="*/ 28 h 108"/>
                <a:gd name="T6" fmla="*/ 360 w 846"/>
                <a:gd name="T7" fmla="*/ 9 h 108"/>
                <a:gd name="T8" fmla="*/ 423 w 846"/>
                <a:gd name="T9" fmla="*/ 0 h 108"/>
                <a:gd name="T10" fmla="*/ 106 w 846"/>
                <a:gd name="T11" fmla="*/ 12 h 108"/>
                <a:gd name="T12" fmla="*/ 0 w 846"/>
                <a:gd name="T13" fmla="*/ 55 h 108"/>
                <a:gd name="T14" fmla="*/ 0 w 846"/>
                <a:gd name="T15" fmla="*/ 55 h 108"/>
                <a:gd name="T16" fmla="*/ 0 60000 65536"/>
                <a:gd name="T17" fmla="*/ 0 60000 65536"/>
                <a:gd name="T18" fmla="*/ 0 60000 65536"/>
                <a:gd name="T19" fmla="*/ 0 60000 65536"/>
                <a:gd name="T20" fmla="*/ 0 60000 65536"/>
                <a:gd name="T21" fmla="*/ 0 60000 65536"/>
                <a:gd name="T22" fmla="*/ 0 60000 65536"/>
                <a:gd name="T23" fmla="*/ 0 60000 65536"/>
                <a:gd name="T24" fmla="*/ 0 w 846"/>
                <a:gd name="T25" fmla="*/ 0 h 108"/>
                <a:gd name="T26" fmla="*/ 846 w 846"/>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6" h="108">
                  <a:moveTo>
                    <a:pt x="0" y="108"/>
                  </a:moveTo>
                  <a:lnTo>
                    <a:pt x="145" y="91"/>
                  </a:lnTo>
                  <a:lnTo>
                    <a:pt x="434" y="55"/>
                  </a:lnTo>
                  <a:lnTo>
                    <a:pt x="719" y="17"/>
                  </a:lnTo>
                  <a:lnTo>
                    <a:pt x="846" y="0"/>
                  </a:lnTo>
                  <a:lnTo>
                    <a:pt x="211" y="23"/>
                  </a:lnTo>
                  <a:lnTo>
                    <a:pt x="0" y="108"/>
                  </a:lnTo>
                  <a:close/>
                </a:path>
              </a:pathLst>
            </a:custGeom>
            <a:solidFill>
              <a:srgbClr val="000000"/>
            </a:solidFill>
            <a:ln w="9525">
              <a:noFill/>
              <a:round/>
            </a:ln>
          </p:spPr>
          <p:txBody>
            <a:bodyPr/>
            <a:lstStyle/>
            <a:p>
              <a:endParaRPr lang="zh-CN" altLang="en-US"/>
            </a:p>
          </p:txBody>
        </p:sp>
        <p:sp>
          <p:nvSpPr>
            <p:cNvPr id="198703" name="Freeform 46"/>
            <p:cNvSpPr/>
            <p:nvPr/>
          </p:nvSpPr>
          <p:spPr bwMode="auto">
            <a:xfrm>
              <a:off x="2252" y="1200"/>
              <a:ext cx="1175" cy="291"/>
            </a:xfrm>
            <a:custGeom>
              <a:avLst/>
              <a:gdLst>
                <a:gd name="T0" fmla="*/ 1175 w 2350"/>
                <a:gd name="T1" fmla="*/ 63 h 582"/>
                <a:gd name="T2" fmla="*/ 983 w 2350"/>
                <a:gd name="T3" fmla="*/ 30 h 582"/>
                <a:gd name="T4" fmla="*/ 948 w 2350"/>
                <a:gd name="T5" fmla="*/ 3 h 582"/>
                <a:gd name="T6" fmla="*/ 895 w 2350"/>
                <a:gd name="T7" fmla="*/ 0 h 582"/>
                <a:gd name="T8" fmla="*/ 0 w 2350"/>
                <a:gd name="T9" fmla="*/ 198 h 582"/>
                <a:gd name="T10" fmla="*/ 290 w 2350"/>
                <a:gd name="T11" fmla="*/ 291 h 582"/>
                <a:gd name="T12" fmla="*/ 1049 w 2350"/>
                <a:gd name="T13" fmla="*/ 99 h 582"/>
                <a:gd name="T14" fmla="*/ 279 w 2350"/>
                <a:gd name="T15" fmla="*/ 248 h 582"/>
                <a:gd name="T16" fmla="*/ 200 w 2350"/>
                <a:gd name="T17" fmla="*/ 197 h 582"/>
                <a:gd name="T18" fmla="*/ 901 w 2350"/>
                <a:gd name="T19" fmla="*/ 27 h 582"/>
                <a:gd name="T20" fmla="*/ 951 w 2350"/>
                <a:gd name="T21" fmla="*/ 41 h 582"/>
                <a:gd name="T22" fmla="*/ 1175 w 2350"/>
                <a:gd name="T23" fmla="*/ 63 h 582"/>
                <a:gd name="T24" fmla="*/ 1175 w 2350"/>
                <a:gd name="T25" fmla="*/ 63 h 5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50"/>
                <a:gd name="T40" fmla="*/ 0 h 582"/>
                <a:gd name="T41" fmla="*/ 2350 w 2350"/>
                <a:gd name="T42" fmla="*/ 582 h 5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50" h="582">
                  <a:moveTo>
                    <a:pt x="2350" y="126"/>
                  </a:moveTo>
                  <a:lnTo>
                    <a:pt x="1966" y="61"/>
                  </a:lnTo>
                  <a:lnTo>
                    <a:pt x="1896" y="6"/>
                  </a:lnTo>
                  <a:lnTo>
                    <a:pt x="1791" y="0"/>
                  </a:lnTo>
                  <a:lnTo>
                    <a:pt x="0" y="397"/>
                  </a:lnTo>
                  <a:lnTo>
                    <a:pt x="580" y="582"/>
                  </a:lnTo>
                  <a:lnTo>
                    <a:pt x="2097" y="198"/>
                  </a:lnTo>
                  <a:lnTo>
                    <a:pt x="557" y="496"/>
                  </a:lnTo>
                  <a:lnTo>
                    <a:pt x="400" y="394"/>
                  </a:lnTo>
                  <a:lnTo>
                    <a:pt x="1803" y="55"/>
                  </a:lnTo>
                  <a:lnTo>
                    <a:pt x="1902" y="82"/>
                  </a:lnTo>
                  <a:lnTo>
                    <a:pt x="2350" y="126"/>
                  </a:lnTo>
                  <a:close/>
                </a:path>
              </a:pathLst>
            </a:custGeom>
            <a:solidFill>
              <a:srgbClr val="000000"/>
            </a:solidFill>
            <a:ln w="9525">
              <a:noFill/>
              <a:round/>
            </a:ln>
          </p:spPr>
          <p:txBody>
            <a:bodyPr/>
            <a:lstStyle/>
            <a:p>
              <a:endParaRPr lang="zh-CN" altLang="en-US"/>
            </a:p>
          </p:txBody>
        </p:sp>
        <p:sp>
          <p:nvSpPr>
            <p:cNvPr id="198704" name="Freeform 47"/>
            <p:cNvSpPr/>
            <p:nvPr/>
          </p:nvSpPr>
          <p:spPr bwMode="auto">
            <a:xfrm>
              <a:off x="3122" y="1798"/>
              <a:ext cx="609" cy="246"/>
            </a:xfrm>
            <a:custGeom>
              <a:avLst/>
              <a:gdLst>
                <a:gd name="T0" fmla="*/ 0 w 1217"/>
                <a:gd name="T1" fmla="*/ 246 h 492"/>
                <a:gd name="T2" fmla="*/ 175 w 1217"/>
                <a:gd name="T3" fmla="*/ 76 h 492"/>
                <a:gd name="T4" fmla="*/ 427 w 1217"/>
                <a:gd name="T5" fmla="*/ 0 h 492"/>
                <a:gd name="T6" fmla="*/ 609 w 1217"/>
                <a:gd name="T7" fmla="*/ 76 h 492"/>
                <a:gd name="T8" fmla="*/ 0 w 1217"/>
                <a:gd name="T9" fmla="*/ 246 h 492"/>
                <a:gd name="T10" fmla="*/ 0 w 1217"/>
                <a:gd name="T11" fmla="*/ 246 h 492"/>
                <a:gd name="T12" fmla="*/ 0 60000 65536"/>
                <a:gd name="T13" fmla="*/ 0 60000 65536"/>
                <a:gd name="T14" fmla="*/ 0 60000 65536"/>
                <a:gd name="T15" fmla="*/ 0 60000 65536"/>
                <a:gd name="T16" fmla="*/ 0 60000 65536"/>
                <a:gd name="T17" fmla="*/ 0 60000 65536"/>
                <a:gd name="T18" fmla="*/ 0 w 1217"/>
                <a:gd name="T19" fmla="*/ 0 h 492"/>
                <a:gd name="T20" fmla="*/ 1217 w 1217"/>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1217" h="492">
                  <a:moveTo>
                    <a:pt x="0" y="492"/>
                  </a:moveTo>
                  <a:lnTo>
                    <a:pt x="350" y="152"/>
                  </a:lnTo>
                  <a:lnTo>
                    <a:pt x="854" y="0"/>
                  </a:lnTo>
                  <a:lnTo>
                    <a:pt x="1217" y="152"/>
                  </a:lnTo>
                  <a:lnTo>
                    <a:pt x="0" y="492"/>
                  </a:lnTo>
                  <a:close/>
                </a:path>
              </a:pathLst>
            </a:custGeom>
            <a:solidFill>
              <a:srgbClr val="F7A856"/>
            </a:solidFill>
            <a:ln w="9525">
              <a:noFill/>
              <a:round/>
            </a:ln>
          </p:spPr>
          <p:txBody>
            <a:bodyPr/>
            <a:lstStyle/>
            <a:p>
              <a:endParaRPr lang="zh-CN" altLang="en-US"/>
            </a:p>
          </p:txBody>
        </p:sp>
        <p:sp>
          <p:nvSpPr>
            <p:cNvPr id="198705" name="Freeform 48"/>
            <p:cNvSpPr/>
            <p:nvPr/>
          </p:nvSpPr>
          <p:spPr bwMode="auto">
            <a:xfrm>
              <a:off x="2825" y="1741"/>
              <a:ext cx="1083" cy="755"/>
            </a:xfrm>
            <a:custGeom>
              <a:avLst/>
              <a:gdLst>
                <a:gd name="T0" fmla="*/ 605 w 2165"/>
                <a:gd name="T1" fmla="*/ 0 h 1511"/>
                <a:gd name="T2" fmla="*/ 1061 w 2165"/>
                <a:gd name="T3" fmla="*/ 121 h 1511"/>
                <a:gd name="T4" fmla="*/ 1083 w 2165"/>
                <a:gd name="T5" fmla="*/ 193 h 1511"/>
                <a:gd name="T6" fmla="*/ 861 w 2165"/>
                <a:gd name="T7" fmla="*/ 268 h 1511"/>
                <a:gd name="T8" fmla="*/ 833 w 2165"/>
                <a:gd name="T9" fmla="*/ 325 h 1511"/>
                <a:gd name="T10" fmla="*/ 847 w 2165"/>
                <a:gd name="T11" fmla="*/ 389 h 1511"/>
                <a:gd name="T12" fmla="*/ 879 w 2165"/>
                <a:gd name="T13" fmla="*/ 436 h 1511"/>
                <a:gd name="T14" fmla="*/ 943 w 2165"/>
                <a:gd name="T15" fmla="*/ 471 h 1511"/>
                <a:gd name="T16" fmla="*/ 0 w 2165"/>
                <a:gd name="T17" fmla="*/ 755 h 1511"/>
                <a:gd name="T18" fmla="*/ 868 w 2165"/>
                <a:gd name="T19" fmla="*/ 461 h 1511"/>
                <a:gd name="T20" fmla="*/ 811 w 2165"/>
                <a:gd name="T21" fmla="*/ 425 h 1511"/>
                <a:gd name="T22" fmla="*/ 533 w 2165"/>
                <a:gd name="T23" fmla="*/ 485 h 1511"/>
                <a:gd name="T24" fmla="*/ 797 w 2165"/>
                <a:gd name="T25" fmla="*/ 385 h 1511"/>
                <a:gd name="T26" fmla="*/ 801 w 2165"/>
                <a:gd name="T27" fmla="*/ 304 h 1511"/>
                <a:gd name="T28" fmla="*/ 237 w 2165"/>
                <a:gd name="T29" fmla="*/ 428 h 1511"/>
                <a:gd name="T30" fmla="*/ 223 w 2165"/>
                <a:gd name="T31" fmla="*/ 368 h 1511"/>
                <a:gd name="T32" fmla="*/ 1057 w 2165"/>
                <a:gd name="T33" fmla="*/ 145 h 1511"/>
                <a:gd name="T34" fmla="*/ 632 w 2165"/>
                <a:gd name="T35" fmla="*/ 43 h 1511"/>
                <a:gd name="T36" fmla="*/ 305 w 2165"/>
                <a:gd name="T37" fmla="*/ 151 h 1511"/>
                <a:gd name="T38" fmla="*/ 605 w 2165"/>
                <a:gd name="T39" fmla="*/ 0 h 1511"/>
                <a:gd name="T40" fmla="*/ 605 w 2165"/>
                <a:gd name="T41" fmla="*/ 0 h 15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5"/>
                <a:gd name="T64" fmla="*/ 0 h 1511"/>
                <a:gd name="T65" fmla="*/ 2165 w 2165"/>
                <a:gd name="T66" fmla="*/ 1511 h 15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5" h="1511">
                  <a:moveTo>
                    <a:pt x="1209" y="0"/>
                  </a:moveTo>
                  <a:lnTo>
                    <a:pt x="2122" y="243"/>
                  </a:lnTo>
                  <a:lnTo>
                    <a:pt x="2165" y="386"/>
                  </a:lnTo>
                  <a:lnTo>
                    <a:pt x="1722" y="536"/>
                  </a:lnTo>
                  <a:lnTo>
                    <a:pt x="1665" y="650"/>
                  </a:lnTo>
                  <a:lnTo>
                    <a:pt x="1694" y="779"/>
                  </a:lnTo>
                  <a:lnTo>
                    <a:pt x="1758" y="872"/>
                  </a:lnTo>
                  <a:lnTo>
                    <a:pt x="1886" y="942"/>
                  </a:lnTo>
                  <a:lnTo>
                    <a:pt x="0" y="1511"/>
                  </a:lnTo>
                  <a:lnTo>
                    <a:pt x="1736" y="922"/>
                  </a:lnTo>
                  <a:lnTo>
                    <a:pt x="1622" y="851"/>
                  </a:lnTo>
                  <a:lnTo>
                    <a:pt x="1066" y="971"/>
                  </a:lnTo>
                  <a:lnTo>
                    <a:pt x="1593" y="771"/>
                  </a:lnTo>
                  <a:lnTo>
                    <a:pt x="1601" y="608"/>
                  </a:lnTo>
                  <a:lnTo>
                    <a:pt x="473" y="857"/>
                  </a:lnTo>
                  <a:lnTo>
                    <a:pt x="445" y="737"/>
                  </a:lnTo>
                  <a:lnTo>
                    <a:pt x="2114" y="291"/>
                  </a:lnTo>
                  <a:lnTo>
                    <a:pt x="1264" y="87"/>
                  </a:lnTo>
                  <a:lnTo>
                    <a:pt x="610" y="302"/>
                  </a:lnTo>
                  <a:lnTo>
                    <a:pt x="1209" y="0"/>
                  </a:lnTo>
                  <a:close/>
                </a:path>
              </a:pathLst>
            </a:custGeom>
            <a:solidFill>
              <a:srgbClr val="000000"/>
            </a:solidFill>
            <a:ln w="9525">
              <a:noFill/>
              <a:round/>
            </a:ln>
          </p:spPr>
          <p:txBody>
            <a:bodyPr/>
            <a:lstStyle/>
            <a:p>
              <a:endParaRPr lang="zh-CN" altLang="en-US"/>
            </a:p>
          </p:txBody>
        </p:sp>
        <p:sp>
          <p:nvSpPr>
            <p:cNvPr id="198706" name="Freeform 49"/>
            <p:cNvSpPr/>
            <p:nvPr/>
          </p:nvSpPr>
          <p:spPr bwMode="auto">
            <a:xfrm>
              <a:off x="3348" y="2415"/>
              <a:ext cx="191" cy="91"/>
            </a:xfrm>
            <a:custGeom>
              <a:avLst/>
              <a:gdLst>
                <a:gd name="T0" fmla="*/ 126 w 383"/>
                <a:gd name="T1" fmla="*/ 0 h 183"/>
                <a:gd name="T2" fmla="*/ 191 w 383"/>
                <a:gd name="T3" fmla="*/ 78 h 183"/>
                <a:gd name="T4" fmla="*/ 0 w 383"/>
                <a:gd name="T5" fmla="*/ 91 h 183"/>
                <a:gd name="T6" fmla="*/ 108 w 383"/>
                <a:gd name="T7" fmla="*/ 57 h 183"/>
                <a:gd name="T8" fmla="*/ 83 w 383"/>
                <a:gd name="T9" fmla="*/ 8 h 183"/>
                <a:gd name="T10" fmla="*/ 126 w 383"/>
                <a:gd name="T11" fmla="*/ 0 h 183"/>
                <a:gd name="T12" fmla="*/ 126 w 383"/>
                <a:gd name="T13" fmla="*/ 0 h 183"/>
                <a:gd name="T14" fmla="*/ 0 60000 65536"/>
                <a:gd name="T15" fmla="*/ 0 60000 65536"/>
                <a:gd name="T16" fmla="*/ 0 60000 65536"/>
                <a:gd name="T17" fmla="*/ 0 60000 65536"/>
                <a:gd name="T18" fmla="*/ 0 60000 65536"/>
                <a:gd name="T19" fmla="*/ 0 60000 65536"/>
                <a:gd name="T20" fmla="*/ 0 60000 65536"/>
                <a:gd name="T21" fmla="*/ 0 w 383"/>
                <a:gd name="T22" fmla="*/ 0 h 183"/>
                <a:gd name="T23" fmla="*/ 383 w 383"/>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3" h="183">
                  <a:moveTo>
                    <a:pt x="253" y="0"/>
                  </a:moveTo>
                  <a:lnTo>
                    <a:pt x="383" y="156"/>
                  </a:lnTo>
                  <a:lnTo>
                    <a:pt x="0" y="183"/>
                  </a:lnTo>
                  <a:lnTo>
                    <a:pt x="217" y="114"/>
                  </a:lnTo>
                  <a:lnTo>
                    <a:pt x="166" y="17"/>
                  </a:lnTo>
                  <a:lnTo>
                    <a:pt x="253" y="0"/>
                  </a:lnTo>
                  <a:close/>
                </a:path>
              </a:pathLst>
            </a:custGeom>
            <a:solidFill>
              <a:srgbClr val="000000"/>
            </a:solidFill>
            <a:ln w="9525">
              <a:no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p:txBody>
          <a:bodyPr/>
          <a:lstStyle/>
          <a:p>
            <a:r>
              <a:rPr lang="en-US" altLang="zh-CN" sz="3600" b="1" smtClean="0"/>
              <a:t>Fuzzy mathematics or Fuzzy math?</a:t>
            </a:r>
            <a:endParaRPr lang="zh-CN" altLang="en-US" sz="3600" smtClean="0"/>
          </a:p>
        </p:txBody>
      </p:sp>
      <p:sp>
        <p:nvSpPr>
          <p:cNvPr id="3" name="内容占位符 2"/>
          <p:cNvSpPr>
            <a:spLocks noGrp="1"/>
          </p:cNvSpPr>
          <p:nvPr>
            <p:ph idx="1"/>
          </p:nvPr>
        </p:nvSpPr>
        <p:spPr/>
        <p:txBody>
          <a:bodyPr/>
          <a:lstStyle/>
          <a:p>
            <a:r>
              <a:rPr lang="en-US" altLang="zh-CN" sz="2800" b="1" smtClean="0"/>
              <a:t>Fuzzy mathematics</a:t>
            </a:r>
            <a:r>
              <a:rPr lang="en-US" altLang="zh-CN" sz="2800" smtClean="0"/>
              <a:t> forms a branch of mathematics related to </a:t>
            </a:r>
            <a:r>
              <a:rPr lang="en-US" altLang="zh-CN" sz="2800" u="sng" smtClean="0"/>
              <a:t>fuzzy set theory</a:t>
            </a:r>
            <a:r>
              <a:rPr lang="en-US" altLang="zh-CN" sz="2800" smtClean="0"/>
              <a:t> and </a:t>
            </a:r>
            <a:r>
              <a:rPr lang="en-US" altLang="zh-CN" sz="2800" u="sng" smtClean="0"/>
              <a:t>fuzzy logic</a:t>
            </a:r>
            <a:r>
              <a:rPr lang="en-US" altLang="zh-CN" sz="2800" smtClean="0"/>
              <a:t>. </a:t>
            </a:r>
          </a:p>
          <a:p>
            <a:r>
              <a:rPr lang="en-US" altLang="zh-CN" sz="2800" b="1" smtClean="0"/>
              <a:t>Fuzzy math</a:t>
            </a:r>
            <a:r>
              <a:rPr lang="en-US" altLang="zh-CN" sz="2800" smtClean="0"/>
              <a:t> is a catch phrase used often by politicians to describe numbers, particularly in regard to government spending, that they claim do not add up correctly. It is frequently used by politicians who are dismissing another politician's numbers as doubtful or otherwise inaccurate.</a:t>
            </a:r>
          </a:p>
          <a:p>
            <a:endParaRPr lang="en-US" altLang="zh-CN" smtClean="0"/>
          </a:p>
          <a:p>
            <a:endParaRPr lang="zh-CN" altLang="en-US" smtClean="0"/>
          </a:p>
        </p:txBody>
      </p:sp>
      <p:sp>
        <p:nvSpPr>
          <p:cNvPr id="200707" name="日期占位符 3"/>
          <p:cNvSpPr>
            <a:spLocks noGrp="1"/>
          </p:cNvSpPr>
          <p:nvPr>
            <p:ph type="dt" sz="quarter" idx="10"/>
          </p:nvPr>
        </p:nvSpPr>
        <p:spPr>
          <a:noFill/>
        </p:spPr>
        <p:txBody>
          <a:bodyPr/>
          <a:lstStyle/>
          <a:p>
            <a:fld id="{BC6B66F3-FE3B-44D6-A4BE-6D0B0963ECC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00708" name="灯片编号占位符 4"/>
          <p:cNvSpPr>
            <a:spLocks noGrp="1"/>
          </p:cNvSpPr>
          <p:nvPr>
            <p:ph type="sldNum" sz="quarter" idx="12"/>
          </p:nvPr>
        </p:nvSpPr>
        <p:spPr>
          <a:noFill/>
        </p:spPr>
        <p:txBody>
          <a:bodyPr/>
          <a:lstStyle/>
          <a:p>
            <a:fld id="{72457CDA-7AD0-4539-B437-603C2986D49F}" type="slidenum">
              <a:rPr lang="en-US" altLang="zh-CN" smtClean="0">
                <a:ea typeface="宋体" panose="02010600030101010101" pitchFamily="2" charset="-122"/>
              </a:rPr>
              <a:pPr/>
              <a:t>48</a:t>
            </a:fld>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日期占位符 3"/>
          <p:cNvSpPr>
            <a:spLocks noGrp="1"/>
          </p:cNvSpPr>
          <p:nvPr>
            <p:ph type="dt" sz="quarter" idx="10"/>
          </p:nvPr>
        </p:nvSpPr>
        <p:spPr>
          <a:noFill/>
        </p:spPr>
        <p:txBody>
          <a:bodyPr/>
          <a:lstStyle/>
          <a:p>
            <a:fld id="{F03BC812-6CE0-4888-8B0B-6DDF4367A59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02754" name="灯片编号占位符 5"/>
          <p:cNvSpPr>
            <a:spLocks noGrp="1"/>
          </p:cNvSpPr>
          <p:nvPr>
            <p:ph type="sldNum" sz="quarter" idx="12"/>
          </p:nvPr>
        </p:nvSpPr>
        <p:spPr>
          <a:noFill/>
        </p:spPr>
        <p:txBody>
          <a:bodyPr/>
          <a:lstStyle/>
          <a:p>
            <a:fld id="{25173767-E8B7-45BB-BAC5-BE4DA76550D3}" type="slidenum">
              <a:rPr lang="en-US" altLang="zh-CN" smtClean="0">
                <a:ea typeface="宋体" panose="02010600030101010101" pitchFamily="2" charset="-122"/>
              </a:rPr>
              <a:pPr/>
              <a:t>49</a:t>
            </a:fld>
            <a:endParaRPr lang="en-US" altLang="zh-CN" smtClean="0">
              <a:ea typeface="宋体" panose="02010600030101010101" pitchFamily="2" charset="-122"/>
            </a:endParaRPr>
          </a:p>
        </p:txBody>
      </p:sp>
      <p:sp>
        <p:nvSpPr>
          <p:cNvPr id="202755" name="Rectangle 2"/>
          <p:cNvSpPr>
            <a:spLocks noGrp="1" noChangeArrowheads="1"/>
          </p:cNvSpPr>
          <p:nvPr>
            <p:ph type="title"/>
          </p:nvPr>
        </p:nvSpPr>
        <p:spPr/>
        <p:txBody>
          <a:bodyPr/>
          <a:lstStyle/>
          <a:p>
            <a:pPr eaLnBrk="1" hangingPunct="1"/>
            <a:r>
              <a:rPr lang="zh-CN" altLang="en-US" sz="3800" b="1" smtClean="0"/>
              <a:t>什么是模糊数学？</a:t>
            </a:r>
          </a:p>
        </p:txBody>
      </p:sp>
      <p:sp>
        <p:nvSpPr>
          <p:cNvPr id="202756" name="Rectangle 3"/>
          <p:cNvSpPr>
            <a:spLocks noGrp="1" noChangeArrowheads="1"/>
          </p:cNvSpPr>
          <p:nvPr>
            <p:ph type="body" idx="1"/>
          </p:nvPr>
        </p:nvSpPr>
        <p:spPr/>
        <p:txBody>
          <a:bodyPr/>
          <a:lstStyle/>
          <a:p>
            <a:pPr eaLnBrk="1" hangingPunct="1"/>
            <a:r>
              <a:rPr lang="zh-CN" altLang="en-US" b="1" smtClean="0">
                <a:solidFill>
                  <a:srgbClr val="5208F8"/>
                </a:solidFill>
              </a:rPr>
              <a:t>用</a:t>
            </a:r>
            <a:r>
              <a:rPr lang="zh-CN" altLang="en-US" b="1" u="sng" smtClean="0">
                <a:solidFill>
                  <a:srgbClr val="FF0000"/>
                </a:solidFill>
              </a:rPr>
              <a:t>数学方法</a:t>
            </a:r>
            <a:r>
              <a:rPr lang="zh-CN" altLang="en-US" b="1" smtClean="0">
                <a:solidFill>
                  <a:srgbClr val="5208F8"/>
                </a:solidFill>
              </a:rPr>
              <a:t>研究和处理</a:t>
            </a:r>
            <a:r>
              <a:rPr lang="zh-CN" altLang="en-US" b="1" i="1" smtClean="0">
                <a:solidFill>
                  <a:srgbClr val="7030A0"/>
                </a:solidFill>
              </a:rPr>
              <a:t>具有模糊性的</a:t>
            </a:r>
            <a:r>
              <a:rPr lang="zh-CN" altLang="en-US" b="1" smtClean="0">
                <a:solidFill>
                  <a:srgbClr val="FF3300"/>
                </a:solidFill>
              </a:rPr>
              <a:t>现象</a:t>
            </a:r>
          </a:p>
          <a:p>
            <a:pPr eaLnBrk="1" hangingPunct="1"/>
            <a:r>
              <a:rPr lang="zh-CN" altLang="en-US" b="1" smtClean="0"/>
              <a:t>理论基础</a:t>
            </a:r>
          </a:p>
          <a:p>
            <a:pPr lvl="1" eaLnBrk="1" hangingPunct="1"/>
            <a:r>
              <a:rPr lang="zh-CN" altLang="en-US" b="1" smtClean="0"/>
              <a:t>模糊集合论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3"/>
          <p:cNvSpPr>
            <a:spLocks noGrp="1"/>
          </p:cNvSpPr>
          <p:nvPr>
            <p:ph type="dt" sz="quarter" idx="10"/>
          </p:nvPr>
        </p:nvSpPr>
        <p:spPr>
          <a:noFill/>
        </p:spPr>
        <p:txBody>
          <a:bodyPr/>
          <a:lstStyle/>
          <a:p>
            <a:fld id="{51D8A12F-3DD3-4495-B21C-1C620CC4B202}"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0482" name="灯片编号占位符 5"/>
          <p:cNvSpPr>
            <a:spLocks noGrp="1"/>
          </p:cNvSpPr>
          <p:nvPr>
            <p:ph type="sldNum" sz="quarter" idx="12"/>
          </p:nvPr>
        </p:nvSpPr>
        <p:spPr>
          <a:noFill/>
        </p:spPr>
        <p:txBody>
          <a:bodyPr/>
          <a:lstStyle/>
          <a:p>
            <a:fld id="{9DECA6CB-22BA-446E-9A53-5544FFB749DE}" type="slidenum">
              <a:rPr lang="en-US" altLang="zh-CN" smtClean="0">
                <a:ea typeface="宋体" panose="02010600030101010101" pitchFamily="2" charset="-122"/>
              </a:rPr>
              <a:pPr/>
              <a:t>5</a:t>
            </a:fld>
            <a:endParaRPr lang="en-US" altLang="zh-CN" smtClean="0">
              <a:ea typeface="宋体" panose="02010600030101010101" pitchFamily="2" charset="-122"/>
            </a:endParaRPr>
          </a:p>
        </p:txBody>
      </p:sp>
      <p:sp>
        <p:nvSpPr>
          <p:cNvPr id="20483" name="Rectangle 2"/>
          <p:cNvSpPr>
            <a:spLocks noGrp="1" noChangeArrowheads="1"/>
          </p:cNvSpPr>
          <p:nvPr>
            <p:ph type="title"/>
          </p:nvPr>
        </p:nvSpPr>
        <p:spPr/>
        <p:txBody>
          <a:bodyPr/>
          <a:lstStyle/>
          <a:p>
            <a:pPr eaLnBrk="1" hangingPunct="1"/>
            <a:r>
              <a:rPr lang="zh-CN" altLang="en-US" sz="3800" b="1" smtClean="0"/>
              <a:t>参考教材</a:t>
            </a:r>
          </a:p>
        </p:txBody>
      </p:sp>
      <p:sp>
        <p:nvSpPr>
          <p:cNvPr id="20484" name="Rectangle 3"/>
          <p:cNvSpPr>
            <a:spLocks noGrp="1" noChangeArrowheads="1"/>
          </p:cNvSpPr>
          <p:nvPr>
            <p:ph type="body" idx="1"/>
          </p:nvPr>
        </p:nvSpPr>
        <p:spPr>
          <a:xfrm>
            <a:off x="395288" y="1341438"/>
            <a:ext cx="8280400" cy="2592387"/>
          </a:xfrm>
        </p:spPr>
        <p:txBody>
          <a:bodyPr/>
          <a:lstStyle/>
          <a:p>
            <a:pPr lvl="1" eaLnBrk="1" hangingPunct="1">
              <a:lnSpc>
                <a:spcPct val="120000"/>
              </a:lnSpc>
            </a:pPr>
            <a:r>
              <a:rPr lang="zh-CN" altLang="en-US" sz="2400" b="1" smtClean="0"/>
              <a:t>那日萨，</a:t>
            </a:r>
            <a:r>
              <a:rPr lang="en-US" altLang="zh-CN" sz="2400" b="1" smtClean="0"/>
              <a:t>《</a:t>
            </a:r>
            <a:r>
              <a:rPr lang="zh-CN" altLang="en-US" sz="2400" b="1" smtClean="0"/>
              <a:t>模糊系统数学及其应用</a:t>
            </a:r>
            <a:r>
              <a:rPr lang="en-US" altLang="zh-CN" sz="2400" b="1" smtClean="0"/>
              <a:t>》</a:t>
            </a:r>
            <a:r>
              <a:rPr lang="zh-CN" altLang="en-US" sz="2400" b="1" smtClean="0"/>
              <a:t>，清华大学出版社，</a:t>
            </a:r>
            <a:r>
              <a:rPr lang="en-US" altLang="zh-CN" sz="2400" b="1" smtClean="0"/>
              <a:t>2017.</a:t>
            </a:r>
          </a:p>
          <a:p>
            <a:pPr lvl="1" eaLnBrk="1" hangingPunct="1">
              <a:lnSpc>
                <a:spcPct val="120000"/>
              </a:lnSpc>
            </a:pPr>
            <a:r>
              <a:rPr lang="zh-CN" altLang="en-US" sz="2400" b="1" smtClean="0"/>
              <a:t>杨纶标，高英仪</a:t>
            </a:r>
            <a:r>
              <a:rPr lang="en-US" altLang="zh-CN" sz="2400" b="1" smtClean="0"/>
              <a:t>. 《</a:t>
            </a:r>
            <a:r>
              <a:rPr lang="zh-CN" altLang="en-US" sz="2400" b="1" smtClean="0"/>
              <a:t>模糊数学原理及应用</a:t>
            </a:r>
            <a:r>
              <a:rPr lang="en-US" altLang="zh-CN" sz="2400" b="1" smtClean="0"/>
              <a:t>》</a:t>
            </a:r>
            <a:r>
              <a:rPr lang="zh-CN" altLang="en-US" sz="2400" b="1" smtClean="0"/>
              <a:t>（第</a:t>
            </a:r>
            <a:r>
              <a:rPr lang="en-US" altLang="zh-CN" sz="2400" b="1" smtClean="0"/>
              <a:t>5</a:t>
            </a:r>
            <a:r>
              <a:rPr lang="zh-CN" altLang="en-US" sz="2400" b="1" smtClean="0"/>
              <a:t>版），华南理工大学出版社，</a:t>
            </a:r>
            <a:r>
              <a:rPr lang="en-US" altLang="zh-CN" sz="2400" b="1" smtClean="0"/>
              <a:t>2011.</a:t>
            </a:r>
            <a:endParaRPr lang="zh-CN" altLang="en-US" sz="2400" b="1" smtClean="0">
              <a:solidFill>
                <a:srgbClr val="000000"/>
              </a:solidFill>
            </a:endParaRPr>
          </a:p>
          <a:p>
            <a:pPr lvl="1" eaLnBrk="1" hangingPunct="1">
              <a:lnSpc>
                <a:spcPct val="120000"/>
              </a:lnSpc>
            </a:pPr>
            <a:r>
              <a:rPr lang="zh-CN" altLang="en-US" sz="2400" b="1" smtClean="0"/>
              <a:t>李鸿吉，</a:t>
            </a:r>
            <a:r>
              <a:rPr lang="en-US" altLang="zh-CN" sz="2400" b="1" smtClean="0"/>
              <a:t>《</a:t>
            </a:r>
            <a:r>
              <a:rPr lang="zh-CN" altLang="en-US" sz="2400" b="1" smtClean="0"/>
              <a:t>模糊数学基础及实用算法</a:t>
            </a:r>
            <a:r>
              <a:rPr lang="en-US" altLang="zh-CN" sz="2400" b="1" smtClean="0"/>
              <a:t>》</a:t>
            </a:r>
            <a:r>
              <a:rPr lang="zh-CN" altLang="en-US" sz="2400" b="1" smtClean="0"/>
              <a:t>，科学出版社，</a:t>
            </a:r>
            <a:r>
              <a:rPr lang="en-US" altLang="zh-CN" sz="2400" b="1" smtClean="0"/>
              <a:t>2005.</a:t>
            </a:r>
            <a:endParaRPr lang="zh-CN" altLang="en-US" sz="2400" b="1" smtClean="0"/>
          </a:p>
        </p:txBody>
      </p:sp>
      <p:pic>
        <p:nvPicPr>
          <p:cNvPr id="20485" name="Picture 4"/>
          <p:cNvPicPr>
            <a:picLocks noChangeAspect="1" noChangeArrowheads="1"/>
          </p:cNvPicPr>
          <p:nvPr/>
        </p:nvPicPr>
        <p:blipFill>
          <a:blip r:embed="rId3"/>
          <a:srcRect/>
          <a:stretch>
            <a:fillRect/>
          </a:stretch>
        </p:blipFill>
        <p:spPr bwMode="auto">
          <a:xfrm>
            <a:off x="4140200" y="4186238"/>
            <a:ext cx="1520825" cy="2230437"/>
          </a:xfrm>
          <a:prstGeom prst="rect">
            <a:avLst/>
          </a:prstGeom>
          <a:noFill/>
          <a:ln w="9525">
            <a:noFill/>
            <a:miter lim="800000"/>
            <a:headEnd/>
            <a:tailEnd/>
          </a:ln>
        </p:spPr>
      </p:pic>
      <p:pic>
        <p:nvPicPr>
          <p:cNvPr id="20487" name="Picture 7" descr="模糊数学基础及实用算法（附CD-ROM一张）"/>
          <p:cNvPicPr>
            <a:picLocks noChangeAspect="1" noChangeArrowheads="1"/>
          </p:cNvPicPr>
          <p:nvPr/>
        </p:nvPicPr>
        <p:blipFill>
          <a:blip r:embed="rId4"/>
          <a:srcRect/>
          <a:stretch>
            <a:fillRect/>
          </a:stretch>
        </p:blipFill>
        <p:spPr bwMode="auto">
          <a:xfrm>
            <a:off x="6381750" y="4149725"/>
            <a:ext cx="1646238" cy="2303463"/>
          </a:xfrm>
          <a:prstGeom prst="rect">
            <a:avLst/>
          </a:prstGeom>
          <a:noFill/>
          <a:ln w="9525">
            <a:noFill/>
            <a:miter lim="800000"/>
            <a:headEnd/>
            <a:tailEnd/>
          </a:ln>
        </p:spPr>
      </p:pic>
      <p:pic>
        <p:nvPicPr>
          <p:cNvPr id="3" name="图片 2"/>
          <p:cNvPicPr>
            <a:picLocks noChangeAspect="1"/>
          </p:cNvPicPr>
          <p:nvPr/>
        </p:nvPicPr>
        <p:blipFill>
          <a:blip r:embed="rId5" cstate="print"/>
          <a:stretch>
            <a:fillRect/>
          </a:stretch>
        </p:blipFill>
        <p:spPr>
          <a:xfrm>
            <a:off x="1671955" y="4186555"/>
            <a:ext cx="1555750" cy="2178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animEffect transition="in" filter="fade">
                                      <p:cBhvr>
                                        <p:cTn id="7" dur="500"/>
                                        <p:tgtEl>
                                          <p:spTgt spid="2048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5"/>
                                        </p:tgtEl>
                                        <p:attrNameLst>
                                          <p:attrName>style.visibility</p:attrName>
                                        </p:attrNameLst>
                                      </p:cBhvr>
                                      <p:to>
                                        <p:strVal val="visible"/>
                                      </p:to>
                                    </p:set>
                                    <p:animEffect transition="in" filter="fade">
                                      <p:cBhvr>
                                        <p:cTn id="10" dur="500"/>
                                        <p:tgtEl>
                                          <p:spTgt spid="20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Effect transition="in" filter="fade">
                                      <p:cBhvr>
                                        <p:cTn id="15" dur="500"/>
                                        <p:tgtEl>
                                          <p:spTgt spid="2048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7"/>
                                        </p:tgtEl>
                                        <p:attrNameLst>
                                          <p:attrName>style.visibility</p:attrName>
                                        </p:attrNameLst>
                                      </p:cBhvr>
                                      <p:to>
                                        <p:strVal val="visible"/>
                                      </p:to>
                                    </p:set>
                                    <p:animEffect transition="in" filter="fade">
                                      <p:cBhvr>
                                        <p:cTn id="18"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日期占位符 3"/>
          <p:cNvSpPr>
            <a:spLocks noGrp="1"/>
          </p:cNvSpPr>
          <p:nvPr>
            <p:ph type="dt" sz="quarter" idx="10"/>
          </p:nvPr>
        </p:nvSpPr>
        <p:spPr>
          <a:noFill/>
        </p:spPr>
        <p:txBody>
          <a:bodyPr/>
          <a:lstStyle/>
          <a:p>
            <a:fld id="{2AAA8E77-FF99-4041-B13D-2B95C8C86DE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04802" name="灯片编号占位符 5"/>
          <p:cNvSpPr>
            <a:spLocks noGrp="1"/>
          </p:cNvSpPr>
          <p:nvPr>
            <p:ph type="sldNum" sz="quarter" idx="12"/>
          </p:nvPr>
        </p:nvSpPr>
        <p:spPr>
          <a:noFill/>
        </p:spPr>
        <p:txBody>
          <a:bodyPr/>
          <a:lstStyle/>
          <a:p>
            <a:fld id="{4ED83EB2-A3B4-4A73-8593-7255E8444632}" type="slidenum">
              <a:rPr lang="en-US" altLang="zh-CN" smtClean="0">
                <a:ea typeface="宋体" panose="02010600030101010101" pitchFamily="2" charset="-122"/>
              </a:rPr>
              <a:pPr/>
              <a:t>50</a:t>
            </a:fld>
            <a:endParaRPr lang="en-US" altLang="zh-CN" smtClean="0">
              <a:ea typeface="宋体" panose="02010600030101010101" pitchFamily="2" charset="-122"/>
            </a:endParaRPr>
          </a:p>
        </p:txBody>
      </p:sp>
      <p:sp>
        <p:nvSpPr>
          <p:cNvPr id="204803" name="Rectangle 2"/>
          <p:cNvSpPr>
            <a:spLocks noGrp="1" noChangeArrowheads="1"/>
          </p:cNvSpPr>
          <p:nvPr>
            <p:ph type="title"/>
          </p:nvPr>
        </p:nvSpPr>
        <p:spPr/>
        <p:txBody>
          <a:bodyPr/>
          <a:lstStyle/>
          <a:p>
            <a:pPr eaLnBrk="1" hangingPunct="1"/>
            <a:r>
              <a:rPr lang="zh-CN" altLang="en-US" b="1" smtClean="0"/>
              <a:t>本课程主要内容</a:t>
            </a:r>
          </a:p>
        </p:txBody>
      </p:sp>
      <p:sp>
        <p:nvSpPr>
          <p:cNvPr id="204804" name="Rectangle 3"/>
          <p:cNvSpPr>
            <a:spLocks noChangeArrowheads="1"/>
          </p:cNvSpPr>
          <p:nvPr/>
        </p:nvSpPr>
        <p:spPr bwMode="auto">
          <a:xfrm>
            <a:off x="1762125" y="2062163"/>
            <a:ext cx="3313113" cy="1008062"/>
          </a:xfrm>
          <a:prstGeom prst="rect">
            <a:avLst/>
          </a:prstGeom>
          <a:noFill/>
          <a:ln w="9525">
            <a:noFill/>
            <a:miter lim="800000"/>
          </a:ln>
        </p:spPr>
        <p:txBody>
          <a:bodyPr wrap="none" anchor="ctr"/>
          <a:lstStyle/>
          <a:p>
            <a:endParaRPr lang="zh-CN" altLang="en-US"/>
          </a:p>
        </p:txBody>
      </p:sp>
      <p:sp>
        <p:nvSpPr>
          <p:cNvPr id="204805" name="Text Box 4"/>
          <p:cNvSpPr txBox="1">
            <a:spLocks noChangeArrowheads="1"/>
          </p:cNvSpPr>
          <p:nvPr/>
        </p:nvSpPr>
        <p:spPr bwMode="auto">
          <a:xfrm>
            <a:off x="1835150" y="1989138"/>
            <a:ext cx="4392613" cy="641350"/>
          </a:xfrm>
          <a:prstGeom prst="rect">
            <a:avLst/>
          </a:prstGeom>
          <a:noFill/>
          <a:ln w="9525">
            <a:noFill/>
            <a:miter lim="800000"/>
          </a:ln>
        </p:spPr>
        <p:txBody>
          <a:bodyPr>
            <a:spAutoFit/>
          </a:bodyPr>
          <a:lstStyle/>
          <a:p>
            <a:pPr>
              <a:spcBef>
                <a:spcPct val="50000"/>
              </a:spcBef>
            </a:pPr>
            <a:r>
              <a:rPr lang="zh-CN" altLang="en-US" sz="3600" b="1"/>
              <a:t>模糊集合的基本知识</a:t>
            </a:r>
          </a:p>
        </p:txBody>
      </p:sp>
      <p:sp>
        <p:nvSpPr>
          <p:cNvPr id="204806" name="Rectangle 5"/>
          <p:cNvSpPr>
            <a:spLocks noChangeArrowheads="1"/>
          </p:cNvSpPr>
          <p:nvPr/>
        </p:nvSpPr>
        <p:spPr bwMode="auto">
          <a:xfrm>
            <a:off x="1833563" y="1989138"/>
            <a:ext cx="4394200" cy="720725"/>
          </a:xfrm>
          <a:prstGeom prst="rect">
            <a:avLst/>
          </a:prstGeom>
          <a:noFill/>
          <a:ln w="9525">
            <a:solidFill>
              <a:schemeClr val="folHlink"/>
            </a:solidFill>
            <a:miter lim="800000"/>
          </a:ln>
        </p:spPr>
        <p:txBody>
          <a:bodyPr wrap="none" anchor="ctr"/>
          <a:lstStyle/>
          <a:p>
            <a:endParaRPr lang="zh-CN" altLang="en-US"/>
          </a:p>
        </p:txBody>
      </p:sp>
      <p:sp>
        <p:nvSpPr>
          <p:cNvPr id="204807" name="Text Box 6"/>
          <p:cNvSpPr txBox="1">
            <a:spLocks noChangeArrowheads="1"/>
          </p:cNvSpPr>
          <p:nvPr/>
        </p:nvSpPr>
        <p:spPr bwMode="auto">
          <a:xfrm>
            <a:off x="1835150" y="3573463"/>
            <a:ext cx="2952750" cy="641350"/>
          </a:xfrm>
          <a:prstGeom prst="rect">
            <a:avLst/>
          </a:prstGeom>
          <a:noFill/>
          <a:ln w="9525">
            <a:noFill/>
            <a:miter lim="800000"/>
          </a:ln>
        </p:spPr>
        <p:txBody>
          <a:bodyPr>
            <a:spAutoFit/>
          </a:bodyPr>
          <a:lstStyle/>
          <a:p>
            <a:pPr>
              <a:spcBef>
                <a:spcPct val="50000"/>
              </a:spcBef>
            </a:pPr>
            <a:r>
              <a:rPr lang="zh-CN" altLang="en-US" sz="3600" b="1"/>
              <a:t>模糊聚类分析</a:t>
            </a:r>
          </a:p>
        </p:txBody>
      </p:sp>
      <p:sp>
        <p:nvSpPr>
          <p:cNvPr id="204808" name="Rectangle 7"/>
          <p:cNvSpPr>
            <a:spLocks noChangeArrowheads="1"/>
          </p:cNvSpPr>
          <p:nvPr/>
        </p:nvSpPr>
        <p:spPr bwMode="auto">
          <a:xfrm>
            <a:off x="1833563" y="2781300"/>
            <a:ext cx="3025775" cy="720725"/>
          </a:xfrm>
          <a:prstGeom prst="rect">
            <a:avLst/>
          </a:prstGeom>
          <a:noFill/>
          <a:ln w="9525">
            <a:solidFill>
              <a:schemeClr val="folHlink"/>
            </a:solidFill>
            <a:miter lim="800000"/>
          </a:ln>
        </p:spPr>
        <p:txBody>
          <a:bodyPr wrap="none" anchor="ctr"/>
          <a:lstStyle/>
          <a:p>
            <a:endParaRPr lang="zh-CN" altLang="en-US"/>
          </a:p>
        </p:txBody>
      </p:sp>
      <p:sp>
        <p:nvSpPr>
          <p:cNvPr id="204809" name="Text Box 8"/>
          <p:cNvSpPr txBox="1">
            <a:spLocks noChangeArrowheads="1"/>
          </p:cNvSpPr>
          <p:nvPr/>
        </p:nvSpPr>
        <p:spPr bwMode="auto">
          <a:xfrm>
            <a:off x="1835150" y="2781300"/>
            <a:ext cx="2954338" cy="641350"/>
          </a:xfrm>
          <a:prstGeom prst="rect">
            <a:avLst/>
          </a:prstGeom>
          <a:noFill/>
          <a:ln w="9525">
            <a:noFill/>
            <a:miter lim="800000"/>
          </a:ln>
        </p:spPr>
        <p:txBody>
          <a:bodyPr>
            <a:spAutoFit/>
          </a:bodyPr>
          <a:lstStyle/>
          <a:p>
            <a:pPr>
              <a:spcBef>
                <a:spcPct val="50000"/>
              </a:spcBef>
            </a:pPr>
            <a:r>
              <a:rPr lang="zh-CN" altLang="en-US" sz="3600" b="1"/>
              <a:t>模糊模式识别</a:t>
            </a:r>
          </a:p>
        </p:txBody>
      </p:sp>
      <p:sp>
        <p:nvSpPr>
          <p:cNvPr id="204810" name="Rectangle 9"/>
          <p:cNvSpPr>
            <a:spLocks noChangeArrowheads="1"/>
          </p:cNvSpPr>
          <p:nvPr/>
        </p:nvSpPr>
        <p:spPr bwMode="auto">
          <a:xfrm>
            <a:off x="1833563" y="3571875"/>
            <a:ext cx="3025775" cy="720725"/>
          </a:xfrm>
          <a:prstGeom prst="rect">
            <a:avLst/>
          </a:prstGeom>
          <a:noFill/>
          <a:ln w="9525">
            <a:solidFill>
              <a:schemeClr val="folHlink"/>
            </a:solidFill>
            <a:miter lim="800000"/>
          </a:ln>
        </p:spPr>
        <p:txBody>
          <a:bodyPr wrap="none" anchor="ctr"/>
          <a:lstStyle/>
          <a:p>
            <a:endParaRPr lang="zh-CN" altLang="en-US"/>
          </a:p>
        </p:txBody>
      </p:sp>
      <p:sp>
        <p:nvSpPr>
          <p:cNvPr id="204811" name="Text Box 10"/>
          <p:cNvSpPr txBox="1">
            <a:spLocks noChangeArrowheads="1"/>
          </p:cNvSpPr>
          <p:nvPr/>
        </p:nvSpPr>
        <p:spPr bwMode="auto">
          <a:xfrm>
            <a:off x="1835150" y="4437063"/>
            <a:ext cx="3024188" cy="641350"/>
          </a:xfrm>
          <a:prstGeom prst="rect">
            <a:avLst/>
          </a:prstGeom>
          <a:noFill/>
          <a:ln w="9525">
            <a:noFill/>
            <a:miter lim="800000"/>
          </a:ln>
        </p:spPr>
        <p:txBody>
          <a:bodyPr>
            <a:spAutoFit/>
          </a:bodyPr>
          <a:lstStyle/>
          <a:p>
            <a:pPr>
              <a:spcBef>
                <a:spcPct val="50000"/>
              </a:spcBef>
            </a:pPr>
            <a:r>
              <a:rPr lang="zh-CN" altLang="en-US" sz="3600" b="1"/>
              <a:t>模糊综合评判</a:t>
            </a:r>
          </a:p>
        </p:txBody>
      </p:sp>
      <p:sp>
        <p:nvSpPr>
          <p:cNvPr id="204812" name="Rectangle 11"/>
          <p:cNvSpPr>
            <a:spLocks noChangeArrowheads="1"/>
          </p:cNvSpPr>
          <p:nvPr/>
        </p:nvSpPr>
        <p:spPr bwMode="auto">
          <a:xfrm>
            <a:off x="1833563" y="4364038"/>
            <a:ext cx="3025775" cy="720725"/>
          </a:xfrm>
          <a:prstGeom prst="rect">
            <a:avLst/>
          </a:prstGeom>
          <a:noFill/>
          <a:ln w="9525">
            <a:solidFill>
              <a:schemeClr val="folHlink"/>
            </a:solidFill>
            <a:miter lim="800000"/>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9" name="Rectangle 9"/>
          <p:cNvSpPr>
            <a:spLocks noGrp="1" noChangeArrowheads="1"/>
          </p:cNvSpPr>
          <p:nvPr>
            <p:ph type="dt" sz="quarter" idx="10"/>
          </p:nvPr>
        </p:nvSpPr>
        <p:spPr>
          <a:noFill/>
        </p:spPr>
        <p:txBody>
          <a:bodyPr/>
          <a:lstStyle/>
          <a:p>
            <a:fld id="{6A8E8FBC-25C5-4611-9EC6-D4EF3CA00B83}"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66290" name="Rectangle 11"/>
          <p:cNvSpPr>
            <a:spLocks noGrp="1" noChangeArrowheads="1"/>
          </p:cNvSpPr>
          <p:nvPr>
            <p:ph type="sldNum" sz="quarter" idx="12"/>
          </p:nvPr>
        </p:nvSpPr>
        <p:spPr>
          <a:noFill/>
        </p:spPr>
        <p:txBody>
          <a:bodyPr/>
          <a:lstStyle/>
          <a:p>
            <a:fld id="{9365E2F6-BCED-4EC4-B1AD-1D79609E6B37}" type="slidenum">
              <a:rPr lang="en-US" altLang="zh-CN" smtClean="0">
                <a:ea typeface="宋体" panose="02010600030101010101" pitchFamily="2" charset="-122"/>
              </a:rPr>
              <a:pPr/>
              <a:t>51</a:t>
            </a:fld>
            <a:endParaRPr lang="en-US" altLang="zh-CN" smtClean="0">
              <a:ea typeface="宋体" panose="02010600030101010101" pitchFamily="2" charset="-122"/>
            </a:endParaRPr>
          </a:p>
        </p:txBody>
      </p:sp>
      <p:sp>
        <p:nvSpPr>
          <p:cNvPr id="266291" name="Rectangle 2"/>
          <p:cNvSpPr>
            <a:spLocks noGrp="1" noChangeArrowheads="1"/>
          </p:cNvSpPr>
          <p:nvPr>
            <p:ph type="ctrTitle"/>
          </p:nvPr>
        </p:nvSpPr>
        <p:spPr>
          <a:xfrm>
            <a:off x="250825" y="1628775"/>
            <a:ext cx="7772400" cy="1143000"/>
          </a:xfrm>
        </p:spPr>
        <p:txBody>
          <a:bodyPr/>
          <a:lstStyle/>
          <a:p>
            <a:pPr eaLnBrk="1" hangingPunct="1"/>
            <a:r>
              <a:rPr lang="zh-CN" altLang="en-US" b="1" smtClean="0"/>
              <a:t>模糊集合的基本知识</a:t>
            </a:r>
          </a:p>
        </p:txBody>
      </p:sp>
      <p:graphicFrame>
        <p:nvGraphicFramePr>
          <p:cNvPr id="266288" name="Object 48"/>
          <p:cNvGraphicFramePr>
            <a:graphicFrameLocks noChangeAspect="1"/>
          </p:cNvGraphicFramePr>
          <p:nvPr/>
        </p:nvGraphicFramePr>
        <p:xfrm>
          <a:off x="3348038" y="3573463"/>
          <a:ext cx="3024187" cy="1643062"/>
        </p:xfrm>
        <a:graphic>
          <a:graphicData uri="http://schemas.openxmlformats.org/presentationml/2006/ole">
            <p:oleObj spid="_x0000_s266296" name="Clip" r:id="rId4" imgW="2979738" imgH="2795588" progId="">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29" name="Rectangle 9"/>
          <p:cNvSpPr>
            <a:spLocks noGrp="1" noChangeArrowheads="1"/>
          </p:cNvSpPr>
          <p:nvPr>
            <p:ph type="dt" sz="quarter" idx="10"/>
          </p:nvPr>
        </p:nvSpPr>
        <p:spPr>
          <a:noFill/>
        </p:spPr>
        <p:txBody>
          <a:bodyPr/>
          <a:lstStyle/>
          <a:p>
            <a:fld id="{C3496409-7ABE-48B7-80E1-3DB632A5AC41}"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199730" name="Rectangle 11"/>
          <p:cNvSpPr>
            <a:spLocks noGrp="1" noChangeArrowheads="1"/>
          </p:cNvSpPr>
          <p:nvPr>
            <p:ph type="sldNum" sz="quarter" idx="12"/>
          </p:nvPr>
        </p:nvSpPr>
        <p:spPr>
          <a:noFill/>
        </p:spPr>
        <p:txBody>
          <a:bodyPr/>
          <a:lstStyle/>
          <a:p>
            <a:fld id="{F63FFEED-A7E1-451F-9753-3AE9011E55F4}" type="slidenum">
              <a:rPr lang="en-US" altLang="zh-CN" smtClean="0">
                <a:ea typeface="宋体" panose="02010600030101010101" pitchFamily="2" charset="-122"/>
              </a:rPr>
              <a:pPr/>
              <a:t>52</a:t>
            </a:fld>
            <a:endParaRPr lang="en-US" altLang="zh-CN" smtClean="0">
              <a:ea typeface="宋体" panose="02010600030101010101" pitchFamily="2" charset="-122"/>
            </a:endParaRPr>
          </a:p>
        </p:txBody>
      </p:sp>
      <p:sp>
        <p:nvSpPr>
          <p:cNvPr id="199731" name="Rectangle 2"/>
          <p:cNvSpPr>
            <a:spLocks noGrp="1" noChangeArrowheads="1"/>
          </p:cNvSpPr>
          <p:nvPr>
            <p:ph type="ctrTitle"/>
          </p:nvPr>
        </p:nvSpPr>
        <p:spPr>
          <a:xfrm>
            <a:off x="323850" y="1700213"/>
            <a:ext cx="7772400" cy="1143000"/>
          </a:xfrm>
        </p:spPr>
        <p:txBody>
          <a:bodyPr/>
          <a:lstStyle/>
          <a:p>
            <a:pPr eaLnBrk="1" hangingPunct="1"/>
            <a:r>
              <a:rPr lang="zh-CN" altLang="en-US" b="1" smtClean="0"/>
              <a:t>模糊子集与隶属函数</a:t>
            </a:r>
          </a:p>
        </p:txBody>
      </p:sp>
      <p:graphicFrame>
        <p:nvGraphicFramePr>
          <p:cNvPr id="199728" name="Object 48"/>
          <p:cNvGraphicFramePr>
            <a:graphicFrameLocks noChangeAspect="1"/>
          </p:cNvGraphicFramePr>
          <p:nvPr/>
        </p:nvGraphicFramePr>
        <p:xfrm>
          <a:off x="3203575" y="3644900"/>
          <a:ext cx="3024188" cy="1643063"/>
        </p:xfrm>
        <a:graphic>
          <a:graphicData uri="http://schemas.openxmlformats.org/presentationml/2006/ole">
            <p:oleObj spid="_x0000_s288769" name="Clip" r:id="rId4" imgW="2979738" imgH="2795588" progId="">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日期占位符 3"/>
          <p:cNvSpPr>
            <a:spLocks noGrp="1"/>
          </p:cNvSpPr>
          <p:nvPr>
            <p:ph type="dt" sz="quarter" idx="10"/>
          </p:nvPr>
        </p:nvSpPr>
        <p:spPr>
          <a:noFill/>
        </p:spPr>
        <p:txBody>
          <a:bodyPr/>
          <a:lstStyle/>
          <a:p>
            <a:fld id="{E88C0AF0-2C1F-4EC2-B486-B4A8EAD8F596}"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71362" name="灯片编号占位符 5"/>
          <p:cNvSpPr>
            <a:spLocks noGrp="1"/>
          </p:cNvSpPr>
          <p:nvPr>
            <p:ph type="sldNum" sz="quarter" idx="12"/>
          </p:nvPr>
        </p:nvSpPr>
        <p:spPr>
          <a:noFill/>
        </p:spPr>
        <p:txBody>
          <a:bodyPr/>
          <a:lstStyle/>
          <a:p>
            <a:fld id="{F3FB320A-0566-4A2F-B46B-9F029D1F83DB}" type="slidenum">
              <a:rPr lang="en-US" altLang="zh-CN" smtClean="0">
                <a:ea typeface="宋体" panose="02010600030101010101" pitchFamily="2" charset="-122"/>
              </a:rPr>
              <a:pPr/>
              <a:t>53</a:t>
            </a:fld>
            <a:endParaRPr lang="en-US" altLang="zh-CN" smtClean="0">
              <a:ea typeface="宋体" panose="02010600030101010101" pitchFamily="2" charset="-122"/>
            </a:endParaRPr>
          </a:p>
        </p:txBody>
      </p:sp>
      <p:sp>
        <p:nvSpPr>
          <p:cNvPr id="271363" name="Rectangle 2"/>
          <p:cNvSpPr>
            <a:spLocks noGrp="1" noChangeArrowheads="1"/>
          </p:cNvSpPr>
          <p:nvPr>
            <p:ph type="title"/>
          </p:nvPr>
        </p:nvSpPr>
        <p:spPr/>
        <p:txBody>
          <a:bodyPr/>
          <a:lstStyle/>
          <a:p>
            <a:pPr eaLnBrk="1" hangingPunct="1"/>
            <a:r>
              <a:rPr lang="zh-CN" altLang="en-US" sz="3800" b="1" smtClean="0"/>
              <a:t>经典集合与模糊集合</a:t>
            </a:r>
          </a:p>
        </p:txBody>
      </p:sp>
      <p:sp>
        <p:nvSpPr>
          <p:cNvPr id="271364" name="Rectangle 3"/>
          <p:cNvSpPr>
            <a:spLocks noGrp="1" noChangeArrowheads="1"/>
          </p:cNvSpPr>
          <p:nvPr>
            <p:ph type="body" idx="1"/>
          </p:nvPr>
        </p:nvSpPr>
        <p:spPr/>
        <p:txBody>
          <a:bodyPr/>
          <a:lstStyle/>
          <a:p>
            <a:pPr eaLnBrk="1" hangingPunct="1">
              <a:lnSpc>
                <a:spcPct val="120000"/>
              </a:lnSpc>
            </a:pPr>
            <a:r>
              <a:rPr lang="zh-CN" altLang="en-US" b="1" smtClean="0">
                <a:latin typeface="Times New Roman" panose="02020603050405020304" pitchFamily="18" charset="0"/>
              </a:rPr>
              <a:t>经典集合</a:t>
            </a:r>
            <a:r>
              <a:rPr lang="en-US" altLang="zh-CN" b="1" smtClean="0">
                <a:latin typeface="Times New Roman" panose="02020603050405020304" pitchFamily="18" charset="0"/>
              </a:rPr>
              <a:t>——</a:t>
            </a:r>
            <a:r>
              <a:rPr lang="zh-CN" altLang="en-US" b="1" smtClean="0">
                <a:latin typeface="Times New Roman" panose="02020603050405020304" pitchFamily="18" charset="0"/>
              </a:rPr>
              <a:t>特征函数刻画</a:t>
            </a:r>
          </a:p>
          <a:p>
            <a:pPr eaLnBrk="1" hangingPunct="1">
              <a:lnSpc>
                <a:spcPct val="120000"/>
              </a:lnSpc>
              <a:spcBef>
                <a:spcPct val="60000"/>
              </a:spcBef>
            </a:pPr>
            <a:r>
              <a:rPr lang="zh-CN" altLang="en-US" b="1" smtClean="0">
                <a:latin typeface="Times New Roman" panose="02020603050405020304" pitchFamily="18" charset="0"/>
              </a:rPr>
              <a:t>模糊集合</a:t>
            </a:r>
            <a:r>
              <a:rPr lang="en-US" altLang="zh-CN" b="1" smtClean="0">
                <a:latin typeface="Times New Roman" panose="02020603050405020304" pitchFamily="18" charset="0"/>
              </a:rPr>
              <a:t>——</a:t>
            </a:r>
            <a:r>
              <a:rPr lang="zh-CN" altLang="en-US" b="1" smtClean="0">
                <a:latin typeface="Times New Roman" panose="02020603050405020304" pitchFamily="18" charset="0"/>
              </a:rPr>
              <a:t>隶属函数刻画</a:t>
            </a:r>
          </a:p>
          <a:p>
            <a:pPr eaLnBrk="1" hangingPunct="1">
              <a:lnSpc>
                <a:spcPct val="120000"/>
              </a:lnSpc>
              <a:spcBef>
                <a:spcPct val="60000"/>
              </a:spcBef>
            </a:pPr>
            <a:r>
              <a:rPr lang="zh-CN" altLang="en-US" b="1" smtClean="0">
                <a:latin typeface="Times New Roman" panose="02020603050405020304" pitchFamily="18" charset="0"/>
              </a:rPr>
              <a:t>隶属函数</a:t>
            </a:r>
            <a:r>
              <a:rPr lang="en-US" altLang="zh-CN" b="1" smtClean="0">
                <a:latin typeface="Times New Roman" panose="02020603050405020304" pitchFamily="18" charset="0"/>
              </a:rPr>
              <a:t>(membership function)</a:t>
            </a:r>
            <a:r>
              <a:rPr lang="zh-CN" altLang="en-US" b="1" smtClean="0">
                <a:latin typeface="Times New Roman" panose="02020603050405020304" pitchFamily="18" charset="0"/>
              </a:rPr>
              <a:t>是将特征函数的值域从</a:t>
            </a:r>
            <a:r>
              <a:rPr lang="en-US" altLang="zh-CN" b="1" smtClean="0">
                <a:latin typeface="Times New Roman" panose="02020603050405020304" pitchFamily="18" charset="0"/>
              </a:rPr>
              <a:t>{0</a:t>
            </a:r>
            <a:r>
              <a:rPr lang="zh-CN" altLang="en-US" b="1" smtClean="0">
                <a:latin typeface="Times New Roman" panose="02020603050405020304" pitchFamily="18" charset="0"/>
              </a:rPr>
              <a:t>，</a:t>
            </a:r>
            <a:r>
              <a:rPr lang="en-US" altLang="zh-CN" b="1" smtClean="0">
                <a:latin typeface="Times New Roman" panose="02020603050405020304" pitchFamily="18" charset="0"/>
              </a:rPr>
              <a:t>1}</a:t>
            </a:r>
            <a:r>
              <a:rPr lang="zh-CN" altLang="en-US" b="1" smtClean="0">
                <a:latin typeface="Times New Roman" panose="02020603050405020304" pitchFamily="18" charset="0"/>
              </a:rPr>
              <a:t>推广到</a:t>
            </a:r>
            <a:r>
              <a:rPr lang="en-US" altLang="zh-CN" b="1" smtClean="0">
                <a:latin typeface="Times New Roman" panose="02020603050405020304" pitchFamily="18" charset="0"/>
              </a:rPr>
              <a:t>[0</a:t>
            </a:r>
            <a:r>
              <a:rPr lang="zh-CN" altLang="en-US" b="1" smtClean="0">
                <a:latin typeface="Times New Roman" panose="02020603050405020304" pitchFamily="18" charset="0"/>
              </a:rPr>
              <a:t>，</a:t>
            </a:r>
            <a:r>
              <a:rPr lang="en-US" altLang="zh-CN" b="1" smtClean="0">
                <a:latin typeface="Times New Roman" panose="02020603050405020304"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364">
                                            <p:txEl>
                                              <p:pRg st="1" end="1"/>
                                            </p:txEl>
                                          </p:spTgt>
                                        </p:tgtEl>
                                        <p:attrNameLst>
                                          <p:attrName>style.visibility</p:attrName>
                                        </p:attrNameLst>
                                      </p:cBhvr>
                                      <p:to>
                                        <p:strVal val="visible"/>
                                      </p:to>
                                    </p:set>
                                    <p:animEffect transition="in" filter="blinds(horizontal)">
                                      <p:cBhvr>
                                        <p:cTn id="7" dur="500"/>
                                        <p:tgtEl>
                                          <p:spTgt spid="2713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1364">
                                            <p:txEl>
                                              <p:pRg st="2" end="2"/>
                                            </p:txEl>
                                          </p:spTgt>
                                        </p:tgtEl>
                                        <p:attrNameLst>
                                          <p:attrName>style.visibility</p:attrName>
                                        </p:attrNameLst>
                                      </p:cBhvr>
                                      <p:to>
                                        <p:strVal val="visible"/>
                                      </p:to>
                                    </p:set>
                                    <p:animEffect transition="in" filter="blinds(horizontal)">
                                      <p:cBhvr>
                                        <p:cTn id="12" dur="500"/>
                                        <p:tgtEl>
                                          <p:spTgt spid="271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日期占位符 3"/>
          <p:cNvSpPr>
            <a:spLocks noGrp="1"/>
          </p:cNvSpPr>
          <p:nvPr>
            <p:ph type="dt" sz="quarter" idx="10"/>
          </p:nvPr>
        </p:nvSpPr>
        <p:spPr>
          <a:noFill/>
        </p:spPr>
        <p:txBody>
          <a:bodyPr/>
          <a:lstStyle/>
          <a:p>
            <a:fld id="{186B5AF7-A1DF-4145-B47F-E8290278AC8C}"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73410" name="灯片编号占位符 5"/>
          <p:cNvSpPr>
            <a:spLocks noGrp="1"/>
          </p:cNvSpPr>
          <p:nvPr>
            <p:ph type="sldNum" sz="quarter" idx="12"/>
          </p:nvPr>
        </p:nvSpPr>
        <p:spPr>
          <a:noFill/>
        </p:spPr>
        <p:txBody>
          <a:bodyPr/>
          <a:lstStyle/>
          <a:p>
            <a:fld id="{29ED85AA-32BD-4359-B487-62577C27E490}" type="slidenum">
              <a:rPr lang="en-US" altLang="zh-CN" smtClean="0">
                <a:ea typeface="宋体" panose="02010600030101010101" pitchFamily="2" charset="-122"/>
              </a:rPr>
              <a:pPr/>
              <a:t>54</a:t>
            </a:fld>
            <a:endParaRPr lang="en-US" altLang="zh-CN" smtClean="0">
              <a:ea typeface="宋体" panose="02010600030101010101" pitchFamily="2" charset="-122"/>
            </a:endParaRPr>
          </a:p>
        </p:txBody>
      </p:sp>
      <p:sp>
        <p:nvSpPr>
          <p:cNvPr id="273411" name="Rectangle 2"/>
          <p:cNvSpPr>
            <a:spLocks noGrp="1" noChangeArrowheads="1"/>
          </p:cNvSpPr>
          <p:nvPr>
            <p:ph type="title"/>
          </p:nvPr>
        </p:nvSpPr>
        <p:spPr/>
        <p:txBody>
          <a:bodyPr/>
          <a:lstStyle/>
          <a:p>
            <a:pPr eaLnBrk="1" hangingPunct="1"/>
            <a:r>
              <a:rPr lang="zh-CN" altLang="en-US" sz="3800" b="1" smtClean="0"/>
              <a:t>模糊子集与隶属函数的定义</a:t>
            </a:r>
          </a:p>
        </p:txBody>
      </p:sp>
      <p:sp>
        <p:nvSpPr>
          <p:cNvPr id="273412" name="Rectangle 3"/>
          <p:cNvSpPr>
            <a:spLocks noGrp="1" noChangeArrowheads="1"/>
          </p:cNvSpPr>
          <p:nvPr>
            <p:ph type="body" idx="1"/>
          </p:nvPr>
        </p:nvSpPr>
        <p:spPr/>
        <p:txBody>
          <a:bodyPr/>
          <a:lstStyle/>
          <a:p>
            <a:pPr eaLnBrk="1" hangingPunct="1">
              <a:lnSpc>
                <a:spcPct val="120000"/>
              </a:lnSpc>
            </a:pPr>
            <a:r>
              <a:rPr lang="zh-CN" altLang="en-US" b="1" smtClean="0">
                <a:latin typeface="Times New Roman" panose="02020603050405020304" pitchFamily="18" charset="0"/>
              </a:rPr>
              <a:t>设给定论域</a:t>
            </a:r>
            <a:r>
              <a:rPr lang="en-US" altLang="zh-CN" b="1" smtClean="0">
                <a:latin typeface="Times New Roman" panose="02020603050405020304" pitchFamily="18" charset="0"/>
              </a:rPr>
              <a:t>U</a:t>
            </a:r>
            <a:r>
              <a:rPr lang="zh-CN" altLang="en-US" b="1" smtClean="0">
                <a:latin typeface="Times New Roman" panose="02020603050405020304" pitchFamily="18" charset="0"/>
              </a:rPr>
              <a:t>，</a:t>
            </a:r>
            <a:r>
              <a:rPr lang="en-US" altLang="zh-CN" b="1" smtClean="0">
                <a:latin typeface="Times New Roman" panose="02020603050405020304" pitchFamily="18" charset="0"/>
              </a:rPr>
              <a:t>U</a:t>
            </a:r>
            <a:r>
              <a:rPr lang="zh-CN" altLang="en-US" b="1" smtClean="0">
                <a:latin typeface="Times New Roman" panose="02020603050405020304" pitchFamily="18" charset="0"/>
              </a:rPr>
              <a:t>到</a:t>
            </a:r>
            <a:r>
              <a:rPr lang="en-US" altLang="zh-CN" b="1" smtClean="0">
                <a:latin typeface="Times New Roman" panose="02020603050405020304" pitchFamily="18" charset="0"/>
              </a:rPr>
              <a:t>[0, 1]</a:t>
            </a:r>
            <a:r>
              <a:rPr lang="zh-CN" altLang="en-US" b="1" smtClean="0">
                <a:latin typeface="Times New Roman" panose="02020603050405020304" pitchFamily="18" charset="0"/>
              </a:rPr>
              <a:t>的任一映射</a:t>
            </a:r>
            <a:r>
              <a:rPr lang="en-US" altLang="zh-CN" b="1" i="1" smtClean="0">
                <a:latin typeface="Times New Roman" panose="02020603050405020304" pitchFamily="18" charset="0"/>
              </a:rPr>
              <a:t>μ</a:t>
            </a:r>
            <a:r>
              <a:rPr lang="en-US" altLang="zh-CN" b="1" i="1" baseline="-25000" smtClean="0">
                <a:latin typeface="Times New Roman" panose="02020603050405020304" pitchFamily="18" charset="0"/>
              </a:rPr>
              <a:t>A</a:t>
            </a:r>
            <a:r>
              <a:rPr lang="en-US" altLang="zh-CN" b="1" smtClean="0">
                <a:latin typeface="Times New Roman" panose="02020603050405020304" pitchFamily="18" charset="0"/>
              </a:rPr>
              <a:t> </a:t>
            </a:r>
            <a:r>
              <a:rPr lang="zh-CN" altLang="en-US" b="1" smtClean="0">
                <a:latin typeface="Times New Roman" panose="02020603050405020304" pitchFamily="18" charset="0"/>
              </a:rPr>
              <a:t>：</a:t>
            </a:r>
            <a:r>
              <a:rPr lang="en-US" altLang="zh-CN" b="1" smtClean="0">
                <a:latin typeface="Times New Roman" panose="02020603050405020304" pitchFamily="18" charset="0"/>
              </a:rPr>
              <a:t>U </a:t>
            </a:r>
            <a:r>
              <a:rPr lang="en-US" altLang="zh-CN" b="1" smtClean="0">
                <a:latin typeface="Times New Roman" panose="02020603050405020304" pitchFamily="18" charset="0"/>
                <a:sym typeface="Wingdings" panose="05000000000000000000" pitchFamily="2" charset="2"/>
              </a:rPr>
              <a:t> [0, 1] </a:t>
            </a:r>
            <a:r>
              <a:rPr lang="zh-CN" altLang="en-US" b="1" smtClean="0">
                <a:latin typeface="Times New Roman" panose="02020603050405020304" pitchFamily="18" charset="0"/>
                <a:sym typeface="Wingdings" panose="05000000000000000000" pitchFamily="2" charset="2"/>
              </a:rPr>
              <a:t>都确定</a:t>
            </a:r>
            <a:r>
              <a:rPr lang="en-US" altLang="zh-CN" b="1" smtClean="0">
                <a:latin typeface="Times New Roman" panose="02020603050405020304" pitchFamily="18" charset="0"/>
                <a:sym typeface="Wingdings" panose="05000000000000000000" pitchFamily="2" charset="2"/>
              </a:rPr>
              <a:t>U</a:t>
            </a:r>
            <a:r>
              <a:rPr lang="zh-CN" altLang="en-US" b="1" smtClean="0">
                <a:latin typeface="Times New Roman" panose="02020603050405020304" pitchFamily="18" charset="0"/>
                <a:sym typeface="Wingdings" panose="05000000000000000000" pitchFamily="2" charset="2"/>
              </a:rPr>
              <a:t>的一个模糊子集</a:t>
            </a:r>
            <a:r>
              <a:rPr lang="en-US" altLang="zh-CN" b="1" smtClean="0">
                <a:latin typeface="Times New Roman" panose="02020603050405020304" pitchFamily="18" charset="0"/>
                <a:sym typeface="Wingdings" panose="05000000000000000000" pitchFamily="2" charset="2"/>
              </a:rPr>
              <a:t>A </a:t>
            </a:r>
          </a:p>
          <a:p>
            <a:pPr eaLnBrk="1" hangingPunct="1">
              <a:lnSpc>
                <a:spcPct val="120000"/>
              </a:lnSpc>
            </a:pPr>
            <a:r>
              <a:rPr lang="en-US" altLang="zh-CN" b="1" i="1" smtClean="0">
                <a:latin typeface="Times New Roman" panose="02020603050405020304" pitchFamily="18" charset="0"/>
              </a:rPr>
              <a:t>μ</a:t>
            </a:r>
            <a:r>
              <a:rPr lang="en-US" altLang="zh-CN" b="1" i="1" baseline="-25000" smtClean="0">
                <a:latin typeface="Times New Roman" panose="02020603050405020304" pitchFamily="18" charset="0"/>
              </a:rPr>
              <a:t>A</a:t>
            </a:r>
            <a:r>
              <a:rPr lang="zh-CN" altLang="en-US" b="1" smtClean="0">
                <a:latin typeface="Times New Roman" panose="02020603050405020304" pitchFamily="18" charset="0"/>
                <a:sym typeface="Wingdings" panose="05000000000000000000" pitchFamily="2" charset="2"/>
              </a:rPr>
              <a:t>叫做</a:t>
            </a:r>
            <a:r>
              <a:rPr lang="en-US" altLang="zh-CN" b="1" smtClean="0">
                <a:latin typeface="Times New Roman" panose="02020603050405020304" pitchFamily="18" charset="0"/>
                <a:sym typeface="Wingdings" panose="05000000000000000000" pitchFamily="2" charset="2"/>
              </a:rPr>
              <a:t>A</a:t>
            </a:r>
            <a:r>
              <a:rPr lang="zh-CN" altLang="en-US" b="1" smtClean="0">
                <a:latin typeface="Times New Roman" panose="02020603050405020304" pitchFamily="18" charset="0"/>
                <a:sym typeface="Wingdings" panose="05000000000000000000" pitchFamily="2" charset="2"/>
              </a:rPr>
              <a:t>的隶属函数</a:t>
            </a:r>
            <a:r>
              <a:rPr lang="zh-CN" altLang="en-US" b="1" smtClean="0">
                <a:latin typeface="Times New Roman" panose="02020603050405020304" pitchFamily="18" charset="0"/>
              </a:rPr>
              <a:t>，</a:t>
            </a:r>
          </a:p>
          <a:p>
            <a:pPr eaLnBrk="1" hangingPunct="1">
              <a:lnSpc>
                <a:spcPct val="120000"/>
              </a:lnSpc>
            </a:pPr>
            <a:r>
              <a:rPr lang="en-US" altLang="zh-CN" b="1" i="1" smtClean="0">
                <a:latin typeface="Times New Roman" panose="02020603050405020304" pitchFamily="18" charset="0"/>
              </a:rPr>
              <a:t>μ</a:t>
            </a:r>
            <a:r>
              <a:rPr lang="en-US" altLang="zh-CN" b="1" i="1" baseline="-25000" smtClean="0">
                <a:latin typeface="Times New Roman" panose="02020603050405020304" pitchFamily="18" charset="0"/>
              </a:rPr>
              <a:t>A</a:t>
            </a:r>
            <a:r>
              <a:rPr lang="en-US" altLang="zh-CN" b="1" smtClean="0">
                <a:latin typeface="Times New Roman" panose="02020603050405020304" pitchFamily="18" charset="0"/>
              </a:rPr>
              <a:t>(</a:t>
            </a:r>
            <a:r>
              <a:rPr lang="en-US" altLang="zh-CN" b="1" i="1" smtClean="0">
                <a:latin typeface="Times New Roman" panose="02020603050405020304" pitchFamily="18" charset="0"/>
              </a:rPr>
              <a:t>u</a:t>
            </a:r>
            <a:r>
              <a:rPr lang="en-US" altLang="zh-CN" b="1" smtClean="0">
                <a:latin typeface="Times New Roman" panose="02020603050405020304" pitchFamily="18" charset="0"/>
              </a:rPr>
              <a:t>) </a:t>
            </a:r>
            <a:r>
              <a:rPr lang="zh-CN" altLang="en-US" b="1" smtClean="0">
                <a:latin typeface="Times New Roman" panose="02020603050405020304" pitchFamily="18" charset="0"/>
              </a:rPr>
              <a:t>（ </a:t>
            </a:r>
            <a:r>
              <a:rPr lang="en-US" altLang="zh-CN" b="1" i="1" smtClean="0">
                <a:latin typeface="Times New Roman" panose="02020603050405020304" pitchFamily="18" charset="0"/>
              </a:rPr>
              <a:t>u</a:t>
            </a:r>
            <a:r>
              <a:rPr lang="en-US" altLang="zh-CN" b="1" smtClean="0">
                <a:latin typeface="Times New Roman" panose="02020603050405020304" pitchFamily="18" charset="0"/>
              </a:rPr>
              <a:t>∈U </a:t>
            </a:r>
            <a:r>
              <a:rPr lang="zh-CN" altLang="en-US" b="1" smtClean="0">
                <a:latin typeface="Times New Roman" panose="02020603050405020304" pitchFamily="18" charset="0"/>
              </a:rPr>
              <a:t>）表示 </a:t>
            </a:r>
            <a:r>
              <a:rPr lang="en-US" altLang="zh-CN" b="1" i="1" smtClean="0">
                <a:latin typeface="Times New Roman" panose="02020603050405020304" pitchFamily="18" charset="0"/>
              </a:rPr>
              <a:t>u</a:t>
            </a:r>
            <a:r>
              <a:rPr lang="zh-CN" altLang="en-US" b="1" smtClean="0">
                <a:latin typeface="Times New Roman" panose="02020603050405020304" pitchFamily="18" charset="0"/>
              </a:rPr>
              <a:t>隶属于模糊子集</a:t>
            </a:r>
            <a:r>
              <a:rPr lang="en-US" altLang="zh-CN" b="1" smtClean="0">
                <a:latin typeface="Times New Roman" panose="02020603050405020304" pitchFamily="18" charset="0"/>
              </a:rPr>
              <a:t>A</a:t>
            </a:r>
            <a:r>
              <a:rPr lang="zh-CN" altLang="en-US" b="1" smtClean="0">
                <a:latin typeface="Times New Roman" panose="02020603050405020304" pitchFamily="18" charset="0"/>
              </a:rPr>
              <a:t>的程度，称之为</a:t>
            </a:r>
            <a:r>
              <a:rPr lang="en-US" altLang="zh-CN" b="1" i="1" smtClean="0">
                <a:latin typeface="Times New Roman" panose="02020603050405020304" pitchFamily="18" charset="0"/>
              </a:rPr>
              <a:t>u</a:t>
            </a:r>
            <a:r>
              <a:rPr lang="zh-CN" altLang="en-US" b="1" smtClean="0">
                <a:latin typeface="Times New Roman" panose="02020603050405020304" pitchFamily="18" charset="0"/>
              </a:rPr>
              <a:t>对</a:t>
            </a:r>
            <a:r>
              <a:rPr lang="en-US" altLang="zh-CN" b="1" smtClean="0">
                <a:latin typeface="Times New Roman" panose="02020603050405020304" pitchFamily="18" charset="0"/>
              </a:rPr>
              <a:t>A</a:t>
            </a:r>
            <a:r>
              <a:rPr lang="zh-CN" altLang="en-US" b="1" smtClean="0">
                <a:latin typeface="Times New Roman" panose="02020603050405020304" pitchFamily="18" charset="0"/>
              </a:rPr>
              <a:t>的隶属度。</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日期占位符 3"/>
          <p:cNvSpPr>
            <a:spLocks noGrp="1"/>
          </p:cNvSpPr>
          <p:nvPr>
            <p:ph type="dt" sz="quarter" idx="10"/>
          </p:nvPr>
        </p:nvSpPr>
        <p:spPr>
          <a:noFill/>
        </p:spPr>
        <p:txBody>
          <a:bodyPr/>
          <a:lstStyle/>
          <a:p>
            <a:fld id="{AB59D779-AFE5-4710-97B5-90A263539C04}"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75458" name="灯片编号占位符 5"/>
          <p:cNvSpPr>
            <a:spLocks noGrp="1"/>
          </p:cNvSpPr>
          <p:nvPr>
            <p:ph type="sldNum" sz="quarter" idx="12"/>
          </p:nvPr>
        </p:nvSpPr>
        <p:spPr>
          <a:noFill/>
        </p:spPr>
        <p:txBody>
          <a:bodyPr/>
          <a:lstStyle/>
          <a:p>
            <a:fld id="{5C5A826E-CD93-414A-995D-09B0C718E4D9}" type="slidenum">
              <a:rPr lang="en-US" altLang="zh-CN" smtClean="0">
                <a:ea typeface="宋体" panose="02010600030101010101" pitchFamily="2" charset="-122"/>
              </a:rPr>
              <a:pPr/>
              <a:t>55</a:t>
            </a:fld>
            <a:endParaRPr lang="en-US" altLang="zh-CN" smtClean="0">
              <a:ea typeface="宋体" panose="02010600030101010101" pitchFamily="2" charset="-122"/>
            </a:endParaRPr>
          </a:p>
        </p:txBody>
      </p:sp>
      <p:sp>
        <p:nvSpPr>
          <p:cNvPr id="275459" name="Rectangle 2"/>
          <p:cNvSpPr>
            <a:spLocks noGrp="1" noChangeArrowheads="1"/>
          </p:cNvSpPr>
          <p:nvPr>
            <p:ph type="title"/>
          </p:nvPr>
        </p:nvSpPr>
        <p:spPr/>
        <p:txBody>
          <a:bodyPr/>
          <a:lstStyle/>
          <a:p>
            <a:pPr eaLnBrk="1" hangingPunct="1"/>
            <a:r>
              <a:rPr lang="zh-CN" altLang="en-US" b="1" smtClean="0"/>
              <a:t>模糊集合的例子</a:t>
            </a:r>
          </a:p>
        </p:txBody>
      </p:sp>
      <p:sp>
        <p:nvSpPr>
          <p:cNvPr id="275460" name="Rectangle 3"/>
          <p:cNvSpPr>
            <a:spLocks noGrp="1" noChangeArrowheads="1"/>
          </p:cNvSpPr>
          <p:nvPr>
            <p:ph type="body" idx="1"/>
          </p:nvPr>
        </p:nvSpPr>
        <p:spPr/>
        <p:txBody>
          <a:bodyPr/>
          <a:lstStyle/>
          <a:p>
            <a:pPr eaLnBrk="1" hangingPunct="1"/>
            <a:r>
              <a:rPr lang="zh-CN" altLang="en-US" b="1" smtClean="0"/>
              <a:t>设论域</a:t>
            </a:r>
            <a:r>
              <a:rPr lang="en-US" altLang="zh-CN" b="1" smtClean="0"/>
              <a:t>U</a:t>
            </a:r>
            <a:r>
              <a:rPr lang="zh-CN" altLang="en-US" b="1" smtClean="0"/>
              <a:t>＝</a:t>
            </a:r>
            <a:r>
              <a:rPr lang="en-US" altLang="zh-CN" b="1" smtClean="0"/>
              <a:t>[0,200]</a:t>
            </a:r>
            <a:r>
              <a:rPr lang="zh-CN" altLang="en-US" b="1" smtClean="0"/>
              <a:t>表示人的年龄，“年轻</a:t>
            </a:r>
            <a:r>
              <a:rPr lang="en-US" altLang="zh-CN" b="1" smtClean="0"/>
              <a:t>Young”</a:t>
            </a:r>
            <a:r>
              <a:rPr lang="zh-CN" altLang="en-US" b="1" smtClean="0"/>
              <a:t>与“年老</a:t>
            </a:r>
            <a:r>
              <a:rPr lang="en-US" altLang="zh-CN" b="1" smtClean="0"/>
              <a:t>old”</a:t>
            </a:r>
            <a:r>
              <a:rPr lang="zh-CN" altLang="en-US" b="1" smtClean="0"/>
              <a:t>两个模糊集，其隶属函数</a:t>
            </a:r>
            <a:r>
              <a:rPr lang="en-US" altLang="zh-CN" b="1" i="1" smtClean="0"/>
              <a:t>u</a:t>
            </a:r>
            <a:r>
              <a:rPr lang="en-US" altLang="zh-CN" b="1" smtClean="0"/>
              <a:t>(x)</a:t>
            </a:r>
            <a:r>
              <a:rPr lang="zh-CN" altLang="en-US" b="1" smtClean="0"/>
              <a:t>为：</a:t>
            </a:r>
            <a:endParaRPr lang="zh-CN" altLang="en-US" smtClean="0"/>
          </a:p>
        </p:txBody>
      </p:sp>
      <p:sp>
        <p:nvSpPr>
          <p:cNvPr id="269331" name="Text Box 19"/>
          <p:cNvSpPr txBox="1">
            <a:spLocks noChangeArrowheads="1"/>
          </p:cNvSpPr>
          <p:nvPr/>
        </p:nvSpPr>
        <p:spPr bwMode="auto">
          <a:xfrm>
            <a:off x="468313" y="3357563"/>
            <a:ext cx="2879725" cy="3108325"/>
          </a:xfrm>
          <a:prstGeom prst="rect">
            <a:avLst/>
          </a:prstGeom>
          <a:noFill/>
          <a:ln w="9525">
            <a:noFill/>
            <a:miter lim="800000"/>
          </a:ln>
        </p:spPr>
        <p:txBody>
          <a:bodyPr>
            <a:spAutoFit/>
          </a:bodyPr>
          <a:lstStyle/>
          <a:p>
            <a:pPr>
              <a:spcBef>
                <a:spcPct val="50000"/>
              </a:spcBef>
            </a:pPr>
            <a:r>
              <a:rPr lang="en-US" altLang="zh-CN" sz="2800" b="1">
                <a:solidFill>
                  <a:srgbClr val="5208F8"/>
                </a:solidFill>
              </a:rPr>
              <a:t>Young(30)</a:t>
            </a:r>
            <a:r>
              <a:rPr lang="zh-CN" altLang="en-US" sz="2800" b="1">
                <a:solidFill>
                  <a:srgbClr val="5208F8"/>
                </a:solidFill>
              </a:rPr>
              <a:t>＝</a:t>
            </a:r>
            <a:r>
              <a:rPr lang="en-US" altLang="zh-CN" sz="2800" b="1">
                <a:solidFill>
                  <a:srgbClr val="5208F8"/>
                </a:solidFill>
              </a:rPr>
              <a:t>0.5</a:t>
            </a:r>
          </a:p>
          <a:p>
            <a:pPr>
              <a:spcBef>
                <a:spcPct val="50000"/>
              </a:spcBef>
            </a:pPr>
            <a:r>
              <a:rPr lang="en-US" altLang="zh-CN" sz="2800" b="1">
                <a:solidFill>
                  <a:srgbClr val="5208F8"/>
                </a:solidFill>
              </a:rPr>
              <a:t>Young(35)</a:t>
            </a:r>
            <a:r>
              <a:rPr lang="zh-CN" altLang="en-US" sz="2800" b="1">
                <a:solidFill>
                  <a:srgbClr val="5208F8"/>
                </a:solidFill>
              </a:rPr>
              <a:t>＝</a:t>
            </a:r>
            <a:r>
              <a:rPr lang="en-US" altLang="zh-CN" sz="2800" b="1">
                <a:solidFill>
                  <a:srgbClr val="5208F8"/>
                </a:solidFill>
              </a:rPr>
              <a:t>0.2</a:t>
            </a:r>
          </a:p>
          <a:p>
            <a:pPr>
              <a:spcBef>
                <a:spcPct val="50000"/>
              </a:spcBef>
            </a:pPr>
            <a:r>
              <a:rPr lang="en-US" altLang="zh-CN" sz="2800" b="1">
                <a:solidFill>
                  <a:srgbClr val="5208F8"/>
                </a:solidFill>
              </a:rPr>
              <a:t>Old(55)</a:t>
            </a:r>
            <a:r>
              <a:rPr lang="zh-CN" altLang="en-US" sz="2800" b="1">
                <a:solidFill>
                  <a:srgbClr val="5208F8"/>
                </a:solidFill>
              </a:rPr>
              <a:t>＝</a:t>
            </a:r>
            <a:r>
              <a:rPr lang="en-US" altLang="zh-CN" sz="2800" b="1">
                <a:solidFill>
                  <a:srgbClr val="5208F8"/>
                </a:solidFill>
              </a:rPr>
              <a:t>0.5</a:t>
            </a:r>
          </a:p>
          <a:p>
            <a:pPr>
              <a:spcBef>
                <a:spcPct val="50000"/>
              </a:spcBef>
            </a:pPr>
            <a:r>
              <a:rPr lang="en-US" altLang="zh-CN" sz="2800" b="1">
                <a:solidFill>
                  <a:srgbClr val="5208F8"/>
                </a:solidFill>
              </a:rPr>
              <a:t>Old(80)</a:t>
            </a:r>
            <a:r>
              <a:rPr lang="zh-CN" altLang="en-US" sz="2800" b="1">
                <a:solidFill>
                  <a:srgbClr val="5208F8"/>
                </a:solidFill>
              </a:rPr>
              <a:t>＝</a:t>
            </a:r>
            <a:r>
              <a:rPr lang="en-US" altLang="zh-CN" sz="2800" b="1">
                <a:solidFill>
                  <a:srgbClr val="5208F8"/>
                </a:solidFill>
              </a:rPr>
              <a:t>0.8</a:t>
            </a:r>
          </a:p>
          <a:p>
            <a:pPr>
              <a:spcBef>
                <a:spcPct val="50000"/>
              </a:spcBef>
            </a:pPr>
            <a:endParaRPr lang="en-US" altLang="zh-CN" sz="2800" b="1">
              <a:solidFill>
                <a:srgbClr val="5208F8"/>
              </a:solidFill>
            </a:endParaRPr>
          </a:p>
        </p:txBody>
      </p:sp>
      <p:grpSp>
        <p:nvGrpSpPr>
          <p:cNvPr id="275462" name="组合 8"/>
          <p:cNvGrpSpPr/>
          <p:nvPr/>
        </p:nvGrpSpPr>
        <p:grpSpPr bwMode="auto">
          <a:xfrm>
            <a:off x="3348038" y="2781300"/>
            <a:ext cx="4895850" cy="2813050"/>
            <a:chOff x="3348038" y="2781300"/>
            <a:chExt cx="4895851" cy="2813051"/>
          </a:xfrm>
        </p:grpSpPr>
        <p:sp>
          <p:nvSpPr>
            <p:cNvPr id="275463" name="Text Box 5"/>
            <p:cNvSpPr txBox="1">
              <a:spLocks noChangeArrowheads="1"/>
            </p:cNvSpPr>
            <p:nvPr/>
          </p:nvSpPr>
          <p:spPr bwMode="auto">
            <a:xfrm>
              <a:off x="3348038" y="3357563"/>
              <a:ext cx="392113" cy="579438"/>
            </a:xfrm>
            <a:prstGeom prst="rect">
              <a:avLst/>
            </a:prstGeom>
            <a:noFill/>
            <a:ln w="9525">
              <a:noFill/>
              <a:miter lim="800000"/>
            </a:ln>
          </p:spPr>
          <p:txBody>
            <a:bodyPr>
              <a:spAutoFit/>
            </a:bodyPr>
            <a:lstStyle/>
            <a:p>
              <a:pPr>
                <a:spcBef>
                  <a:spcPct val="50000"/>
                </a:spcBef>
              </a:pPr>
              <a:r>
                <a:rPr lang="en-US" altLang="zh-CN" sz="3200"/>
                <a:t>1</a:t>
              </a:r>
            </a:p>
          </p:txBody>
        </p:sp>
        <p:sp>
          <p:nvSpPr>
            <p:cNvPr id="275464" name="Text Box 6"/>
            <p:cNvSpPr txBox="1">
              <a:spLocks noChangeArrowheads="1"/>
            </p:cNvSpPr>
            <p:nvPr/>
          </p:nvSpPr>
          <p:spPr bwMode="auto">
            <a:xfrm>
              <a:off x="3940176" y="3214688"/>
              <a:ext cx="1081088" cy="457200"/>
            </a:xfrm>
            <a:prstGeom prst="rect">
              <a:avLst/>
            </a:prstGeom>
            <a:noFill/>
            <a:ln w="9525">
              <a:noFill/>
              <a:miter lim="800000"/>
            </a:ln>
          </p:spPr>
          <p:txBody>
            <a:bodyPr>
              <a:spAutoFit/>
            </a:bodyPr>
            <a:lstStyle/>
            <a:p>
              <a:pPr>
                <a:spcBef>
                  <a:spcPct val="50000"/>
                </a:spcBef>
              </a:pPr>
              <a:r>
                <a:rPr lang="zh-CN" altLang="en-US" sz="2400" b="1">
                  <a:solidFill>
                    <a:srgbClr val="5208F8"/>
                  </a:solidFill>
                </a:rPr>
                <a:t>年轻</a:t>
              </a:r>
            </a:p>
          </p:txBody>
        </p:sp>
        <p:sp>
          <p:nvSpPr>
            <p:cNvPr id="275465" name="Line 7"/>
            <p:cNvSpPr>
              <a:spLocks noChangeShapeType="1"/>
            </p:cNvSpPr>
            <p:nvPr/>
          </p:nvSpPr>
          <p:spPr bwMode="auto">
            <a:xfrm>
              <a:off x="3708401" y="4797425"/>
              <a:ext cx="4535488" cy="1588"/>
            </a:xfrm>
            <a:prstGeom prst="line">
              <a:avLst/>
            </a:prstGeom>
            <a:noFill/>
            <a:ln w="28575">
              <a:solidFill>
                <a:schemeClr val="tx1"/>
              </a:solidFill>
              <a:round/>
              <a:tailEnd type="triangle" w="med" len="med"/>
            </a:ln>
          </p:spPr>
          <p:txBody>
            <a:bodyPr/>
            <a:lstStyle/>
            <a:p>
              <a:endParaRPr lang="zh-CN" altLang="en-US"/>
            </a:p>
          </p:txBody>
        </p:sp>
        <p:sp>
          <p:nvSpPr>
            <p:cNvPr id="275466" name="Line 8"/>
            <p:cNvSpPr>
              <a:spLocks noChangeShapeType="1"/>
            </p:cNvSpPr>
            <p:nvPr/>
          </p:nvSpPr>
          <p:spPr bwMode="auto">
            <a:xfrm flipV="1">
              <a:off x="3914776" y="2854325"/>
              <a:ext cx="0" cy="2160588"/>
            </a:xfrm>
            <a:prstGeom prst="line">
              <a:avLst/>
            </a:prstGeom>
            <a:noFill/>
            <a:ln w="25400">
              <a:solidFill>
                <a:schemeClr val="tx1"/>
              </a:solidFill>
              <a:round/>
              <a:tailEnd type="triangle" w="med" len="med"/>
            </a:ln>
          </p:spPr>
          <p:txBody>
            <a:bodyPr/>
            <a:lstStyle/>
            <a:p>
              <a:endParaRPr lang="zh-CN" altLang="en-US"/>
            </a:p>
          </p:txBody>
        </p:sp>
        <p:sp>
          <p:nvSpPr>
            <p:cNvPr id="275467" name="Line 9"/>
            <p:cNvSpPr>
              <a:spLocks noChangeShapeType="1"/>
            </p:cNvSpPr>
            <p:nvPr/>
          </p:nvSpPr>
          <p:spPr bwMode="auto">
            <a:xfrm>
              <a:off x="3867151" y="3646488"/>
              <a:ext cx="858838" cy="1588"/>
            </a:xfrm>
            <a:prstGeom prst="line">
              <a:avLst/>
            </a:prstGeom>
            <a:noFill/>
            <a:ln w="28575">
              <a:solidFill>
                <a:schemeClr val="tx1"/>
              </a:solidFill>
              <a:round/>
            </a:ln>
          </p:spPr>
          <p:txBody>
            <a:bodyPr/>
            <a:lstStyle/>
            <a:p>
              <a:endParaRPr lang="zh-CN" altLang="en-US"/>
            </a:p>
          </p:txBody>
        </p:sp>
        <p:sp>
          <p:nvSpPr>
            <p:cNvPr id="275468" name="Text Box 11"/>
            <p:cNvSpPr txBox="1">
              <a:spLocks noChangeArrowheads="1"/>
            </p:cNvSpPr>
            <p:nvPr/>
          </p:nvSpPr>
          <p:spPr bwMode="auto">
            <a:xfrm>
              <a:off x="4395788" y="4941888"/>
              <a:ext cx="936625" cy="579438"/>
            </a:xfrm>
            <a:prstGeom prst="rect">
              <a:avLst/>
            </a:prstGeom>
            <a:noFill/>
            <a:ln w="9525">
              <a:noFill/>
              <a:miter lim="800000"/>
            </a:ln>
          </p:spPr>
          <p:txBody>
            <a:bodyPr>
              <a:spAutoFit/>
            </a:bodyPr>
            <a:lstStyle/>
            <a:p>
              <a:pPr>
                <a:spcBef>
                  <a:spcPct val="50000"/>
                </a:spcBef>
              </a:pPr>
              <a:r>
                <a:rPr lang="en-US" altLang="zh-CN" sz="3200" b="1"/>
                <a:t>25</a:t>
              </a:r>
            </a:p>
          </p:txBody>
        </p:sp>
        <p:sp>
          <p:nvSpPr>
            <p:cNvPr id="275469" name="Line 12"/>
            <p:cNvSpPr>
              <a:spLocks noChangeShapeType="1"/>
            </p:cNvSpPr>
            <p:nvPr/>
          </p:nvSpPr>
          <p:spPr bwMode="auto">
            <a:xfrm>
              <a:off x="4670426" y="3646488"/>
              <a:ext cx="0" cy="1150938"/>
            </a:xfrm>
            <a:prstGeom prst="line">
              <a:avLst/>
            </a:prstGeom>
            <a:noFill/>
            <a:ln w="22225">
              <a:solidFill>
                <a:schemeClr val="tx1"/>
              </a:solidFill>
              <a:prstDash val="dashDot"/>
              <a:round/>
            </a:ln>
          </p:spPr>
          <p:txBody>
            <a:bodyPr/>
            <a:lstStyle/>
            <a:p>
              <a:endParaRPr lang="zh-CN" altLang="en-US"/>
            </a:p>
          </p:txBody>
        </p:sp>
        <p:sp>
          <p:nvSpPr>
            <p:cNvPr id="275470" name="Text Box 13"/>
            <p:cNvSpPr txBox="1">
              <a:spLocks noChangeArrowheads="1"/>
            </p:cNvSpPr>
            <p:nvPr/>
          </p:nvSpPr>
          <p:spPr bwMode="auto">
            <a:xfrm>
              <a:off x="5289551" y="4941888"/>
              <a:ext cx="938213" cy="579438"/>
            </a:xfrm>
            <a:prstGeom prst="rect">
              <a:avLst/>
            </a:prstGeom>
            <a:noFill/>
            <a:ln w="9525">
              <a:noFill/>
              <a:miter lim="800000"/>
            </a:ln>
          </p:spPr>
          <p:txBody>
            <a:bodyPr>
              <a:spAutoFit/>
            </a:bodyPr>
            <a:lstStyle/>
            <a:p>
              <a:pPr>
                <a:spcBef>
                  <a:spcPct val="50000"/>
                </a:spcBef>
              </a:pPr>
              <a:r>
                <a:rPr lang="en-US" altLang="zh-CN" sz="3200" b="1"/>
                <a:t>50</a:t>
              </a:r>
            </a:p>
          </p:txBody>
        </p:sp>
        <p:sp>
          <p:nvSpPr>
            <p:cNvPr id="275471" name="Text Box 14"/>
            <p:cNvSpPr txBox="1">
              <a:spLocks noChangeArrowheads="1"/>
            </p:cNvSpPr>
            <p:nvPr/>
          </p:nvSpPr>
          <p:spPr bwMode="auto">
            <a:xfrm>
              <a:off x="6459538" y="4870450"/>
              <a:ext cx="936625" cy="579438"/>
            </a:xfrm>
            <a:prstGeom prst="rect">
              <a:avLst/>
            </a:prstGeom>
            <a:noFill/>
            <a:ln w="9525">
              <a:noFill/>
              <a:miter lim="800000"/>
            </a:ln>
          </p:spPr>
          <p:txBody>
            <a:bodyPr>
              <a:spAutoFit/>
            </a:bodyPr>
            <a:lstStyle/>
            <a:p>
              <a:pPr>
                <a:spcBef>
                  <a:spcPct val="50000"/>
                </a:spcBef>
              </a:pPr>
              <a:r>
                <a:rPr lang="en-US" altLang="zh-CN" sz="3200" b="1"/>
                <a:t>100</a:t>
              </a:r>
            </a:p>
          </p:txBody>
        </p:sp>
        <p:sp>
          <p:nvSpPr>
            <p:cNvPr id="275472" name="Text Box 15"/>
            <p:cNvSpPr txBox="1">
              <a:spLocks noChangeArrowheads="1"/>
            </p:cNvSpPr>
            <p:nvPr/>
          </p:nvSpPr>
          <p:spPr bwMode="auto">
            <a:xfrm>
              <a:off x="7491413" y="5014913"/>
              <a:ext cx="546100" cy="579438"/>
            </a:xfrm>
            <a:prstGeom prst="rect">
              <a:avLst/>
            </a:prstGeom>
            <a:noFill/>
            <a:ln w="9525">
              <a:noFill/>
              <a:miter lim="800000"/>
            </a:ln>
          </p:spPr>
          <p:txBody>
            <a:bodyPr>
              <a:spAutoFit/>
            </a:bodyPr>
            <a:lstStyle/>
            <a:p>
              <a:pPr>
                <a:spcBef>
                  <a:spcPct val="50000"/>
                </a:spcBef>
              </a:pPr>
              <a:r>
                <a:rPr lang="en-US" altLang="zh-CN" sz="3200" b="1" i="1"/>
                <a:t>x</a:t>
              </a:r>
            </a:p>
          </p:txBody>
        </p:sp>
        <p:sp>
          <p:nvSpPr>
            <p:cNvPr id="275473" name="Text Box 16"/>
            <p:cNvSpPr txBox="1">
              <a:spLocks noChangeArrowheads="1"/>
            </p:cNvSpPr>
            <p:nvPr/>
          </p:nvSpPr>
          <p:spPr bwMode="auto">
            <a:xfrm>
              <a:off x="3983038" y="2781300"/>
              <a:ext cx="938213" cy="579438"/>
            </a:xfrm>
            <a:prstGeom prst="rect">
              <a:avLst/>
            </a:prstGeom>
            <a:noFill/>
            <a:ln w="9525">
              <a:noFill/>
              <a:miter lim="800000"/>
            </a:ln>
          </p:spPr>
          <p:txBody>
            <a:bodyPr>
              <a:spAutoFit/>
            </a:bodyPr>
            <a:lstStyle/>
            <a:p>
              <a:pPr>
                <a:spcBef>
                  <a:spcPct val="50000"/>
                </a:spcBef>
              </a:pPr>
              <a:r>
                <a:rPr lang="en-US" altLang="zh-CN" sz="3200" b="1" i="1"/>
                <a:t>u(x)</a:t>
              </a:r>
            </a:p>
          </p:txBody>
        </p:sp>
        <p:sp>
          <p:nvSpPr>
            <p:cNvPr id="275474" name="Text Box 17"/>
            <p:cNvSpPr txBox="1">
              <a:spLocks noChangeArrowheads="1"/>
            </p:cNvSpPr>
            <p:nvPr/>
          </p:nvSpPr>
          <p:spPr bwMode="auto">
            <a:xfrm>
              <a:off x="6321426" y="3286125"/>
              <a:ext cx="1173163" cy="457200"/>
            </a:xfrm>
            <a:prstGeom prst="rect">
              <a:avLst/>
            </a:prstGeom>
            <a:noFill/>
            <a:ln w="9525">
              <a:noFill/>
              <a:miter lim="800000"/>
            </a:ln>
          </p:spPr>
          <p:txBody>
            <a:bodyPr>
              <a:spAutoFit/>
            </a:bodyPr>
            <a:lstStyle/>
            <a:p>
              <a:pPr>
                <a:spcBef>
                  <a:spcPct val="50000"/>
                </a:spcBef>
              </a:pPr>
              <a:r>
                <a:rPr lang="zh-CN" altLang="en-US" sz="2400" b="1">
                  <a:solidFill>
                    <a:srgbClr val="5208F8"/>
                  </a:solidFill>
                </a:rPr>
                <a:t>年老</a:t>
              </a:r>
            </a:p>
          </p:txBody>
        </p:sp>
        <p:sp>
          <p:nvSpPr>
            <p:cNvPr id="2" name="任意多边形 1"/>
            <p:cNvSpPr/>
            <p:nvPr/>
          </p:nvSpPr>
          <p:spPr>
            <a:xfrm>
              <a:off x="5559425" y="3621088"/>
              <a:ext cx="2146300" cy="1158875"/>
            </a:xfrm>
            <a:custGeom>
              <a:avLst/>
              <a:gdLst>
                <a:gd name="connsiteX0" fmla="*/ 0 w 2145792"/>
                <a:gd name="connsiteY0" fmla="*/ 1158240 h 1158240"/>
                <a:gd name="connsiteX1" fmla="*/ 585216 w 2145792"/>
                <a:gd name="connsiteY1" fmla="*/ 938784 h 1158240"/>
                <a:gd name="connsiteX2" fmla="*/ 902208 w 2145792"/>
                <a:gd name="connsiteY2" fmla="*/ 365760 h 1158240"/>
                <a:gd name="connsiteX3" fmla="*/ 1097280 w 2145792"/>
                <a:gd name="connsiteY3" fmla="*/ 146304 h 1158240"/>
                <a:gd name="connsiteX4" fmla="*/ 1353312 w 2145792"/>
                <a:gd name="connsiteY4" fmla="*/ 48768 h 1158240"/>
                <a:gd name="connsiteX5" fmla="*/ 2145792 w 2145792"/>
                <a:gd name="connsiteY5" fmla="*/ 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5792" h="1158240">
                  <a:moveTo>
                    <a:pt x="0" y="1158240"/>
                  </a:moveTo>
                  <a:cubicBezTo>
                    <a:pt x="217424" y="1114552"/>
                    <a:pt x="434848" y="1070864"/>
                    <a:pt x="585216" y="938784"/>
                  </a:cubicBezTo>
                  <a:cubicBezTo>
                    <a:pt x="735584" y="806704"/>
                    <a:pt x="816864" y="497840"/>
                    <a:pt x="902208" y="365760"/>
                  </a:cubicBezTo>
                  <a:cubicBezTo>
                    <a:pt x="987552" y="233680"/>
                    <a:pt x="1022096" y="199136"/>
                    <a:pt x="1097280" y="146304"/>
                  </a:cubicBezTo>
                  <a:cubicBezTo>
                    <a:pt x="1172464" y="93472"/>
                    <a:pt x="1178560" y="73152"/>
                    <a:pt x="1353312" y="48768"/>
                  </a:cubicBezTo>
                  <a:cubicBezTo>
                    <a:pt x="1528064" y="24384"/>
                    <a:pt x="1836928" y="12192"/>
                    <a:pt x="2145792"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8" name="任意多边形 7"/>
            <p:cNvSpPr/>
            <p:nvPr/>
          </p:nvSpPr>
          <p:spPr>
            <a:xfrm>
              <a:off x="4668838" y="3644900"/>
              <a:ext cx="1609725" cy="1073150"/>
            </a:xfrm>
            <a:custGeom>
              <a:avLst/>
              <a:gdLst>
                <a:gd name="connsiteX0" fmla="*/ 0 w 1609344"/>
                <a:gd name="connsiteY0" fmla="*/ 0 h 1072896"/>
                <a:gd name="connsiteX1" fmla="*/ 207264 w 1609344"/>
                <a:gd name="connsiteY1" fmla="*/ 548640 h 1072896"/>
                <a:gd name="connsiteX2" fmla="*/ 426720 w 1609344"/>
                <a:gd name="connsiteY2" fmla="*/ 804672 h 1072896"/>
                <a:gd name="connsiteX3" fmla="*/ 755904 w 1609344"/>
                <a:gd name="connsiteY3" fmla="*/ 950976 h 1072896"/>
                <a:gd name="connsiteX4" fmla="*/ 1133856 w 1609344"/>
                <a:gd name="connsiteY4" fmla="*/ 1024128 h 1072896"/>
                <a:gd name="connsiteX5" fmla="*/ 1609344 w 1609344"/>
                <a:gd name="connsiteY5" fmla="*/ 1072896 h 10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9344" h="1072896">
                  <a:moveTo>
                    <a:pt x="0" y="0"/>
                  </a:moveTo>
                  <a:cubicBezTo>
                    <a:pt x="68072" y="207264"/>
                    <a:pt x="136144" y="414528"/>
                    <a:pt x="207264" y="548640"/>
                  </a:cubicBezTo>
                  <a:cubicBezTo>
                    <a:pt x="278384" y="682752"/>
                    <a:pt x="335280" y="737616"/>
                    <a:pt x="426720" y="804672"/>
                  </a:cubicBezTo>
                  <a:cubicBezTo>
                    <a:pt x="518160" y="871728"/>
                    <a:pt x="638048" y="914400"/>
                    <a:pt x="755904" y="950976"/>
                  </a:cubicBezTo>
                  <a:cubicBezTo>
                    <a:pt x="873760" y="987552"/>
                    <a:pt x="991616" y="1003808"/>
                    <a:pt x="1133856" y="1024128"/>
                  </a:cubicBezTo>
                  <a:cubicBezTo>
                    <a:pt x="1276096" y="1044448"/>
                    <a:pt x="1442720" y="1058672"/>
                    <a:pt x="1609344" y="107289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日期占位符 3"/>
          <p:cNvSpPr>
            <a:spLocks noGrp="1"/>
          </p:cNvSpPr>
          <p:nvPr>
            <p:ph type="dt" sz="quarter" idx="10"/>
          </p:nvPr>
        </p:nvSpPr>
        <p:spPr>
          <a:noFill/>
        </p:spPr>
        <p:txBody>
          <a:bodyPr/>
          <a:lstStyle/>
          <a:p>
            <a:fld id="{AAE6158D-0E8B-4EA9-8EB7-E8D7E2974C5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76482" name="灯片编号占位符 5"/>
          <p:cNvSpPr>
            <a:spLocks noGrp="1"/>
          </p:cNvSpPr>
          <p:nvPr>
            <p:ph type="sldNum" sz="quarter" idx="12"/>
          </p:nvPr>
        </p:nvSpPr>
        <p:spPr>
          <a:noFill/>
        </p:spPr>
        <p:txBody>
          <a:bodyPr/>
          <a:lstStyle/>
          <a:p>
            <a:fld id="{90C8F805-B8D7-4C36-80BC-93AED0293FBF}" type="slidenum">
              <a:rPr lang="en-US" altLang="zh-CN" smtClean="0">
                <a:ea typeface="宋体" panose="02010600030101010101" pitchFamily="2" charset="-122"/>
              </a:rPr>
              <a:pPr/>
              <a:t>56</a:t>
            </a:fld>
            <a:endParaRPr lang="en-US" altLang="zh-CN" smtClean="0">
              <a:ea typeface="宋体" panose="02010600030101010101" pitchFamily="2" charset="-122"/>
            </a:endParaRPr>
          </a:p>
        </p:txBody>
      </p:sp>
      <p:sp>
        <p:nvSpPr>
          <p:cNvPr id="276483" name="Rectangle 2"/>
          <p:cNvSpPr>
            <a:spLocks noGrp="1" noChangeArrowheads="1"/>
          </p:cNvSpPr>
          <p:nvPr>
            <p:ph type="title"/>
          </p:nvPr>
        </p:nvSpPr>
        <p:spPr/>
        <p:txBody>
          <a:bodyPr/>
          <a:lstStyle/>
          <a:p>
            <a:pPr eaLnBrk="1" hangingPunct="1"/>
            <a:r>
              <a:rPr lang="zh-CN" altLang="en-US" sz="3800" b="1" smtClean="0"/>
              <a:t>模糊集合</a:t>
            </a:r>
            <a:r>
              <a:rPr lang="en-US" altLang="zh-CN" sz="3800" b="1" smtClean="0"/>
              <a:t>vs.</a:t>
            </a:r>
            <a:r>
              <a:rPr lang="zh-CN" altLang="en-US" sz="3800" b="1" smtClean="0"/>
              <a:t>普通集合</a:t>
            </a:r>
          </a:p>
        </p:txBody>
      </p:sp>
      <p:sp>
        <p:nvSpPr>
          <p:cNvPr id="276484" name="Rectangle 3"/>
          <p:cNvSpPr>
            <a:spLocks noGrp="1" noChangeArrowheads="1"/>
          </p:cNvSpPr>
          <p:nvPr>
            <p:ph type="body" idx="1"/>
          </p:nvPr>
        </p:nvSpPr>
        <p:spPr>
          <a:xfrm>
            <a:off x="611188" y="1773238"/>
            <a:ext cx="7772400" cy="3362325"/>
          </a:xfrm>
        </p:spPr>
        <p:txBody>
          <a:bodyPr/>
          <a:lstStyle/>
          <a:p>
            <a:pPr eaLnBrk="1" hangingPunct="1"/>
            <a:r>
              <a:rPr lang="zh-CN" altLang="en-US" b="1" smtClean="0">
                <a:latin typeface="Times New Roman" panose="02020603050405020304" pitchFamily="18" charset="0"/>
              </a:rPr>
              <a:t>模糊集合</a:t>
            </a:r>
            <a:r>
              <a:rPr lang="en-US" altLang="zh-CN" b="1" i="1" smtClean="0">
                <a:latin typeface="Times New Roman" panose="02020603050405020304" pitchFamily="18" charset="0"/>
              </a:rPr>
              <a:t>A</a:t>
            </a:r>
            <a:r>
              <a:rPr lang="zh-CN" altLang="en-US" b="1" smtClean="0">
                <a:latin typeface="Times New Roman" panose="02020603050405020304" pitchFamily="18" charset="0"/>
              </a:rPr>
              <a:t>由隶属函数</a:t>
            </a:r>
            <a:r>
              <a:rPr lang="en-US" altLang="zh-CN" b="1" i="1" smtClean="0">
                <a:latin typeface="Times New Roman" panose="02020603050405020304" pitchFamily="18" charset="0"/>
              </a:rPr>
              <a:t>μ</a:t>
            </a:r>
            <a:r>
              <a:rPr lang="en-US" altLang="zh-CN" b="1" i="1" baseline="-25000" smtClean="0">
                <a:latin typeface="Times New Roman" panose="02020603050405020304" pitchFamily="18" charset="0"/>
              </a:rPr>
              <a:t>A</a:t>
            </a:r>
            <a:r>
              <a:rPr lang="zh-CN" altLang="en-US" b="1" smtClean="0">
                <a:latin typeface="Times New Roman" panose="02020603050405020304" pitchFamily="18" charset="0"/>
              </a:rPr>
              <a:t>刻画</a:t>
            </a:r>
          </a:p>
          <a:p>
            <a:pPr eaLnBrk="1" hangingPunct="1"/>
            <a:r>
              <a:rPr lang="zh-CN" altLang="en-US" b="1" smtClean="0">
                <a:latin typeface="Times New Roman" panose="02020603050405020304" pitchFamily="18" charset="0"/>
              </a:rPr>
              <a:t>普通集合</a:t>
            </a:r>
            <a:r>
              <a:rPr lang="en-US" altLang="zh-CN" b="1" i="1" smtClean="0">
                <a:latin typeface="Times New Roman" panose="02020603050405020304" pitchFamily="18" charset="0"/>
              </a:rPr>
              <a:t>A</a:t>
            </a:r>
            <a:r>
              <a:rPr lang="zh-CN" altLang="en-US" b="1" smtClean="0">
                <a:latin typeface="Times New Roman" panose="02020603050405020304" pitchFamily="18" charset="0"/>
              </a:rPr>
              <a:t>由特征函数</a:t>
            </a:r>
            <a:r>
              <a:rPr lang="en-US" altLang="zh-CN" b="1" smtClean="0">
                <a:latin typeface="Times New Roman" panose="02020603050405020304" pitchFamily="18" charset="0"/>
              </a:rPr>
              <a:t>X</a:t>
            </a:r>
            <a:r>
              <a:rPr lang="en-US" altLang="zh-CN" b="1" i="1" baseline="-25000" smtClean="0">
                <a:latin typeface="Times New Roman" panose="02020603050405020304" pitchFamily="18" charset="0"/>
              </a:rPr>
              <a:t>A</a:t>
            </a:r>
            <a:r>
              <a:rPr lang="zh-CN" altLang="en-US" b="1" smtClean="0">
                <a:latin typeface="Times New Roman" panose="02020603050405020304" pitchFamily="18" charset="0"/>
              </a:rPr>
              <a:t>刻画</a:t>
            </a:r>
          </a:p>
          <a:p>
            <a:pPr eaLnBrk="1" hangingPunct="1"/>
            <a:r>
              <a:rPr lang="en-US" altLang="zh-CN" b="1" smtClean="0">
                <a:solidFill>
                  <a:srgbClr val="0033CC"/>
                </a:solidFill>
                <a:latin typeface="Times New Roman" panose="02020603050405020304" pitchFamily="18" charset="0"/>
              </a:rPr>
              <a:t>Question.</a:t>
            </a:r>
            <a:r>
              <a:rPr lang="en-US" altLang="zh-CN" b="1" smtClean="0">
                <a:latin typeface="Times New Roman" panose="02020603050405020304" pitchFamily="18" charset="0"/>
              </a:rPr>
              <a:t> </a:t>
            </a:r>
            <a:r>
              <a:rPr lang="zh-CN" altLang="en-US" b="1" smtClean="0">
                <a:latin typeface="Times New Roman" panose="02020603050405020304" pitchFamily="18" charset="0"/>
              </a:rPr>
              <a:t>什么时候模糊集合退化成普通集合？</a:t>
            </a:r>
          </a:p>
        </p:txBody>
      </p:sp>
      <p:pic>
        <p:nvPicPr>
          <p:cNvPr id="276485" name="Picture 4" descr="Review"/>
          <p:cNvPicPr>
            <a:picLocks noChangeAspect="1" noChangeArrowheads="1"/>
          </p:cNvPicPr>
          <p:nvPr/>
        </p:nvPicPr>
        <p:blipFill>
          <a:blip r:embed="rId3"/>
          <a:srcRect/>
          <a:stretch>
            <a:fillRect/>
          </a:stretch>
        </p:blipFill>
        <p:spPr bwMode="auto">
          <a:xfrm>
            <a:off x="1331913" y="4149725"/>
            <a:ext cx="1728787" cy="167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921" name="Rectangle 9"/>
          <p:cNvSpPr>
            <a:spLocks noGrp="1" noChangeArrowheads="1"/>
          </p:cNvSpPr>
          <p:nvPr>
            <p:ph type="dt" sz="quarter" idx="10"/>
          </p:nvPr>
        </p:nvSpPr>
        <p:spPr>
          <a:noFill/>
        </p:spPr>
        <p:txBody>
          <a:bodyPr/>
          <a:lstStyle/>
          <a:p>
            <a:fld id="{4112D519-3B89-4CD2-B954-45DF662BAA44}"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07922" name="Rectangle 11"/>
          <p:cNvSpPr>
            <a:spLocks noGrp="1" noChangeArrowheads="1"/>
          </p:cNvSpPr>
          <p:nvPr>
            <p:ph type="sldNum" sz="quarter" idx="12"/>
          </p:nvPr>
        </p:nvSpPr>
        <p:spPr>
          <a:noFill/>
        </p:spPr>
        <p:txBody>
          <a:bodyPr/>
          <a:lstStyle/>
          <a:p>
            <a:fld id="{6D6C2516-2A8F-4F5A-BAD9-8FDCE5AA1920}" type="slidenum">
              <a:rPr lang="en-US" altLang="zh-CN" smtClean="0">
                <a:ea typeface="宋体" panose="02010600030101010101" pitchFamily="2" charset="-122"/>
              </a:rPr>
              <a:pPr/>
              <a:t>57</a:t>
            </a:fld>
            <a:endParaRPr lang="en-US" altLang="zh-CN" smtClean="0">
              <a:ea typeface="宋体" panose="02010600030101010101" pitchFamily="2" charset="-122"/>
            </a:endParaRPr>
          </a:p>
        </p:txBody>
      </p:sp>
      <p:sp>
        <p:nvSpPr>
          <p:cNvPr id="207923" name="Rectangle 2"/>
          <p:cNvSpPr>
            <a:spLocks noGrp="1" noChangeArrowheads="1"/>
          </p:cNvSpPr>
          <p:nvPr>
            <p:ph type="ctrTitle"/>
          </p:nvPr>
        </p:nvSpPr>
        <p:spPr>
          <a:xfrm>
            <a:off x="250825" y="1628775"/>
            <a:ext cx="7772400" cy="1143000"/>
          </a:xfrm>
        </p:spPr>
        <p:txBody>
          <a:bodyPr/>
          <a:lstStyle/>
          <a:p>
            <a:pPr eaLnBrk="1" hangingPunct="1"/>
            <a:r>
              <a:rPr lang="zh-CN" altLang="en-US" b="1" smtClean="0"/>
              <a:t>模糊集合的表示方法</a:t>
            </a:r>
          </a:p>
        </p:txBody>
      </p:sp>
      <p:graphicFrame>
        <p:nvGraphicFramePr>
          <p:cNvPr id="207920" name="Object 48"/>
          <p:cNvGraphicFramePr>
            <a:graphicFrameLocks noChangeAspect="1"/>
          </p:cNvGraphicFramePr>
          <p:nvPr/>
        </p:nvGraphicFramePr>
        <p:xfrm>
          <a:off x="2843213" y="3644900"/>
          <a:ext cx="3024187" cy="1643063"/>
        </p:xfrm>
        <a:graphic>
          <a:graphicData uri="http://schemas.openxmlformats.org/presentationml/2006/ole">
            <p:oleObj spid="_x0000_s290817" name="Clip" r:id="rId4" imgW="2979738" imgH="2795588" progId="">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日期占位符 3"/>
          <p:cNvSpPr>
            <a:spLocks noGrp="1"/>
          </p:cNvSpPr>
          <p:nvPr>
            <p:ph type="dt" sz="quarter" idx="10"/>
          </p:nvPr>
        </p:nvSpPr>
        <p:spPr>
          <a:noFill/>
        </p:spPr>
        <p:txBody>
          <a:bodyPr/>
          <a:lstStyle/>
          <a:p>
            <a:fld id="{0D571064-A1EF-47EE-815A-6CA70CBA39D1}"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0578" name="灯片编号占位符 5"/>
          <p:cNvSpPr>
            <a:spLocks noGrp="1"/>
          </p:cNvSpPr>
          <p:nvPr>
            <p:ph type="sldNum" sz="quarter" idx="12"/>
          </p:nvPr>
        </p:nvSpPr>
        <p:spPr>
          <a:noFill/>
        </p:spPr>
        <p:txBody>
          <a:bodyPr/>
          <a:lstStyle/>
          <a:p>
            <a:fld id="{190314AD-0BC7-479C-9BE9-F55E1386DBF5}" type="slidenum">
              <a:rPr lang="en-US" altLang="zh-CN" smtClean="0">
                <a:ea typeface="宋体" panose="02010600030101010101" pitchFamily="2" charset="-122"/>
              </a:rPr>
              <a:pPr/>
              <a:t>58</a:t>
            </a:fld>
            <a:endParaRPr lang="en-US" altLang="zh-CN" smtClean="0">
              <a:ea typeface="宋体" panose="02010600030101010101" pitchFamily="2" charset="-122"/>
            </a:endParaRPr>
          </a:p>
        </p:txBody>
      </p:sp>
      <p:sp>
        <p:nvSpPr>
          <p:cNvPr id="280579" name="Rectangle 2"/>
          <p:cNvSpPr>
            <a:spLocks noGrp="1" noChangeArrowheads="1"/>
          </p:cNvSpPr>
          <p:nvPr>
            <p:ph type="title"/>
          </p:nvPr>
        </p:nvSpPr>
        <p:spPr/>
        <p:txBody>
          <a:bodyPr/>
          <a:lstStyle/>
          <a:p>
            <a:pPr eaLnBrk="1" hangingPunct="1"/>
            <a:r>
              <a:rPr lang="zh-CN" altLang="en-US" sz="3800" b="1" smtClean="0"/>
              <a:t>模糊集合的表示方法</a:t>
            </a:r>
          </a:p>
        </p:txBody>
      </p:sp>
      <p:sp>
        <p:nvSpPr>
          <p:cNvPr id="280580" name="Rectangle 3"/>
          <p:cNvSpPr>
            <a:spLocks noGrp="1" noChangeArrowheads="1"/>
          </p:cNvSpPr>
          <p:nvPr>
            <p:ph type="body" idx="1"/>
          </p:nvPr>
        </p:nvSpPr>
        <p:spPr>
          <a:xfrm>
            <a:off x="609600" y="1787525"/>
            <a:ext cx="7924800" cy="4232275"/>
          </a:xfrm>
        </p:spPr>
        <p:txBody>
          <a:bodyPr/>
          <a:lstStyle/>
          <a:p>
            <a:pPr eaLnBrk="1" hangingPunct="1">
              <a:buFont typeface="Wingdings" panose="05000000000000000000" pitchFamily="2" charset="2"/>
              <a:buNone/>
            </a:pPr>
            <a:r>
              <a:rPr lang="zh-CN" altLang="en-US" b="1" smtClean="0"/>
              <a:t>论域</a:t>
            </a:r>
          </a:p>
          <a:p>
            <a:pPr eaLnBrk="1" hangingPunct="1"/>
            <a:r>
              <a:rPr lang="zh-CN" altLang="en-US" b="1" smtClean="0"/>
              <a:t>论域</a:t>
            </a:r>
            <a:r>
              <a:rPr lang="en-US" altLang="zh-CN" b="1" smtClean="0"/>
              <a:t>——</a:t>
            </a:r>
            <a:r>
              <a:rPr lang="zh-CN" altLang="en-US" b="1" smtClean="0"/>
              <a:t>有限集</a:t>
            </a:r>
          </a:p>
          <a:p>
            <a:pPr eaLnBrk="1" hangingPunct="1">
              <a:buFont typeface="Wingdings" panose="05000000000000000000" pitchFamily="2" charset="2"/>
              <a:buNone/>
            </a:pPr>
            <a:r>
              <a:rPr lang="zh-CN" altLang="en-US" b="1" smtClean="0"/>
              <a:t>             例如：</a:t>
            </a:r>
            <a:r>
              <a:rPr lang="en-US" altLang="zh-CN" b="1" i="1" smtClean="0"/>
              <a:t>X</a:t>
            </a:r>
            <a:r>
              <a:rPr lang="en-US" altLang="zh-CN" b="1" smtClean="0"/>
              <a:t>={</a:t>
            </a:r>
            <a:r>
              <a:rPr lang="en-US" altLang="zh-CN" b="1" i="1" smtClean="0"/>
              <a:t>x</a:t>
            </a:r>
            <a:r>
              <a:rPr lang="en-US" altLang="zh-CN" b="1" baseline="-25000" smtClean="0"/>
              <a:t>1</a:t>
            </a:r>
            <a:r>
              <a:rPr lang="en-US" altLang="zh-CN" b="1" i="1" baseline="-25000" smtClean="0"/>
              <a:t> </a:t>
            </a:r>
            <a:r>
              <a:rPr lang="en-US" altLang="zh-CN" b="1" i="1" smtClean="0"/>
              <a:t>, x</a:t>
            </a:r>
            <a:r>
              <a:rPr lang="en-US" altLang="zh-CN" b="1" baseline="-25000" smtClean="0"/>
              <a:t>2</a:t>
            </a:r>
            <a:r>
              <a:rPr lang="en-US" altLang="zh-CN" b="1" i="1" baseline="-25000" smtClean="0"/>
              <a:t> </a:t>
            </a:r>
            <a:r>
              <a:rPr lang="en-US" altLang="zh-CN" b="1" i="1" smtClean="0"/>
              <a:t>,</a:t>
            </a:r>
            <a:r>
              <a:rPr lang="en-US" altLang="zh-CN" b="1" i="1" baseline="-25000" smtClean="0"/>
              <a:t> </a:t>
            </a:r>
            <a:r>
              <a:rPr lang="en-US" altLang="zh-CN" b="1" i="1" smtClean="0"/>
              <a:t>x</a:t>
            </a:r>
            <a:r>
              <a:rPr lang="en-US" altLang="zh-CN" b="1" baseline="-25000" smtClean="0"/>
              <a:t>3</a:t>
            </a:r>
            <a:r>
              <a:rPr lang="en-US" altLang="zh-CN" b="1" i="1" baseline="-25000" smtClean="0"/>
              <a:t> </a:t>
            </a:r>
            <a:r>
              <a:rPr lang="en-US" altLang="zh-CN" b="1" i="1" smtClean="0"/>
              <a:t>, x</a:t>
            </a:r>
            <a:r>
              <a:rPr lang="en-US" altLang="zh-CN" b="1" baseline="-25000" smtClean="0"/>
              <a:t>4</a:t>
            </a:r>
            <a:r>
              <a:rPr lang="en-US" altLang="zh-CN" b="1" i="1" baseline="-25000" smtClean="0"/>
              <a:t> </a:t>
            </a:r>
            <a:r>
              <a:rPr lang="en-US" altLang="zh-CN" b="1" i="1" smtClean="0"/>
              <a:t>,</a:t>
            </a:r>
            <a:r>
              <a:rPr lang="en-US" altLang="zh-CN" b="1" i="1" baseline="-25000" smtClean="0"/>
              <a:t>, </a:t>
            </a:r>
            <a:r>
              <a:rPr lang="en-US" altLang="zh-CN" b="1" i="1" smtClean="0"/>
              <a:t>x</a:t>
            </a:r>
            <a:r>
              <a:rPr lang="en-US" altLang="zh-CN" b="1" baseline="-25000" smtClean="0"/>
              <a:t>5</a:t>
            </a:r>
            <a:r>
              <a:rPr lang="en-US" altLang="zh-CN" b="1" smtClean="0"/>
              <a:t>}</a:t>
            </a:r>
          </a:p>
          <a:p>
            <a:pPr eaLnBrk="1" hangingPunct="1"/>
            <a:r>
              <a:rPr lang="zh-CN" altLang="en-US" b="1" smtClean="0"/>
              <a:t>论域</a:t>
            </a:r>
            <a:r>
              <a:rPr lang="en-US" altLang="zh-CN" b="1" smtClean="0"/>
              <a:t>——</a:t>
            </a:r>
            <a:r>
              <a:rPr lang="zh-CN" altLang="en-US" b="1" smtClean="0"/>
              <a:t>无限集</a:t>
            </a:r>
          </a:p>
          <a:p>
            <a:pPr eaLnBrk="1" hangingPunct="1">
              <a:buFont typeface="Wingdings" panose="05000000000000000000" pitchFamily="2" charset="2"/>
              <a:buNone/>
            </a:pPr>
            <a:r>
              <a:rPr lang="zh-CN" altLang="en-US" b="1" smtClean="0"/>
              <a:t>             例如：</a:t>
            </a:r>
            <a:r>
              <a:rPr lang="en-US" altLang="zh-CN" b="1" i="1" smtClean="0"/>
              <a:t>X</a:t>
            </a:r>
            <a:r>
              <a:rPr lang="en-US" altLang="zh-CN" b="1" smtClean="0"/>
              <a:t>=[0, 100]</a:t>
            </a:r>
          </a:p>
          <a:p>
            <a:pPr eaLnBrk="1" hangingPunct="1"/>
            <a:endParaRPr lang="en-US" altLang="zh-CN" b="1"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日期占位符 3"/>
          <p:cNvSpPr>
            <a:spLocks noGrp="1"/>
          </p:cNvSpPr>
          <p:nvPr>
            <p:ph type="dt" sz="quarter" idx="10"/>
          </p:nvPr>
        </p:nvSpPr>
        <p:spPr>
          <a:noFill/>
        </p:spPr>
        <p:txBody>
          <a:bodyPr/>
          <a:lstStyle/>
          <a:p>
            <a:fld id="{9CB7047B-BB3A-4CFF-BBE2-C74343FF134D}"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2626" name="灯片编号占位符 5"/>
          <p:cNvSpPr>
            <a:spLocks noGrp="1"/>
          </p:cNvSpPr>
          <p:nvPr>
            <p:ph type="sldNum" sz="quarter" idx="12"/>
          </p:nvPr>
        </p:nvSpPr>
        <p:spPr>
          <a:noFill/>
        </p:spPr>
        <p:txBody>
          <a:bodyPr/>
          <a:lstStyle/>
          <a:p>
            <a:fld id="{69FDD19C-B10B-4E14-B1A1-55F39D034FD4}" type="slidenum">
              <a:rPr lang="en-US" altLang="zh-CN" smtClean="0">
                <a:ea typeface="宋体" panose="02010600030101010101" pitchFamily="2" charset="-122"/>
              </a:rPr>
              <a:pPr/>
              <a:t>59</a:t>
            </a:fld>
            <a:endParaRPr lang="en-US" altLang="zh-CN" smtClean="0">
              <a:ea typeface="宋体" panose="02010600030101010101" pitchFamily="2" charset="-122"/>
            </a:endParaRPr>
          </a:p>
        </p:txBody>
      </p:sp>
      <p:sp>
        <p:nvSpPr>
          <p:cNvPr id="282627" name="Rectangle 2"/>
          <p:cNvSpPr>
            <a:spLocks noGrp="1" noChangeArrowheads="1"/>
          </p:cNvSpPr>
          <p:nvPr>
            <p:ph type="title"/>
          </p:nvPr>
        </p:nvSpPr>
        <p:spPr/>
        <p:txBody>
          <a:bodyPr/>
          <a:lstStyle/>
          <a:p>
            <a:pPr eaLnBrk="1" hangingPunct="1"/>
            <a:r>
              <a:rPr lang="zh-CN" altLang="en-US" sz="3800" b="1" smtClean="0"/>
              <a:t>模糊集合表示方法（有限论域）</a:t>
            </a:r>
          </a:p>
        </p:txBody>
      </p:sp>
      <p:sp>
        <p:nvSpPr>
          <p:cNvPr id="282628" name="Rectangle 3"/>
          <p:cNvSpPr>
            <a:spLocks noGrp="1" noChangeArrowheads="1"/>
          </p:cNvSpPr>
          <p:nvPr>
            <p:ph type="body" idx="1"/>
          </p:nvPr>
        </p:nvSpPr>
        <p:spPr/>
        <p:txBody>
          <a:bodyPr/>
          <a:lstStyle/>
          <a:p>
            <a:pPr eaLnBrk="1" hangingPunct="1">
              <a:lnSpc>
                <a:spcPct val="120000"/>
              </a:lnSpc>
            </a:pPr>
            <a:r>
              <a:rPr lang="zh-CN" altLang="en-US" b="1" smtClean="0">
                <a:latin typeface="Times New Roman" panose="02020603050405020304" pitchFamily="18" charset="0"/>
              </a:rPr>
              <a:t>有限论域</a:t>
            </a:r>
            <a:r>
              <a:rPr lang="en-US" altLang="zh-CN" b="1" smtClean="0">
                <a:latin typeface="Times New Roman" panose="02020603050405020304" pitchFamily="18" charset="0"/>
              </a:rPr>
              <a:t>X={</a:t>
            </a:r>
            <a:r>
              <a:rPr lang="en-US" altLang="zh-CN" b="1" i="1" smtClean="0">
                <a:latin typeface="Times New Roman" panose="02020603050405020304" pitchFamily="18" charset="0"/>
              </a:rPr>
              <a:t>x</a:t>
            </a:r>
            <a:r>
              <a:rPr lang="en-US" altLang="zh-CN" b="1" baseline="-25000" smtClean="0">
                <a:latin typeface="Times New Roman" panose="02020603050405020304" pitchFamily="18" charset="0"/>
              </a:rPr>
              <a:t>1 </a:t>
            </a:r>
            <a:r>
              <a:rPr lang="en-US" altLang="zh-CN" b="1" i="1" smtClean="0">
                <a:latin typeface="Times New Roman" panose="02020603050405020304" pitchFamily="18" charset="0"/>
              </a:rPr>
              <a:t>, x</a:t>
            </a:r>
            <a:r>
              <a:rPr lang="en-US" altLang="zh-CN" b="1" baseline="-25000" smtClean="0">
                <a:latin typeface="Times New Roman" panose="02020603050405020304" pitchFamily="18" charset="0"/>
              </a:rPr>
              <a:t>2 </a:t>
            </a:r>
            <a:r>
              <a:rPr lang="en-US" altLang="zh-CN" b="1" i="1" smtClean="0">
                <a:latin typeface="Times New Roman" panose="02020603050405020304" pitchFamily="18" charset="0"/>
              </a:rPr>
              <a:t>,</a:t>
            </a:r>
            <a:r>
              <a:rPr lang="en-US" altLang="zh-CN" b="1" i="1" baseline="-25000" smtClean="0">
                <a:latin typeface="Times New Roman" panose="02020603050405020304" pitchFamily="18" charset="0"/>
              </a:rPr>
              <a:t> </a:t>
            </a:r>
            <a:r>
              <a:rPr lang="en-US" altLang="zh-CN" b="1" i="1" smtClean="0">
                <a:latin typeface="Times New Roman" panose="02020603050405020304" pitchFamily="18" charset="0"/>
              </a:rPr>
              <a:t>…,</a:t>
            </a:r>
            <a:r>
              <a:rPr lang="en-US" altLang="zh-CN" b="1" i="1" baseline="-25000" smtClean="0">
                <a:latin typeface="Times New Roman" panose="02020603050405020304" pitchFamily="18" charset="0"/>
              </a:rPr>
              <a:t> </a:t>
            </a:r>
            <a:r>
              <a:rPr lang="en-US" altLang="zh-CN" b="1" i="1" smtClean="0">
                <a:latin typeface="Times New Roman" panose="02020603050405020304" pitchFamily="18" charset="0"/>
              </a:rPr>
              <a:t>x</a:t>
            </a:r>
            <a:r>
              <a:rPr lang="en-US" altLang="zh-CN" b="1" baseline="-25000" smtClean="0">
                <a:latin typeface="Times New Roman" panose="02020603050405020304" pitchFamily="18" charset="0"/>
              </a:rPr>
              <a:t>n </a:t>
            </a:r>
            <a:r>
              <a:rPr lang="en-US" altLang="zh-CN" b="1" smtClean="0">
                <a:latin typeface="Times New Roman" panose="02020603050405020304" pitchFamily="18" charset="0"/>
              </a:rPr>
              <a:t>}</a:t>
            </a:r>
          </a:p>
          <a:p>
            <a:pPr eaLnBrk="1" hangingPunct="1">
              <a:lnSpc>
                <a:spcPct val="120000"/>
              </a:lnSpc>
            </a:pPr>
            <a:r>
              <a:rPr lang="zh-CN" altLang="en-US" b="1" smtClean="0">
                <a:latin typeface="Times New Roman" panose="02020603050405020304" pitchFamily="18" charset="0"/>
              </a:rPr>
              <a:t>设</a:t>
            </a:r>
            <a:r>
              <a:rPr lang="en-US" altLang="zh-CN" b="1" smtClean="0">
                <a:latin typeface="Times New Roman" panose="02020603050405020304" pitchFamily="18" charset="0"/>
              </a:rPr>
              <a:t>X</a:t>
            </a:r>
            <a:r>
              <a:rPr lang="zh-CN" altLang="en-US" b="1" smtClean="0">
                <a:latin typeface="Times New Roman" panose="02020603050405020304" pitchFamily="18" charset="0"/>
              </a:rPr>
              <a:t>上的模糊子集</a:t>
            </a:r>
            <a:r>
              <a:rPr lang="en-US" altLang="zh-CN" b="1" smtClean="0">
                <a:latin typeface="Times New Roman" panose="02020603050405020304" pitchFamily="18" charset="0"/>
              </a:rPr>
              <a:t>A </a:t>
            </a:r>
            <a:r>
              <a:rPr lang="zh-CN" altLang="en-US" b="1" smtClean="0">
                <a:latin typeface="Times New Roman" panose="02020603050405020304" pitchFamily="18" charset="0"/>
              </a:rPr>
              <a:t>的隶属函数为</a:t>
            </a:r>
            <a:r>
              <a:rPr lang="en-US" altLang="zh-CN" b="1" i="1" smtClean="0">
                <a:latin typeface="Times New Roman" panose="02020603050405020304" pitchFamily="18" charset="0"/>
              </a:rPr>
              <a:t>μ</a:t>
            </a:r>
            <a:r>
              <a:rPr lang="en-US" altLang="zh-CN" b="1" i="1" baseline="-25000" smtClean="0">
                <a:latin typeface="Times New Roman" panose="02020603050405020304" pitchFamily="18" charset="0"/>
              </a:rPr>
              <a:t>A </a:t>
            </a:r>
            <a:r>
              <a:rPr lang="zh-CN" altLang="en-US" b="1" smtClean="0">
                <a:latin typeface="Times New Roman" panose="02020603050405020304" pitchFamily="18" charset="0"/>
              </a:rPr>
              <a:t>， </a:t>
            </a:r>
            <a:r>
              <a:rPr lang="en-US" altLang="zh-CN" b="1" i="1" smtClean="0">
                <a:latin typeface="Times New Roman" panose="02020603050405020304" pitchFamily="18" charset="0"/>
              </a:rPr>
              <a:t>μ</a:t>
            </a:r>
            <a:r>
              <a:rPr lang="en-US" altLang="zh-CN" b="1" i="1" baseline="-25000" smtClean="0">
                <a:latin typeface="Times New Roman" panose="02020603050405020304" pitchFamily="18" charset="0"/>
              </a:rPr>
              <a:t>i</a:t>
            </a:r>
            <a:r>
              <a:rPr lang="en-US" altLang="zh-CN" b="1" smtClean="0">
                <a:latin typeface="Times New Roman" panose="02020603050405020304" pitchFamily="18" charset="0"/>
              </a:rPr>
              <a:t> =</a:t>
            </a:r>
            <a:r>
              <a:rPr lang="en-US" altLang="zh-CN" b="1" i="1" smtClean="0">
                <a:latin typeface="Times New Roman" panose="02020603050405020304" pitchFamily="18" charset="0"/>
              </a:rPr>
              <a:t>μ</a:t>
            </a:r>
            <a:r>
              <a:rPr lang="en-US" altLang="zh-CN" b="1" i="1" baseline="-25000" smtClean="0">
                <a:latin typeface="Times New Roman" panose="02020603050405020304" pitchFamily="18" charset="0"/>
              </a:rPr>
              <a:t>A</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i="1" baseline="-25000" smtClean="0">
                <a:latin typeface="Times New Roman" panose="02020603050405020304" pitchFamily="18" charset="0"/>
              </a:rPr>
              <a:t>i</a:t>
            </a:r>
            <a:r>
              <a:rPr lang="en-US" altLang="zh-CN" b="1" smtClean="0">
                <a:latin typeface="Times New Roman" panose="02020603050405020304" pitchFamily="18" charset="0"/>
              </a:rPr>
              <a:t>)</a:t>
            </a:r>
            <a:endParaRPr lang="en-US" altLang="zh-CN" b="1" i="1" baseline="-25000" smtClean="0">
              <a:latin typeface="Times New Roman" panose="02020603050405020304" pitchFamily="18" charset="0"/>
            </a:endParaRPr>
          </a:p>
          <a:p>
            <a:pPr eaLnBrk="1" hangingPunct="1">
              <a:lnSpc>
                <a:spcPct val="120000"/>
              </a:lnSpc>
            </a:pPr>
            <a:r>
              <a:rPr lang="zh-CN" altLang="en-US" b="1" smtClean="0">
                <a:latin typeface="Times New Roman" panose="02020603050405020304" pitchFamily="18" charset="0"/>
              </a:rPr>
              <a:t>模糊子集</a:t>
            </a:r>
            <a:r>
              <a:rPr lang="en-US" altLang="zh-CN" b="1" smtClean="0">
                <a:latin typeface="Times New Roman" panose="02020603050405020304" pitchFamily="18" charset="0"/>
              </a:rPr>
              <a:t>A</a:t>
            </a:r>
            <a:r>
              <a:rPr lang="zh-CN" altLang="en-US" b="1" smtClean="0">
                <a:latin typeface="Times New Roman" panose="02020603050405020304" pitchFamily="18" charset="0"/>
              </a:rPr>
              <a:t>如何表示？</a:t>
            </a:r>
          </a:p>
          <a:p>
            <a:pPr lvl="1" eaLnBrk="1" hangingPunct="1">
              <a:lnSpc>
                <a:spcPct val="120000"/>
              </a:lnSpc>
            </a:pPr>
            <a:r>
              <a:rPr lang="zh-CN" altLang="en-US" b="1" smtClean="0">
                <a:latin typeface="Times New Roman" panose="02020603050405020304" pitchFamily="18" charset="0"/>
              </a:rPr>
              <a:t>三种表示方法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smtClean="0"/>
              <a:t>数学发展史</a:t>
            </a:r>
          </a:p>
        </p:txBody>
      </p:sp>
      <p:sp>
        <p:nvSpPr>
          <p:cNvPr id="3" name="内容占位符 2"/>
          <p:cNvSpPr>
            <a:spLocks noGrp="1"/>
          </p:cNvSpPr>
          <p:nvPr>
            <p:ph idx="1"/>
          </p:nvPr>
        </p:nvSpPr>
        <p:spPr/>
        <p:txBody>
          <a:bodyPr/>
          <a:lstStyle/>
          <a:p>
            <a:r>
              <a:rPr lang="zh-CN" altLang="en-US" b="1" smtClean="0"/>
              <a:t>第一时期：数学形成时期</a:t>
            </a:r>
            <a:endParaRPr lang="en-US" altLang="zh-CN" b="1" smtClean="0"/>
          </a:p>
          <a:p>
            <a:r>
              <a:rPr lang="zh-CN" altLang="en-US" b="1" smtClean="0"/>
              <a:t>公元前</a:t>
            </a:r>
            <a:r>
              <a:rPr lang="en-US" altLang="zh-CN" b="1" smtClean="0"/>
              <a:t>5</a:t>
            </a:r>
            <a:r>
              <a:rPr lang="zh-CN" altLang="en-US" b="1" smtClean="0"/>
              <a:t>世纪以前</a:t>
            </a:r>
            <a:endParaRPr lang="en-US" altLang="zh-CN" b="1" smtClean="0"/>
          </a:p>
          <a:p>
            <a:r>
              <a:rPr lang="zh-CN" altLang="en-US" b="1" smtClean="0"/>
              <a:t>人类从数数开始逐渐建立了自然数的概念，简单的计算法，并认识了最基本最简单的几何形式</a:t>
            </a:r>
          </a:p>
        </p:txBody>
      </p:sp>
      <p:sp>
        <p:nvSpPr>
          <p:cNvPr id="22531" name="日期占位符 3"/>
          <p:cNvSpPr>
            <a:spLocks noGrp="1"/>
          </p:cNvSpPr>
          <p:nvPr>
            <p:ph type="dt" sz="quarter" idx="10"/>
          </p:nvPr>
        </p:nvSpPr>
        <p:spPr>
          <a:noFill/>
        </p:spPr>
        <p:txBody>
          <a:bodyPr/>
          <a:lstStyle/>
          <a:p>
            <a:fld id="{15ED667A-7B15-46B5-B993-E54979014C5E}"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2532" name="灯片编号占位符 4"/>
          <p:cNvSpPr>
            <a:spLocks noGrp="1"/>
          </p:cNvSpPr>
          <p:nvPr>
            <p:ph type="sldNum" sz="quarter" idx="12"/>
          </p:nvPr>
        </p:nvSpPr>
        <p:spPr>
          <a:noFill/>
        </p:spPr>
        <p:txBody>
          <a:bodyPr/>
          <a:lstStyle/>
          <a:p>
            <a:fld id="{4F254FBE-8A20-4615-95C3-E14A365C748F}" type="slidenum">
              <a:rPr lang="en-US" altLang="zh-CN" smtClean="0">
                <a:ea typeface="宋体" panose="02010600030101010101" pitchFamily="2" charset="-122"/>
              </a:rPr>
              <a:pPr/>
              <a:t>6</a:t>
            </a:fld>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日期占位符 3"/>
          <p:cNvSpPr>
            <a:spLocks noGrp="1"/>
          </p:cNvSpPr>
          <p:nvPr>
            <p:ph type="dt" sz="quarter" idx="10"/>
          </p:nvPr>
        </p:nvSpPr>
        <p:spPr>
          <a:noFill/>
        </p:spPr>
        <p:txBody>
          <a:bodyPr/>
          <a:lstStyle/>
          <a:p>
            <a:fld id="{A0FB0CF4-1820-43B3-ADA9-2F06CDBFAAC3}"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4674" name="灯片编号占位符 5"/>
          <p:cNvSpPr>
            <a:spLocks noGrp="1"/>
          </p:cNvSpPr>
          <p:nvPr>
            <p:ph type="sldNum" sz="quarter" idx="12"/>
          </p:nvPr>
        </p:nvSpPr>
        <p:spPr>
          <a:noFill/>
        </p:spPr>
        <p:txBody>
          <a:bodyPr/>
          <a:lstStyle/>
          <a:p>
            <a:fld id="{59CC0195-5FD3-45AC-8F64-9633355047EE}" type="slidenum">
              <a:rPr lang="en-US" altLang="zh-CN" smtClean="0">
                <a:ea typeface="宋体" panose="02010600030101010101" pitchFamily="2" charset="-122"/>
              </a:rPr>
              <a:pPr/>
              <a:t>60</a:t>
            </a:fld>
            <a:endParaRPr lang="en-US" altLang="zh-CN" smtClean="0">
              <a:ea typeface="宋体" panose="02010600030101010101" pitchFamily="2" charset="-122"/>
            </a:endParaRPr>
          </a:p>
        </p:txBody>
      </p:sp>
      <p:sp>
        <p:nvSpPr>
          <p:cNvPr id="284675" name="Rectangle 2"/>
          <p:cNvSpPr>
            <a:spLocks noGrp="1" noChangeArrowheads="1"/>
          </p:cNvSpPr>
          <p:nvPr>
            <p:ph type="title"/>
          </p:nvPr>
        </p:nvSpPr>
        <p:spPr>
          <a:xfrm>
            <a:off x="195263" y="228600"/>
            <a:ext cx="8337550" cy="914400"/>
          </a:xfrm>
        </p:spPr>
        <p:txBody>
          <a:bodyPr/>
          <a:lstStyle/>
          <a:p>
            <a:pPr eaLnBrk="1" hangingPunct="1"/>
            <a:r>
              <a:rPr lang="zh-CN" altLang="en-US" sz="3800" b="1" smtClean="0"/>
              <a:t>模糊集合的表示法</a:t>
            </a:r>
            <a:r>
              <a:rPr lang="en-US" altLang="zh-CN" sz="3800" b="1" smtClean="0"/>
              <a:t>1</a:t>
            </a:r>
            <a:r>
              <a:rPr lang="zh-CN" altLang="en-US" sz="3800" b="1" smtClean="0"/>
              <a:t>－</a:t>
            </a:r>
            <a:r>
              <a:rPr lang="en-US" altLang="zh-CN" sz="3800" b="1" smtClean="0"/>
              <a:t>zadeh</a:t>
            </a:r>
            <a:r>
              <a:rPr lang="zh-CN" altLang="en-US" sz="3800" b="1" smtClean="0"/>
              <a:t>表示法</a:t>
            </a:r>
          </a:p>
        </p:txBody>
      </p:sp>
      <p:sp>
        <p:nvSpPr>
          <p:cNvPr id="270339" name="Rectangle 3"/>
          <p:cNvSpPr>
            <a:spLocks noGrp="1" noChangeArrowheads="1"/>
          </p:cNvSpPr>
          <p:nvPr>
            <p:ph type="body" idx="1"/>
          </p:nvPr>
        </p:nvSpPr>
        <p:spPr>
          <a:xfrm>
            <a:off x="468313" y="1484313"/>
            <a:ext cx="8135937" cy="4606925"/>
          </a:xfrm>
        </p:spPr>
        <p:txBody>
          <a:bodyPr/>
          <a:lstStyle/>
          <a:p>
            <a:pPr eaLnBrk="1" hangingPunct="1">
              <a:lnSpc>
                <a:spcPct val="110000"/>
              </a:lnSpc>
              <a:buFont typeface="Wingdings" panose="05000000000000000000" pitchFamily="2" charset="2"/>
              <a:buNone/>
            </a:pP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论域</a:t>
            </a:r>
            <a:r>
              <a:rPr lang="en-US" altLang="zh-CN" sz="2800" b="1" smtClean="0">
                <a:latin typeface="Times New Roman" panose="02020603050405020304" pitchFamily="18" charset="0"/>
              </a:rPr>
              <a:t>U</a:t>
            </a:r>
            <a:r>
              <a:rPr lang="zh-CN" altLang="en-US" sz="2800" b="1" smtClean="0">
                <a:latin typeface="Times New Roman" panose="02020603050405020304" pitchFamily="18" charset="0"/>
              </a:rPr>
              <a:t>是有限集｛</a:t>
            </a:r>
            <a:r>
              <a:rPr lang="en-US" altLang="zh-CN" sz="2800" b="1" i="1" smtClean="0">
                <a:latin typeface="Times New Roman" panose="02020603050405020304" pitchFamily="18" charset="0"/>
              </a:rPr>
              <a:t>x</a:t>
            </a:r>
            <a:r>
              <a:rPr lang="en-US" altLang="zh-CN" sz="2800" b="1" i="1" baseline="-25000" smtClean="0">
                <a:latin typeface="Times New Roman" panose="02020603050405020304" pitchFamily="18" charset="0"/>
              </a:rPr>
              <a:t>1</a:t>
            </a:r>
            <a:r>
              <a:rPr lang="en-US" altLang="zh-CN" sz="2800" b="1" i="1" smtClean="0">
                <a:latin typeface="Times New Roman" panose="02020603050405020304" pitchFamily="18" charset="0"/>
              </a:rPr>
              <a:t>, x</a:t>
            </a:r>
            <a:r>
              <a:rPr lang="en-US" altLang="zh-CN" sz="2800" b="1" i="1" baseline="-25000" smtClean="0">
                <a:latin typeface="Times New Roman" panose="02020603050405020304" pitchFamily="18" charset="0"/>
              </a:rPr>
              <a:t>2</a:t>
            </a:r>
            <a:r>
              <a:rPr lang="en-US" altLang="zh-CN" sz="2800" b="1" i="1" smtClean="0">
                <a:latin typeface="Times New Roman" panose="02020603050405020304" pitchFamily="18" charset="0"/>
              </a:rPr>
              <a:t>, …, x</a:t>
            </a:r>
            <a:r>
              <a:rPr lang="en-US" altLang="zh-CN" sz="2800" b="1" i="1" baseline="-25000" smtClean="0">
                <a:latin typeface="Times New Roman" panose="02020603050405020304" pitchFamily="18" charset="0"/>
              </a:rPr>
              <a:t>n</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,U</a:t>
            </a:r>
            <a:r>
              <a:rPr lang="zh-CN" altLang="en-US" sz="2800" b="1" smtClean="0">
                <a:latin typeface="Times New Roman" panose="02020603050405020304" pitchFamily="18" charset="0"/>
              </a:rPr>
              <a:t>的任一模糊子集</a:t>
            </a:r>
            <a:r>
              <a:rPr lang="en-US" altLang="zh-CN" sz="2800" b="1" smtClean="0">
                <a:latin typeface="Times New Roman" panose="02020603050405020304" pitchFamily="18" charset="0"/>
              </a:rPr>
              <a:t>A</a:t>
            </a:r>
            <a:r>
              <a:rPr lang="zh-CN" altLang="en-US" sz="2800" b="1" smtClean="0">
                <a:latin typeface="Times New Roman" panose="02020603050405020304" pitchFamily="18" charset="0"/>
              </a:rPr>
              <a:t>，其隶属函数为</a:t>
            </a:r>
            <a:r>
              <a:rPr lang="en-US" altLang="zh-CN" sz="2800" b="1" i="1" smtClean="0">
                <a:latin typeface="Times New Roman" panose="02020603050405020304" pitchFamily="18" charset="0"/>
              </a:rPr>
              <a:t>μ</a:t>
            </a:r>
            <a:r>
              <a:rPr lang="en-US" altLang="zh-CN" sz="2800" b="1" i="1" baseline="-25000" smtClean="0">
                <a:latin typeface="Times New Roman" panose="02020603050405020304" pitchFamily="18" charset="0"/>
              </a:rPr>
              <a:t>i</a:t>
            </a:r>
            <a:r>
              <a:rPr lang="en-US" altLang="zh-CN" sz="2800" b="1" smtClean="0">
                <a:latin typeface="Times New Roman" panose="02020603050405020304" pitchFamily="18" charset="0"/>
              </a:rPr>
              <a:t> =</a:t>
            </a:r>
            <a:r>
              <a:rPr lang="en-US" altLang="zh-CN" sz="2800" b="1" i="1" smtClean="0">
                <a:latin typeface="Times New Roman" panose="02020603050405020304" pitchFamily="18" charset="0"/>
              </a:rPr>
              <a:t>μ</a:t>
            </a:r>
            <a:r>
              <a:rPr lang="en-US" altLang="zh-CN" sz="2800" b="1" i="1" baseline="-25000"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i="1" baseline="-25000" smtClean="0">
                <a:latin typeface="Times New Roman" panose="02020603050405020304" pitchFamily="18" charset="0"/>
              </a:rPr>
              <a:t>i</a:t>
            </a:r>
            <a:r>
              <a:rPr lang="en-US" altLang="zh-CN" sz="2800" b="1" smtClean="0">
                <a:latin typeface="Times New Roman" panose="02020603050405020304" pitchFamily="18" charset="0"/>
              </a:rPr>
              <a:t>)</a:t>
            </a:r>
          </a:p>
          <a:p>
            <a:pPr eaLnBrk="1" hangingPunct="1">
              <a:spcBef>
                <a:spcPct val="40000"/>
              </a:spcBef>
              <a:buFont typeface="Wingdings" panose="05000000000000000000" pitchFamily="2" charset="2"/>
              <a:buNone/>
            </a:pPr>
            <a:r>
              <a:rPr lang="zh-CN" altLang="en-US" sz="2800" b="1" smtClean="0">
                <a:latin typeface="Times New Roman" panose="02020603050405020304" pitchFamily="18" charset="0"/>
              </a:rPr>
              <a:t>模糊子集</a:t>
            </a:r>
            <a:r>
              <a:rPr lang="en-US" altLang="zh-CN" sz="2800" b="1" smtClean="0">
                <a:latin typeface="Times New Roman" panose="02020603050405020304" pitchFamily="18" charset="0"/>
              </a:rPr>
              <a:t>A</a:t>
            </a:r>
            <a:r>
              <a:rPr lang="zh-CN" altLang="en-US" sz="2800" b="1" smtClean="0">
                <a:latin typeface="Times New Roman" panose="02020603050405020304" pitchFamily="18" charset="0"/>
              </a:rPr>
              <a:t>记作  </a:t>
            </a:r>
            <a:r>
              <a:rPr lang="en-US" altLang="zh-CN" sz="2800" b="1" smtClean="0">
                <a:latin typeface="Times New Roman" panose="02020603050405020304" pitchFamily="18" charset="0"/>
              </a:rPr>
              <a:t>A = ∑</a:t>
            </a:r>
            <a:r>
              <a:rPr lang="en-US" altLang="zh-CN" sz="2800" b="1" baseline="-25000" smtClean="0">
                <a:latin typeface="Times New Roman" panose="02020603050405020304" pitchFamily="18" charset="0"/>
              </a:rPr>
              <a:t>i=1</a:t>
            </a:r>
            <a:r>
              <a:rPr lang="en-US" altLang="zh-CN" sz="2800" b="1" baseline="30000" smtClean="0">
                <a:latin typeface="Times New Roman" panose="02020603050405020304" pitchFamily="18" charset="0"/>
              </a:rPr>
              <a:t>n</a:t>
            </a:r>
            <a:r>
              <a:rPr lang="en-US" altLang="zh-CN" sz="2800" b="1" smtClean="0">
                <a:latin typeface="Times New Roman" panose="02020603050405020304" pitchFamily="18" charset="0"/>
              </a:rPr>
              <a:t> </a:t>
            </a:r>
            <a:r>
              <a:rPr lang="en-US" altLang="zh-CN" sz="2800" b="1" i="1" smtClean="0">
                <a:latin typeface="Times New Roman" panose="02020603050405020304" pitchFamily="18" charset="0"/>
              </a:rPr>
              <a:t>μ</a:t>
            </a:r>
            <a:r>
              <a:rPr lang="en-US" altLang="zh-CN" sz="2800" b="1" i="1" baseline="-25000" smtClean="0">
                <a:latin typeface="Times New Roman" panose="02020603050405020304" pitchFamily="18" charset="0"/>
              </a:rPr>
              <a:t>i</a:t>
            </a:r>
            <a:r>
              <a:rPr lang="en-US" altLang="zh-CN" sz="2800" b="1" smtClean="0">
                <a:latin typeface="Times New Roman" panose="02020603050405020304" pitchFamily="18" charset="0"/>
              </a:rPr>
              <a:t> / </a:t>
            </a:r>
            <a:r>
              <a:rPr lang="en-US" altLang="zh-CN" sz="2800" b="1" i="1" smtClean="0">
                <a:latin typeface="Times New Roman" panose="02020603050405020304" pitchFamily="18" charset="0"/>
              </a:rPr>
              <a:t>x</a:t>
            </a:r>
            <a:r>
              <a:rPr lang="en-US" altLang="zh-CN" sz="2800" b="1" i="1" baseline="-25000" smtClean="0">
                <a:latin typeface="Times New Roman" panose="02020603050405020304" pitchFamily="18" charset="0"/>
              </a:rPr>
              <a:t>i</a:t>
            </a:r>
            <a:endParaRPr lang="en-US" altLang="zh-CN" sz="2800" b="1" smtClean="0">
              <a:latin typeface="Times New Roman" panose="02020603050405020304" pitchFamily="18" charset="0"/>
            </a:endParaRPr>
          </a:p>
          <a:p>
            <a:pPr eaLnBrk="1" hangingPunct="1">
              <a:spcBef>
                <a:spcPct val="40000"/>
              </a:spcBef>
              <a:buFont typeface="Wingdings" panose="05000000000000000000" pitchFamily="2" charset="2"/>
              <a:buNone/>
            </a:pPr>
            <a:r>
              <a:rPr lang="en-US" altLang="zh-CN" sz="2800" b="1" smtClean="0">
                <a:latin typeface="Times New Roman" panose="02020603050405020304" pitchFamily="18" charset="0"/>
              </a:rPr>
              <a:t>                   “∑</a:t>
            </a:r>
            <a:r>
              <a:rPr lang="en-US" altLang="zh-CN" sz="2800" b="1" baseline="-25000" smtClean="0">
                <a:latin typeface="Times New Roman" panose="02020603050405020304" pitchFamily="18" charset="0"/>
              </a:rPr>
              <a:t>i=1</a:t>
            </a:r>
            <a:r>
              <a:rPr lang="en-US" altLang="zh-CN" sz="2800" b="1" baseline="30000" smtClean="0">
                <a:latin typeface="Times New Roman" panose="02020603050405020304" pitchFamily="18" charset="0"/>
              </a:rPr>
              <a:t>n</a:t>
            </a:r>
            <a:r>
              <a:rPr lang="en-US" altLang="zh-CN" sz="2800" b="1" smtClean="0">
                <a:latin typeface="Times New Roman" panose="02020603050405020304" pitchFamily="18" charset="0"/>
              </a:rPr>
              <a:t> </a:t>
            </a:r>
            <a:r>
              <a:rPr lang="en-US" altLang="zh-CN" sz="2800" b="1" i="1" smtClean="0">
                <a:latin typeface="Times New Roman" panose="02020603050405020304" pitchFamily="18" charset="0"/>
              </a:rPr>
              <a:t>μ</a:t>
            </a:r>
            <a:r>
              <a:rPr lang="en-US" altLang="zh-CN" sz="2800" b="1" i="1" baseline="-25000" smtClean="0">
                <a:latin typeface="Times New Roman" panose="02020603050405020304" pitchFamily="18" charset="0"/>
              </a:rPr>
              <a:t>i</a:t>
            </a:r>
            <a:r>
              <a:rPr lang="en-US" altLang="zh-CN" sz="2800" b="1" smtClean="0">
                <a:latin typeface="Times New Roman" panose="02020603050405020304" pitchFamily="18" charset="0"/>
              </a:rPr>
              <a:t> / </a:t>
            </a:r>
            <a:r>
              <a:rPr lang="en-US" altLang="zh-CN" sz="2800" b="1" i="1" smtClean="0">
                <a:latin typeface="Times New Roman" panose="02020603050405020304" pitchFamily="18" charset="0"/>
              </a:rPr>
              <a:t>x</a:t>
            </a:r>
            <a:r>
              <a:rPr lang="en-US" altLang="zh-CN" sz="2800" b="1" i="1" baseline="-25000" smtClean="0">
                <a:latin typeface="Times New Roman" panose="02020603050405020304" pitchFamily="18" charset="0"/>
              </a:rPr>
              <a:t>i</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不是分式求和，只是一 符号而已。</a:t>
            </a:r>
          </a:p>
          <a:p>
            <a:pPr eaLnBrk="1" hangingPunct="1">
              <a:spcBef>
                <a:spcPct val="40000"/>
              </a:spcBef>
              <a:buFont typeface="Wingdings" panose="05000000000000000000" pitchFamily="2" charset="2"/>
              <a:buNone/>
            </a:pPr>
            <a:r>
              <a:rPr lang="zh-CN" altLang="en-US" sz="2800" b="1" smtClean="0">
                <a:latin typeface="Times New Roman" panose="02020603050405020304" pitchFamily="18" charset="0"/>
              </a:rPr>
              <a:t>         “分母”是论域</a:t>
            </a:r>
            <a:r>
              <a:rPr lang="en-US" altLang="zh-CN" sz="2800" b="1" smtClean="0">
                <a:latin typeface="Times New Roman" panose="02020603050405020304" pitchFamily="18" charset="0"/>
              </a:rPr>
              <a:t>U</a:t>
            </a:r>
            <a:r>
              <a:rPr lang="zh-CN" altLang="en-US" sz="2800" b="1" smtClean="0">
                <a:latin typeface="Times New Roman" panose="02020603050405020304" pitchFamily="18" charset="0"/>
              </a:rPr>
              <a:t>的元素</a:t>
            </a:r>
          </a:p>
          <a:p>
            <a:pPr eaLnBrk="1" hangingPunct="1">
              <a:spcBef>
                <a:spcPct val="40000"/>
              </a:spcBef>
              <a:buFont typeface="Wingdings" panose="05000000000000000000" pitchFamily="2" charset="2"/>
              <a:buNone/>
            </a:pPr>
            <a:r>
              <a:rPr lang="zh-CN" altLang="en-US" sz="2800" b="1" smtClean="0">
                <a:latin typeface="Times New Roman" panose="02020603050405020304" pitchFamily="18" charset="0"/>
              </a:rPr>
              <a:t>          “分子”是相应元素的隶属度</a:t>
            </a:r>
          </a:p>
          <a:p>
            <a:pPr eaLnBrk="1" hangingPunct="1">
              <a:spcBef>
                <a:spcPct val="40000"/>
              </a:spcBef>
              <a:buFont typeface="Wingdings" panose="05000000000000000000" pitchFamily="2" charset="2"/>
              <a:buNone/>
            </a:pPr>
            <a:r>
              <a:rPr lang="zh-CN" altLang="en-US" sz="2800" b="1" smtClean="0">
                <a:latin typeface="Times New Roman" panose="02020603050405020304" pitchFamily="18" charset="0"/>
              </a:rPr>
              <a:t>          当隶属度为</a:t>
            </a:r>
            <a:r>
              <a:rPr lang="en-US" altLang="zh-CN" sz="2800" b="1" smtClean="0">
                <a:latin typeface="Times New Roman" panose="02020603050405020304" pitchFamily="18" charset="0"/>
              </a:rPr>
              <a:t>0</a:t>
            </a:r>
            <a:r>
              <a:rPr lang="zh-CN" altLang="en-US" sz="2800" b="1" smtClean="0">
                <a:latin typeface="Times New Roman" panose="02020603050405020304" pitchFamily="18" charset="0"/>
              </a:rPr>
              <a:t>时，该项可以不写入</a:t>
            </a:r>
          </a:p>
        </p:txBody>
      </p:sp>
      <p:sp>
        <p:nvSpPr>
          <p:cNvPr id="270340" name="AutoShape 4"/>
          <p:cNvSpPr>
            <a:spLocks noChangeArrowheads="1"/>
          </p:cNvSpPr>
          <p:nvPr/>
        </p:nvSpPr>
        <p:spPr bwMode="auto">
          <a:xfrm>
            <a:off x="539750" y="3070225"/>
            <a:ext cx="1584325" cy="574675"/>
          </a:xfrm>
          <a:prstGeom prst="irregularSeal2">
            <a:avLst/>
          </a:prstGeom>
          <a:solidFill>
            <a:srgbClr val="FF0000"/>
          </a:solidFill>
          <a:ln w="9525">
            <a:solidFill>
              <a:srgbClr val="CC0000"/>
            </a:solidFill>
            <a:miter lim="800000"/>
          </a:ln>
        </p:spPr>
        <p:txBody>
          <a:bodyPr wrap="none" anchor="ctr"/>
          <a:lstStyle/>
          <a:p>
            <a:pPr algn="ctr">
              <a:lnSpc>
                <a:spcPct val="80000"/>
              </a:lnSpc>
              <a:spcBef>
                <a:spcPct val="20000"/>
              </a:spcBef>
            </a:pPr>
            <a:r>
              <a:rPr lang="zh-CN" altLang="en-US" sz="2400" b="1">
                <a:ea typeface="楷体_GB2312" pitchFamily="49"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3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3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3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33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0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日期占位符 3"/>
          <p:cNvSpPr>
            <a:spLocks noGrp="1"/>
          </p:cNvSpPr>
          <p:nvPr>
            <p:ph type="dt" sz="quarter" idx="10"/>
          </p:nvPr>
        </p:nvSpPr>
        <p:spPr>
          <a:noFill/>
        </p:spPr>
        <p:txBody>
          <a:bodyPr/>
          <a:lstStyle/>
          <a:p>
            <a:fld id="{E1358C59-F221-4F03-88D0-0BDC1E17CE57}"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5698" name="灯片编号占位符 5"/>
          <p:cNvSpPr>
            <a:spLocks noGrp="1"/>
          </p:cNvSpPr>
          <p:nvPr>
            <p:ph type="sldNum" sz="quarter" idx="12"/>
          </p:nvPr>
        </p:nvSpPr>
        <p:spPr>
          <a:noFill/>
        </p:spPr>
        <p:txBody>
          <a:bodyPr/>
          <a:lstStyle/>
          <a:p>
            <a:fld id="{6047DB6D-0AD2-4778-BE62-E71E0E5F29E8}" type="slidenum">
              <a:rPr lang="en-US" altLang="zh-CN" smtClean="0">
                <a:ea typeface="宋体" panose="02010600030101010101" pitchFamily="2" charset="-122"/>
              </a:rPr>
              <a:pPr/>
              <a:t>61</a:t>
            </a:fld>
            <a:endParaRPr lang="en-US" altLang="zh-CN" smtClean="0">
              <a:ea typeface="宋体" panose="02010600030101010101" pitchFamily="2" charset="-122"/>
            </a:endParaRPr>
          </a:p>
        </p:txBody>
      </p:sp>
      <p:sp>
        <p:nvSpPr>
          <p:cNvPr id="285699" name="Rectangle 2"/>
          <p:cNvSpPr>
            <a:spLocks noGrp="1" noChangeArrowheads="1"/>
          </p:cNvSpPr>
          <p:nvPr>
            <p:ph type="title"/>
          </p:nvPr>
        </p:nvSpPr>
        <p:spPr/>
        <p:txBody>
          <a:bodyPr/>
          <a:lstStyle/>
          <a:p>
            <a:pPr eaLnBrk="1" hangingPunct="1"/>
            <a:r>
              <a:rPr lang="zh-CN" altLang="en-US" b="1" smtClean="0"/>
              <a:t>模糊集合的表示法</a:t>
            </a:r>
            <a:r>
              <a:rPr lang="en-US" altLang="zh-CN" b="1" smtClean="0"/>
              <a:t>1</a:t>
            </a:r>
          </a:p>
        </p:txBody>
      </p:sp>
      <p:sp>
        <p:nvSpPr>
          <p:cNvPr id="285700" name="Rectangle 3"/>
          <p:cNvSpPr>
            <a:spLocks noGrp="1" noChangeArrowheads="1"/>
          </p:cNvSpPr>
          <p:nvPr>
            <p:ph type="body" idx="1"/>
          </p:nvPr>
        </p:nvSpPr>
        <p:spPr/>
        <p:txBody>
          <a:bodyPr/>
          <a:lstStyle/>
          <a:p>
            <a:pPr eaLnBrk="1" hangingPunct="1">
              <a:lnSpc>
                <a:spcPct val="90000"/>
              </a:lnSpc>
              <a:spcBef>
                <a:spcPct val="40000"/>
              </a:spcBef>
              <a:buFont typeface="Wingdings" panose="05000000000000000000" pitchFamily="2" charset="2"/>
              <a:buNone/>
            </a:pPr>
            <a:r>
              <a:rPr lang="zh-CN" altLang="en-US" sz="2800" b="1" dirty="0" smtClean="0">
                <a:solidFill>
                  <a:srgbClr val="5208F8"/>
                </a:solidFill>
              </a:rPr>
              <a:t>模糊集合表示方法 </a:t>
            </a:r>
            <a:r>
              <a:rPr lang="en-US" altLang="zh-CN" sz="2800" b="1" dirty="0" smtClean="0">
                <a:solidFill>
                  <a:srgbClr val="5208F8"/>
                </a:solidFill>
              </a:rPr>
              <a:t>1——Example.</a:t>
            </a:r>
          </a:p>
          <a:p>
            <a:pPr eaLnBrk="1" hangingPunct="1">
              <a:lnSpc>
                <a:spcPct val="90000"/>
              </a:lnSpc>
              <a:spcBef>
                <a:spcPct val="40000"/>
              </a:spcBef>
              <a:buFont typeface="Wingdings" panose="05000000000000000000" pitchFamily="2" charset="2"/>
              <a:buNone/>
            </a:pPr>
            <a:r>
              <a:rPr lang="zh-CN" altLang="en-US" sz="2800" b="1" dirty="0" smtClean="0"/>
              <a:t>论域 </a:t>
            </a:r>
            <a:r>
              <a:rPr lang="en-US" altLang="zh-CN" sz="2800" b="1" dirty="0" smtClean="0"/>
              <a:t>= { Bill, </a:t>
            </a:r>
            <a:r>
              <a:rPr lang="en-US" altLang="zh-CN" sz="2800" b="1" dirty="0" err="1" smtClean="0"/>
              <a:t>Obama</a:t>
            </a:r>
            <a:r>
              <a:rPr lang="en-US" altLang="zh-CN" sz="2800" b="1" dirty="0" smtClean="0"/>
              <a:t>, Einstein, Mike, Trump }</a:t>
            </a:r>
          </a:p>
          <a:p>
            <a:pPr eaLnBrk="1" hangingPunct="1">
              <a:lnSpc>
                <a:spcPct val="90000"/>
              </a:lnSpc>
              <a:spcBef>
                <a:spcPct val="40000"/>
              </a:spcBef>
              <a:buFont typeface="Wingdings" panose="05000000000000000000" pitchFamily="2" charset="2"/>
              <a:buNone/>
            </a:pPr>
            <a:r>
              <a:rPr lang="en-US" altLang="zh-CN" sz="2800" b="1" dirty="0" smtClean="0"/>
              <a:t>smart</a:t>
            </a:r>
            <a:r>
              <a:rPr lang="zh-CN" altLang="en-US" sz="2800" b="1" dirty="0" smtClean="0"/>
              <a:t>：</a:t>
            </a:r>
            <a:r>
              <a:rPr lang="en-US" altLang="zh-CN" sz="2800" b="1" dirty="0" smtClean="0"/>
              <a:t>0.85</a:t>
            </a:r>
            <a:r>
              <a:rPr lang="zh-CN" altLang="en-US" sz="2800" b="1" dirty="0" smtClean="0"/>
              <a:t>，</a:t>
            </a:r>
            <a:r>
              <a:rPr lang="en-US" altLang="zh-CN" sz="2800" b="1" dirty="0" smtClean="0"/>
              <a:t>0.8</a:t>
            </a:r>
            <a:r>
              <a:rPr lang="zh-CN" altLang="en-US" sz="2800" b="1" dirty="0" smtClean="0"/>
              <a:t>，</a:t>
            </a:r>
            <a:r>
              <a:rPr lang="en-US" altLang="zh-CN" sz="2800" b="1" dirty="0" smtClean="0"/>
              <a:t>0.98</a:t>
            </a:r>
            <a:r>
              <a:rPr lang="zh-CN" altLang="en-US" sz="2800" b="1" dirty="0" smtClean="0"/>
              <a:t>，</a:t>
            </a:r>
            <a:r>
              <a:rPr lang="en-US" altLang="zh-CN" sz="2800" b="1" dirty="0" smtClean="0"/>
              <a:t>0.30</a:t>
            </a:r>
            <a:r>
              <a:rPr lang="zh-CN" altLang="en-US" sz="2800" b="1" dirty="0" smtClean="0"/>
              <a:t>，</a:t>
            </a:r>
            <a:r>
              <a:rPr lang="en-US" altLang="zh-CN" sz="2800" b="1" dirty="0" smtClean="0">
                <a:solidFill>
                  <a:srgbClr val="FF0000"/>
                </a:solidFill>
              </a:rPr>
              <a:t>?</a:t>
            </a:r>
          </a:p>
          <a:p>
            <a:pPr eaLnBrk="1" hangingPunct="1">
              <a:lnSpc>
                <a:spcPct val="90000"/>
              </a:lnSpc>
              <a:spcBef>
                <a:spcPct val="40000"/>
              </a:spcBef>
              <a:buFont typeface="Wingdings" panose="05000000000000000000" pitchFamily="2" charset="2"/>
              <a:buNone/>
            </a:pPr>
            <a:r>
              <a:rPr lang="zh-CN" altLang="en-US" sz="2800" b="1" dirty="0" smtClean="0"/>
              <a:t>则论域中元素对“</a:t>
            </a:r>
            <a:r>
              <a:rPr lang="en-US" altLang="zh-CN" sz="2800" b="1" dirty="0" smtClean="0"/>
              <a:t>smart”</a:t>
            </a:r>
            <a:r>
              <a:rPr lang="zh-CN" altLang="en-US" sz="2800" b="1" dirty="0" smtClean="0"/>
              <a:t>这模糊概念的符合程度可以用模糊子集</a:t>
            </a:r>
            <a:r>
              <a:rPr lang="en-US" altLang="zh-CN" sz="2800" b="1" dirty="0" smtClean="0"/>
              <a:t>A</a:t>
            </a:r>
            <a:r>
              <a:rPr lang="zh-CN" altLang="en-US" sz="2800" b="1" dirty="0" smtClean="0"/>
              <a:t>来表示</a:t>
            </a:r>
          </a:p>
          <a:p>
            <a:pPr eaLnBrk="1" hangingPunct="1">
              <a:lnSpc>
                <a:spcPct val="90000"/>
              </a:lnSpc>
              <a:spcBef>
                <a:spcPct val="40000"/>
              </a:spcBef>
              <a:buFont typeface="Wingdings" panose="05000000000000000000" pitchFamily="2" charset="2"/>
              <a:buNone/>
            </a:pPr>
            <a:r>
              <a:rPr lang="zh-CN" altLang="en-US" sz="2800" b="1" dirty="0" smtClean="0"/>
              <a:t>       </a:t>
            </a:r>
            <a:r>
              <a:rPr lang="en-US" altLang="zh-CN" sz="2800" b="1" dirty="0" smtClean="0"/>
              <a:t>A = 0.85/Bill + 0.8/</a:t>
            </a:r>
            <a:r>
              <a:rPr lang="en-US" altLang="zh-CN" sz="2800" b="1" dirty="0" err="1" smtClean="0"/>
              <a:t>Obama</a:t>
            </a:r>
            <a:r>
              <a:rPr lang="en-US" altLang="zh-CN" sz="2800" b="1" dirty="0" smtClean="0"/>
              <a:t>+ 0.98/Einstein +</a:t>
            </a:r>
          </a:p>
          <a:p>
            <a:pPr eaLnBrk="1" hangingPunct="1">
              <a:lnSpc>
                <a:spcPct val="90000"/>
              </a:lnSpc>
              <a:spcBef>
                <a:spcPct val="40000"/>
              </a:spcBef>
              <a:buFont typeface="Wingdings" panose="05000000000000000000" pitchFamily="2" charset="2"/>
              <a:buNone/>
            </a:pPr>
            <a:r>
              <a:rPr lang="en-US" altLang="zh-CN" sz="2800" b="1" dirty="0" smtClean="0"/>
              <a:t>              0.30/Mike + </a:t>
            </a:r>
            <a:r>
              <a:rPr lang="en-US" altLang="zh-CN" sz="2800" b="1" dirty="0" smtClean="0">
                <a:solidFill>
                  <a:srgbClr val="FF0000"/>
                </a:solidFill>
              </a:rPr>
              <a:t>?</a:t>
            </a:r>
            <a:r>
              <a:rPr lang="en-US" altLang="zh-CN" sz="2800" b="1" dirty="0" smtClean="0"/>
              <a:t>/Trump</a:t>
            </a:r>
            <a:r>
              <a:rPr lang="en-US" altLang="zh-CN" sz="2400" b="1" dirty="0" smtClean="0"/>
              <a:t> </a:t>
            </a:r>
          </a:p>
          <a:p>
            <a:pPr eaLnBrk="1" hangingPunct="1">
              <a:lnSpc>
                <a:spcPct val="90000"/>
              </a:lnSpc>
              <a:buFont typeface="Wingdings" panose="05000000000000000000" pitchFamily="2" charset="2"/>
              <a:buNone/>
            </a:pPr>
            <a:endParaRPr lang="en-US" altLang="zh-CN" sz="24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日期占位符 4"/>
          <p:cNvSpPr>
            <a:spLocks noGrp="1"/>
          </p:cNvSpPr>
          <p:nvPr>
            <p:ph type="dt" sz="quarter" idx="10"/>
          </p:nvPr>
        </p:nvSpPr>
        <p:spPr>
          <a:noFill/>
        </p:spPr>
        <p:txBody>
          <a:bodyPr/>
          <a:lstStyle/>
          <a:p>
            <a:fld id="{99752134-62F3-4BF8-B2C8-6D76CECE7E90}"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6722" name="灯片编号占位符 6"/>
          <p:cNvSpPr>
            <a:spLocks noGrp="1"/>
          </p:cNvSpPr>
          <p:nvPr>
            <p:ph type="sldNum" sz="quarter" idx="12"/>
          </p:nvPr>
        </p:nvSpPr>
        <p:spPr>
          <a:noFill/>
        </p:spPr>
        <p:txBody>
          <a:bodyPr/>
          <a:lstStyle/>
          <a:p>
            <a:fld id="{FE2EB84C-EF3D-4834-A0C3-D72AB9E016AC}" type="slidenum">
              <a:rPr lang="en-US" altLang="zh-CN" smtClean="0">
                <a:ea typeface="宋体" panose="02010600030101010101" pitchFamily="2" charset="-122"/>
              </a:rPr>
              <a:pPr/>
              <a:t>62</a:t>
            </a:fld>
            <a:endParaRPr lang="en-US" altLang="zh-CN" smtClean="0">
              <a:ea typeface="宋体" panose="02010600030101010101" pitchFamily="2" charset="-122"/>
            </a:endParaRPr>
          </a:p>
        </p:txBody>
      </p:sp>
      <p:sp>
        <p:nvSpPr>
          <p:cNvPr id="286723" name="Rectangle 2"/>
          <p:cNvSpPr>
            <a:spLocks noGrp="1" noChangeArrowheads="1"/>
          </p:cNvSpPr>
          <p:nvPr>
            <p:ph type="title"/>
          </p:nvPr>
        </p:nvSpPr>
        <p:spPr/>
        <p:txBody>
          <a:bodyPr/>
          <a:lstStyle/>
          <a:p>
            <a:pPr eaLnBrk="1" hangingPunct="1"/>
            <a:r>
              <a:rPr lang="zh-CN" altLang="en-US" b="1" smtClean="0"/>
              <a:t>模糊集合的表示法</a:t>
            </a:r>
            <a:r>
              <a:rPr lang="en-US" altLang="zh-CN" b="1" smtClean="0"/>
              <a:t>2</a:t>
            </a:r>
            <a:r>
              <a:rPr lang="zh-CN" altLang="en-US" b="1" smtClean="0"/>
              <a:t>、</a:t>
            </a:r>
            <a:r>
              <a:rPr lang="en-US" altLang="zh-CN" b="1" smtClean="0"/>
              <a:t>3</a:t>
            </a:r>
          </a:p>
        </p:txBody>
      </p:sp>
      <p:sp>
        <p:nvSpPr>
          <p:cNvPr id="272387" name="Rectangle 3"/>
          <p:cNvSpPr>
            <a:spLocks noGrp="1" noChangeArrowheads="1"/>
          </p:cNvSpPr>
          <p:nvPr>
            <p:ph type="body" sz="half" idx="1"/>
          </p:nvPr>
        </p:nvSpPr>
        <p:spPr>
          <a:xfrm>
            <a:off x="609600" y="1600200"/>
            <a:ext cx="7850188" cy="4419600"/>
          </a:xfrm>
        </p:spPr>
        <p:txBody>
          <a:bodyPr/>
          <a:lstStyle/>
          <a:p>
            <a:pPr eaLnBrk="1" hangingPunct="1"/>
            <a:r>
              <a:rPr lang="zh-CN" altLang="en-US" sz="2800" b="1" smtClean="0">
                <a:solidFill>
                  <a:srgbClr val="5208F8"/>
                </a:solidFill>
                <a:latin typeface="Times New Roman" panose="02020603050405020304" pitchFamily="18" charset="0"/>
              </a:rPr>
              <a:t>序偶表示法</a:t>
            </a:r>
          </a:p>
          <a:p>
            <a:pPr eaLnBrk="1" hangingPunct="1">
              <a:buFont typeface="Wingdings" panose="05000000000000000000" pitchFamily="2" charset="2"/>
              <a:buNone/>
            </a:pPr>
            <a:r>
              <a:rPr lang="en-US" altLang="zh-CN" sz="2800" b="1" smtClean="0">
                <a:solidFill>
                  <a:srgbClr val="5208F8"/>
                </a:solidFill>
                <a:latin typeface="Times New Roman" panose="02020603050405020304" pitchFamily="18" charset="0"/>
              </a:rPr>
              <a:t>A</a:t>
            </a:r>
            <a:r>
              <a:rPr lang="zh-CN" altLang="en-US" sz="2800" b="1" smtClean="0">
                <a:solidFill>
                  <a:srgbClr val="5208F8"/>
                </a:solidFill>
                <a:latin typeface="Times New Roman" panose="02020603050405020304" pitchFamily="18" charset="0"/>
              </a:rPr>
              <a:t>＝</a:t>
            </a:r>
            <a:r>
              <a:rPr lang="en-US" altLang="zh-CN" sz="2800" b="1" smtClean="0">
                <a:solidFill>
                  <a:srgbClr val="5208F8"/>
                </a:solidFill>
                <a:latin typeface="Times New Roman" panose="02020603050405020304" pitchFamily="18" charset="0"/>
              </a:rPr>
              <a:t>{(</a:t>
            </a:r>
            <a:r>
              <a:rPr lang="en-US" altLang="zh-CN" sz="2800" b="1" i="1" smtClean="0">
                <a:solidFill>
                  <a:srgbClr val="5208F8"/>
                </a:solidFill>
                <a:latin typeface="Times New Roman" panose="02020603050405020304" pitchFamily="18" charset="0"/>
              </a:rPr>
              <a:t>x</a:t>
            </a:r>
            <a:r>
              <a:rPr lang="en-US" altLang="zh-CN" sz="2800" b="1" i="1" baseline="-25000" smtClean="0">
                <a:solidFill>
                  <a:srgbClr val="5208F8"/>
                </a:solidFill>
                <a:latin typeface="Times New Roman" panose="02020603050405020304" pitchFamily="18" charset="0"/>
              </a:rPr>
              <a:t>1</a:t>
            </a:r>
            <a:r>
              <a:rPr lang="en-US" altLang="zh-CN" sz="2800" b="1" smtClean="0">
                <a:solidFill>
                  <a:srgbClr val="5208F8"/>
                </a:solidFill>
                <a:latin typeface="Times New Roman" panose="02020603050405020304" pitchFamily="18" charset="0"/>
              </a:rPr>
              <a:t> ,</a:t>
            </a:r>
            <a:r>
              <a:rPr lang="en-US" altLang="zh-CN" sz="2800" b="1" i="1" smtClean="0">
                <a:solidFill>
                  <a:srgbClr val="5208F8"/>
                </a:solidFill>
                <a:latin typeface="Times New Roman" panose="02020603050405020304" pitchFamily="18" charset="0"/>
              </a:rPr>
              <a:t>μ</a:t>
            </a:r>
            <a:r>
              <a:rPr lang="en-US" altLang="zh-CN" sz="2800" b="1" i="1" baseline="-25000" smtClean="0">
                <a:solidFill>
                  <a:srgbClr val="5208F8"/>
                </a:solidFill>
                <a:latin typeface="Times New Roman" panose="02020603050405020304" pitchFamily="18" charset="0"/>
              </a:rPr>
              <a:t>1</a:t>
            </a:r>
            <a:r>
              <a:rPr lang="en-US" altLang="zh-CN" sz="2800" b="1" smtClean="0">
                <a:solidFill>
                  <a:srgbClr val="5208F8"/>
                </a:solidFill>
                <a:latin typeface="Times New Roman" panose="02020603050405020304" pitchFamily="18" charset="0"/>
              </a:rPr>
              <a:t>),(</a:t>
            </a:r>
            <a:r>
              <a:rPr lang="en-US" altLang="zh-CN" sz="2800" b="1" i="1" smtClean="0">
                <a:solidFill>
                  <a:srgbClr val="5208F8"/>
                </a:solidFill>
                <a:latin typeface="Times New Roman" panose="02020603050405020304" pitchFamily="18" charset="0"/>
              </a:rPr>
              <a:t>x</a:t>
            </a:r>
            <a:r>
              <a:rPr lang="en-US" altLang="zh-CN" sz="2800" b="1" i="1" baseline="-25000" smtClean="0">
                <a:solidFill>
                  <a:srgbClr val="5208F8"/>
                </a:solidFill>
                <a:latin typeface="Times New Roman" panose="02020603050405020304" pitchFamily="18" charset="0"/>
              </a:rPr>
              <a:t>2</a:t>
            </a:r>
            <a:r>
              <a:rPr lang="en-US" altLang="zh-CN" sz="2800" b="1" smtClean="0">
                <a:solidFill>
                  <a:srgbClr val="5208F8"/>
                </a:solidFill>
                <a:latin typeface="Times New Roman" panose="02020603050405020304" pitchFamily="18" charset="0"/>
              </a:rPr>
              <a:t> ,</a:t>
            </a:r>
            <a:r>
              <a:rPr lang="en-US" altLang="zh-CN" sz="2800" b="1" i="1" smtClean="0">
                <a:solidFill>
                  <a:srgbClr val="5208F8"/>
                </a:solidFill>
                <a:latin typeface="Times New Roman" panose="02020603050405020304" pitchFamily="18" charset="0"/>
              </a:rPr>
              <a:t>μ</a:t>
            </a:r>
            <a:r>
              <a:rPr lang="en-US" altLang="zh-CN" sz="2800" b="1" i="1" baseline="-25000" smtClean="0">
                <a:solidFill>
                  <a:srgbClr val="5208F8"/>
                </a:solidFill>
                <a:latin typeface="Times New Roman" panose="02020603050405020304" pitchFamily="18" charset="0"/>
              </a:rPr>
              <a:t>2</a:t>
            </a:r>
            <a:r>
              <a:rPr lang="en-US" altLang="zh-CN" sz="2800" b="1" smtClean="0">
                <a:solidFill>
                  <a:srgbClr val="5208F8"/>
                </a:solidFill>
                <a:latin typeface="Times New Roman" panose="02020603050405020304" pitchFamily="18" charset="0"/>
              </a:rPr>
              <a:t>),…,(</a:t>
            </a:r>
            <a:r>
              <a:rPr lang="en-US" altLang="zh-CN" sz="2800" b="1" i="1" smtClean="0">
                <a:solidFill>
                  <a:srgbClr val="5208F8"/>
                </a:solidFill>
                <a:latin typeface="Times New Roman" panose="02020603050405020304" pitchFamily="18" charset="0"/>
              </a:rPr>
              <a:t>x</a:t>
            </a:r>
            <a:r>
              <a:rPr lang="en-US" altLang="zh-CN" sz="2800" b="1" i="1" baseline="-25000" smtClean="0">
                <a:solidFill>
                  <a:srgbClr val="5208F8"/>
                </a:solidFill>
                <a:latin typeface="Times New Roman" panose="02020603050405020304" pitchFamily="18" charset="0"/>
              </a:rPr>
              <a:t>n</a:t>
            </a:r>
            <a:r>
              <a:rPr lang="en-US" altLang="zh-CN" sz="2800" b="1" smtClean="0">
                <a:solidFill>
                  <a:srgbClr val="5208F8"/>
                </a:solidFill>
                <a:latin typeface="Times New Roman" panose="02020603050405020304" pitchFamily="18" charset="0"/>
              </a:rPr>
              <a:t> ,</a:t>
            </a:r>
            <a:r>
              <a:rPr lang="en-US" altLang="zh-CN" sz="2800" b="1" i="1" smtClean="0">
                <a:solidFill>
                  <a:srgbClr val="5208F8"/>
                </a:solidFill>
                <a:latin typeface="Times New Roman" panose="02020603050405020304" pitchFamily="18" charset="0"/>
              </a:rPr>
              <a:t>μ</a:t>
            </a:r>
            <a:r>
              <a:rPr lang="en-US" altLang="zh-CN" sz="2800" b="1" i="1" baseline="-25000" smtClean="0">
                <a:solidFill>
                  <a:srgbClr val="5208F8"/>
                </a:solidFill>
                <a:latin typeface="Times New Roman" panose="02020603050405020304" pitchFamily="18" charset="0"/>
              </a:rPr>
              <a:t>n</a:t>
            </a:r>
            <a:r>
              <a:rPr lang="en-US" altLang="zh-CN" sz="2800" b="1" smtClean="0">
                <a:solidFill>
                  <a:srgbClr val="5208F8"/>
                </a:solidFill>
                <a:latin typeface="Times New Roman" panose="02020603050405020304" pitchFamily="18" charset="0"/>
              </a:rPr>
              <a:t>)}</a:t>
            </a:r>
          </a:p>
          <a:p>
            <a:pPr eaLnBrk="1" hangingPunct="1">
              <a:spcBef>
                <a:spcPct val="40000"/>
              </a:spcBef>
              <a:buFont typeface="Wingdings" panose="05000000000000000000" pitchFamily="2" charset="2"/>
              <a:buNone/>
            </a:pPr>
            <a:r>
              <a:rPr lang="en-US" altLang="zh-CN" b="1" smtClean="0">
                <a:latin typeface="Times New Roman" panose="02020603050405020304" pitchFamily="18" charset="0"/>
              </a:rPr>
              <a:t>A = {(Bill,0.85),(Obama,0.8),(Einstein,</a:t>
            </a:r>
          </a:p>
          <a:p>
            <a:pPr eaLnBrk="1" hangingPunct="1">
              <a:spcBef>
                <a:spcPct val="40000"/>
              </a:spcBef>
              <a:buFont typeface="Wingdings" panose="05000000000000000000" pitchFamily="2" charset="2"/>
              <a:buNone/>
            </a:pPr>
            <a:r>
              <a:rPr lang="en-US" altLang="zh-CN" b="1" smtClean="0">
                <a:latin typeface="Times New Roman" panose="02020603050405020304" pitchFamily="18" charset="0"/>
              </a:rPr>
              <a:t>0.98),(Mike, 0.30),(Trump,?)}</a:t>
            </a:r>
            <a:endParaRPr lang="en-US" altLang="zh-CN" sz="2800" b="1" smtClean="0">
              <a:latin typeface="Times New Roman" panose="02020603050405020304" pitchFamily="18" charset="0"/>
            </a:endParaRPr>
          </a:p>
          <a:p>
            <a:pPr eaLnBrk="1" hangingPunct="1"/>
            <a:r>
              <a:rPr lang="zh-CN" altLang="en-US" sz="2800" b="1" smtClean="0">
                <a:solidFill>
                  <a:srgbClr val="5208F8"/>
                </a:solidFill>
                <a:latin typeface="Times New Roman" panose="02020603050405020304" pitchFamily="18" charset="0"/>
              </a:rPr>
              <a:t>向量表示法</a:t>
            </a:r>
          </a:p>
          <a:p>
            <a:pPr eaLnBrk="1" hangingPunct="1">
              <a:buFont typeface="Wingdings" panose="05000000000000000000" pitchFamily="2" charset="2"/>
              <a:buNone/>
            </a:pPr>
            <a:r>
              <a:rPr lang="en-US" altLang="zh-CN" sz="2800" b="1" smtClean="0">
                <a:solidFill>
                  <a:srgbClr val="5208F8"/>
                </a:solidFill>
                <a:latin typeface="Times New Roman" panose="02020603050405020304" pitchFamily="18" charset="0"/>
              </a:rPr>
              <a:t>A</a:t>
            </a:r>
            <a:r>
              <a:rPr lang="zh-CN" altLang="en-US" sz="2800" b="1" smtClean="0">
                <a:solidFill>
                  <a:srgbClr val="5208F8"/>
                </a:solidFill>
                <a:latin typeface="Times New Roman" panose="02020603050405020304" pitchFamily="18" charset="0"/>
              </a:rPr>
              <a:t>＝</a:t>
            </a:r>
            <a:r>
              <a:rPr lang="en-US" altLang="zh-CN" sz="2800" b="1" smtClean="0">
                <a:solidFill>
                  <a:srgbClr val="5208F8"/>
                </a:solidFill>
                <a:latin typeface="Times New Roman" panose="02020603050405020304" pitchFamily="18" charset="0"/>
              </a:rPr>
              <a:t>{</a:t>
            </a:r>
            <a:r>
              <a:rPr lang="en-US" altLang="zh-CN" sz="2800" b="1" i="1" smtClean="0">
                <a:solidFill>
                  <a:srgbClr val="5208F8"/>
                </a:solidFill>
                <a:latin typeface="Times New Roman" panose="02020603050405020304" pitchFamily="18" charset="0"/>
              </a:rPr>
              <a:t>μ</a:t>
            </a:r>
            <a:r>
              <a:rPr lang="en-US" altLang="zh-CN" sz="2800" b="1" i="1" baseline="-25000" smtClean="0">
                <a:solidFill>
                  <a:srgbClr val="5208F8"/>
                </a:solidFill>
                <a:latin typeface="Times New Roman" panose="02020603050405020304" pitchFamily="18" charset="0"/>
              </a:rPr>
              <a:t>1</a:t>
            </a:r>
            <a:r>
              <a:rPr lang="en-US" altLang="zh-CN" sz="2800" b="1" smtClean="0">
                <a:solidFill>
                  <a:srgbClr val="5208F8"/>
                </a:solidFill>
                <a:latin typeface="Times New Roman" panose="02020603050405020304" pitchFamily="18" charset="0"/>
              </a:rPr>
              <a:t>, </a:t>
            </a:r>
            <a:r>
              <a:rPr lang="en-US" altLang="zh-CN" sz="2800" b="1" i="1" smtClean="0">
                <a:solidFill>
                  <a:srgbClr val="5208F8"/>
                </a:solidFill>
                <a:latin typeface="Times New Roman" panose="02020603050405020304" pitchFamily="18" charset="0"/>
              </a:rPr>
              <a:t>μ</a:t>
            </a:r>
            <a:r>
              <a:rPr lang="en-US" altLang="zh-CN" sz="2800" b="1" i="1" baseline="-25000" smtClean="0">
                <a:solidFill>
                  <a:srgbClr val="5208F8"/>
                </a:solidFill>
                <a:latin typeface="Times New Roman" panose="02020603050405020304" pitchFamily="18" charset="0"/>
              </a:rPr>
              <a:t>2 </a:t>
            </a:r>
            <a:r>
              <a:rPr lang="en-US" altLang="zh-CN" sz="2800" b="1" smtClean="0">
                <a:solidFill>
                  <a:srgbClr val="5208F8"/>
                </a:solidFill>
                <a:latin typeface="Times New Roman" panose="02020603050405020304" pitchFamily="18" charset="0"/>
              </a:rPr>
              <a:t>, … ,</a:t>
            </a:r>
            <a:r>
              <a:rPr lang="en-US" altLang="zh-CN" sz="2800" b="1" i="1" smtClean="0">
                <a:solidFill>
                  <a:srgbClr val="5208F8"/>
                </a:solidFill>
                <a:latin typeface="Times New Roman" panose="02020603050405020304" pitchFamily="18" charset="0"/>
              </a:rPr>
              <a:t>μ</a:t>
            </a:r>
            <a:r>
              <a:rPr lang="en-US" altLang="zh-CN" sz="2800" b="1" i="1" baseline="-25000" smtClean="0">
                <a:solidFill>
                  <a:srgbClr val="5208F8"/>
                </a:solidFill>
                <a:latin typeface="Times New Roman" panose="02020603050405020304" pitchFamily="18" charset="0"/>
              </a:rPr>
              <a:t>n</a:t>
            </a:r>
            <a:r>
              <a:rPr lang="en-US" altLang="zh-CN" sz="2800" b="1" smtClean="0">
                <a:solidFill>
                  <a:srgbClr val="5208F8"/>
                </a:solidFill>
                <a:latin typeface="Times New Roman" panose="02020603050405020304" pitchFamily="18" charset="0"/>
              </a:rPr>
              <a:t> }</a:t>
            </a:r>
          </a:p>
          <a:p>
            <a:pPr eaLnBrk="1" hangingPunct="1">
              <a:spcBef>
                <a:spcPct val="40000"/>
              </a:spcBef>
              <a:buFont typeface="Wingdings" panose="05000000000000000000" pitchFamily="2" charset="2"/>
              <a:buNone/>
            </a:pPr>
            <a:r>
              <a:rPr lang="en-US" altLang="zh-CN" b="1" smtClean="0">
                <a:latin typeface="Times New Roman" panose="02020603050405020304" pitchFamily="18" charset="0"/>
              </a:rPr>
              <a:t>A = {0.85,0.8,0.98,0.30,?}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2387">
                                            <p:txEl>
                                              <p:pRg st="2" end="2"/>
                                            </p:txEl>
                                          </p:spTgt>
                                        </p:tgtEl>
                                        <p:attrNameLst>
                                          <p:attrName>style.visibility</p:attrName>
                                        </p:attrNameLst>
                                      </p:cBhvr>
                                      <p:to>
                                        <p:strVal val="visible"/>
                                      </p:to>
                                    </p:set>
                                    <p:animEffect transition="in" filter="blinds(horizontal)">
                                      <p:cBhvr>
                                        <p:cTn id="7" dur="500"/>
                                        <p:tgtEl>
                                          <p:spTgt spid="27238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2387">
                                            <p:txEl>
                                              <p:pRg st="3" end="3"/>
                                            </p:txEl>
                                          </p:spTgt>
                                        </p:tgtEl>
                                        <p:attrNameLst>
                                          <p:attrName>style.visibility</p:attrName>
                                        </p:attrNameLst>
                                      </p:cBhvr>
                                      <p:to>
                                        <p:strVal val="visible"/>
                                      </p:to>
                                    </p:set>
                                    <p:animEffect transition="in" filter="blinds(horizontal)">
                                      <p:cBhvr>
                                        <p:cTn id="10" dur="500"/>
                                        <p:tgtEl>
                                          <p:spTgt spid="27238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2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23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72387">
                                            <p:txEl>
                                              <p:pRg st="6" end="6"/>
                                            </p:txEl>
                                          </p:spTgt>
                                        </p:tgtEl>
                                        <p:attrNameLst>
                                          <p:attrName>style.visibility</p:attrName>
                                        </p:attrNameLst>
                                      </p:cBhvr>
                                      <p:to>
                                        <p:strVal val="visible"/>
                                      </p:to>
                                    </p:set>
                                    <p:animEffect transition="in" filter="blinds(horizontal)">
                                      <p:cBhvr>
                                        <p:cTn id="21" dur="500"/>
                                        <p:tgtEl>
                                          <p:spTgt spid="272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日期占位符 3"/>
          <p:cNvSpPr>
            <a:spLocks noGrp="1"/>
          </p:cNvSpPr>
          <p:nvPr>
            <p:ph type="dt" sz="quarter" idx="10"/>
          </p:nvPr>
        </p:nvSpPr>
        <p:spPr>
          <a:noFill/>
        </p:spPr>
        <p:txBody>
          <a:bodyPr/>
          <a:lstStyle/>
          <a:p>
            <a:fld id="{8A3EA189-C6CE-445F-8A8D-1F24E538FCE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7746" name="灯片编号占位符 5"/>
          <p:cNvSpPr>
            <a:spLocks noGrp="1"/>
          </p:cNvSpPr>
          <p:nvPr>
            <p:ph type="sldNum" sz="quarter" idx="12"/>
          </p:nvPr>
        </p:nvSpPr>
        <p:spPr>
          <a:noFill/>
        </p:spPr>
        <p:txBody>
          <a:bodyPr/>
          <a:lstStyle/>
          <a:p>
            <a:fld id="{321A8D73-A77C-45B2-9E03-EF1228A59CAD}" type="slidenum">
              <a:rPr lang="en-US" altLang="zh-CN" smtClean="0">
                <a:ea typeface="宋体" panose="02010600030101010101" pitchFamily="2" charset="-122"/>
              </a:rPr>
              <a:pPr/>
              <a:t>63</a:t>
            </a:fld>
            <a:endParaRPr lang="en-US" altLang="zh-CN" smtClean="0">
              <a:ea typeface="宋体" panose="02010600030101010101" pitchFamily="2" charset="-122"/>
            </a:endParaRPr>
          </a:p>
        </p:txBody>
      </p:sp>
      <p:sp>
        <p:nvSpPr>
          <p:cNvPr id="287747" name="Rectangle 2"/>
          <p:cNvSpPr>
            <a:spLocks noGrp="1" noChangeArrowheads="1"/>
          </p:cNvSpPr>
          <p:nvPr>
            <p:ph type="title"/>
          </p:nvPr>
        </p:nvSpPr>
        <p:spPr/>
        <p:txBody>
          <a:bodyPr/>
          <a:lstStyle/>
          <a:p>
            <a:pPr eaLnBrk="1" hangingPunct="1"/>
            <a:r>
              <a:rPr lang="zh-CN" altLang="en-US" sz="3800" b="1" smtClean="0"/>
              <a:t>模糊集合表示方法（无限论域）</a:t>
            </a:r>
          </a:p>
        </p:txBody>
      </p:sp>
      <p:sp>
        <p:nvSpPr>
          <p:cNvPr id="287748" name="Rectangle 3"/>
          <p:cNvSpPr>
            <a:spLocks noGrp="1" noChangeArrowheads="1"/>
          </p:cNvSpPr>
          <p:nvPr>
            <p:ph type="body" idx="1"/>
          </p:nvPr>
        </p:nvSpPr>
        <p:spPr>
          <a:xfrm>
            <a:off x="609600" y="1557338"/>
            <a:ext cx="7924800" cy="4462462"/>
          </a:xfrm>
        </p:spPr>
        <p:txBody>
          <a:bodyPr/>
          <a:lstStyle/>
          <a:p>
            <a:pPr eaLnBrk="1" hangingPunct="1">
              <a:lnSpc>
                <a:spcPct val="120000"/>
              </a:lnSpc>
            </a:pPr>
            <a:r>
              <a:rPr lang="zh-CN" altLang="en-US" b="1" smtClean="0">
                <a:latin typeface="Times New Roman" panose="02020603050405020304" pitchFamily="18" charset="0"/>
              </a:rPr>
              <a:t>当论域</a:t>
            </a:r>
            <a:r>
              <a:rPr lang="en-US" altLang="zh-CN" b="1" smtClean="0">
                <a:latin typeface="Times New Roman" panose="02020603050405020304" pitchFamily="18" charset="0"/>
              </a:rPr>
              <a:t>X</a:t>
            </a:r>
            <a:r>
              <a:rPr lang="zh-CN" altLang="en-US" b="1" smtClean="0">
                <a:latin typeface="Times New Roman" panose="02020603050405020304" pitchFamily="18" charset="0"/>
              </a:rPr>
              <a:t>为无限集时，上面的记法失效。</a:t>
            </a:r>
          </a:p>
          <a:p>
            <a:pPr eaLnBrk="1" hangingPunct="1">
              <a:lnSpc>
                <a:spcPct val="120000"/>
              </a:lnSpc>
            </a:pPr>
            <a:r>
              <a:rPr lang="zh-CN" altLang="en-US" b="1" smtClean="0">
                <a:latin typeface="Times New Roman" panose="02020603050405020304" pitchFamily="18" charset="0"/>
              </a:rPr>
              <a:t>将查德记法推广到一般情况，即论域是：</a:t>
            </a:r>
            <a:r>
              <a:rPr lang="zh-CN" altLang="en-US" b="1" u="sng" smtClean="0">
                <a:solidFill>
                  <a:srgbClr val="0033CC"/>
                </a:solidFill>
                <a:latin typeface="Times New Roman" panose="02020603050405020304" pitchFamily="18" charset="0"/>
              </a:rPr>
              <a:t>无限的</a:t>
            </a:r>
            <a:r>
              <a:rPr lang="zh-CN" altLang="en-US" b="1" smtClean="0">
                <a:latin typeface="Times New Roman" panose="02020603050405020304" pitchFamily="18" charset="0"/>
              </a:rPr>
              <a:t>、</a:t>
            </a:r>
            <a:r>
              <a:rPr lang="zh-CN" altLang="en-US" b="1" u="sng" smtClean="0">
                <a:solidFill>
                  <a:srgbClr val="0033CC"/>
                </a:solidFill>
                <a:latin typeface="Times New Roman" panose="02020603050405020304" pitchFamily="18" charset="0"/>
              </a:rPr>
              <a:t>连续的</a:t>
            </a:r>
            <a:r>
              <a:rPr lang="zh-CN" altLang="en-US" b="1" smtClean="0">
                <a:latin typeface="Times New Roman" panose="02020603050405020304" pitchFamily="18" charset="0"/>
              </a:rPr>
              <a:t>、或者其他情况，论域</a:t>
            </a:r>
            <a:r>
              <a:rPr lang="en-US" altLang="zh-CN" b="1" smtClean="0">
                <a:latin typeface="Times New Roman" panose="02020603050405020304" pitchFamily="18" charset="0"/>
              </a:rPr>
              <a:t>X</a:t>
            </a:r>
            <a:r>
              <a:rPr lang="zh-CN" altLang="en-US" b="1" smtClean="0">
                <a:latin typeface="Times New Roman" panose="02020603050405020304" pitchFamily="18" charset="0"/>
              </a:rPr>
              <a:t>上的模糊集合</a:t>
            </a:r>
            <a:r>
              <a:rPr lang="en-US" altLang="zh-CN" b="1" smtClean="0">
                <a:latin typeface="Times New Roman" panose="02020603050405020304" pitchFamily="18" charset="0"/>
              </a:rPr>
              <a:t>A</a:t>
            </a:r>
            <a:r>
              <a:rPr lang="zh-CN" altLang="en-US" b="1" smtClean="0">
                <a:latin typeface="Times New Roman" panose="02020603050405020304" pitchFamily="18" charset="0"/>
              </a:rPr>
              <a:t>都可以表示为</a:t>
            </a:r>
          </a:p>
          <a:p>
            <a:pPr algn="ctr" eaLnBrk="1" hangingPunct="1">
              <a:lnSpc>
                <a:spcPct val="120000"/>
              </a:lnSpc>
              <a:buFont typeface="Wingdings" panose="05000000000000000000" pitchFamily="2" charset="2"/>
              <a:buNone/>
            </a:pPr>
            <a:r>
              <a:rPr lang="en-US" altLang="zh-CN" b="1" smtClean="0">
                <a:latin typeface="Times New Roman" panose="02020603050405020304" pitchFamily="18" charset="0"/>
              </a:rPr>
              <a:t>A = ∫</a:t>
            </a:r>
            <a:r>
              <a:rPr lang="en-US" altLang="zh-CN" b="1" i="1" baseline="-25000" smtClean="0">
                <a:latin typeface="Times New Roman" panose="02020603050405020304" pitchFamily="18" charset="0"/>
              </a:rPr>
              <a:t>x∈X</a:t>
            </a:r>
            <a:r>
              <a:rPr lang="en-US" altLang="zh-CN" b="1" i="1" smtClean="0">
                <a:latin typeface="Times New Roman" panose="02020603050405020304" pitchFamily="18" charset="0"/>
              </a:rPr>
              <a:t> μ</a:t>
            </a:r>
            <a:r>
              <a:rPr lang="en-US" altLang="zh-CN" b="1" i="1" baseline="-25000" smtClean="0">
                <a:latin typeface="Times New Roman" panose="02020603050405020304" pitchFamily="18" charset="0"/>
              </a:rPr>
              <a:t>A</a:t>
            </a:r>
            <a:r>
              <a:rPr lang="en-US" altLang="zh-CN" b="1" i="1" smtClean="0">
                <a:latin typeface="Times New Roman" panose="02020603050405020304" pitchFamily="18" charset="0"/>
              </a:rPr>
              <a:t>(x) / x</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日期占位符 5"/>
          <p:cNvSpPr>
            <a:spLocks noGrp="1"/>
          </p:cNvSpPr>
          <p:nvPr>
            <p:ph type="dt" sz="quarter" idx="10"/>
          </p:nvPr>
        </p:nvSpPr>
        <p:spPr>
          <a:noFill/>
        </p:spPr>
        <p:txBody>
          <a:bodyPr/>
          <a:lstStyle/>
          <a:p>
            <a:fld id="{AEEE02A6-93AB-4181-A8C9-F921ECB650A5}"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89794" name="灯片编号占位符 7"/>
          <p:cNvSpPr>
            <a:spLocks noGrp="1"/>
          </p:cNvSpPr>
          <p:nvPr>
            <p:ph type="sldNum" sz="quarter" idx="12"/>
          </p:nvPr>
        </p:nvSpPr>
        <p:spPr>
          <a:noFill/>
        </p:spPr>
        <p:txBody>
          <a:bodyPr/>
          <a:lstStyle/>
          <a:p>
            <a:fld id="{AED69A3F-6E2F-4C29-8095-B532E8A02B72}" type="slidenum">
              <a:rPr lang="en-US" altLang="zh-CN" smtClean="0">
                <a:ea typeface="宋体" panose="02010600030101010101" pitchFamily="2" charset="-122"/>
              </a:rPr>
              <a:pPr/>
              <a:t>64</a:t>
            </a:fld>
            <a:endParaRPr lang="en-US" altLang="zh-CN" smtClean="0">
              <a:ea typeface="宋体" panose="02010600030101010101" pitchFamily="2" charset="-122"/>
            </a:endParaRPr>
          </a:p>
        </p:txBody>
      </p:sp>
      <p:sp>
        <p:nvSpPr>
          <p:cNvPr id="289795" name="Rectangle 2"/>
          <p:cNvSpPr>
            <a:spLocks noGrp="1" noChangeArrowheads="1"/>
          </p:cNvSpPr>
          <p:nvPr>
            <p:ph type="title"/>
          </p:nvPr>
        </p:nvSpPr>
        <p:spPr/>
        <p:txBody>
          <a:bodyPr/>
          <a:lstStyle/>
          <a:p>
            <a:pPr eaLnBrk="1" hangingPunct="1"/>
            <a:r>
              <a:rPr lang="zh-CN" altLang="en-US" b="1" smtClean="0"/>
              <a:t>模糊集合表示方法（无限论域）</a:t>
            </a:r>
          </a:p>
        </p:txBody>
      </p:sp>
      <p:sp>
        <p:nvSpPr>
          <p:cNvPr id="289796" name="Rectangle 3"/>
          <p:cNvSpPr>
            <a:spLocks noGrp="1" noChangeArrowheads="1"/>
          </p:cNvSpPr>
          <p:nvPr>
            <p:ph type="body" sz="half" idx="1"/>
          </p:nvPr>
        </p:nvSpPr>
        <p:spPr>
          <a:xfrm>
            <a:off x="609600" y="1600200"/>
            <a:ext cx="7923213" cy="4419600"/>
          </a:xfrm>
        </p:spPr>
        <p:txBody>
          <a:bodyPr/>
          <a:lstStyle/>
          <a:p>
            <a:pPr eaLnBrk="1" hangingPunct="1">
              <a:spcBef>
                <a:spcPct val="40000"/>
              </a:spcBef>
              <a:buFont typeface="Wingdings" panose="05000000000000000000" pitchFamily="2" charset="2"/>
              <a:buNone/>
            </a:pPr>
            <a:r>
              <a:rPr lang="zh-CN" altLang="en-US" sz="2800" b="1" smtClean="0">
                <a:solidFill>
                  <a:srgbClr val="5208F8"/>
                </a:solidFill>
                <a:latin typeface="Times New Roman" panose="02020603050405020304" pitchFamily="18" charset="0"/>
              </a:rPr>
              <a:t>当论域</a:t>
            </a:r>
            <a:r>
              <a:rPr lang="en-US" altLang="zh-CN" sz="2800" b="1" smtClean="0">
                <a:solidFill>
                  <a:srgbClr val="5208F8"/>
                </a:solidFill>
                <a:latin typeface="Times New Roman" panose="02020603050405020304" pitchFamily="18" charset="0"/>
              </a:rPr>
              <a:t>U</a:t>
            </a:r>
            <a:r>
              <a:rPr lang="zh-CN" altLang="en-US" sz="2800" b="1" smtClean="0">
                <a:solidFill>
                  <a:srgbClr val="5208F8"/>
                </a:solidFill>
                <a:latin typeface="Times New Roman" panose="02020603050405020304" pitchFamily="18" charset="0"/>
              </a:rPr>
              <a:t>为无限集时，</a:t>
            </a:r>
            <a:r>
              <a:rPr lang="en-US" altLang="zh-CN" sz="2800" b="1" smtClean="0">
                <a:solidFill>
                  <a:srgbClr val="5208F8"/>
                </a:solidFill>
                <a:latin typeface="Times New Roman" panose="02020603050405020304" pitchFamily="18" charset="0"/>
              </a:rPr>
              <a:t>A = ∫</a:t>
            </a:r>
            <a:r>
              <a:rPr lang="en-US" altLang="zh-CN" sz="2800" b="1" i="1" baseline="-25000" smtClean="0">
                <a:solidFill>
                  <a:srgbClr val="5208F8"/>
                </a:solidFill>
                <a:latin typeface="Times New Roman" panose="02020603050405020304" pitchFamily="18" charset="0"/>
              </a:rPr>
              <a:t>x∈U</a:t>
            </a:r>
            <a:r>
              <a:rPr lang="en-US" altLang="zh-CN" sz="2800" b="1" i="1" smtClean="0">
                <a:solidFill>
                  <a:srgbClr val="5208F8"/>
                </a:solidFill>
                <a:latin typeface="Times New Roman" panose="02020603050405020304" pitchFamily="18" charset="0"/>
              </a:rPr>
              <a:t> μ</a:t>
            </a:r>
            <a:r>
              <a:rPr lang="en-US" altLang="zh-CN" sz="2800" b="1" i="1" baseline="-25000" smtClean="0">
                <a:solidFill>
                  <a:srgbClr val="5208F8"/>
                </a:solidFill>
                <a:latin typeface="Times New Roman" panose="02020603050405020304" pitchFamily="18" charset="0"/>
              </a:rPr>
              <a:t>A</a:t>
            </a:r>
            <a:r>
              <a:rPr lang="en-US" altLang="zh-CN" sz="2800" b="1" i="1" smtClean="0">
                <a:solidFill>
                  <a:srgbClr val="5208F8"/>
                </a:solidFill>
                <a:latin typeface="Times New Roman" panose="02020603050405020304" pitchFamily="18" charset="0"/>
              </a:rPr>
              <a:t>(x) / x</a:t>
            </a:r>
          </a:p>
          <a:p>
            <a:pPr eaLnBrk="1" hangingPunct="1">
              <a:spcBef>
                <a:spcPct val="40000"/>
              </a:spcBef>
              <a:buFont typeface="Wingdings" panose="05000000000000000000" pitchFamily="2" charset="2"/>
              <a:buNone/>
            </a:pP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这里的积分号不表示积分，也不表示求和，而是表示各个元素与隶属度对应关系的一个总括。</a:t>
            </a:r>
          </a:p>
          <a:p>
            <a:pPr eaLnBrk="1" hangingPunct="1">
              <a:spcBef>
                <a:spcPct val="40000"/>
              </a:spcBef>
              <a:buFont typeface="Wingdings" panose="05000000000000000000" pitchFamily="2" charset="2"/>
              <a:buNone/>
            </a:pPr>
            <a:r>
              <a:rPr lang="zh-CN" altLang="en-US" sz="2800" b="1" smtClean="0">
                <a:latin typeface="Times New Roman" panose="02020603050405020304" pitchFamily="18" charset="0"/>
              </a:rPr>
              <a:t>这种表示法可以推广到有限、无限、离散、连续等各种情况。</a:t>
            </a:r>
          </a:p>
        </p:txBody>
      </p:sp>
      <p:pic>
        <p:nvPicPr>
          <p:cNvPr id="289797" name="Picture 4" descr="bs00186_"/>
          <p:cNvPicPr>
            <a:picLocks noGrp="1" noChangeAspect="1" noChangeArrowheads="1"/>
          </p:cNvPicPr>
          <p:nvPr>
            <p:ph sz="quarter" idx="3"/>
          </p:nvPr>
        </p:nvPicPr>
        <p:blipFill>
          <a:blip r:embed="rId2"/>
          <a:srcRect/>
          <a:stretch>
            <a:fillRect/>
          </a:stretch>
        </p:blipFill>
        <p:spPr>
          <a:xfrm>
            <a:off x="6034088" y="4386263"/>
            <a:ext cx="1114425" cy="1131887"/>
          </a:xfrm>
        </p:spPr>
      </p:pic>
      <p:sp>
        <p:nvSpPr>
          <p:cNvPr id="289798" name="AutoShape 5"/>
          <p:cNvSpPr>
            <a:spLocks noChangeArrowheads="1"/>
          </p:cNvSpPr>
          <p:nvPr/>
        </p:nvSpPr>
        <p:spPr bwMode="auto">
          <a:xfrm>
            <a:off x="684213" y="2133600"/>
            <a:ext cx="1584325" cy="574675"/>
          </a:xfrm>
          <a:prstGeom prst="irregularSeal2">
            <a:avLst/>
          </a:prstGeom>
          <a:solidFill>
            <a:srgbClr val="FF0000"/>
          </a:solidFill>
          <a:ln w="9525">
            <a:solidFill>
              <a:srgbClr val="CC0000"/>
            </a:solidFill>
            <a:miter lim="800000"/>
          </a:ln>
        </p:spPr>
        <p:txBody>
          <a:bodyPr wrap="none" anchor="ctr"/>
          <a:lstStyle/>
          <a:p>
            <a:pPr algn="ctr">
              <a:lnSpc>
                <a:spcPct val="80000"/>
              </a:lnSpc>
              <a:spcBef>
                <a:spcPct val="20000"/>
              </a:spcBef>
            </a:pPr>
            <a:r>
              <a:rPr lang="zh-CN" altLang="en-US" sz="2400" b="1">
                <a:ea typeface="楷体_GB2312" pitchFamily="49" charset="-122"/>
              </a:rPr>
              <a:t>注意</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日期占位符 3"/>
          <p:cNvSpPr>
            <a:spLocks noGrp="1"/>
          </p:cNvSpPr>
          <p:nvPr>
            <p:ph type="dt" sz="quarter" idx="10"/>
          </p:nvPr>
        </p:nvSpPr>
        <p:spPr>
          <a:noFill/>
        </p:spPr>
        <p:txBody>
          <a:bodyPr/>
          <a:lstStyle/>
          <a:p>
            <a:fld id="{016B7F98-99DD-4CD0-B561-E5BB7AE2710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90818" name="灯片编号占位符 5"/>
          <p:cNvSpPr>
            <a:spLocks noGrp="1"/>
          </p:cNvSpPr>
          <p:nvPr>
            <p:ph type="sldNum" sz="quarter" idx="12"/>
          </p:nvPr>
        </p:nvSpPr>
        <p:spPr>
          <a:noFill/>
        </p:spPr>
        <p:txBody>
          <a:bodyPr/>
          <a:lstStyle/>
          <a:p>
            <a:fld id="{3C295EF5-3901-4D31-B4E2-0887E7A834DF}" type="slidenum">
              <a:rPr lang="en-US" altLang="zh-CN" smtClean="0">
                <a:ea typeface="宋体" panose="02010600030101010101" pitchFamily="2" charset="-122"/>
              </a:rPr>
              <a:pPr/>
              <a:t>65</a:t>
            </a:fld>
            <a:endParaRPr lang="en-US" altLang="zh-CN" smtClean="0">
              <a:ea typeface="宋体" panose="02010600030101010101" pitchFamily="2" charset="-122"/>
            </a:endParaRPr>
          </a:p>
        </p:txBody>
      </p:sp>
      <p:sp>
        <p:nvSpPr>
          <p:cNvPr id="290819" name="Rectangle 2"/>
          <p:cNvSpPr>
            <a:spLocks noGrp="1" noChangeArrowheads="1"/>
          </p:cNvSpPr>
          <p:nvPr>
            <p:ph type="title"/>
          </p:nvPr>
        </p:nvSpPr>
        <p:spPr/>
        <p:txBody>
          <a:bodyPr/>
          <a:lstStyle/>
          <a:p>
            <a:pPr eaLnBrk="1" hangingPunct="1"/>
            <a:r>
              <a:rPr lang="zh-CN" altLang="en-US" sz="3800" b="1" smtClean="0"/>
              <a:t>例子（无限论域）</a:t>
            </a:r>
          </a:p>
        </p:txBody>
      </p:sp>
      <p:sp>
        <p:nvSpPr>
          <p:cNvPr id="227331" name="Rectangle 3"/>
          <p:cNvSpPr>
            <a:spLocks noGrp="1" noChangeArrowheads="1"/>
          </p:cNvSpPr>
          <p:nvPr>
            <p:ph type="body" idx="1"/>
          </p:nvPr>
        </p:nvSpPr>
        <p:spPr>
          <a:xfrm>
            <a:off x="609600" y="1341438"/>
            <a:ext cx="7924800" cy="4419600"/>
          </a:xfrm>
        </p:spPr>
        <p:txBody>
          <a:bodyPr/>
          <a:lstStyle/>
          <a:p>
            <a:pPr eaLnBrk="1" hangingPunct="1">
              <a:spcBef>
                <a:spcPct val="75000"/>
              </a:spcBef>
              <a:defRPr/>
            </a:pPr>
            <a:r>
              <a:rPr lang="zh-CN" altLang="en-US" sz="2800" b="1" dirty="0"/>
              <a:t>以年龄为论域，取</a:t>
            </a:r>
            <a:r>
              <a:rPr lang="en-US" altLang="zh-CN" sz="2800" b="1" dirty="0"/>
              <a:t>X=[0, 200</a:t>
            </a:r>
            <a:r>
              <a:rPr lang="en-US" altLang="zh-CN" sz="2800" b="1" dirty="0" smtClean="0"/>
              <a:t>]</a:t>
            </a:r>
          </a:p>
          <a:p>
            <a:pPr eaLnBrk="1" hangingPunct="1">
              <a:spcBef>
                <a:spcPct val="75000"/>
              </a:spcBef>
              <a:defRPr/>
            </a:pPr>
            <a:r>
              <a:rPr lang="zh-CN" altLang="en-US" sz="2800" b="1" dirty="0" smtClean="0"/>
              <a:t>考虑两个模糊概念：年轻，年老</a:t>
            </a:r>
          </a:p>
          <a:p>
            <a:pPr lvl="1" eaLnBrk="1" hangingPunct="1">
              <a:spcBef>
                <a:spcPct val="75000"/>
              </a:spcBef>
              <a:defRPr/>
            </a:pPr>
            <a:r>
              <a:rPr lang="zh-CN" altLang="en-US" b="1" dirty="0" smtClean="0"/>
              <a:t>年龄段</a:t>
            </a:r>
            <a:r>
              <a:rPr lang="en-US" altLang="zh-CN" b="1" dirty="0"/>
              <a:t>——</a:t>
            </a:r>
            <a:r>
              <a:rPr lang="zh-CN" altLang="en-US" b="1" dirty="0"/>
              <a:t>肯定</a:t>
            </a:r>
            <a:r>
              <a:rPr lang="zh-CN" altLang="en-US" b="1" dirty="0">
                <a:solidFill>
                  <a:srgbClr val="0033CC"/>
                </a:solidFill>
                <a:effectLst>
                  <a:outerShdw blurRad="38100" dist="38100" dir="2700000" algn="tl">
                    <a:srgbClr val="C0C0C0"/>
                  </a:outerShdw>
                </a:effectLst>
              </a:rPr>
              <a:t>符合</a:t>
            </a:r>
            <a:r>
              <a:rPr lang="zh-CN" altLang="en-US" b="1" dirty="0"/>
              <a:t>“年轻”的概念？</a:t>
            </a:r>
          </a:p>
          <a:p>
            <a:pPr lvl="1" eaLnBrk="1" hangingPunct="1">
              <a:spcBef>
                <a:spcPct val="75000"/>
              </a:spcBef>
              <a:defRPr/>
            </a:pPr>
            <a:r>
              <a:rPr lang="zh-CN" altLang="en-US" b="1" dirty="0"/>
              <a:t>年龄段</a:t>
            </a:r>
            <a:r>
              <a:rPr lang="en-US" altLang="zh-CN" b="1" dirty="0"/>
              <a:t>——</a:t>
            </a:r>
            <a:r>
              <a:rPr lang="zh-CN" altLang="en-US" b="1" dirty="0"/>
              <a:t>肯定</a:t>
            </a:r>
            <a:r>
              <a:rPr lang="zh-CN" altLang="en-US" b="1" dirty="0">
                <a:solidFill>
                  <a:srgbClr val="0033CC"/>
                </a:solidFill>
                <a:effectLst>
                  <a:outerShdw blurRad="38100" dist="38100" dir="2700000" algn="tl">
                    <a:srgbClr val="C0C0C0"/>
                  </a:outerShdw>
                </a:effectLst>
              </a:rPr>
              <a:t>不符合</a:t>
            </a:r>
            <a:r>
              <a:rPr lang="zh-CN" altLang="en-US" b="1" dirty="0"/>
              <a:t>“年老”的概念？</a:t>
            </a:r>
          </a:p>
        </p:txBody>
      </p:sp>
      <p:pic>
        <p:nvPicPr>
          <p:cNvPr id="276482" name="Picture 2"/>
          <p:cNvPicPr>
            <a:picLocks noChangeAspect="1" noChangeArrowheads="1"/>
          </p:cNvPicPr>
          <p:nvPr/>
        </p:nvPicPr>
        <p:blipFill>
          <a:blip r:embed="rId3"/>
          <a:srcRect/>
          <a:stretch>
            <a:fillRect/>
          </a:stretch>
        </p:blipFill>
        <p:spPr bwMode="auto">
          <a:xfrm>
            <a:off x="1998663" y="3932238"/>
            <a:ext cx="5145087" cy="3097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randombar(horizontal)">
                                      <p:cBhvr>
                                        <p:cTn id="7" dur="500"/>
                                        <p:tgtEl>
                                          <p:spTgt spid="276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日期占位符 3"/>
          <p:cNvSpPr>
            <a:spLocks noGrp="1"/>
          </p:cNvSpPr>
          <p:nvPr>
            <p:ph type="dt" sz="quarter" idx="10"/>
          </p:nvPr>
        </p:nvSpPr>
        <p:spPr>
          <a:noFill/>
        </p:spPr>
        <p:txBody>
          <a:bodyPr/>
          <a:lstStyle/>
          <a:p>
            <a:fld id="{D7548779-54A2-4B19-82BA-D0A781C7C2C2}"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92866" name="灯片编号占位符 5"/>
          <p:cNvSpPr>
            <a:spLocks noGrp="1"/>
          </p:cNvSpPr>
          <p:nvPr>
            <p:ph type="sldNum" sz="quarter" idx="12"/>
          </p:nvPr>
        </p:nvSpPr>
        <p:spPr>
          <a:noFill/>
        </p:spPr>
        <p:txBody>
          <a:bodyPr/>
          <a:lstStyle/>
          <a:p>
            <a:fld id="{5068A31D-B25A-4182-B082-327ADA1DE26E}" type="slidenum">
              <a:rPr lang="en-US" altLang="zh-CN" smtClean="0">
                <a:ea typeface="宋体" panose="02010600030101010101" pitchFamily="2" charset="-122"/>
              </a:rPr>
              <a:pPr/>
              <a:t>66</a:t>
            </a:fld>
            <a:endParaRPr lang="en-US" altLang="zh-CN" smtClean="0">
              <a:ea typeface="宋体" panose="02010600030101010101" pitchFamily="2" charset="-122"/>
            </a:endParaRPr>
          </a:p>
        </p:txBody>
      </p:sp>
      <p:sp>
        <p:nvSpPr>
          <p:cNvPr id="292867" name="Rectangle 2"/>
          <p:cNvSpPr>
            <a:spLocks noGrp="1" noChangeArrowheads="1"/>
          </p:cNvSpPr>
          <p:nvPr>
            <p:ph type="title"/>
          </p:nvPr>
        </p:nvSpPr>
        <p:spPr/>
        <p:txBody>
          <a:bodyPr/>
          <a:lstStyle/>
          <a:p>
            <a:pPr eaLnBrk="1" hangingPunct="1"/>
            <a:r>
              <a:rPr lang="en-US" altLang="zh-CN" sz="3800" b="1" smtClean="0"/>
              <a:t>“</a:t>
            </a:r>
            <a:r>
              <a:rPr lang="zh-CN" altLang="en-US" sz="3800" b="1" smtClean="0"/>
              <a:t>年轻”与“年老”的隶属函数曲线</a:t>
            </a:r>
          </a:p>
        </p:txBody>
      </p:sp>
      <p:pic>
        <p:nvPicPr>
          <p:cNvPr id="292868" name="Picture 4" descr="02"/>
          <p:cNvPicPr>
            <a:picLocks noChangeAspect="1" noChangeArrowheads="1"/>
          </p:cNvPicPr>
          <p:nvPr/>
        </p:nvPicPr>
        <p:blipFill>
          <a:blip r:embed="rId3"/>
          <a:srcRect/>
          <a:stretch>
            <a:fillRect/>
          </a:stretch>
        </p:blipFill>
        <p:spPr bwMode="auto">
          <a:xfrm>
            <a:off x="395288" y="1844675"/>
            <a:ext cx="4176712" cy="3803650"/>
          </a:xfrm>
          <a:prstGeom prst="rect">
            <a:avLst/>
          </a:prstGeom>
          <a:noFill/>
          <a:ln w="9525">
            <a:noFill/>
            <a:miter lim="800000"/>
            <a:headEnd/>
            <a:tailEnd/>
          </a:ln>
        </p:spPr>
      </p:pic>
      <p:pic>
        <p:nvPicPr>
          <p:cNvPr id="292869" name="Picture 5" descr="01"/>
          <p:cNvPicPr>
            <a:picLocks noChangeAspect="1" noChangeArrowheads="1"/>
          </p:cNvPicPr>
          <p:nvPr/>
        </p:nvPicPr>
        <p:blipFill>
          <a:blip r:embed="rId4"/>
          <a:srcRect/>
          <a:stretch>
            <a:fillRect/>
          </a:stretch>
        </p:blipFill>
        <p:spPr bwMode="auto">
          <a:xfrm>
            <a:off x="4356100" y="1844675"/>
            <a:ext cx="4217988"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82" name="日期占位符 4"/>
          <p:cNvSpPr>
            <a:spLocks noGrp="1"/>
          </p:cNvSpPr>
          <p:nvPr>
            <p:ph type="dt" sz="quarter" idx="10"/>
          </p:nvPr>
        </p:nvSpPr>
        <p:spPr>
          <a:noFill/>
        </p:spPr>
        <p:txBody>
          <a:bodyPr/>
          <a:lstStyle/>
          <a:p>
            <a:fld id="{314E9930-49C2-44AC-A86A-E2645776F3D7}"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74483" name="灯片编号占位符 6"/>
          <p:cNvSpPr>
            <a:spLocks noGrp="1"/>
          </p:cNvSpPr>
          <p:nvPr>
            <p:ph type="sldNum" sz="quarter" idx="12"/>
          </p:nvPr>
        </p:nvSpPr>
        <p:spPr>
          <a:noFill/>
        </p:spPr>
        <p:txBody>
          <a:bodyPr/>
          <a:lstStyle/>
          <a:p>
            <a:fld id="{D2014C1F-F072-4ABD-AEF6-7A7BE715256B}" type="slidenum">
              <a:rPr lang="en-US" altLang="zh-CN" smtClean="0">
                <a:ea typeface="宋体" panose="02010600030101010101" pitchFamily="2" charset="-122"/>
              </a:rPr>
              <a:pPr/>
              <a:t>67</a:t>
            </a:fld>
            <a:endParaRPr lang="en-US" altLang="zh-CN" smtClean="0">
              <a:ea typeface="宋体" panose="02010600030101010101" pitchFamily="2" charset="-122"/>
            </a:endParaRPr>
          </a:p>
        </p:txBody>
      </p:sp>
      <p:sp>
        <p:nvSpPr>
          <p:cNvPr id="274484" name="Rectangle 2"/>
          <p:cNvSpPr>
            <a:spLocks noGrp="1" noChangeArrowheads="1"/>
          </p:cNvSpPr>
          <p:nvPr>
            <p:ph type="title"/>
          </p:nvPr>
        </p:nvSpPr>
        <p:spPr/>
        <p:txBody>
          <a:bodyPr/>
          <a:lstStyle/>
          <a:p>
            <a:pPr eaLnBrk="1" hangingPunct="1"/>
            <a:r>
              <a:rPr lang="zh-CN" altLang="en-US" b="1" smtClean="0"/>
              <a:t>模糊集合表示方法（无限论域）</a:t>
            </a:r>
          </a:p>
        </p:txBody>
      </p:sp>
      <p:sp>
        <p:nvSpPr>
          <p:cNvPr id="274485" name="Rectangle 3"/>
          <p:cNvSpPr>
            <a:spLocks noGrp="1" noChangeArrowheads="1"/>
          </p:cNvSpPr>
          <p:nvPr>
            <p:ph type="body" sz="half" idx="1"/>
          </p:nvPr>
        </p:nvSpPr>
        <p:spPr>
          <a:xfrm>
            <a:off x="609600" y="1600200"/>
            <a:ext cx="7491413" cy="4419600"/>
          </a:xfrm>
        </p:spPr>
        <p:txBody>
          <a:bodyPr/>
          <a:lstStyle/>
          <a:p>
            <a:pPr eaLnBrk="1" hangingPunct="1">
              <a:spcBef>
                <a:spcPct val="75000"/>
              </a:spcBef>
              <a:buFont typeface="Wingdings" panose="05000000000000000000" pitchFamily="2" charset="2"/>
              <a:buNone/>
            </a:pPr>
            <a:r>
              <a:rPr lang="zh-CN" altLang="en-US" sz="2800" b="1" smtClean="0"/>
              <a:t>设论域</a:t>
            </a:r>
            <a:r>
              <a:rPr lang="en-US" altLang="zh-CN" sz="2800" b="1" smtClean="0"/>
              <a:t>U</a:t>
            </a:r>
            <a:r>
              <a:rPr lang="zh-CN" altLang="en-US" sz="2800" b="1" smtClean="0"/>
              <a:t>＝</a:t>
            </a:r>
            <a:r>
              <a:rPr lang="en-US" altLang="zh-CN" sz="2800" b="1" smtClean="0"/>
              <a:t>[0,200]</a:t>
            </a:r>
            <a:r>
              <a:rPr lang="zh-CN" altLang="en-US" sz="2800" b="1" smtClean="0"/>
              <a:t>表示人的年龄，“年轻</a:t>
            </a:r>
            <a:r>
              <a:rPr lang="en-US" altLang="zh-CN" sz="2800" b="1" smtClean="0"/>
              <a:t>Y”</a:t>
            </a:r>
            <a:r>
              <a:rPr lang="zh-CN" altLang="en-US" sz="2800" b="1" smtClean="0"/>
              <a:t>与“年老</a:t>
            </a:r>
            <a:r>
              <a:rPr lang="en-US" altLang="zh-CN" sz="2800" b="1" smtClean="0"/>
              <a:t>Q”</a:t>
            </a:r>
            <a:r>
              <a:rPr lang="zh-CN" altLang="en-US" sz="2800" b="1" smtClean="0"/>
              <a:t>两个模糊集。</a:t>
            </a:r>
          </a:p>
          <a:p>
            <a:pPr eaLnBrk="1" hangingPunct="1">
              <a:spcBef>
                <a:spcPct val="75000"/>
              </a:spcBef>
              <a:buFont typeface="Wingdings" panose="05000000000000000000" pitchFamily="2" charset="2"/>
              <a:buNone/>
            </a:pPr>
            <a:endParaRPr lang="en-US" altLang="zh-CN" sz="2800" b="1" smtClean="0">
              <a:latin typeface="宋体" panose="02010600030101010101" pitchFamily="2" charset="-122"/>
            </a:endParaRPr>
          </a:p>
        </p:txBody>
      </p:sp>
      <p:graphicFrame>
        <p:nvGraphicFramePr>
          <p:cNvPr id="274481" name="Object 49" descr="图片1"/>
          <p:cNvGraphicFramePr>
            <a:graphicFrameLocks noGrp="1" noChangeAspect="1"/>
          </p:cNvGraphicFramePr>
          <p:nvPr>
            <p:ph sz="half" idx="2"/>
          </p:nvPr>
        </p:nvGraphicFramePr>
        <p:xfrm>
          <a:off x="1258888" y="2565400"/>
          <a:ext cx="5905500" cy="2867025"/>
        </p:xfrm>
        <a:graphic>
          <a:graphicData uri="http://schemas.openxmlformats.org/presentationml/2006/ole">
            <p:oleObj spid="_x0000_s300033" name="Equation" r:id="rId4" imgW="2514600" imgH="1371600" progId="">
              <p:embed/>
            </p:oleObj>
          </a:graphicData>
        </a:graphic>
      </p:graphicFrame>
      <p:sp>
        <p:nvSpPr>
          <p:cNvPr id="7" name="矩形 6"/>
          <p:cNvSpPr/>
          <p:nvPr/>
        </p:nvSpPr>
        <p:spPr>
          <a:xfrm>
            <a:off x="611188" y="5589588"/>
            <a:ext cx="7848600" cy="935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针对模糊集合</a:t>
            </a:r>
            <a:r>
              <a:rPr lang="en-US" altLang="zh-CN" sz="2800" b="1" dirty="0">
                <a:solidFill>
                  <a:schemeClr val="tx1"/>
                </a:solidFill>
              </a:rPr>
              <a:t>Y</a:t>
            </a:r>
            <a:r>
              <a:rPr lang="zh-CN" altLang="en-US" sz="2800" b="1" dirty="0">
                <a:solidFill>
                  <a:schemeClr val="tx1"/>
                </a:solidFill>
              </a:rPr>
              <a:t>，考虑</a:t>
            </a:r>
            <a:r>
              <a:rPr lang="en-US" altLang="zh-CN" sz="2800" b="1" dirty="0">
                <a:solidFill>
                  <a:schemeClr val="tx1"/>
                </a:solidFill>
              </a:rPr>
              <a:t>x=25, 30, 35, 40</a:t>
            </a:r>
            <a:r>
              <a:rPr lang="zh-CN" altLang="en-US" sz="2800" b="1" dirty="0">
                <a:solidFill>
                  <a:schemeClr val="tx1"/>
                </a:solidFill>
              </a:rPr>
              <a:t>所对应的隶属度分别为多少？去掉平方会怎样？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21" name="Rectangle 9"/>
          <p:cNvSpPr>
            <a:spLocks noGrp="1" noChangeArrowheads="1"/>
          </p:cNvSpPr>
          <p:nvPr>
            <p:ph type="dt" sz="quarter" idx="10"/>
          </p:nvPr>
        </p:nvSpPr>
        <p:spPr>
          <a:noFill/>
        </p:spPr>
        <p:txBody>
          <a:bodyPr/>
          <a:lstStyle/>
          <a:p>
            <a:fld id="{02B01FF9-FF81-4BFD-95CF-CFD530425C1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33522" name="Rectangle 11"/>
          <p:cNvSpPr>
            <a:spLocks noGrp="1" noChangeArrowheads="1"/>
          </p:cNvSpPr>
          <p:nvPr>
            <p:ph type="sldNum" sz="quarter" idx="12"/>
          </p:nvPr>
        </p:nvSpPr>
        <p:spPr>
          <a:noFill/>
        </p:spPr>
        <p:txBody>
          <a:bodyPr/>
          <a:lstStyle/>
          <a:p>
            <a:fld id="{BB86458D-82E5-4786-AB6A-7A3036414A43}" type="slidenum">
              <a:rPr lang="en-US" altLang="zh-CN" smtClean="0">
                <a:ea typeface="宋体" panose="02010600030101010101" pitchFamily="2" charset="-122"/>
              </a:rPr>
              <a:pPr/>
              <a:t>68</a:t>
            </a:fld>
            <a:endParaRPr lang="en-US" altLang="zh-CN" smtClean="0">
              <a:ea typeface="宋体" panose="02010600030101010101" pitchFamily="2" charset="-122"/>
            </a:endParaRPr>
          </a:p>
        </p:txBody>
      </p:sp>
      <p:sp>
        <p:nvSpPr>
          <p:cNvPr id="233523" name="Rectangle 2"/>
          <p:cNvSpPr>
            <a:spLocks noGrp="1" noChangeArrowheads="1"/>
          </p:cNvSpPr>
          <p:nvPr>
            <p:ph type="ctrTitle"/>
          </p:nvPr>
        </p:nvSpPr>
        <p:spPr>
          <a:xfrm>
            <a:off x="900113" y="1700213"/>
            <a:ext cx="7772400" cy="1143000"/>
          </a:xfrm>
        </p:spPr>
        <p:txBody>
          <a:bodyPr/>
          <a:lstStyle/>
          <a:p>
            <a:pPr eaLnBrk="1" hangingPunct="1"/>
            <a:r>
              <a:rPr lang="zh-CN" altLang="en-US" b="1" smtClean="0"/>
              <a:t>隶属函数 </a:t>
            </a:r>
            <a:r>
              <a:rPr lang="en-US" altLang="zh-CN" b="1" smtClean="0"/>
              <a:t>vs. </a:t>
            </a:r>
            <a:r>
              <a:rPr lang="zh-CN" altLang="en-US" b="1" smtClean="0"/>
              <a:t>概率</a:t>
            </a:r>
          </a:p>
        </p:txBody>
      </p:sp>
      <p:graphicFrame>
        <p:nvGraphicFramePr>
          <p:cNvPr id="233520" name="Object 48"/>
          <p:cNvGraphicFramePr>
            <a:graphicFrameLocks noChangeAspect="1"/>
          </p:cNvGraphicFramePr>
          <p:nvPr/>
        </p:nvGraphicFramePr>
        <p:xfrm>
          <a:off x="2987675" y="3716338"/>
          <a:ext cx="3024188" cy="1643062"/>
        </p:xfrm>
        <a:graphic>
          <a:graphicData uri="http://schemas.openxmlformats.org/presentationml/2006/ole">
            <p:oleObj spid="_x0000_s316417" name="Clip" r:id="rId4" imgW="2979738" imgH="2795588" progId="">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日期占位符 3"/>
          <p:cNvSpPr>
            <a:spLocks noGrp="1"/>
          </p:cNvSpPr>
          <p:nvPr>
            <p:ph type="dt" sz="quarter" idx="10"/>
          </p:nvPr>
        </p:nvSpPr>
        <p:spPr>
          <a:noFill/>
        </p:spPr>
        <p:txBody>
          <a:bodyPr/>
          <a:lstStyle/>
          <a:p>
            <a:fld id="{973151B9-545A-4562-B309-173B9A53077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00034" name="灯片编号占位符 5"/>
          <p:cNvSpPr>
            <a:spLocks noGrp="1"/>
          </p:cNvSpPr>
          <p:nvPr>
            <p:ph type="sldNum" sz="quarter" idx="12"/>
          </p:nvPr>
        </p:nvSpPr>
        <p:spPr>
          <a:noFill/>
        </p:spPr>
        <p:txBody>
          <a:bodyPr/>
          <a:lstStyle/>
          <a:p>
            <a:fld id="{5249A524-A574-493C-9399-F1D5DCA379EA}" type="slidenum">
              <a:rPr lang="en-US" altLang="zh-CN" smtClean="0">
                <a:ea typeface="宋体" panose="02010600030101010101" pitchFamily="2" charset="-122"/>
              </a:rPr>
              <a:pPr/>
              <a:t>69</a:t>
            </a:fld>
            <a:endParaRPr lang="en-US" altLang="zh-CN" smtClean="0">
              <a:ea typeface="宋体" panose="02010600030101010101" pitchFamily="2" charset="-122"/>
            </a:endParaRPr>
          </a:p>
        </p:txBody>
      </p:sp>
      <p:sp>
        <p:nvSpPr>
          <p:cNvPr id="300035" name="Rectangle 2"/>
          <p:cNvSpPr>
            <a:spLocks noGrp="1" noChangeArrowheads="1"/>
          </p:cNvSpPr>
          <p:nvPr>
            <p:ph type="title"/>
          </p:nvPr>
        </p:nvSpPr>
        <p:spPr/>
        <p:txBody>
          <a:bodyPr/>
          <a:lstStyle/>
          <a:p>
            <a:pPr eaLnBrk="1" hangingPunct="1"/>
            <a:r>
              <a:rPr lang="zh-CN" altLang="en-US" sz="3800" b="1" smtClean="0"/>
              <a:t>共同点</a:t>
            </a:r>
            <a:r>
              <a:rPr lang="en-US" altLang="zh-CN" sz="3800" b="1" smtClean="0"/>
              <a:t>&amp;</a:t>
            </a:r>
            <a:r>
              <a:rPr lang="zh-CN" altLang="en-US" sz="3800" b="1" smtClean="0"/>
              <a:t>区别</a:t>
            </a:r>
          </a:p>
        </p:txBody>
      </p:sp>
      <p:sp>
        <p:nvSpPr>
          <p:cNvPr id="235523" name="Rectangle 3"/>
          <p:cNvSpPr>
            <a:spLocks noGrp="1" noChangeArrowheads="1"/>
          </p:cNvSpPr>
          <p:nvPr>
            <p:ph type="body" idx="1"/>
          </p:nvPr>
        </p:nvSpPr>
        <p:spPr>
          <a:xfrm>
            <a:off x="468313" y="1412875"/>
            <a:ext cx="7924800" cy="5040313"/>
          </a:xfrm>
        </p:spPr>
        <p:txBody>
          <a:bodyPr/>
          <a:lstStyle/>
          <a:p>
            <a:pPr eaLnBrk="1" hangingPunct="1">
              <a:lnSpc>
                <a:spcPct val="110000"/>
              </a:lnSpc>
              <a:spcBef>
                <a:spcPct val="0"/>
              </a:spcBef>
              <a:defRPr/>
            </a:pPr>
            <a:r>
              <a:rPr lang="zh-CN" altLang="en-US" sz="2800" b="1">
                <a:latin typeface="Times New Roman" panose="02020603050405020304" pitchFamily="18" charset="0"/>
              </a:rPr>
              <a:t>共同点：均在</a:t>
            </a:r>
            <a:r>
              <a:rPr lang="en-US" altLang="zh-CN" sz="2800" b="1">
                <a:latin typeface="Times New Roman" panose="02020603050405020304" pitchFamily="18" charset="0"/>
              </a:rPr>
              <a:t>[0, 1]</a:t>
            </a:r>
            <a:r>
              <a:rPr lang="zh-CN" altLang="en-US" sz="2800" b="1">
                <a:latin typeface="Times New Roman" panose="02020603050405020304" pitchFamily="18" charset="0"/>
              </a:rPr>
              <a:t>闭区间上取值</a:t>
            </a:r>
          </a:p>
          <a:p>
            <a:pPr eaLnBrk="1" hangingPunct="1">
              <a:lnSpc>
                <a:spcPct val="110000"/>
              </a:lnSpc>
              <a:spcBef>
                <a:spcPct val="0"/>
              </a:spcBef>
              <a:defRPr/>
            </a:pPr>
            <a:r>
              <a:rPr lang="zh-CN" altLang="en-US" sz="2800" b="1">
                <a:latin typeface="Times New Roman" panose="02020603050405020304" pitchFamily="18" charset="0"/>
              </a:rPr>
              <a:t>区别：</a:t>
            </a:r>
          </a:p>
          <a:p>
            <a:pPr lvl="1" eaLnBrk="1" hangingPunct="1">
              <a:lnSpc>
                <a:spcPct val="110000"/>
              </a:lnSpc>
              <a:spcBef>
                <a:spcPct val="0"/>
              </a:spcBef>
              <a:defRPr/>
            </a:pPr>
            <a:r>
              <a:rPr lang="zh-CN" altLang="en-US" b="1">
                <a:solidFill>
                  <a:srgbClr val="0033CC"/>
                </a:solidFill>
                <a:effectLst>
                  <a:outerShdw blurRad="38100" dist="38100" dir="2700000" algn="tl">
                    <a:srgbClr val="C0C0C0"/>
                  </a:outerShdw>
                </a:effectLst>
                <a:latin typeface="Times New Roman" panose="02020603050405020304" pitchFamily="18" charset="0"/>
              </a:rPr>
              <a:t>概率</a:t>
            </a:r>
            <a:r>
              <a:rPr lang="zh-CN" altLang="en-US" b="1">
                <a:latin typeface="Times New Roman" panose="02020603050405020304" pitchFamily="18" charset="0"/>
              </a:rPr>
              <a:t>：研究“随机性”，虽然</a:t>
            </a:r>
            <a:r>
              <a:rPr lang="zh-CN" altLang="en-US" b="1" u="sng">
                <a:solidFill>
                  <a:srgbClr val="FF3300"/>
                </a:solidFill>
                <a:latin typeface="Times New Roman" panose="02020603050405020304" pitchFamily="18" charset="0"/>
              </a:rPr>
              <a:t>事件的发生与否不确定</a:t>
            </a:r>
            <a:r>
              <a:rPr lang="zh-CN" altLang="en-US" b="1">
                <a:latin typeface="Times New Roman" panose="02020603050405020304" pitchFamily="18" charset="0"/>
              </a:rPr>
              <a:t>，但是事件是确定的。</a:t>
            </a:r>
          </a:p>
          <a:p>
            <a:pPr lvl="1" eaLnBrk="1" hangingPunct="1">
              <a:lnSpc>
                <a:spcPct val="110000"/>
              </a:lnSpc>
              <a:spcBef>
                <a:spcPct val="0"/>
              </a:spcBef>
              <a:defRPr/>
            </a:pPr>
            <a:r>
              <a:rPr lang="zh-CN" altLang="en-US" b="1">
                <a:solidFill>
                  <a:srgbClr val="0033CC"/>
                </a:solidFill>
                <a:effectLst>
                  <a:outerShdw blurRad="38100" dist="38100" dir="2700000" algn="tl">
                    <a:srgbClr val="C0C0C0"/>
                  </a:outerShdw>
                </a:effectLst>
                <a:latin typeface="Times New Roman" panose="02020603050405020304" pitchFamily="18" charset="0"/>
              </a:rPr>
              <a:t>隶属函数</a:t>
            </a:r>
            <a:r>
              <a:rPr lang="zh-CN" altLang="en-US" b="1">
                <a:latin typeface="Times New Roman" panose="02020603050405020304" pitchFamily="18" charset="0"/>
              </a:rPr>
              <a:t>：研究“模糊性”，研究</a:t>
            </a:r>
            <a:r>
              <a:rPr lang="zh-CN" altLang="en-US" b="1" u="sng">
                <a:solidFill>
                  <a:srgbClr val="FF3300"/>
                </a:solidFill>
                <a:latin typeface="Times New Roman" panose="02020603050405020304" pitchFamily="18" charset="0"/>
              </a:rPr>
              <a:t>对象本身就是不分明的</a:t>
            </a:r>
            <a:r>
              <a:rPr lang="zh-CN" altLang="en-US" b="1">
                <a:latin typeface="Times New Roman" panose="02020603050405020304" pitchFamily="18" charset="0"/>
              </a:rPr>
              <a:t>。</a:t>
            </a:r>
          </a:p>
          <a:p>
            <a:pPr eaLnBrk="1" hangingPunct="1">
              <a:lnSpc>
                <a:spcPct val="110000"/>
              </a:lnSpc>
              <a:spcBef>
                <a:spcPct val="0"/>
              </a:spcBef>
              <a:defRPr/>
            </a:pPr>
            <a:r>
              <a:rPr lang="zh-CN" altLang="en-US" sz="2800" b="1">
                <a:latin typeface="Times New Roman" panose="02020603050405020304" pitchFamily="18" charset="0"/>
              </a:rPr>
              <a:t>以下雨为例：</a:t>
            </a:r>
          </a:p>
          <a:p>
            <a:pPr lvl="1" eaLnBrk="1" hangingPunct="1">
              <a:lnSpc>
                <a:spcPct val="110000"/>
              </a:lnSpc>
              <a:spcBef>
                <a:spcPct val="0"/>
              </a:spcBef>
              <a:defRPr/>
            </a:pPr>
            <a:r>
              <a:rPr lang="zh-CN" altLang="en-US" b="1">
                <a:latin typeface="Times New Roman" panose="02020603050405020304" pitchFamily="18" charset="0"/>
              </a:rPr>
              <a:t>明天是否下雨，这是个概率问题。</a:t>
            </a:r>
          </a:p>
          <a:p>
            <a:pPr lvl="1" eaLnBrk="1" hangingPunct="1">
              <a:lnSpc>
                <a:spcPct val="110000"/>
              </a:lnSpc>
              <a:spcBef>
                <a:spcPct val="0"/>
              </a:spcBef>
              <a:defRPr/>
            </a:pPr>
            <a:r>
              <a:rPr lang="zh-CN" altLang="en-US" b="1">
                <a:latin typeface="Times New Roman" panose="02020603050405020304" pitchFamily="18" charset="0"/>
              </a:rPr>
              <a:t>大雨，这是个模糊概念，多大降雨量算大？要用隶属函数来描述“大雨”这个模糊概念。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zh-CN" altLang="en-US" b="1" smtClean="0">
                <a:sym typeface="+mn-ea"/>
              </a:rPr>
              <a:t>公元前</a:t>
            </a:r>
            <a:r>
              <a:rPr lang="en-US" altLang="zh-CN" b="1" smtClean="0">
                <a:sym typeface="+mn-ea"/>
              </a:rPr>
              <a:t>5</a:t>
            </a:r>
            <a:r>
              <a:rPr lang="zh-CN" altLang="en-US" b="1" smtClean="0">
                <a:sym typeface="+mn-ea"/>
              </a:rPr>
              <a:t>世纪以前</a:t>
            </a:r>
            <a:endParaRPr lang="zh-CN" altLang="en-US" smtClean="0"/>
          </a:p>
        </p:txBody>
      </p:sp>
      <p:sp>
        <p:nvSpPr>
          <p:cNvPr id="23554" name="日期占位符 3"/>
          <p:cNvSpPr>
            <a:spLocks noGrp="1"/>
          </p:cNvSpPr>
          <p:nvPr>
            <p:ph type="dt" sz="quarter" idx="10"/>
          </p:nvPr>
        </p:nvSpPr>
        <p:spPr>
          <a:noFill/>
        </p:spPr>
        <p:txBody>
          <a:bodyPr/>
          <a:lstStyle/>
          <a:p>
            <a:fld id="{C026E507-FF08-4FCB-B071-A75A0B37DE66}"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3555" name="灯片编号占位符 4"/>
          <p:cNvSpPr>
            <a:spLocks noGrp="1"/>
          </p:cNvSpPr>
          <p:nvPr>
            <p:ph type="sldNum" sz="quarter" idx="12"/>
          </p:nvPr>
        </p:nvSpPr>
        <p:spPr>
          <a:noFill/>
        </p:spPr>
        <p:txBody>
          <a:bodyPr/>
          <a:lstStyle/>
          <a:p>
            <a:fld id="{CE47B957-AF4C-47AC-A49A-E5BD79F05605}" type="slidenum">
              <a:rPr lang="en-US" altLang="zh-CN" smtClean="0">
                <a:ea typeface="宋体" panose="02010600030101010101" pitchFamily="2" charset="-122"/>
              </a:rPr>
              <a:pPr/>
              <a:t>7</a:t>
            </a:fld>
            <a:endParaRPr lang="en-US" altLang="zh-CN" smtClean="0">
              <a:ea typeface="宋体" panose="02010600030101010101" pitchFamily="2" charset="-122"/>
            </a:endParaRPr>
          </a:p>
        </p:txBody>
      </p:sp>
      <p:pic>
        <p:nvPicPr>
          <p:cNvPr id="23556" name="Picture 2"/>
          <p:cNvPicPr>
            <a:picLocks noGrp="1" noChangeAspect="1" noChangeArrowheads="1"/>
          </p:cNvPicPr>
          <p:nvPr>
            <p:ph idx="1"/>
          </p:nvPr>
        </p:nvPicPr>
        <p:blipFill>
          <a:blip r:embed="rId2"/>
          <a:srcRect/>
          <a:stretch>
            <a:fillRect/>
          </a:stretch>
        </p:blipFill>
        <p:spPr>
          <a:xfrm>
            <a:off x="250825" y="1628775"/>
            <a:ext cx="8485188" cy="4464050"/>
          </a:xfrm>
        </p:spPr>
      </p:pic>
      <p:sp>
        <p:nvSpPr>
          <p:cNvPr id="3" name="圆角矩形 2"/>
          <p:cNvSpPr/>
          <p:nvPr/>
        </p:nvSpPr>
        <p:spPr>
          <a:xfrm>
            <a:off x="323215" y="3644900"/>
            <a:ext cx="3168650" cy="360045"/>
          </a:xfrm>
          <a:prstGeom prst="roundRect">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214414" y="6143644"/>
            <a:ext cx="671517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罗马共和国（公元前</a:t>
            </a:r>
            <a:r>
              <a:rPr lang="en-US" altLang="zh-CN" b="1" dirty="0" smtClean="0">
                <a:solidFill>
                  <a:schemeClr val="tx1"/>
                </a:solidFill>
              </a:rPr>
              <a:t>509</a:t>
            </a:r>
            <a:r>
              <a:rPr lang="zh-CN" altLang="en-US" b="1" dirty="0" smtClean="0">
                <a:solidFill>
                  <a:schemeClr val="tx1"/>
                </a:solidFill>
              </a:rPr>
              <a:t>～公元前</a:t>
            </a:r>
            <a:r>
              <a:rPr lang="en-US" altLang="zh-CN" b="1" dirty="0" smtClean="0">
                <a:solidFill>
                  <a:schemeClr val="tx1"/>
                </a:solidFill>
              </a:rPr>
              <a:t>27</a:t>
            </a:r>
            <a:r>
              <a:rPr lang="zh-CN" altLang="en-US" b="1" dirty="0" smtClean="0">
                <a:solidFill>
                  <a:schemeClr val="tx1"/>
                </a:solidFill>
              </a:rPr>
              <a:t>年）</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日期占位符 3"/>
          <p:cNvSpPr>
            <a:spLocks noGrp="1"/>
          </p:cNvSpPr>
          <p:nvPr>
            <p:ph type="dt" sz="quarter" idx="10"/>
          </p:nvPr>
        </p:nvSpPr>
        <p:spPr>
          <a:noFill/>
        </p:spPr>
        <p:txBody>
          <a:bodyPr/>
          <a:lstStyle/>
          <a:p>
            <a:fld id="{3CC3A8ED-442F-4DCE-AC66-972DA87FD62B}"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02082" name="灯片编号占位符 5"/>
          <p:cNvSpPr>
            <a:spLocks noGrp="1"/>
          </p:cNvSpPr>
          <p:nvPr>
            <p:ph type="sldNum" sz="quarter" idx="12"/>
          </p:nvPr>
        </p:nvSpPr>
        <p:spPr>
          <a:noFill/>
        </p:spPr>
        <p:txBody>
          <a:bodyPr/>
          <a:lstStyle/>
          <a:p>
            <a:fld id="{68F67B5E-7606-4641-ACE4-E89F696C7636}" type="slidenum">
              <a:rPr lang="en-US" altLang="zh-CN" smtClean="0">
                <a:ea typeface="宋体" panose="02010600030101010101" pitchFamily="2" charset="-122"/>
              </a:rPr>
              <a:pPr/>
              <a:t>70</a:t>
            </a:fld>
            <a:endParaRPr lang="en-US" altLang="zh-CN" smtClean="0">
              <a:ea typeface="宋体" panose="02010600030101010101" pitchFamily="2" charset="-122"/>
            </a:endParaRPr>
          </a:p>
        </p:txBody>
      </p:sp>
      <p:sp>
        <p:nvSpPr>
          <p:cNvPr id="302083" name="Rectangle 2"/>
          <p:cNvSpPr>
            <a:spLocks noGrp="1" noChangeArrowheads="1"/>
          </p:cNvSpPr>
          <p:nvPr>
            <p:ph type="title"/>
          </p:nvPr>
        </p:nvSpPr>
        <p:spPr/>
        <p:txBody>
          <a:bodyPr/>
          <a:lstStyle/>
          <a:p>
            <a:pPr eaLnBrk="1" hangingPunct="1"/>
            <a:r>
              <a:rPr lang="zh-CN" altLang="en-US" sz="3800" b="1" smtClean="0"/>
              <a:t>三大数学模型</a:t>
            </a:r>
          </a:p>
        </p:txBody>
      </p:sp>
      <p:sp>
        <p:nvSpPr>
          <p:cNvPr id="237571" name="Rectangle 3"/>
          <p:cNvSpPr>
            <a:spLocks noGrp="1" noChangeArrowheads="1"/>
          </p:cNvSpPr>
          <p:nvPr>
            <p:ph type="body" idx="1"/>
          </p:nvPr>
        </p:nvSpPr>
        <p:spPr>
          <a:xfrm>
            <a:off x="468313" y="1484313"/>
            <a:ext cx="7772400" cy="4464050"/>
          </a:xfrm>
        </p:spPr>
        <p:txBody>
          <a:bodyPr/>
          <a:lstStyle/>
          <a:p>
            <a:pPr eaLnBrk="1" hangingPunct="1">
              <a:lnSpc>
                <a:spcPct val="120000"/>
              </a:lnSpc>
              <a:defRPr/>
            </a:pPr>
            <a:r>
              <a:rPr lang="zh-CN" altLang="en-US" b="1">
                <a:latin typeface="Times New Roman" panose="02020603050405020304" pitchFamily="18" charset="0"/>
              </a:rPr>
              <a:t>处理现实对象的数学模型可分为三大类：</a:t>
            </a:r>
          </a:p>
          <a:p>
            <a:pPr lvl="1" eaLnBrk="1" hangingPunct="1">
              <a:lnSpc>
                <a:spcPct val="120000"/>
              </a:lnSpc>
              <a:defRPr/>
            </a:pPr>
            <a:r>
              <a:rPr lang="zh-CN" altLang="en-US" b="1">
                <a:solidFill>
                  <a:srgbClr val="0033CC"/>
                </a:solidFill>
                <a:effectLst>
                  <a:outerShdw blurRad="38100" dist="38100" dir="2700000" algn="tl">
                    <a:srgbClr val="C0C0C0"/>
                  </a:outerShdw>
                </a:effectLst>
                <a:latin typeface="Times New Roman" panose="02020603050405020304" pitchFamily="18" charset="0"/>
              </a:rPr>
              <a:t>确定性数学模型</a:t>
            </a:r>
            <a:r>
              <a:rPr lang="zh-CN" altLang="en-US" b="1">
                <a:latin typeface="Times New Roman" panose="02020603050405020304" pitchFamily="18" charset="0"/>
              </a:rPr>
              <a:t>。背景对象具有确定性</a:t>
            </a:r>
            <a:r>
              <a:rPr lang="en-US" altLang="zh-CN" b="1">
                <a:latin typeface="Times New Roman" panose="02020603050405020304" pitchFamily="18" charset="0"/>
              </a:rPr>
              <a:t>or</a:t>
            </a:r>
            <a:r>
              <a:rPr lang="zh-CN" altLang="en-US" b="1">
                <a:latin typeface="Times New Roman" panose="02020603050405020304" pitchFamily="18" charset="0"/>
              </a:rPr>
              <a:t>固定性；</a:t>
            </a:r>
          </a:p>
          <a:p>
            <a:pPr lvl="1" eaLnBrk="1" hangingPunct="1">
              <a:lnSpc>
                <a:spcPct val="120000"/>
              </a:lnSpc>
              <a:defRPr/>
            </a:pPr>
            <a:r>
              <a:rPr lang="zh-CN" altLang="en-US" b="1">
                <a:solidFill>
                  <a:srgbClr val="0033CC"/>
                </a:solidFill>
                <a:effectLst>
                  <a:outerShdw blurRad="38100" dist="38100" dir="2700000" algn="tl">
                    <a:srgbClr val="C0C0C0"/>
                  </a:outerShdw>
                </a:effectLst>
                <a:latin typeface="Times New Roman" panose="02020603050405020304" pitchFamily="18" charset="0"/>
              </a:rPr>
              <a:t>随机性数学模型</a:t>
            </a:r>
            <a:r>
              <a:rPr lang="zh-CN" altLang="en-US" b="1">
                <a:latin typeface="Times New Roman" panose="02020603050405020304" pitchFamily="18" charset="0"/>
              </a:rPr>
              <a:t>。背景对象的发生具有或然性</a:t>
            </a:r>
            <a:r>
              <a:rPr lang="en-US" altLang="zh-CN" b="1">
                <a:latin typeface="Times New Roman" panose="02020603050405020304" pitchFamily="18" charset="0"/>
              </a:rPr>
              <a:t>or </a:t>
            </a:r>
            <a:r>
              <a:rPr lang="zh-CN" altLang="en-US" b="1">
                <a:latin typeface="Times New Roman" panose="02020603050405020304" pitchFamily="18" charset="0"/>
              </a:rPr>
              <a:t>随机性；</a:t>
            </a:r>
          </a:p>
          <a:p>
            <a:pPr lvl="1" eaLnBrk="1" hangingPunct="1">
              <a:lnSpc>
                <a:spcPct val="120000"/>
              </a:lnSpc>
              <a:defRPr/>
            </a:pPr>
            <a:r>
              <a:rPr lang="zh-CN" altLang="en-US" b="1">
                <a:solidFill>
                  <a:srgbClr val="0033CC"/>
                </a:solidFill>
                <a:effectLst>
                  <a:outerShdw blurRad="38100" dist="38100" dir="2700000" algn="tl">
                    <a:srgbClr val="C0C0C0"/>
                  </a:outerShdw>
                </a:effectLst>
                <a:latin typeface="Times New Roman" panose="02020603050405020304" pitchFamily="18" charset="0"/>
              </a:rPr>
              <a:t>模糊性数学模型</a:t>
            </a:r>
            <a:r>
              <a:rPr lang="zh-CN" altLang="en-US" b="1">
                <a:latin typeface="Times New Roman" panose="02020603050405020304" pitchFamily="18" charset="0"/>
              </a:rPr>
              <a:t>。背景对象及其关系均具有模糊性。</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日期占位符 3"/>
          <p:cNvSpPr>
            <a:spLocks noGrp="1"/>
          </p:cNvSpPr>
          <p:nvPr>
            <p:ph type="dt" sz="quarter" idx="10"/>
          </p:nvPr>
        </p:nvSpPr>
        <p:spPr>
          <a:noFill/>
        </p:spPr>
        <p:txBody>
          <a:bodyPr/>
          <a:lstStyle/>
          <a:p>
            <a:fld id="{A8C5D029-EA8F-4F06-822D-DDF81FB32788}"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04130" name="灯片编号占位符 5"/>
          <p:cNvSpPr>
            <a:spLocks noGrp="1"/>
          </p:cNvSpPr>
          <p:nvPr>
            <p:ph type="sldNum" sz="quarter" idx="12"/>
          </p:nvPr>
        </p:nvSpPr>
        <p:spPr>
          <a:noFill/>
        </p:spPr>
        <p:txBody>
          <a:bodyPr/>
          <a:lstStyle/>
          <a:p>
            <a:fld id="{37677A4B-2D8B-4281-A760-03E9455B6BAB}" type="slidenum">
              <a:rPr lang="en-US" altLang="zh-CN" smtClean="0">
                <a:ea typeface="宋体" panose="02010600030101010101" pitchFamily="2" charset="-122"/>
              </a:rPr>
              <a:pPr/>
              <a:t>71</a:t>
            </a:fld>
            <a:endParaRPr lang="en-US" altLang="zh-CN" smtClean="0">
              <a:ea typeface="宋体" panose="02010600030101010101" pitchFamily="2" charset="-122"/>
            </a:endParaRPr>
          </a:p>
        </p:txBody>
      </p:sp>
      <p:sp>
        <p:nvSpPr>
          <p:cNvPr id="304131" name="Rectangle 2"/>
          <p:cNvSpPr>
            <a:spLocks noGrp="1" noChangeArrowheads="1"/>
          </p:cNvSpPr>
          <p:nvPr>
            <p:ph type="title"/>
          </p:nvPr>
        </p:nvSpPr>
        <p:spPr/>
        <p:txBody>
          <a:bodyPr/>
          <a:lstStyle/>
          <a:p>
            <a:pPr eaLnBrk="1" hangingPunct="1"/>
            <a:r>
              <a:rPr lang="zh-CN" altLang="en-US" b="1" smtClean="0"/>
              <a:t>模糊数学概述</a:t>
            </a:r>
          </a:p>
        </p:txBody>
      </p:sp>
      <p:sp>
        <p:nvSpPr>
          <p:cNvPr id="304132" name="Text Box 3"/>
          <p:cNvSpPr txBox="1">
            <a:spLocks noChangeArrowheads="1"/>
          </p:cNvSpPr>
          <p:nvPr/>
        </p:nvSpPr>
        <p:spPr bwMode="auto">
          <a:xfrm>
            <a:off x="4572000" y="2349500"/>
            <a:ext cx="3816350" cy="579438"/>
          </a:xfrm>
          <a:prstGeom prst="rect">
            <a:avLst/>
          </a:prstGeom>
          <a:noFill/>
          <a:ln w="9525">
            <a:noFill/>
            <a:miter lim="800000"/>
          </a:ln>
        </p:spPr>
        <p:txBody>
          <a:bodyPr>
            <a:spAutoFit/>
          </a:bodyPr>
          <a:lstStyle/>
          <a:p>
            <a:pPr>
              <a:spcBef>
                <a:spcPct val="50000"/>
              </a:spcBef>
            </a:pPr>
            <a:r>
              <a:rPr lang="zh-CN" altLang="en-US" sz="3200" b="1"/>
              <a:t>经典（精确）数学</a:t>
            </a:r>
          </a:p>
        </p:txBody>
      </p:sp>
      <p:sp>
        <p:nvSpPr>
          <p:cNvPr id="304133" name="AutoShape 4"/>
          <p:cNvSpPr/>
          <p:nvPr/>
        </p:nvSpPr>
        <p:spPr bwMode="auto">
          <a:xfrm>
            <a:off x="1403350" y="2349500"/>
            <a:ext cx="504825" cy="1655763"/>
          </a:xfrm>
          <a:prstGeom prst="leftBrace">
            <a:avLst>
              <a:gd name="adj1" fmla="val 27332"/>
              <a:gd name="adj2" fmla="val 50000"/>
            </a:avLst>
          </a:prstGeom>
          <a:noFill/>
          <a:ln w="66675">
            <a:solidFill>
              <a:schemeClr val="accent2"/>
            </a:solidFill>
            <a:round/>
          </a:ln>
        </p:spPr>
        <p:txBody>
          <a:bodyPr wrap="none" anchor="ctr"/>
          <a:lstStyle/>
          <a:p>
            <a:endParaRPr lang="zh-CN" altLang="en-US"/>
          </a:p>
        </p:txBody>
      </p:sp>
      <p:sp>
        <p:nvSpPr>
          <p:cNvPr id="304134" name="Text Box 5"/>
          <p:cNvSpPr txBox="1">
            <a:spLocks noChangeArrowheads="1"/>
          </p:cNvSpPr>
          <p:nvPr/>
        </p:nvSpPr>
        <p:spPr bwMode="auto">
          <a:xfrm>
            <a:off x="395288" y="2852738"/>
            <a:ext cx="1150937" cy="579437"/>
          </a:xfrm>
          <a:prstGeom prst="rect">
            <a:avLst/>
          </a:prstGeom>
          <a:noFill/>
          <a:ln w="9525">
            <a:noFill/>
            <a:miter lim="800000"/>
          </a:ln>
        </p:spPr>
        <p:txBody>
          <a:bodyPr>
            <a:spAutoFit/>
          </a:bodyPr>
          <a:lstStyle/>
          <a:p>
            <a:pPr>
              <a:spcBef>
                <a:spcPct val="50000"/>
              </a:spcBef>
            </a:pPr>
            <a:r>
              <a:rPr lang="zh-CN" altLang="en-US" sz="3200" b="1"/>
              <a:t>数学</a:t>
            </a:r>
          </a:p>
        </p:txBody>
      </p:sp>
      <p:sp>
        <p:nvSpPr>
          <p:cNvPr id="304135" name="Text Box 6"/>
          <p:cNvSpPr txBox="1">
            <a:spLocks noChangeArrowheads="1"/>
          </p:cNvSpPr>
          <p:nvPr/>
        </p:nvSpPr>
        <p:spPr bwMode="auto">
          <a:xfrm>
            <a:off x="1763713" y="2349500"/>
            <a:ext cx="1441450" cy="579438"/>
          </a:xfrm>
          <a:prstGeom prst="rect">
            <a:avLst/>
          </a:prstGeom>
          <a:noFill/>
          <a:ln w="9525">
            <a:noFill/>
            <a:miter lim="800000"/>
          </a:ln>
        </p:spPr>
        <p:txBody>
          <a:bodyPr>
            <a:spAutoFit/>
          </a:bodyPr>
          <a:lstStyle/>
          <a:p>
            <a:pPr>
              <a:spcBef>
                <a:spcPct val="50000"/>
              </a:spcBef>
            </a:pPr>
            <a:r>
              <a:rPr lang="zh-CN" altLang="en-US" sz="3200" b="1"/>
              <a:t>确定性</a:t>
            </a:r>
          </a:p>
        </p:txBody>
      </p:sp>
      <p:sp>
        <p:nvSpPr>
          <p:cNvPr id="304136" name="Text Box 7"/>
          <p:cNvSpPr txBox="1">
            <a:spLocks noChangeArrowheads="1"/>
          </p:cNvSpPr>
          <p:nvPr/>
        </p:nvSpPr>
        <p:spPr bwMode="auto">
          <a:xfrm>
            <a:off x="1692275" y="3429000"/>
            <a:ext cx="2016125" cy="579438"/>
          </a:xfrm>
          <a:prstGeom prst="rect">
            <a:avLst/>
          </a:prstGeom>
          <a:noFill/>
          <a:ln w="9525">
            <a:noFill/>
            <a:miter lim="800000"/>
          </a:ln>
        </p:spPr>
        <p:txBody>
          <a:bodyPr>
            <a:spAutoFit/>
          </a:bodyPr>
          <a:lstStyle/>
          <a:p>
            <a:pPr>
              <a:spcBef>
                <a:spcPct val="50000"/>
              </a:spcBef>
            </a:pPr>
            <a:r>
              <a:rPr lang="zh-CN" altLang="en-US" sz="3200" b="1"/>
              <a:t>不确定性</a:t>
            </a:r>
          </a:p>
        </p:txBody>
      </p:sp>
      <p:sp>
        <p:nvSpPr>
          <p:cNvPr id="304137" name="Line 8"/>
          <p:cNvSpPr>
            <a:spLocks noChangeShapeType="1"/>
          </p:cNvSpPr>
          <p:nvPr/>
        </p:nvSpPr>
        <p:spPr bwMode="auto">
          <a:xfrm>
            <a:off x="3276600" y="2636838"/>
            <a:ext cx="1223963" cy="0"/>
          </a:xfrm>
          <a:prstGeom prst="line">
            <a:avLst/>
          </a:prstGeom>
          <a:noFill/>
          <a:ln w="73025">
            <a:solidFill>
              <a:schemeClr val="accent2"/>
            </a:solidFill>
            <a:round/>
            <a:headEnd type="triangle" w="med" len="med"/>
            <a:tailEnd type="triangle" w="med" len="med"/>
          </a:ln>
        </p:spPr>
        <p:txBody>
          <a:bodyPr/>
          <a:lstStyle/>
          <a:p>
            <a:endParaRPr lang="zh-CN" altLang="en-US"/>
          </a:p>
        </p:txBody>
      </p:sp>
      <p:sp>
        <p:nvSpPr>
          <p:cNvPr id="304138" name="Line 9"/>
          <p:cNvSpPr>
            <a:spLocks noChangeShapeType="1"/>
          </p:cNvSpPr>
          <p:nvPr/>
        </p:nvSpPr>
        <p:spPr bwMode="auto">
          <a:xfrm>
            <a:off x="5364163" y="3573463"/>
            <a:ext cx="863600" cy="0"/>
          </a:xfrm>
          <a:prstGeom prst="line">
            <a:avLst/>
          </a:prstGeom>
          <a:noFill/>
          <a:ln w="73025">
            <a:solidFill>
              <a:schemeClr val="accent2"/>
            </a:solidFill>
            <a:round/>
            <a:headEnd type="triangle" w="med" len="med"/>
            <a:tailEnd type="triangle" w="med" len="med"/>
          </a:ln>
        </p:spPr>
        <p:txBody>
          <a:bodyPr/>
          <a:lstStyle/>
          <a:p>
            <a:endParaRPr lang="zh-CN" altLang="en-US"/>
          </a:p>
        </p:txBody>
      </p:sp>
      <p:sp>
        <p:nvSpPr>
          <p:cNvPr id="304139" name="Line 10"/>
          <p:cNvSpPr>
            <a:spLocks noChangeShapeType="1"/>
          </p:cNvSpPr>
          <p:nvPr/>
        </p:nvSpPr>
        <p:spPr bwMode="auto">
          <a:xfrm flipV="1">
            <a:off x="5435600" y="4292600"/>
            <a:ext cx="865188" cy="0"/>
          </a:xfrm>
          <a:prstGeom prst="line">
            <a:avLst/>
          </a:prstGeom>
          <a:noFill/>
          <a:ln w="73025">
            <a:solidFill>
              <a:schemeClr val="accent2"/>
            </a:solidFill>
            <a:round/>
            <a:headEnd type="triangle" w="med" len="med"/>
            <a:tailEnd type="triangle" w="med" len="med"/>
          </a:ln>
        </p:spPr>
        <p:txBody>
          <a:bodyPr/>
          <a:lstStyle/>
          <a:p>
            <a:endParaRPr lang="zh-CN" altLang="en-US"/>
          </a:p>
        </p:txBody>
      </p:sp>
      <p:sp>
        <p:nvSpPr>
          <p:cNvPr id="304140" name="AutoShape 11"/>
          <p:cNvSpPr/>
          <p:nvPr/>
        </p:nvSpPr>
        <p:spPr bwMode="auto">
          <a:xfrm>
            <a:off x="3492500" y="3141663"/>
            <a:ext cx="431800" cy="1368425"/>
          </a:xfrm>
          <a:prstGeom prst="leftBrace">
            <a:avLst>
              <a:gd name="adj1" fmla="val 26409"/>
              <a:gd name="adj2" fmla="val 50000"/>
            </a:avLst>
          </a:prstGeom>
          <a:noFill/>
          <a:ln w="66675">
            <a:solidFill>
              <a:schemeClr val="accent2"/>
            </a:solidFill>
            <a:round/>
          </a:ln>
        </p:spPr>
        <p:txBody>
          <a:bodyPr wrap="none" anchor="ctr"/>
          <a:lstStyle/>
          <a:p>
            <a:endParaRPr lang="zh-CN" altLang="en-US"/>
          </a:p>
        </p:txBody>
      </p:sp>
      <p:sp>
        <p:nvSpPr>
          <p:cNvPr id="304141" name="Text Box 12"/>
          <p:cNvSpPr txBox="1">
            <a:spLocks noChangeArrowheads="1"/>
          </p:cNvSpPr>
          <p:nvPr/>
        </p:nvSpPr>
        <p:spPr bwMode="auto">
          <a:xfrm>
            <a:off x="3924300" y="3213100"/>
            <a:ext cx="1511300" cy="579438"/>
          </a:xfrm>
          <a:prstGeom prst="rect">
            <a:avLst/>
          </a:prstGeom>
          <a:noFill/>
          <a:ln w="9525">
            <a:noFill/>
            <a:miter lim="800000"/>
          </a:ln>
        </p:spPr>
        <p:txBody>
          <a:bodyPr>
            <a:spAutoFit/>
          </a:bodyPr>
          <a:lstStyle/>
          <a:p>
            <a:pPr>
              <a:spcBef>
                <a:spcPct val="50000"/>
              </a:spcBef>
            </a:pPr>
            <a:r>
              <a:rPr lang="zh-CN" altLang="en-US" sz="3200" b="1"/>
              <a:t>随机性</a:t>
            </a:r>
          </a:p>
        </p:txBody>
      </p:sp>
      <p:sp>
        <p:nvSpPr>
          <p:cNvPr id="304142" name="Text Box 13"/>
          <p:cNvSpPr txBox="1">
            <a:spLocks noChangeArrowheads="1"/>
          </p:cNvSpPr>
          <p:nvPr/>
        </p:nvSpPr>
        <p:spPr bwMode="auto">
          <a:xfrm>
            <a:off x="3995738" y="3933825"/>
            <a:ext cx="1512887" cy="579438"/>
          </a:xfrm>
          <a:prstGeom prst="rect">
            <a:avLst/>
          </a:prstGeom>
          <a:noFill/>
          <a:ln w="9525">
            <a:noFill/>
            <a:miter lim="800000"/>
          </a:ln>
        </p:spPr>
        <p:txBody>
          <a:bodyPr>
            <a:spAutoFit/>
          </a:bodyPr>
          <a:lstStyle/>
          <a:p>
            <a:pPr>
              <a:spcBef>
                <a:spcPct val="50000"/>
              </a:spcBef>
            </a:pPr>
            <a:r>
              <a:rPr lang="zh-CN" altLang="en-US" sz="3200" b="1"/>
              <a:t>模糊性</a:t>
            </a:r>
          </a:p>
        </p:txBody>
      </p:sp>
      <p:sp>
        <p:nvSpPr>
          <p:cNvPr id="304143" name="Text Box 14"/>
          <p:cNvSpPr txBox="1">
            <a:spLocks noChangeArrowheads="1"/>
          </p:cNvSpPr>
          <p:nvPr/>
        </p:nvSpPr>
        <p:spPr bwMode="auto">
          <a:xfrm>
            <a:off x="6300788" y="3284538"/>
            <a:ext cx="1871662" cy="579437"/>
          </a:xfrm>
          <a:prstGeom prst="rect">
            <a:avLst/>
          </a:prstGeom>
          <a:noFill/>
          <a:ln w="9525">
            <a:noFill/>
            <a:miter lim="800000"/>
          </a:ln>
        </p:spPr>
        <p:txBody>
          <a:bodyPr>
            <a:spAutoFit/>
          </a:bodyPr>
          <a:lstStyle/>
          <a:p>
            <a:pPr>
              <a:spcBef>
                <a:spcPct val="50000"/>
              </a:spcBef>
            </a:pPr>
            <a:r>
              <a:rPr lang="zh-CN" altLang="en-US" sz="3200" b="1"/>
              <a:t>随机数学</a:t>
            </a:r>
          </a:p>
        </p:txBody>
      </p:sp>
      <p:sp>
        <p:nvSpPr>
          <p:cNvPr id="304144" name="Text Box 15"/>
          <p:cNvSpPr txBox="1">
            <a:spLocks noChangeArrowheads="1"/>
          </p:cNvSpPr>
          <p:nvPr/>
        </p:nvSpPr>
        <p:spPr bwMode="auto">
          <a:xfrm>
            <a:off x="6300788" y="3933825"/>
            <a:ext cx="1943100" cy="579438"/>
          </a:xfrm>
          <a:prstGeom prst="rect">
            <a:avLst/>
          </a:prstGeom>
          <a:noFill/>
          <a:ln w="9525">
            <a:noFill/>
            <a:miter lim="800000"/>
          </a:ln>
        </p:spPr>
        <p:txBody>
          <a:bodyPr>
            <a:spAutoFit/>
          </a:bodyPr>
          <a:lstStyle/>
          <a:p>
            <a:pPr>
              <a:spcBef>
                <a:spcPct val="50000"/>
              </a:spcBef>
            </a:pPr>
            <a:r>
              <a:rPr lang="zh-CN" altLang="en-US" sz="3200" b="1"/>
              <a:t>模糊数学</a:t>
            </a:r>
          </a:p>
        </p:txBody>
      </p:sp>
      <p:pic>
        <p:nvPicPr>
          <p:cNvPr id="304145" name="Picture 16" descr="gif002"/>
          <p:cNvPicPr>
            <a:picLocks noChangeAspect="1" noChangeArrowheads="1" noCrop="1"/>
          </p:cNvPicPr>
          <p:nvPr/>
        </p:nvPicPr>
        <p:blipFill>
          <a:blip r:embed="rId2"/>
          <a:srcRect/>
          <a:stretch>
            <a:fillRect/>
          </a:stretch>
        </p:blipFill>
        <p:spPr bwMode="auto">
          <a:xfrm>
            <a:off x="1258888" y="4941888"/>
            <a:ext cx="1219200" cy="66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65" name="Rectangle 9"/>
          <p:cNvSpPr>
            <a:spLocks noGrp="1" noChangeArrowheads="1"/>
          </p:cNvSpPr>
          <p:nvPr>
            <p:ph type="dt" sz="quarter" idx="10"/>
          </p:nvPr>
        </p:nvSpPr>
        <p:spPr>
          <a:noFill/>
        </p:spPr>
        <p:txBody>
          <a:bodyPr/>
          <a:lstStyle/>
          <a:p>
            <a:fld id="{DF8B8264-CB85-43CD-8ED1-531BD88CCAF3}"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39666" name="Rectangle 11"/>
          <p:cNvSpPr>
            <a:spLocks noGrp="1" noChangeArrowheads="1"/>
          </p:cNvSpPr>
          <p:nvPr>
            <p:ph type="sldNum" sz="quarter" idx="12"/>
          </p:nvPr>
        </p:nvSpPr>
        <p:spPr>
          <a:noFill/>
        </p:spPr>
        <p:txBody>
          <a:bodyPr/>
          <a:lstStyle/>
          <a:p>
            <a:fld id="{651DF54D-8684-4817-9009-8835DD1A62A1}" type="slidenum">
              <a:rPr lang="en-US" altLang="zh-CN" smtClean="0">
                <a:ea typeface="宋体" panose="02010600030101010101" pitchFamily="2" charset="-122"/>
              </a:rPr>
              <a:pPr/>
              <a:t>72</a:t>
            </a:fld>
            <a:endParaRPr lang="en-US" altLang="zh-CN" smtClean="0">
              <a:ea typeface="宋体" panose="02010600030101010101" pitchFamily="2" charset="-122"/>
            </a:endParaRPr>
          </a:p>
        </p:txBody>
      </p:sp>
      <p:sp>
        <p:nvSpPr>
          <p:cNvPr id="239667" name="Rectangle 2"/>
          <p:cNvSpPr>
            <a:spLocks noGrp="1" noChangeArrowheads="1"/>
          </p:cNvSpPr>
          <p:nvPr>
            <p:ph type="ctrTitle"/>
          </p:nvPr>
        </p:nvSpPr>
        <p:spPr>
          <a:xfrm>
            <a:off x="684213" y="1700213"/>
            <a:ext cx="7772400" cy="1143000"/>
          </a:xfrm>
        </p:spPr>
        <p:txBody>
          <a:bodyPr/>
          <a:lstStyle/>
          <a:p>
            <a:pPr eaLnBrk="1" hangingPunct="1"/>
            <a:r>
              <a:rPr lang="zh-CN" altLang="en-US" b="1" smtClean="0"/>
              <a:t>附：模糊有什么用？</a:t>
            </a:r>
          </a:p>
        </p:txBody>
      </p:sp>
      <p:graphicFrame>
        <p:nvGraphicFramePr>
          <p:cNvPr id="239664" name="Object 48"/>
          <p:cNvGraphicFramePr>
            <a:graphicFrameLocks noChangeAspect="1"/>
          </p:cNvGraphicFramePr>
          <p:nvPr/>
        </p:nvGraphicFramePr>
        <p:xfrm>
          <a:off x="2916238" y="3644900"/>
          <a:ext cx="3024187" cy="1643063"/>
        </p:xfrm>
        <a:graphic>
          <a:graphicData uri="http://schemas.openxmlformats.org/presentationml/2006/ole">
            <p:oleObj spid="_x0000_s318465" name="Clip" r:id="rId4" imgW="2979738" imgH="2795588" progId="">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日期占位符 3"/>
          <p:cNvSpPr>
            <a:spLocks noGrp="1"/>
          </p:cNvSpPr>
          <p:nvPr>
            <p:ph type="dt" sz="quarter" idx="10"/>
          </p:nvPr>
        </p:nvSpPr>
        <p:spPr>
          <a:noFill/>
        </p:spPr>
        <p:txBody>
          <a:bodyPr/>
          <a:lstStyle/>
          <a:p>
            <a:fld id="{5E0A34D8-DFCF-4B48-88B0-E73017A2D7F6}"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07202" name="灯片编号占位符 5"/>
          <p:cNvSpPr>
            <a:spLocks noGrp="1"/>
          </p:cNvSpPr>
          <p:nvPr>
            <p:ph type="sldNum" sz="quarter" idx="12"/>
          </p:nvPr>
        </p:nvSpPr>
        <p:spPr>
          <a:noFill/>
        </p:spPr>
        <p:txBody>
          <a:bodyPr/>
          <a:lstStyle/>
          <a:p>
            <a:fld id="{42EB1561-B6E8-4DEF-9C45-8EE097B66721}" type="slidenum">
              <a:rPr lang="en-US" altLang="zh-CN" smtClean="0">
                <a:ea typeface="宋体" panose="02010600030101010101" pitchFamily="2" charset="-122"/>
              </a:rPr>
              <a:pPr/>
              <a:t>73</a:t>
            </a:fld>
            <a:endParaRPr lang="en-US" altLang="zh-CN" smtClean="0">
              <a:ea typeface="宋体" panose="02010600030101010101" pitchFamily="2" charset="-122"/>
            </a:endParaRPr>
          </a:p>
        </p:txBody>
      </p:sp>
      <p:sp>
        <p:nvSpPr>
          <p:cNvPr id="307203" name="Rectangle 2"/>
          <p:cNvSpPr>
            <a:spLocks noGrp="1" noChangeArrowheads="1"/>
          </p:cNvSpPr>
          <p:nvPr>
            <p:ph type="title"/>
          </p:nvPr>
        </p:nvSpPr>
        <p:spPr/>
        <p:txBody>
          <a:bodyPr/>
          <a:lstStyle/>
          <a:p>
            <a:pPr eaLnBrk="1" hangingPunct="1"/>
            <a:r>
              <a:rPr lang="zh-CN" altLang="en-US" sz="3800" b="1" smtClean="0"/>
              <a:t>范例</a:t>
            </a:r>
            <a:r>
              <a:rPr lang="en-US" altLang="zh-CN" sz="3800" b="1" smtClean="0"/>
              <a:t>1</a:t>
            </a:r>
          </a:p>
        </p:txBody>
      </p:sp>
      <p:sp>
        <p:nvSpPr>
          <p:cNvPr id="307204" name="Rectangle 3"/>
          <p:cNvSpPr>
            <a:spLocks noGrp="1" noChangeArrowheads="1"/>
          </p:cNvSpPr>
          <p:nvPr>
            <p:ph type="body" idx="1"/>
          </p:nvPr>
        </p:nvSpPr>
        <p:spPr/>
        <p:txBody>
          <a:bodyPr/>
          <a:lstStyle/>
          <a:p>
            <a:pPr eaLnBrk="1" hangingPunct="1"/>
            <a:r>
              <a:rPr lang="zh-CN" altLang="en-US" b="1" smtClean="0"/>
              <a:t>去某地接具有如下特征的一个人</a:t>
            </a:r>
          </a:p>
          <a:p>
            <a:pPr lvl="1" eaLnBrk="1" hangingPunct="1"/>
            <a:r>
              <a:rPr lang="zh-CN" altLang="en-US" b="1" smtClean="0"/>
              <a:t>大胡子、高个子、浓密头发、戴宽边黑色眼镜、中年、男人</a:t>
            </a:r>
          </a:p>
        </p:txBody>
      </p:sp>
      <p:pic>
        <p:nvPicPr>
          <p:cNvPr id="335873" name="Picture 1" descr="J:\工作\teaching\课程\旧课程\模糊数学\模糊数学课件\2014模糊数学\图片\大胡子.jpg"/>
          <p:cNvPicPr>
            <a:picLocks noChangeAspect="1" noChangeArrowheads="1"/>
          </p:cNvPicPr>
          <p:nvPr/>
        </p:nvPicPr>
        <p:blipFill>
          <a:blip r:embed="rId3"/>
          <a:srcRect/>
          <a:stretch>
            <a:fillRect/>
          </a:stretch>
        </p:blipFill>
        <p:spPr bwMode="auto">
          <a:xfrm>
            <a:off x="4356100" y="2781300"/>
            <a:ext cx="3529013" cy="36528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335873"/>
                                        </p:tgtEl>
                                        <p:attrNameLst>
                                          <p:attrName>style.visibility</p:attrName>
                                        </p:attrNameLst>
                                      </p:cBhvr>
                                      <p:to>
                                        <p:strVal val="visible"/>
                                      </p:to>
                                    </p:set>
                                    <p:anim calcmode="lin" valueType="num">
                                      <p:cBhvr>
                                        <p:cTn id="7" dur="1000" fill="hold"/>
                                        <p:tgtEl>
                                          <p:spTgt spid="33587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35873"/>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35873"/>
                                        </p:tgtEl>
                                        <p:attrNameLst>
                                          <p:attrName>ppt_y</p:attrName>
                                        </p:attrNameLst>
                                      </p:cBhvr>
                                      <p:tavLst>
                                        <p:tav tm="0">
                                          <p:val>
                                            <p:strVal val="#ppt_y"/>
                                          </p:val>
                                        </p:tav>
                                        <p:tav tm="100000">
                                          <p:val>
                                            <p:strVal val="#ppt_y"/>
                                          </p:val>
                                        </p:tav>
                                      </p:tavLst>
                                    </p:anim>
                                    <p:animEffect transition="in" filter="fade">
                                      <p:cBhvr>
                                        <p:cTn id="10" dur="1000"/>
                                        <p:tgtEl>
                                          <p:spTgt spid="335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日期占位符 3"/>
          <p:cNvSpPr>
            <a:spLocks noGrp="1"/>
          </p:cNvSpPr>
          <p:nvPr>
            <p:ph type="dt" sz="quarter" idx="10"/>
          </p:nvPr>
        </p:nvSpPr>
        <p:spPr>
          <a:noFill/>
        </p:spPr>
        <p:txBody>
          <a:bodyPr/>
          <a:lstStyle/>
          <a:p>
            <a:fld id="{7E9C6725-705B-4839-BBB9-16C7E1592F58}"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09250" name="灯片编号占位符 5"/>
          <p:cNvSpPr>
            <a:spLocks noGrp="1"/>
          </p:cNvSpPr>
          <p:nvPr>
            <p:ph type="sldNum" sz="quarter" idx="12"/>
          </p:nvPr>
        </p:nvSpPr>
        <p:spPr>
          <a:noFill/>
        </p:spPr>
        <p:txBody>
          <a:bodyPr/>
          <a:lstStyle/>
          <a:p>
            <a:fld id="{670DB82C-F78A-4340-A891-02B6F729EF85}" type="slidenum">
              <a:rPr lang="en-US" altLang="zh-CN" smtClean="0">
                <a:ea typeface="宋体" panose="02010600030101010101" pitchFamily="2" charset="-122"/>
              </a:rPr>
              <a:pPr/>
              <a:t>74</a:t>
            </a:fld>
            <a:endParaRPr lang="en-US" altLang="zh-CN" smtClean="0">
              <a:ea typeface="宋体" panose="02010600030101010101" pitchFamily="2" charset="-122"/>
            </a:endParaRPr>
          </a:p>
        </p:txBody>
      </p:sp>
      <p:sp>
        <p:nvSpPr>
          <p:cNvPr id="309251" name="Rectangle 2"/>
          <p:cNvSpPr>
            <a:spLocks noGrp="1" noChangeArrowheads="1"/>
          </p:cNvSpPr>
          <p:nvPr>
            <p:ph type="title"/>
          </p:nvPr>
        </p:nvSpPr>
        <p:spPr/>
        <p:txBody>
          <a:bodyPr/>
          <a:lstStyle/>
          <a:p>
            <a:pPr eaLnBrk="1" hangingPunct="1"/>
            <a:r>
              <a:rPr lang="zh-CN" altLang="en-US" sz="3800" b="1" smtClean="0"/>
              <a:t>派谁去？</a:t>
            </a:r>
          </a:p>
        </p:txBody>
      </p:sp>
      <p:sp>
        <p:nvSpPr>
          <p:cNvPr id="309252" name="Rectangle 3"/>
          <p:cNvSpPr>
            <a:spLocks noGrp="1" noChangeArrowheads="1"/>
          </p:cNvSpPr>
          <p:nvPr>
            <p:ph type="body" idx="1"/>
          </p:nvPr>
        </p:nvSpPr>
        <p:spPr/>
        <p:txBody>
          <a:bodyPr/>
          <a:lstStyle/>
          <a:p>
            <a:pPr eaLnBrk="1" hangingPunct="1"/>
            <a:r>
              <a:rPr lang="zh-CN" altLang="en-US" b="1" smtClean="0"/>
              <a:t>人类</a:t>
            </a:r>
          </a:p>
          <a:p>
            <a:pPr lvl="1" eaLnBrk="1" hangingPunct="1"/>
            <a:r>
              <a:rPr lang="zh-CN" altLang="en-US" b="1" smtClean="0"/>
              <a:t>没问题，人脑进行综合分析判断</a:t>
            </a:r>
          </a:p>
          <a:p>
            <a:pPr eaLnBrk="1" hangingPunct="1"/>
            <a:r>
              <a:rPr lang="zh-CN" altLang="en-US" b="1" smtClean="0"/>
              <a:t>基于经典数学设计的机器人</a:t>
            </a:r>
          </a:p>
          <a:p>
            <a:pPr lvl="1" eaLnBrk="1" hangingPunct="1"/>
            <a:r>
              <a:rPr lang="zh-CN" altLang="en-US" b="1" smtClean="0"/>
              <a:t>要求输入该人各项指标的精确信息</a:t>
            </a:r>
          </a:p>
          <a:p>
            <a:pPr eaLnBrk="1" hangingPunct="1"/>
            <a:endParaRPr lang="en-US" altLang="zh-CN" b="1" smtClean="0"/>
          </a:p>
        </p:txBody>
      </p:sp>
      <p:pic>
        <p:nvPicPr>
          <p:cNvPr id="309253" name="Picture 1" descr="J:\工作\teaching\课程\旧课程\模糊数学\模糊数学课件\2014模糊数学\图片\机器人.jpg"/>
          <p:cNvPicPr>
            <a:picLocks noChangeAspect="1" noChangeArrowheads="1"/>
          </p:cNvPicPr>
          <p:nvPr/>
        </p:nvPicPr>
        <p:blipFill>
          <a:blip r:embed="rId3"/>
          <a:srcRect/>
          <a:stretch>
            <a:fillRect/>
          </a:stretch>
        </p:blipFill>
        <p:spPr bwMode="auto">
          <a:xfrm>
            <a:off x="6875463" y="3357563"/>
            <a:ext cx="1757362" cy="266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日期占位符 3"/>
          <p:cNvSpPr>
            <a:spLocks noGrp="1"/>
          </p:cNvSpPr>
          <p:nvPr>
            <p:ph type="dt" sz="quarter" idx="10"/>
          </p:nvPr>
        </p:nvSpPr>
        <p:spPr>
          <a:noFill/>
        </p:spPr>
        <p:txBody>
          <a:bodyPr/>
          <a:lstStyle/>
          <a:p>
            <a:fld id="{FA606E21-6EAD-425D-B150-F80BFF6B1303}"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11298" name="灯片编号占位符 5"/>
          <p:cNvSpPr>
            <a:spLocks noGrp="1"/>
          </p:cNvSpPr>
          <p:nvPr>
            <p:ph type="sldNum" sz="quarter" idx="12"/>
          </p:nvPr>
        </p:nvSpPr>
        <p:spPr>
          <a:noFill/>
        </p:spPr>
        <p:txBody>
          <a:bodyPr/>
          <a:lstStyle/>
          <a:p>
            <a:fld id="{291FC61F-A4EA-4435-B723-C541E0AEE90A}" type="slidenum">
              <a:rPr lang="en-US" altLang="zh-CN" smtClean="0">
                <a:ea typeface="宋体" panose="02010600030101010101" pitchFamily="2" charset="-122"/>
              </a:rPr>
              <a:pPr/>
              <a:t>75</a:t>
            </a:fld>
            <a:endParaRPr lang="en-US" altLang="zh-CN" smtClean="0">
              <a:ea typeface="宋体" panose="02010600030101010101" pitchFamily="2" charset="-122"/>
            </a:endParaRPr>
          </a:p>
        </p:txBody>
      </p:sp>
      <p:sp>
        <p:nvSpPr>
          <p:cNvPr id="311299" name="Rectangle 2"/>
          <p:cNvSpPr>
            <a:spLocks noGrp="1" noChangeArrowheads="1"/>
          </p:cNvSpPr>
          <p:nvPr>
            <p:ph type="title"/>
          </p:nvPr>
        </p:nvSpPr>
        <p:spPr/>
        <p:txBody>
          <a:bodyPr/>
          <a:lstStyle/>
          <a:p>
            <a:pPr eaLnBrk="1" hangingPunct="1"/>
            <a:r>
              <a:rPr lang="zh-CN" altLang="en-US" sz="3800" b="1" smtClean="0"/>
              <a:t>精确信息</a:t>
            </a:r>
          </a:p>
        </p:txBody>
      </p:sp>
      <p:sp>
        <p:nvSpPr>
          <p:cNvPr id="245763" name="Rectangle 3"/>
          <p:cNvSpPr>
            <a:spLocks noGrp="1" noChangeArrowheads="1"/>
          </p:cNvSpPr>
          <p:nvPr>
            <p:ph type="body" idx="1"/>
          </p:nvPr>
        </p:nvSpPr>
        <p:spPr/>
        <p:txBody>
          <a:bodyPr/>
          <a:lstStyle/>
          <a:p>
            <a:pPr eaLnBrk="1" hangingPunct="1">
              <a:lnSpc>
                <a:spcPct val="90000"/>
              </a:lnSpc>
            </a:pPr>
            <a:r>
              <a:rPr lang="zh-CN" altLang="en-US" b="1" smtClean="0"/>
              <a:t>大胡子</a:t>
            </a:r>
            <a:r>
              <a:rPr lang="en-US" altLang="zh-CN" b="1" smtClean="0"/>
              <a:t>——</a:t>
            </a:r>
            <a:r>
              <a:rPr lang="zh-CN" altLang="en-US" b="1" smtClean="0"/>
              <a:t>胡子的准确根数</a:t>
            </a:r>
          </a:p>
          <a:p>
            <a:pPr eaLnBrk="1" hangingPunct="1">
              <a:lnSpc>
                <a:spcPct val="90000"/>
              </a:lnSpc>
            </a:pPr>
            <a:r>
              <a:rPr lang="zh-CN" altLang="en-US" b="1" smtClean="0"/>
              <a:t>高个子</a:t>
            </a:r>
            <a:r>
              <a:rPr lang="en-US" altLang="zh-CN" b="1" smtClean="0"/>
              <a:t>——</a:t>
            </a:r>
            <a:r>
              <a:rPr lang="zh-CN" altLang="en-US" b="1" smtClean="0"/>
              <a:t>准确身高</a:t>
            </a:r>
          </a:p>
          <a:p>
            <a:pPr eaLnBrk="1" hangingPunct="1">
              <a:lnSpc>
                <a:spcPct val="90000"/>
              </a:lnSpc>
            </a:pPr>
            <a:r>
              <a:rPr lang="zh-CN" altLang="en-US" b="1" smtClean="0"/>
              <a:t>浓密头发</a:t>
            </a:r>
            <a:r>
              <a:rPr lang="en-US" altLang="zh-CN" b="1" smtClean="0"/>
              <a:t>——</a:t>
            </a:r>
            <a:r>
              <a:rPr lang="zh-CN" altLang="en-US" b="1" smtClean="0"/>
              <a:t>头发的准确根数</a:t>
            </a:r>
          </a:p>
          <a:p>
            <a:pPr eaLnBrk="1" hangingPunct="1">
              <a:lnSpc>
                <a:spcPct val="90000"/>
              </a:lnSpc>
            </a:pPr>
            <a:r>
              <a:rPr lang="zh-CN" altLang="en-US" b="1" smtClean="0"/>
              <a:t>宽边眼镜</a:t>
            </a:r>
            <a:r>
              <a:rPr lang="en-US" altLang="zh-CN" b="1" smtClean="0"/>
              <a:t>——</a:t>
            </a:r>
            <a:r>
              <a:rPr lang="zh-CN" altLang="en-US" b="1" smtClean="0"/>
              <a:t>眼镜的边宽厘米数</a:t>
            </a:r>
          </a:p>
          <a:p>
            <a:pPr eaLnBrk="1" hangingPunct="1">
              <a:lnSpc>
                <a:spcPct val="90000"/>
              </a:lnSpc>
            </a:pPr>
            <a:r>
              <a:rPr lang="zh-CN" altLang="en-US" b="1" smtClean="0"/>
              <a:t>中年</a:t>
            </a:r>
            <a:r>
              <a:rPr lang="en-US" altLang="zh-CN" b="1" smtClean="0"/>
              <a:t>——</a:t>
            </a:r>
            <a:r>
              <a:rPr lang="zh-CN" altLang="en-US" b="1" smtClean="0"/>
              <a:t>准确年龄</a:t>
            </a:r>
          </a:p>
          <a:p>
            <a:pPr eaLnBrk="1" hangingPunct="1">
              <a:lnSpc>
                <a:spcPct val="90000"/>
              </a:lnSpc>
              <a:buFont typeface="Wingdings" panose="05000000000000000000" pitchFamily="2" charset="2"/>
              <a:buNone/>
            </a:pPr>
            <a:endParaRPr lang="zh-CN" altLang="en-US" b="1" smtClean="0"/>
          </a:p>
          <a:p>
            <a:pPr eaLnBrk="1" hangingPunct="1">
              <a:lnSpc>
                <a:spcPct val="90000"/>
              </a:lnSpc>
              <a:buFont typeface="Wingdings" panose="05000000000000000000" pitchFamily="2" charset="2"/>
              <a:buNone/>
            </a:pPr>
            <a:r>
              <a:rPr lang="zh-CN" altLang="en-US" b="1" smtClean="0">
                <a:solidFill>
                  <a:srgbClr val="FF3300"/>
                </a:solidFill>
                <a:ea typeface="华文隶书"/>
                <a:cs typeface="华文隶书"/>
              </a:rPr>
              <a:t>  头发中途掉了一根怎么办？过分精确有时未必是好事。</a:t>
            </a:r>
          </a:p>
        </p:txBody>
      </p:sp>
      <p:pic>
        <p:nvPicPr>
          <p:cNvPr id="311301" name="Picture 1" descr="J:\工作\teaching\课程\旧课程\模糊数学\模糊数学课件\2014模糊数学\图片\大胡子.jpg"/>
          <p:cNvPicPr>
            <a:picLocks noChangeAspect="1" noChangeArrowheads="1"/>
          </p:cNvPicPr>
          <p:nvPr/>
        </p:nvPicPr>
        <p:blipFill>
          <a:blip r:embed="rId3"/>
          <a:srcRect/>
          <a:stretch>
            <a:fillRect/>
          </a:stretch>
        </p:blipFill>
        <p:spPr bwMode="auto">
          <a:xfrm>
            <a:off x="6156325" y="404813"/>
            <a:ext cx="2225675" cy="2303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6" end="6"/>
                                            </p:txEl>
                                          </p:spTgt>
                                        </p:tgtEl>
                                        <p:attrNameLst>
                                          <p:attrName>style.visibility</p:attrName>
                                        </p:attrNameLst>
                                      </p:cBhvr>
                                      <p:to>
                                        <p:strVal val="visible"/>
                                      </p:to>
                                    </p:set>
                                    <p:anim calcmode="lin" valueType="num">
                                      <p:cBhvr additive="base">
                                        <p:cTn id="7"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日期占位符 3"/>
          <p:cNvSpPr>
            <a:spLocks noGrp="1"/>
          </p:cNvSpPr>
          <p:nvPr>
            <p:ph type="dt" sz="quarter" idx="10"/>
          </p:nvPr>
        </p:nvSpPr>
        <p:spPr>
          <a:noFill/>
        </p:spPr>
        <p:txBody>
          <a:bodyPr/>
          <a:lstStyle/>
          <a:p>
            <a:fld id="{7D10B343-9D9B-48EE-9559-309C9563D5CC}"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13346" name="灯片编号占位符 5"/>
          <p:cNvSpPr>
            <a:spLocks noGrp="1"/>
          </p:cNvSpPr>
          <p:nvPr>
            <p:ph type="sldNum" sz="quarter" idx="12"/>
          </p:nvPr>
        </p:nvSpPr>
        <p:spPr>
          <a:noFill/>
        </p:spPr>
        <p:txBody>
          <a:bodyPr/>
          <a:lstStyle/>
          <a:p>
            <a:fld id="{1A276A81-2038-49F1-97DF-A7C47773C163}" type="slidenum">
              <a:rPr lang="en-US" altLang="zh-CN" smtClean="0">
                <a:ea typeface="宋体" panose="02010600030101010101" pitchFamily="2" charset="-122"/>
              </a:rPr>
              <a:pPr/>
              <a:t>76</a:t>
            </a:fld>
            <a:endParaRPr lang="en-US" altLang="zh-CN" smtClean="0">
              <a:ea typeface="宋体" panose="02010600030101010101" pitchFamily="2" charset="-122"/>
            </a:endParaRPr>
          </a:p>
        </p:txBody>
      </p:sp>
      <p:sp>
        <p:nvSpPr>
          <p:cNvPr id="313347" name="Rectangle 2"/>
          <p:cNvSpPr>
            <a:spLocks noGrp="1" noChangeArrowheads="1"/>
          </p:cNvSpPr>
          <p:nvPr>
            <p:ph type="title"/>
          </p:nvPr>
        </p:nvSpPr>
        <p:spPr/>
        <p:txBody>
          <a:bodyPr/>
          <a:lstStyle/>
          <a:p>
            <a:pPr eaLnBrk="1" hangingPunct="1"/>
            <a:r>
              <a:rPr lang="en-US" altLang="zh-CN" sz="3800" b="1" smtClean="0"/>
              <a:t>2</a:t>
            </a:r>
            <a:r>
              <a:rPr lang="zh-CN" altLang="en-US" sz="3800" b="1" smtClean="0"/>
              <a:t>、家用电器与模糊数学</a:t>
            </a:r>
          </a:p>
        </p:txBody>
      </p:sp>
      <p:sp>
        <p:nvSpPr>
          <p:cNvPr id="249859" name="Rectangle 3"/>
          <p:cNvSpPr>
            <a:spLocks noGrp="1" noChangeArrowheads="1"/>
          </p:cNvSpPr>
          <p:nvPr>
            <p:ph type="body" idx="1"/>
          </p:nvPr>
        </p:nvSpPr>
        <p:spPr>
          <a:xfrm>
            <a:off x="609600" y="1600200"/>
            <a:ext cx="7994650" cy="4419600"/>
          </a:xfrm>
        </p:spPr>
        <p:txBody>
          <a:bodyPr/>
          <a:lstStyle/>
          <a:p>
            <a:pPr eaLnBrk="1" hangingPunct="1">
              <a:lnSpc>
                <a:spcPct val="110000"/>
              </a:lnSpc>
              <a:spcBef>
                <a:spcPct val="10000"/>
              </a:spcBef>
            </a:pPr>
            <a:r>
              <a:rPr lang="zh-CN" altLang="en-US" sz="2800" b="1" smtClean="0"/>
              <a:t>模糊控制技术</a:t>
            </a:r>
          </a:p>
          <a:p>
            <a:pPr lvl="1" eaLnBrk="1" hangingPunct="1">
              <a:lnSpc>
                <a:spcPct val="110000"/>
              </a:lnSpc>
              <a:spcBef>
                <a:spcPct val="10000"/>
              </a:spcBef>
            </a:pPr>
            <a:r>
              <a:rPr lang="zh-CN" altLang="en-US" b="1" smtClean="0"/>
              <a:t>洗衣机、电冰箱、空调</a:t>
            </a:r>
          </a:p>
          <a:p>
            <a:pPr lvl="1" eaLnBrk="1" hangingPunct="1">
              <a:lnSpc>
                <a:spcPct val="110000"/>
              </a:lnSpc>
              <a:spcBef>
                <a:spcPct val="10000"/>
              </a:spcBef>
            </a:pPr>
            <a:r>
              <a:rPr lang="zh-CN" altLang="en-US" b="1" smtClean="0"/>
              <a:t>微波炉、电饭煲</a:t>
            </a:r>
          </a:p>
          <a:p>
            <a:pPr eaLnBrk="1" hangingPunct="1">
              <a:lnSpc>
                <a:spcPct val="110000"/>
              </a:lnSpc>
              <a:spcBef>
                <a:spcPct val="10000"/>
              </a:spcBef>
            </a:pPr>
            <a:r>
              <a:rPr lang="zh-CN" altLang="en-US" sz="2800" b="1" smtClean="0">
                <a:solidFill>
                  <a:srgbClr val="FF3300"/>
                </a:solidFill>
              </a:rPr>
              <a:t>模糊控制</a:t>
            </a:r>
            <a:r>
              <a:rPr lang="zh-CN" altLang="en-US" sz="2800" b="1" smtClean="0"/>
              <a:t>是用模糊数学的知识模仿人脑的思维方式，对模糊现象进行识别和判决，给出精确的控制量，对被控对象进行控制。</a:t>
            </a:r>
          </a:p>
          <a:p>
            <a:pPr eaLnBrk="1" hangingPunct="1">
              <a:lnSpc>
                <a:spcPct val="110000"/>
              </a:lnSpc>
              <a:spcBef>
                <a:spcPct val="10000"/>
              </a:spcBef>
            </a:pPr>
            <a:r>
              <a:rPr lang="zh-CN" altLang="en-US" sz="2800" b="1" smtClean="0"/>
              <a:t>洗衣机：根据污物的种类、数量、机器负载量，运用模糊系统，自动设定正确的洗衣周期。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9859">
                                            <p:txEl>
                                              <p:pRg st="3" end="3"/>
                                            </p:txEl>
                                          </p:spTgt>
                                        </p:tgtEl>
                                        <p:attrNameLst>
                                          <p:attrName>style.visibility</p:attrName>
                                        </p:attrNameLst>
                                      </p:cBhvr>
                                      <p:to>
                                        <p:strVal val="visible"/>
                                      </p:to>
                                    </p:set>
                                    <p:animEffect transition="in" filter="box(in)">
                                      <p:cBhvr>
                                        <p:cTn id="7" dur="500"/>
                                        <p:tgtEl>
                                          <p:spTgt spid="24985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49859">
                                            <p:txEl>
                                              <p:pRg st="4" end="4"/>
                                            </p:txEl>
                                          </p:spTgt>
                                        </p:tgtEl>
                                        <p:attrNameLst>
                                          <p:attrName>style.visibility</p:attrName>
                                        </p:attrNameLst>
                                      </p:cBhvr>
                                      <p:to>
                                        <p:strVal val="visible"/>
                                      </p:to>
                                    </p:set>
                                    <p:animEffect transition="in" filter="diamond(in)">
                                      <p:cBhvr>
                                        <p:cTn id="12" dur="2000"/>
                                        <p:tgtEl>
                                          <p:spTgt spid="249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日期占位符 3"/>
          <p:cNvSpPr>
            <a:spLocks noGrp="1"/>
          </p:cNvSpPr>
          <p:nvPr>
            <p:ph type="dt" sz="quarter" idx="10"/>
          </p:nvPr>
        </p:nvSpPr>
        <p:spPr>
          <a:noFill/>
        </p:spPr>
        <p:txBody>
          <a:bodyPr/>
          <a:lstStyle/>
          <a:p>
            <a:fld id="{19A2E050-AC1A-452C-B32E-56162083F5E5}"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15394" name="灯片编号占位符 5"/>
          <p:cNvSpPr>
            <a:spLocks noGrp="1"/>
          </p:cNvSpPr>
          <p:nvPr>
            <p:ph type="sldNum" sz="quarter" idx="12"/>
          </p:nvPr>
        </p:nvSpPr>
        <p:spPr>
          <a:noFill/>
        </p:spPr>
        <p:txBody>
          <a:bodyPr/>
          <a:lstStyle/>
          <a:p>
            <a:fld id="{C9C37DDF-85DD-40B2-BB11-6D8871789AB7}" type="slidenum">
              <a:rPr lang="en-US" altLang="zh-CN" smtClean="0">
                <a:ea typeface="宋体" panose="02010600030101010101" pitchFamily="2" charset="-122"/>
              </a:rPr>
              <a:pPr/>
              <a:t>77</a:t>
            </a:fld>
            <a:endParaRPr lang="en-US" altLang="zh-CN" smtClean="0">
              <a:ea typeface="宋体" panose="02010600030101010101" pitchFamily="2" charset="-122"/>
            </a:endParaRPr>
          </a:p>
        </p:txBody>
      </p:sp>
      <p:sp>
        <p:nvSpPr>
          <p:cNvPr id="315395" name="Rectangle 2"/>
          <p:cNvSpPr>
            <a:spLocks noGrp="1" noChangeArrowheads="1"/>
          </p:cNvSpPr>
          <p:nvPr>
            <p:ph type="title"/>
          </p:nvPr>
        </p:nvSpPr>
        <p:spPr/>
        <p:txBody>
          <a:bodyPr/>
          <a:lstStyle/>
          <a:p>
            <a:pPr eaLnBrk="1" hangingPunct="1"/>
            <a:r>
              <a:rPr lang="en-US" altLang="zh-CN" sz="3800" b="1" smtClean="0"/>
              <a:t>3</a:t>
            </a:r>
            <a:r>
              <a:rPr lang="zh-CN" altLang="en-US" sz="3800" b="1" smtClean="0"/>
              <a:t>、模糊数学的应用领域</a:t>
            </a:r>
          </a:p>
        </p:txBody>
      </p:sp>
      <p:sp>
        <p:nvSpPr>
          <p:cNvPr id="247811" name="Rectangle 3"/>
          <p:cNvSpPr>
            <a:spLocks noGrp="1" noChangeArrowheads="1"/>
          </p:cNvSpPr>
          <p:nvPr>
            <p:ph type="body" idx="1"/>
          </p:nvPr>
        </p:nvSpPr>
        <p:spPr/>
        <p:txBody>
          <a:bodyPr/>
          <a:lstStyle/>
          <a:p>
            <a:pPr eaLnBrk="1" hangingPunct="1">
              <a:lnSpc>
                <a:spcPct val="120000"/>
              </a:lnSpc>
            </a:pPr>
            <a:r>
              <a:rPr lang="zh-CN" altLang="en-US" sz="2800" b="1" smtClean="0"/>
              <a:t>农业、林业、气象、环境、地质勘探、军事、经济、生物、心理学、结构力学，等等。</a:t>
            </a:r>
          </a:p>
          <a:p>
            <a:pPr eaLnBrk="1" hangingPunct="1">
              <a:lnSpc>
                <a:spcPct val="120000"/>
              </a:lnSpc>
            </a:pPr>
            <a:r>
              <a:rPr lang="zh-CN" altLang="en-US" sz="2800" b="1" smtClean="0"/>
              <a:t>高产作物、低产作物；红壤、黄壤、综壤；通货膨胀、经济繁荣、经济萧条、失业；劳动密集型企业；信得过产品、合格品、次品；贫困、温饱、小康；感冒、胃病、心脏病。。。</a:t>
            </a:r>
          </a:p>
          <a:p>
            <a:pPr eaLnBrk="1" hangingPunct="1">
              <a:lnSpc>
                <a:spcPct val="80000"/>
              </a:lnSpc>
              <a:buFont typeface="Wingdings" panose="05000000000000000000" pitchFamily="2" charset="2"/>
              <a:buNone/>
            </a:pPr>
            <a:r>
              <a:rPr lang="zh-CN" altLang="en-US" sz="3600" b="1" smtClean="0">
                <a:solidFill>
                  <a:srgbClr val="FF3300"/>
                </a:solidFill>
                <a:latin typeface="Matura MT Script Capitals"/>
                <a:ea typeface="华文彩云"/>
                <a:cs typeface="华文彩云"/>
              </a:rPr>
              <a:t>     </a:t>
            </a:r>
          </a:p>
          <a:p>
            <a:pPr eaLnBrk="1" hangingPunct="1">
              <a:lnSpc>
                <a:spcPct val="80000"/>
              </a:lnSpc>
              <a:buFont typeface="Wingdings" panose="05000000000000000000" pitchFamily="2" charset="2"/>
              <a:buNone/>
            </a:pPr>
            <a:r>
              <a:rPr lang="zh-CN" altLang="en-US" sz="3600" b="1" smtClean="0">
                <a:solidFill>
                  <a:srgbClr val="FF3300"/>
                </a:solidFill>
                <a:latin typeface="Matura MT Script Capitals"/>
                <a:ea typeface="华文彩云"/>
                <a:cs typeface="华文彩云"/>
              </a:rPr>
              <a:t>各行各业！！！</a:t>
            </a:r>
            <a:r>
              <a:rPr lang="zh-CN" altLang="en-US" sz="2400" b="1" smtClean="0"/>
              <a:t>   </a:t>
            </a:r>
            <a:endParaRPr lang="zh-CN" altLang="en-US" sz="3600" b="1" smtClean="0">
              <a:solidFill>
                <a:srgbClr val="FF3300"/>
              </a:solidFill>
              <a:latin typeface="Matura MT Script Capitals"/>
              <a:ea typeface="华文彩云"/>
              <a:cs typeface="华文彩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日期占位符 3"/>
          <p:cNvSpPr>
            <a:spLocks noGrp="1"/>
          </p:cNvSpPr>
          <p:nvPr>
            <p:ph type="dt" sz="quarter" idx="10"/>
          </p:nvPr>
        </p:nvSpPr>
        <p:spPr>
          <a:noFill/>
        </p:spPr>
        <p:txBody>
          <a:bodyPr/>
          <a:lstStyle/>
          <a:p>
            <a:fld id="{C96EDC1B-ACBA-4D8B-AE6B-2D1656307FB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21538" name="灯片编号占位符 5"/>
          <p:cNvSpPr>
            <a:spLocks noGrp="1"/>
          </p:cNvSpPr>
          <p:nvPr>
            <p:ph type="sldNum" sz="quarter" idx="12"/>
          </p:nvPr>
        </p:nvSpPr>
        <p:spPr>
          <a:noFill/>
        </p:spPr>
        <p:txBody>
          <a:bodyPr/>
          <a:lstStyle/>
          <a:p>
            <a:fld id="{E41C6D84-8691-4CA5-9869-06BB5F4DE199}" type="slidenum">
              <a:rPr lang="en-US" altLang="zh-CN" smtClean="0">
                <a:ea typeface="宋体" panose="02010600030101010101" pitchFamily="2" charset="-122"/>
              </a:rPr>
              <a:pPr/>
              <a:t>78</a:t>
            </a:fld>
            <a:endParaRPr lang="en-US" altLang="zh-CN" smtClean="0">
              <a:ea typeface="宋体" panose="02010600030101010101" pitchFamily="2" charset="-122"/>
            </a:endParaRPr>
          </a:p>
        </p:txBody>
      </p:sp>
      <p:sp>
        <p:nvSpPr>
          <p:cNvPr id="321539" name="Rectangle 2"/>
          <p:cNvSpPr>
            <a:spLocks noGrp="1" noChangeArrowheads="1"/>
          </p:cNvSpPr>
          <p:nvPr>
            <p:ph type="title"/>
          </p:nvPr>
        </p:nvSpPr>
        <p:spPr/>
        <p:txBody>
          <a:bodyPr/>
          <a:lstStyle/>
          <a:p>
            <a:pPr eaLnBrk="1" hangingPunct="1"/>
            <a:r>
              <a:rPr lang="zh-CN" altLang="en-US" sz="3800" b="1" dirty="0" smtClean="0"/>
              <a:t>课堂作业</a:t>
            </a:r>
            <a:r>
              <a:rPr lang="en-US" altLang="zh-CN" sz="3800" b="1" dirty="0" smtClean="0"/>
              <a:t>1-1</a:t>
            </a:r>
          </a:p>
        </p:txBody>
      </p:sp>
      <p:sp>
        <p:nvSpPr>
          <p:cNvPr id="321540" name="Rectangle 3"/>
          <p:cNvSpPr>
            <a:spLocks noGrp="1" noChangeArrowheads="1"/>
          </p:cNvSpPr>
          <p:nvPr>
            <p:ph type="body" idx="1"/>
          </p:nvPr>
        </p:nvSpPr>
        <p:spPr/>
        <p:txBody>
          <a:bodyPr/>
          <a:lstStyle/>
          <a:p>
            <a:pPr eaLnBrk="1" hangingPunct="1"/>
            <a:r>
              <a:rPr lang="zh-CN" altLang="en-US" b="1" smtClean="0"/>
              <a:t>设论域为实数集</a:t>
            </a:r>
            <a:r>
              <a:rPr lang="en-US" altLang="zh-CN" b="1" smtClean="0"/>
              <a:t>R</a:t>
            </a:r>
            <a:r>
              <a:rPr lang="zh-CN" altLang="en-US" b="1" smtClean="0"/>
              <a:t>，用特征函数表示下列集合，并做出特征函数图像：</a:t>
            </a:r>
          </a:p>
          <a:p>
            <a:pPr lvl="1" eaLnBrk="1" hangingPunct="1"/>
            <a:r>
              <a:rPr lang="zh-CN" altLang="en-US" b="1" smtClean="0"/>
              <a:t>集合</a:t>
            </a:r>
            <a:r>
              <a:rPr lang="en-US" altLang="zh-CN" b="1" smtClean="0"/>
              <a:t>A</a:t>
            </a:r>
            <a:r>
              <a:rPr lang="zh-CN" altLang="en-US" b="1" smtClean="0"/>
              <a:t>：大于</a:t>
            </a:r>
            <a:r>
              <a:rPr lang="en-US" altLang="zh-CN" b="1" smtClean="0"/>
              <a:t>2</a:t>
            </a:r>
            <a:r>
              <a:rPr lang="zh-CN" altLang="en-US" b="1" smtClean="0"/>
              <a:t>小于</a:t>
            </a:r>
            <a:r>
              <a:rPr lang="en-US" altLang="zh-CN" b="1" smtClean="0"/>
              <a:t>5</a:t>
            </a:r>
            <a:r>
              <a:rPr lang="zh-CN" altLang="en-US" b="1" smtClean="0"/>
              <a:t>的实数；</a:t>
            </a:r>
          </a:p>
          <a:p>
            <a:pPr lvl="1" eaLnBrk="1" hangingPunct="1"/>
            <a:r>
              <a:rPr lang="zh-CN" altLang="en-US" b="1" smtClean="0"/>
              <a:t>集合</a:t>
            </a:r>
            <a:r>
              <a:rPr lang="en-US" altLang="zh-CN" b="1" smtClean="0"/>
              <a:t>B</a:t>
            </a:r>
            <a:r>
              <a:rPr lang="zh-CN" altLang="en-US" b="1" smtClean="0"/>
              <a:t>：小于</a:t>
            </a:r>
            <a:r>
              <a:rPr lang="en-US" altLang="zh-CN" b="1" smtClean="0"/>
              <a:t>10</a:t>
            </a:r>
            <a:r>
              <a:rPr lang="zh-CN" altLang="en-US" b="1" smtClean="0"/>
              <a:t>的素数；</a:t>
            </a:r>
          </a:p>
          <a:p>
            <a:pPr eaLnBrk="1" hangingPunct="1"/>
            <a:endParaRPr lang="en-US" altLang="zh-CN" b="1" smtClean="0"/>
          </a:p>
          <a:p>
            <a:pPr eaLnBrk="1" hangingPunct="1"/>
            <a:endParaRPr lang="en-US" altLang="zh-CN" b="1" smtClean="0"/>
          </a:p>
          <a:p>
            <a:pPr eaLnBrk="1" hangingPunct="1"/>
            <a:r>
              <a:rPr lang="zh-CN" altLang="en-US" b="1" smtClean="0"/>
              <a:t>论域为</a:t>
            </a:r>
            <a:r>
              <a:rPr lang="en-US" altLang="zh-CN" b="1" smtClean="0"/>
              <a:t>R</a:t>
            </a:r>
            <a:r>
              <a:rPr lang="en-US" altLang="zh-CN" b="1" smtClean="0">
                <a:latin typeface="宋体" panose="02010600030101010101" pitchFamily="2" charset="-122"/>
              </a:rPr>
              <a:t>×</a:t>
            </a:r>
            <a:r>
              <a:rPr lang="en-US" altLang="zh-CN" b="1" smtClean="0"/>
              <a:t>R</a:t>
            </a:r>
            <a:r>
              <a:rPr lang="zh-CN" altLang="en-US" b="1" smtClean="0"/>
              <a:t>，集合</a:t>
            </a:r>
            <a:r>
              <a:rPr lang="en-US" altLang="zh-CN" b="1" smtClean="0"/>
              <a:t>C</a:t>
            </a:r>
            <a:r>
              <a:rPr lang="zh-CN" altLang="en-US" b="1" smtClean="0"/>
              <a:t>为圆</a:t>
            </a:r>
            <a:r>
              <a:rPr lang="en-US" altLang="zh-CN" b="1" smtClean="0"/>
              <a:t>x</a:t>
            </a:r>
            <a:r>
              <a:rPr lang="en-US" altLang="zh-CN" b="1" baseline="30000" smtClean="0"/>
              <a:t>2</a:t>
            </a:r>
            <a:r>
              <a:rPr lang="en-US" altLang="zh-CN" b="1" smtClean="0"/>
              <a:t>+y</a:t>
            </a:r>
            <a:r>
              <a:rPr lang="en-US" altLang="zh-CN" b="1" baseline="30000" smtClean="0"/>
              <a:t>2</a:t>
            </a:r>
            <a:r>
              <a:rPr lang="en-US" altLang="zh-CN" b="1" smtClean="0"/>
              <a:t>=1</a:t>
            </a:r>
            <a:r>
              <a:rPr lang="zh-CN" altLang="en-US" b="1" smtClean="0"/>
              <a:t>以及圆内的点，给出其特征函数。</a:t>
            </a:r>
          </a:p>
        </p:txBody>
      </p:sp>
      <p:sp>
        <p:nvSpPr>
          <p:cNvPr id="6" name="圆角矩形 5"/>
          <p:cNvSpPr/>
          <p:nvPr/>
        </p:nvSpPr>
        <p:spPr>
          <a:xfrm>
            <a:off x="900113" y="3644900"/>
            <a:ext cx="7488237" cy="1223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chemeClr val="tx1"/>
                </a:solidFill>
              </a:rPr>
              <a:t>质数</a:t>
            </a:r>
            <a:r>
              <a:rPr lang="en-US" altLang="zh-CN" sz="2400" b="1" dirty="0">
                <a:solidFill>
                  <a:schemeClr val="tx1"/>
                </a:solidFill>
              </a:rPr>
              <a:t>(</a:t>
            </a:r>
            <a:r>
              <a:rPr lang="zh-CN" altLang="en-US" sz="2400" b="1" dirty="0">
                <a:solidFill>
                  <a:schemeClr val="tx1"/>
                </a:solidFill>
              </a:rPr>
              <a:t>又称为素数）就是在所有比</a:t>
            </a:r>
            <a:r>
              <a:rPr lang="en-US" altLang="zh-CN" sz="2400" b="1" dirty="0">
                <a:solidFill>
                  <a:schemeClr val="tx1"/>
                </a:solidFill>
              </a:rPr>
              <a:t>1</a:t>
            </a:r>
            <a:r>
              <a:rPr lang="zh-CN" altLang="en-US" sz="2400" b="1" dirty="0">
                <a:solidFill>
                  <a:schemeClr val="tx1"/>
                </a:solidFill>
              </a:rPr>
              <a:t>大的</a:t>
            </a:r>
            <a:r>
              <a:rPr lang="zh-CN" altLang="en-US" sz="2400" b="1" dirty="0">
                <a:solidFill>
                  <a:schemeClr val="tx1"/>
                </a:solidFill>
                <a:hlinkClick r:id="rId3"/>
              </a:rPr>
              <a:t>整数</a:t>
            </a:r>
            <a:r>
              <a:rPr lang="zh-CN" altLang="en-US" sz="2400" b="1" dirty="0">
                <a:solidFill>
                  <a:schemeClr val="tx1"/>
                </a:solidFill>
              </a:rPr>
              <a:t>中，除了</a:t>
            </a:r>
            <a:r>
              <a:rPr lang="en-US" altLang="zh-CN" sz="2400" b="1" dirty="0">
                <a:solidFill>
                  <a:schemeClr val="tx1"/>
                </a:solidFill>
              </a:rPr>
              <a:t>1</a:t>
            </a:r>
            <a:r>
              <a:rPr lang="zh-CN" altLang="en-US" sz="2400" b="1" dirty="0">
                <a:solidFill>
                  <a:schemeClr val="tx1"/>
                </a:solidFill>
              </a:rPr>
              <a:t>和它本身以外，不再有别的</a:t>
            </a:r>
            <a:r>
              <a:rPr lang="zh-CN" altLang="en-US" sz="2400" b="1" dirty="0">
                <a:solidFill>
                  <a:schemeClr val="tx1"/>
                </a:solidFill>
                <a:hlinkClick r:id="rId4"/>
              </a:rPr>
              <a:t>约数</a:t>
            </a:r>
            <a:r>
              <a:rPr lang="zh-CN" altLang="en-US" sz="2400" b="1" dirty="0">
                <a:solidFill>
                  <a:schemeClr val="tx1"/>
                </a:solidFill>
              </a:rPr>
              <a:t>，这种整数叫做质数或素数。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日期占位符 3"/>
          <p:cNvSpPr>
            <a:spLocks noGrp="1"/>
          </p:cNvSpPr>
          <p:nvPr>
            <p:ph type="dt" sz="quarter" idx="10"/>
          </p:nvPr>
        </p:nvSpPr>
        <p:spPr>
          <a:noFill/>
        </p:spPr>
        <p:txBody>
          <a:bodyPr/>
          <a:lstStyle/>
          <a:p>
            <a:fld id="{C7C605F6-73F3-4BBE-B641-7475D9B4BA59}"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323586" name="灯片编号占位符 5"/>
          <p:cNvSpPr>
            <a:spLocks noGrp="1"/>
          </p:cNvSpPr>
          <p:nvPr>
            <p:ph type="sldNum" sz="quarter" idx="12"/>
          </p:nvPr>
        </p:nvSpPr>
        <p:spPr>
          <a:noFill/>
        </p:spPr>
        <p:txBody>
          <a:bodyPr/>
          <a:lstStyle/>
          <a:p>
            <a:fld id="{219DFD29-1A1D-4029-895C-8DC9D9519B6F}" type="slidenum">
              <a:rPr lang="en-US" altLang="zh-CN" smtClean="0">
                <a:ea typeface="宋体" panose="02010600030101010101" pitchFamily="2" charset="-122"/>
              </a:rPr>
              <a:pPr/>
              <a:t>79</a:t>
            </a:fld>
            <a:endParaRPr lang="en-US" altLang="zh-CN" smtClean="0">
              <a:ea typeface="宋体" panose="02010600030101010101" pitchFamily="2" charset="-122"/>
            </a:endParaRPr>
          </a:p>
        </p:txBody>
      </p:sp>
      <p:sp>
        <p:nvSpPr>
          <p:cNvPr id="323587" name="Rectangle 2"/>
          <p:cNvSpPr>
            <a:spLocks noGrp="1" noChangeArrowheads="1"/>
          </p:cNvSpPr>
          <p:nvPr>
            <p:ph type="title"/>
          </p:nvPr>
        </p:nvSpPr>
        <p:spPr/>
        <p:txBody>
          <a:bodyPr/>
          <a:lstStyle/>
          <a:p>
            <a:pPr eaLnBrk="1" hangingPunct="1"/>
            <a:r>
              <a:rPr lang="zh-CN" altLang="en-US" sz="3800" b="1" dirty="0" smtClean="0"/>
              <a:t>课堂作业</a:t>
            </a:r>
            <a:r>
              <a:rPr lang="en-US" altLang="zh-CN" sz="3800" b="1" dirty="0" smtClean="0"/>
              <a:t>1-2</a:t>
            </a:r>
          </a:p>
        </p:txBody>
      </p:sp>
      <p:sp>
        <p:nvSpPr>
          <p:cNvPr id="323588" name="Rectangle 3"/>
          <p:cNvSpPr>
            <a:spLocks noGrp="1" noChangeArrowheads="1"/>
          </p:cNvSpPr>
          <p:nvPr>
            <p:ph type="body" idx="1"/>
          </p:nvPr>
        </p:nvSpPr>
        <p:spPr/>
        <p:txBody>
          <a:bodyPr/>
          <a:lstStyle/>
          <a:p>
            <a:pPr eaLnBrk="1" hangingPunct="1"/>
            <a:r>
              <a:rPr lang="zh-CN" altLang="en-US" b="1" smtClean="0"/>
              <a:t>论域</a:t>
            </a:r>
            <a:r>
              <a:rPr lang="en-US" altLang="zh-CN" b="1" smtClean="0"/>
              <a:t>X=[0,24]</a:t>
            </a:r>
            <a:r>
              <a:rPr lang="zh-CN" altLang="en-US" b="1" smtClean="0"/>
              <a:t>表示时间</a:t>
            </a:r>
            <a:r>
              <a:rPr lang="en-US" altLang="zh-CN" b="1" smtClean="0"/>
              <a:t>(h)</a:t>
            </a:r>
            <a:r>
              <a:rPr lang="zh-CN" altLang="en-US" b="1" smtClean="0"/>
              <a:t>，试根据你的经验绘出表示“拂晓”、“中午”、“晚上”三个模糊概念的模糊集的隶属函数曲线。</a:t>
            </a:r>
          </a:p>
        </p:txBody>
      </p:sp>
      <p:sp>
        <p:nvSpPr>
          <p:cNvPr id="6" name="圆角矩形 5"/>
          <p:cNvSpPr/>
          <p:nvPr/>
        </p:nvSpPr>
        <p:spPr>
          <a:xfrm>
            <a:off x="642910" y="3286124"/>
            <a:ext cx="7929618"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拂晓是一个汉语词语，又称黎明，是指早晨在日出之前的太阳已在地平线下</a:t>
            </a:r>
            <a:r>
              <a:rPr lang="en-US" altLang="zh-CN" sz="2000" b="1" dirty="0" smtClean="0">
                <a:solidFill>
                  <a:schemeClr val="tx1"/>
                </a:solidFill>
              </a:rPr>
              <a:t>6</a:t>
            </a:r>
            <a:r>
              <a:rPr lang="zh-CN" altLang="en-US" sz="2000" b="1" dirty="0" smtClean="0">
                <a:solidFill>
                  <a:schemeClr val="tx1"/>
                </a:solidFill>
              </a:rPr>
              <a:t>度以上的时段，日常定义是物体已经能够被辨识，而且户外活动也可以开始进行的时段。即天快亮的时候。</a:t>
            </a:r>
            <a:endParaRPr lang="zh-CN" altLang="en-US" sz="20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smtClean="0"/>
              <a:t>数学发展史</a:t>
            </a:r>
          </a:p>
        </p:txBody>
      </p:sp>
      <p:sp>
        <p:nvSpPr>
          <p:cNvPr id="3" name="内容占位符 2"/>
          <p:cNvSpPr>
            <a:spLocks noGrp="1"/>
          </p:cNvSpPr>
          <p:nvPr>
            <p:ph idx="1"/>
          </p:nvPr>
        </p:nvSpPr>
        <p:spPr/>
        <p:txBody>
          <a:bodyPr/>
          <a:lstStyle/>
          <a:p>
            <a:r>
              <a:rPr lang="zh-CN" altLang="en-US" b="1" dirty="0" smtClean="0"/>
              <a:t>第二时期：初等数学（常量数学时期）</a:t>
            </a:r>
            <a:endParaRPr lang="en-US" altLang="zh-CN" b="1" dirty="0" smtClean="0"/>
          </a:p>
          <a:p>
            <a:r>
              <a:rPr lang="zh-CN" altLang="en-US" b="1" dirty="0" smtClean="0"/>
              <a:t>公元前</a:t>
            </a:r>
            <a:r>
              <a:rPr lang="en-US" altLang="zh-CN" b="1" dirty="0" smtClean="0"/>
              <a:t>5</a:t>
            </a:r>
            <a:r>
              <a:rPr lang="zh-CN" altLang="en-US" b="1" dirty="0" smtClean="0"/>
              <a:t>世纪</a:t>
            </a:r>
            <a:r>
              <a:rPr lang="en-US" altLang="zh-CN" b="1" dirty="0" smtClean="0"/>
              <a:t>——17</a:t>
            </a:r>
            <a:r>
              <a:rPr lang="zh-CN" altLang="en-US" b="1" dirty="0" smtClean="0"/>
              <a:t>世纪初</a:t>
            </a:r>
            <a:endParaRPr lang="en-US" altLang="zh-CN" b="1" dirty="0" smtClean="0"/>
          </a:p>
          <a:p>
            <a:endParaRPr lang="en-US" altLang="zh-CN" b="1" dirty="0" smtClean="0"/>
          </a:p>
          <a:p>
            <a:endParaRPr lang="en-US" altLang="zh-CN" b="1" dirty="0" smtClean="0"/>
          </a:p>
          <a:p>
            <a:r>
              <a:rPr lang="zh-CN" altLang="en-US" b="1" dirty="0" smtClean="0"/>
              <a:t>这个时期的基本的、最简单的成果构成中学数学的主要内容。</a:t>
            </a:r>
            <a:endParaRPr lang="en-US" altLang="zh-CN" b="1" dirty="0" smtClean="0"/>
          </a:p>
          <a:p>
            <a:r>
              <a:rPr lang="zh-CN" altLang="en-US" b="1" dirty="0" smtClean="0"/>
              <a:t>这个时期逐渐形成了初等数学的主要分支：算数、几何、代数。</a:t>
            </a:r>
          </a:p>
        </p:txBody>
      </p:sp>
      <p:sp>
        <p:nvSpPr>
          <p:cNvPr id="24579" name="日期占位符 3"/>
          <p:cNvSpPr>
            <a:spLocks noGrp="1"/>
          </p:cNvSpPr>
          <p:nvPr>
            <p:ph type="dt" sz="quarter" idx="10"/>
          </p:nvPr>
        </p:nvSpPr>
        <p:spPr>
          <a:noFill/>
        </p:spPr>
        <p:txBody>
          <a:bodyPr/>
          <a:lstStyle/>
          <a:p>
            <a:fld id="{C8B9FC3D-101C-4E08-88F5-3570045B8027}"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4580" name="灯片编号占位符 4"/>
          <p:cNvSpPr>
            <a:spLocks noGrp="1"/>
          </p:cNvSpPr>
          <p:nvPr>
            <p:ph type="sldNum" sz="quarter" idx="12"/>
          </p:nvPr>
        </p:nvSpPr>
        <p:spPr>
          <a:noFill/>
        </p:spPr>
        <p:txBody>
          <a:bodyPr/>
          <a:lstStyle/>
          <a:p>
            <a:fld id="{21C25840-AC82-4FD2-9BA7-DAEE171BD713}" type="slidenum">
              <a:rPr lang="en-US" altLang="zh-CN" smtClean="0">
                <a:ea typeface="宋体" panose="02010600030101010101" pitchFamily="2" charset="-122"/>
              </a:rPr>
              <a:pPr/>
              <a:t>8</a:t>
            </a:fld>
            <a:endParaRPr lang="en-US" altLang="zh-CN" smtClean="0">
              <a:ea typeface="宋体" panose="02010600030101010101" pitchFamily="2" charset="-122"/>
            </a:endParaRPr>
          </a:p>
        </p:txBody>
      </p:sp>
      <p:sp>
        <p:nvSpPr>
          <p:cNvPr id="6" name="圆角矩形 5"/>
          <p:cNvSpPr/>
          <p:nvPr/>
        </p:nvSpPr>
        <p:spPr>
          <a:xfrm>
            <a:off x="785786" y="2714620"/>
            <a:ext cx="7858180"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b="1" dirty="0">
                <a:solidFill>
                  <a:schemeClr val="tx1"/>
                </a:solidFill>
              </a:rPr>
              <a:t>17</a:t>
            </a:r>
            <a:r>
              <a:rPr lang="zh-CN" altLang="en-US" sz="2800" b="1" dirty="0">
                <a:solidFill>
                  <a:schemeClr val="tx1"/>
                </a:solidFill>
              </a:rPr>
              <a:t>世纪</a:t>
            </a:r>
            <a:r>
              <a:rPr lang="zh-CN" altLang="en-US" sz="2800" b="1" dirty="0" smtClean="0">
                <a:solidFill>
                  <a:schemeClr val="tx1"/>
                </a:solidFill>
              </a:rPr>
              <a:t>：明末</a:t>
            </a:r>
            <a:r>
              <a:rPr lang="en-US" altLang="zh-CN" sz="2800" b="1" dirty="0">
                <a:solidFill>
                  <a:schemeClr val="tx1"/>
                </a:solidFill>
              </a:rPr>
              <a:t>——1644</a:t>
            </a:r>
            <a:r>
              <a:rPr lang="zh-CN" altLang="en-US" sz="2800" b="1" dirty="0" smtClean="0">
                <a:solidFill>
                  <a:schemeClr val="tx1"/>
                </a:solidFill>
              </a:rPr>
              <a:t>年崇祯自缢</a:t>
            </a:r>
            <a:r>
              <a:rPr lang="en-US" altLang="zh-CN" sz="2800" b="1" dirty="0" smtClean="0">
                <a:solidFill>
                  <a:schemeClr val="tx1"/>
                </a:solidFill>
              </a:rPr>
              <a:t>——</a:t>
            </a:r>
            <a:r>
              <a:rPr lang="zh-CN" altLang="en-US" sz="2800" b="1" dirty="0">
                <a:solidFill>
                  <a:schemeClr val="tx1"/>
                </a:solidFill>
              </a:rPr>
              <a:t>清</a:t>
            </a:r>
            <a:r>
              <a:rPr lang="zh-CN" altLang="en-US" sz="2800" b="1" dirty="0" smtClean="0">
                <a:solidFill>
                  <a:schemeClr val="tx1"/>
                </a:solidFill>
              </a:rPr>
              <a:t>初</a:t>
            </a:r>
            <a:endParaRPr lang="en-US" altLang="zh-CN" sz="2800" b="1" dirty="0" smtClean="0">
              <a:solidFill>
                <a:schemeClr val="tx1"/>
              </a:solidFill>
            </a:endParaRPr>
          </a:p>
          <a:p>
            <a:pPr>
              <a:defRPr/>
            </a:pPr>
            <a:r>
              <a:rPr lang="zh-CN" altLang="en-US" sz="2800" b="1" dirty="0" smtClean="0">
                <a:solidFill>
                  <a:schemeClr val="tx1"/>
                </a:solidFill>
              </a:rPr>
              <a:t>英国资产阶级革命，</a:t>
            </a:r>
            <a:r>
              <a:rPr lang="en-US" altLang="zh-CN" sz="2800" b="1" dirty="0" smtClean="0">
                <a:solidFill>
                  <a:schemeClr val="tx1"/>
                </a:solidFill>
              </a:rPr>
              <a:t>1649</a:t>
            </a:r>
            <a:r>
              <a:rPr lang="zh-CN" altLang="en-US" sz="2800" b="1" dirty="0" smtClean="0">
                <a:solidFill>
                  <a:schemeClr val="tx1"/>
                </a:solidFill>
              </a:rPr>
              <a:t>年查理一世被送上断头台处死</a:t>
            </a:r>
            <a:endParaRPr lang="zh-CN" alt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additive="base">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smtClean="0"/>
              <a:t>数学发展史</a:t>
            </a:r>
          </a:p>
        </p:txBody>
      </p:sp>
      <p:sp>
        <p:nvSpPr>
          <p:cNvPr id="25602" name="内容占位符 2"/>
          <p:cNvSpPr>
            <a:spLocks noGrp="1"/>
          </p:cNvSpPr>
          <p:nvPr>
            <p:ph idx="1"/>
          </p:nvPr>
        </p:nvSpPr>
        <p:spPr>
          <a:xfrm>
            <a:off x="395288" y="1341438"/>
            <a:ext cx="8497887" cy="4419600"/>
          </a:xfrm>
        </p:spPr>
        <p:txBody>
          <a:bodyPr/>
          <a:lstStyle/>
          <a:p>
            <a:r>
              <a:rPr lang="zh-CN" altLang="en-US" b="1" dirty="0" smtClean="0"/>
              <a:t>第三时期：变量数学时期</a:t>
            </a:r>
            <a:endParaRPr lang="en-US" altLang="zh-CN" b="1" dirty="0" smtClean="0"/>
          </a:p>
          <a:p>
            <a:r>
              <a:rPr lang="en-US" altLang="zh-CN" b="1" dirty="0" smtClean="0"/>
              <a:t>17</a:t>
            </a:r>
            <a:r>
              <a:rPr lang="zh-CN" altLang="en-US" b="1" dirty="0" smtClean="0"/>
              <a:t>世纪开始，随着社会的进步和生产力的发展，以及如航海、天文、力学、经济、军事、生产、矿山建设等许多课题要解决</a:t>
            </a:r>
            <a:endParaRPr lang="en-US" altLang="zh-CN" b="1" dirty="0" smtClean="0"/>
          </a:p>
          <a:p>
            <a:r>
              <a:rPr lang="zh-CN" altLang="en-US" b="1" dirty="0" smtClean="0"/>
              <a:t>数学经历了两个决定性的重大步骤：</a:t>
            </a:r>
            <a:endParaRPr lang="en-US" altLang="zh-CN" b="1" dirty="0" smtClean="0"/>
          </a:p>
          <a:p>
            <a:pPr lvl="1"/>
            <a:r>
              <a:rPr lang="zh-CN" altLang="en-US" b="1" dirty="0" smtClean="0"/>
              <a:t>第一步是解析几何的产生</a:t>
            </a:r>
            <a:r>
              <a:rPr lang="en-US" altLang="zh-CN" b="1" dirty="0" smtClean="0"/>
              <a:t>——</a:t>
            </a:r>
            <a:r>
              <a:rPr lang="zh-CN" altLang="en-US" b="1" dirty="0" smtClean="0"/>
              <a:t>法国 笛卡尔</a:t>
            </a:r>
            <a:r>
              <a:rPr lang="en-US" altLang="zh-CN" b="1" dirty="0" smtClean="0"/>
              <a:t>(1637)</a:t>
            </a:r>
          </a:p>
          <a:p>
            <a:pPr lvl="1"/>
            <a:r>
              <a:rPr lang="zh-CN" altLang="en-US" b="1" dirty="0" smtClean="0"/>
              <a:t>第二步是微积分</a:t>
            </a:r>
          </a:p>
          <a:p>
            <a:pPr lvl="1">
              <a:buFont typeface="Wingdings" panose="05000000000000000000" pitchFamily="2" charset="2"/>
              <a:buNone/>
            </a:pPr>
            <a:r>
              <a:rPr lang="en-US" altLang="zh-CN" b="1" dirty="0" smtClean="0"/>
              <a:t>                   ——</a:t>
            </a:r>
            <a:r>
              <a:rPr lang="zh-CN" altLang="en-US" b="1" dirty="0" smtClean="0"/>
              <a:t>英国 牛顿、德国 莱布尼茨</a:t>
            </a:r>
          </a:p>
        </p:txBody>
      </p:sp>
      <p:sp>
        <p:nvSpPr>
          <p:cNvPr id="25603" name="日期占位符 3"/>
          <p:cNvSpPr>
            <a:spLocks noGrp="1"/>
          </p:cNvSpPr>
          <p:nvPr>
            <p:ph type="dt" sz="quarter" idx="10"/>
          </p:nvPr>
        </p:nvSpPr>
        <p:spPr>
          <a:noFill/>
        </p:spPr>
        <p:txBody>
          <a:bodyPr/>
          <a:lstStyle/>
          <a:p>
            <a:fld id="{68F93569-CA12-42D0-BC47-E0329A5E374D}" type="datetime1">
              <a:rPr lang="zh-CN" altLang="en-US" smtClean="0">
                <a:ea typeface="宋体" panose="02010600030101010101" pitchFamily="2" charset="-122"/>
              </a:rPr>
              <a:pPr/>
              <a:t>2020/11/20</a:t>
            </a:fld>
            <a:endParaRPr lang="en-US" altLang="zh-CN" smtClean="0">
              <a:ea typeface="宋体" panose="02010600030101010101" pitchFamily="2" charset="-122"/>
            </a:endParaRPr>
          </a:p>
        </p:txBody>
      </p:sp>
      <p:sp>
        <p:nvSpPr>
          <p:cNvPr id="25604" name="灯片编号占位符 4"/>
          <p:cNvSpPr>
            <a:spLocks noGrp="1"/>
          </p:cNvSpPr>
          <p:nvPr>
            <p:ph type="sldNum" sz="quarter" idx="12"/>
          </p:nvPr>
        </p:nvSpPr>
        <p:spPr>
          <a:noFill/>
        </p:spPr>
        <p:txBody>
          <a:bodyPr/>
          <a:lstStyle/>
          <a:p>
            <a:fld id="{D374A7E9-B68D-46A8-8CF4-7931944EE2D1}" type="slidenum">
              <a:rPr lang="en-US" altLang="zh-CN" smtClean="0">
                <a:ea typeface="宋体" panose="02010600030101010101" pitchFamily="2" charset="-122"/>
              </a:rPr>
              <a:pPr/>
              <a:t>9</a:t>
            </a:fld>
            <a:endParaRPr lang="en-US" altLang="zh-CN" smtClean="0">
              <a:ea typeface="宋体" panose="02010600030101010101" pitchFamily="2" charset="-122"/>
            </a:endParaRPr>
          </a:p>
        </p:txBody>
      </p:sp>
      <p:sp>
        <p:nvSpPr>
          <p:cNvPr id="6" name="圆角矩形 5"/>
          <p:cNvSpPr/>
          <p:nvPr/>
        </p:nvSpPr>
        <p:spPr>
          <a:xfrm>
            <a:off x="468313" y="6021388"/>
            <a:ext cx="7777162" cy="576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rPr>
              <a:t>变量数学：研究数量的变化和几何变换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602">
                                            <p:txEl>
                                              <p:pRg st="5" end="5"/>
                                            </p:txEl>
                                          </p:spTgt>
                                        </p:tgtEl>
                                        <p:attrNameLst>
                                          <p:attrName>style.visibility</p:attrName>
                                        </p:attrNameLst>
                                      </p:cBhvr>
                                      <p:to>
                                        <p:strVal val="visible"/>
                                      </p:to>
                                    </p:set>
                                    <p:animEffect transition="in" filter="wipe(down)">
                                      <p:cBhvr>
                                        <p:cTn id="12" dur="500"/>
                                        <p:tgtEl>
                                          <p:spTgt spid="256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352</TotalTime>
  <Words>3907</Words>
  <Application>WPS 演示</Application>
  <PresentationFormat>全屏显示(4:3)</PresentationFormat>
  <Paragraphs>637</Paragraphs>
  <Slides>79</Slides>
  <Notes>49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2" baseType="lpstr">
      <vt:lpstr>Radial</vt:lpstr>
      <vt:lpstr>Equation</vt:lpstr>
      <vt:lpstr>Clip</vt:lpstr>
      <vt:lpstr>模糊数学与应用</vt:lpstr>
      <vt:lpstr>幻灯片 2</vt:lpstr>
      <vt:lpstr>课程设置</vt:lpstr>
      <vt:lpstr>需要一位同学帮助取还设备钥匙</vt:lpstr>
      <vt:lpstr>参考教材</vt:lpstr>
      <vt:lpstr>数学发展史</vt:lpstr>
      <vt:lpstr>公元前5世纪以前</vt:lpstr>
      <vt:lpstr>数学发展史</vt:lpstr>
      <vt:lpstr>数学发展史</vt:lpstr>
      <vt:lpstr>数学发展史</vt:lpstr>
      <vt:lpstr>现代数学与集合论</vt:lpstr>
      <vt:lpstr>幻灯片 12</vt:lpstr>
      <vt:lpstr>推荐几部数学家的电影</vt:lpstr>
      <vt:lpstr>幻灯片 14</vt:lpstr>
      <vt:lpstr>幻灯片 15</vt:lpstr>
      <vt:lpstr>幻灯片 16</vt:lpstr>
      <vt:lpstr>理发师悖论（Barber paradox）</vt:lpstr>
      <vt:lpstr>用集合描述barber paradox </vt:lpstr>
      <vt:lpstr>第三次“数学危机”</vt:lpstr>
      <vt:lpstr>幻灯片 20</vt:lpstr>
      <vt:lpstr>解决方法</vt:lpstr>
      <vt:lpstr>秃顶悖论（bald paradox）</vt:lpstr>
      <vt:lpstr>幻灯片 23</vt:lpstr>
      <vt:lpstr>秃顶悖论的变体</vt:lpstr>
      <vt:lpstr>自测表</vt:lpstr>
      <vt:lpstr>现代版秃顶悖论</vt:lpstr>
      <vt:lpstr>连续性变化的临界点在哪里？</vt:lpstr>
      <vt:lpstr>更多的悖论知识</vt:lpstr>
      <vt:lpstr>第1章 主要内容</vt:lpstr>
      <vt:lpstr>数学</vt:lpstr>
      <vt:lpstr>数学</vt:lpstr>
      <vt:lpstr>概念、内涵、外延</vt:lpstr>
      <vt:lpstr>概念、内涵、外延</vt:lpstr>
      <vt:lpstr>概念、内涵、外延</vt:lpstr>
      <vt:lpstr>集合与概念</vt:lpstr>
      <vt:lpstr>集合与概念</vt:lpstr>
      <vt:lpstr>形式化描述</vt:lpstr>
      <vt:lpstr>经典集合论</vt:lpstr>
      <vt:lpstr>集合与特征函数</vt:lpstr>
      <vt:lpstr>特征函数—隶属程度</vt:lpstr>
      <vt:lpstr>非此即彼？</vt:lpstr>
      <vt:lpstr>概念的模糊性</vt:lpstr>
      <vt:lpstr>模糊概念</vt:lpstr>
      <vt:lpstr>模糊概念</vt:lpstr>
      <vt:lpstr>如何亦此亦彼？</vt:lpstr>
      <vt:lpstr>开山之作</vt:lpstr>
      <vt:lpstr>模糊数学的发展</vt:lpstr>
      <vt:lpstr>Fuzzy mathematics or Fuzzy math?</vt:lpstr>
      <vt:lpstr>什么是模糊数学？</vt:lpstr>
      <vt:lpstr>本课程主要内容</vt:lpstr>
      <vt:lpstr>模糊集合的基本知识</vt:lpstr>
      <vt:lpstr>模糊子集与隶属函数</vt:lpstr>
      <vt:lpstr>经典集合与模糊集合</vt:lpstr>
      <vt:lpstr>模糊子集与隶属函数的定义</vt:lpstr>
      <vt:lpstr>模糊集合的例子</vt:lpstr>
      <vt:lpstr>模糊集合vs.普通集合</vt:lpstr>
      <vt:lpstr>模糊集合的表示方法</vt:lpstr>
      <vt:lpstr>模糊集合的表示方法</vt:lpstr>
      <vt:lpstr>模糊集合表示方法（有限论域）</vt:lpstr>
      <vt:lpstr>模糊集合的表示法1－zadeh表示法</vt:lpstr>
      <vt:lpstr>模糊集合的表示法1</vt:lpstr>
      <vt:lpstr>模糊集合的表示法2、3</vt:lpstr>
      <vt:lpstr>模糊集合表示方法（无限论域）</vt:lpstr>
      <vt:lpstr>模糊集合表示方法（无限论域）</vt:lpstr>
      <vt:lpstr>例子（无限论域）</vt:lpstr>
      <vt:lpstr>“年轻”与“年老”的隶属函数曲线</vt:lpstr>
      <vt:lpstr>模糊集合表示方法（无限论域）</vt:lpstr>
      <vt:lpstr>隶属函数 vs. 概率</vt:lpstr>
      <vt:lpstr>共同点&amp;区别</vt:lpstr>
      <vt:lpstr>三大数学模型</vt:lpstr>
      <vt:lpstr>模糊数学概述</vt:lpstr>
      <vt:lpstr>附：模糊有什么用？</vt:lpstr>
      <vt:lpstr>范例1</vt:lpstr>
      <vt:lpstr>派谁去？</vt:lpstr>
      <vt:lpstr>精确信息</vt:lpstr>
      <vt:lpstr>2、家用电器与模糊数学</vt:lpstr>
      <vt:lpstr>3、模糊数学的应用领域</vt:lpstr>
      <vt:lpstr>课堂作业1-1</vt:lpstr>
      <vt:lpstr>课堂作业1-2</vt:lpstr>
    </vt:vector>
  </TitlesOfParts>
  <Company>JLU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Shuyang</dc:creator>
  <cp:lastModifiedBy>Dell</cp:lastModifiedBy>
  <cp:revision>474</cp:revision>
  <dcterms:created xsi:type="dcterms:W3CDTF">2006-01-11T08:38:00Z</dcterms:created>
  <dcterms:modified xsi:type="dcterms:W3CDTF">2020-11-20T13:15:44Z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2052-11.1.0.8783</vt:lpwstr>
  </property>
</Properties>
</file>