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8"/>
  </p:notesMasterIdLst>
  <p:sldIdLst>
    <p:sldId id="649" r:id="rId2"/>
    <p:sldId id="869" r:id="rId3"/>
    <p:sldId id="549" r:id="rId4"/>
    <p:sldId id="599" r:id="rId5"/>
    <p:sldId id="551" r:id="rId6"/>
    <p:sldId id="646" r:id="rId7"/>
    <p:sldId id="587" r:id="rId8"/>
    <p:sldId id="553" r:id="rId9"/>
    <p:sldId id="647" r:id="rId10"/>
    <p:sldId id="554" r:id="rId11"/>
    <p:sldId id="588" r:id="rId12"/>
    <p:sldId id="589" r:id="rId13"/>
    <p:sldId id="590" r:id="rId14"/>
    <p:sldId id="648" r:id="rId15"/>
    <p:sldId id="557" r:id="rId16"/>
    <p:sldId id="592" r:id="rId17"/>
    <p:sldId id="872" r:id="rId18"/>
    <p:sldId id="871" r:id="rId19"/>
    <p:sldId id="591" r:id="rId20"/>
    <p:sldId id="559" r:id="rId21"/>
    <p:sldId id="594" r:id="rId22"/>
    <p:sldId id="595" r:id="rId23"/>
    <p:sldId id="596" r:id="rId24"/>
    <p:sldId id="560" r:id="rId25"/>
    <p:sldId id="597" r:id="rId26"/>
    <p:sldId id="598" r:id="rId27"/>
    <p:sldId id="562" r:id="rId28"/>
    <p:sldId id="600" r:id="rId29"/>
    <p:sldId id="601" r:id="rId30"/>
    <p:sldId id="565" r:id="rId31"/>
    <p:sldId id="602" r:id="rId32"/>
    <p:sldId id="603" r:id="rId33"/>
    <p:sldId id="605" r:id="rId34"/>
    <p:sldId id="606" r:id="rId35"/>
    <p:sldId id="607" r:id="rId36"/>
    <p:sldId id="608" r:id="rId37"/>
    <p:sldId id="612" r:id="rId38"/>
    <p:sldId id="613" r:id="rId39"/>
    <p:sldId id="610" r:id="rId40"/>
    <p:sldId id="616" r:id="rId41"/>
    <p:sldId id="614" r:id="rId42"/>
    <p:sldId id="618" r:id="rId43"/>
    <p:sldId id="623" r:id="rId44"/>
    <p:sldId id="622" r:id="rId45"/>
    <p:sldId id="617" r:id="rId46"/>
    <p:sldId id="615" r:id="rId47"/>
    <p:sldId id="624" r:id="rId48"/>
    <p:sldId id="625" r:id="rId49"/>
    <p:sldId id="626" r:id="rId50"/>
    <p:sldId id="627" r:id="rId51"/>
    <p:sldId id="628" r:id="rId52"/>
    <p:sldId id="629" r:id="rId53"/>
    <p:sldId id="651" r:id="rId54"/>
    <p:sldId id="634" r:id="rId55"/>
    <p:sldId id="641" r:id="rId56"/>
    <p:sldId id="635" r:id="rId57"/>
    <p:sldId id="636" r:id="rId58"/>
    <p:sldId id="642" r:id="rId59"/>
    <p:sldId id="643" r:id="rId60"/>
    <p:sldId id="645" r:id="rId61"/>
    <p:sldId id="631" r:id="rId62"/>
    <p:sldId id="632" r:id="rId63"/>
    <p:sldId id="865" r:id="rId64"/>
    <p:sldId id="866" r:id="rId65"/>
    <p:sldId id="867" r:id="rId66"/>
    <p:sldId id="868" r:id="rId67"/>
    <p:sldId id="881" r:id="rId68"/>
    <p:sldId id="653" r:id="rId69"/>
    <p:sldId id="654" r:id="rId70"/>
    <p:sldId id="655" r:id="rId71"/>
    <p:sldId id="656" r:id="rId72"/>
    <p:sldId id="657" r:id="rId73"/>
    <p:sldId id="658" r:id="rId74"/>
    <p:sldId id="659" r:id="rId75"/>
    <p:sldId id="873" r:id="rId76"/>
    <p:sldId id="875" r:id="rId77"/>
    <p:sldId id="876" r:id="rId78"/>
    <p:sldId id="877" r:id="rId79"/>
    <p:sldId id="878" r:id="rId80"/>
    <p:sldId id="879" r:id="rId81"/>
    <p:sldId id="660" r:id="rId82"/>
    <p:sldId id="661" r:id="rId83"/>
    <p:sldId id="662" r:id="rId84"/>
    <p:sldId id="663" r:id="rId85"/>
    <p:sldId id="664" r:id="rId86"/>
    <p:sldId id="665" r:id="rId87"/>
    <p:sldId id="666" r:id="rId88"/>
    <p:sldId id="673" r:id="rId89"/>
    <p:sldId id="857" r:id="rId90"/>
    <p:sldId id="674" r:id="rId91"/>
    <p:sldId id="858" r:id="rId92"/>
    <p:sldId id="676" r:id="rId93"/>
    <p:sldId id="859" r:id="rId94"/>
    <p:sldId id="677" r:id="rId95"/>
    <p:sldId id="860" r:id="rId96"/>
    <p:sldId id="678" r:id="rId9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00"/>
    <a:srgbClr val="FFFF00"/>
    <a:srgbClr val="91131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200" autoAdjust="0"/>
    <p:restoredTop sz="83905" autoAdjust="0"/>
  </p:normalViewPr>
  <p:slideViewPr>
    <p:cSldViewPr>
      <p:cViewPr>
        <p:scale>
          <a:sx n="70" d="100"/>
          <a:sy n="70" d="100"/>
        </p:scale>
        <p:origin x="-1786" y="-12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2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E3925573-C0E6-4A92-B825-BB62A7FF2F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21A3793-2EA5-456F-82BB-AB6A6D54B306}" type="slidenum">
              <a:rPr lang="en-US" altLang="zh-CN" sz="1200" smtClean="0"/>
              <a:pPr eaLnBrk="1" hangingPunct="1"/>
              <a:t>1</a:t>
            </a:fld>
            <a:endParaRPr lang="en-US" altLang="zh-CN" sz="1200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3939332-CE22-4EB9-8D52-1D0DAF90D247}" type="slidenum">
              <a:rPr lang="en-US" altLang="zh-CN" sz="1200" smtClean="0"/>
              <a:pPr eaLnBrk="1" hangingPunct="1"/>
              <a:t>20</a:t>
            </a:fld>
            <a:endParaRPr lang="en-US" altLang="zh-CN" sz="1200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9AD128C-B995-4F91-A35F-945026B0A4B3}" type="slidenum">
              <a:rPr lang="en-US" altLang="zh-CN" sz="1200" smtClean="0"/>
              <a:pPr eaLnBrk="1" hangingPunct="1"/>
              <a:t>24</a:t>
            </a:fld>
            <a:endParaRPr lang="en-US" altLang="zh-CN" sz="1200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EF74DDC-27F1-4EF7-9E20-A843E716CF45}" type="slidenum">
              <a:rPr lang="en-US" altLang="zh-CN" sz="1200" smtClean="0"/>
              <a:pPr eaLnBrk="1" hangingPunct="1"/>
              <a:t>27</a:t>
            </a:fld>
            <a:endParaRPr lang="en-US" altLang="zh-CN" sz="1200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1D5DC0D-340D-4B23-939A-4DAC5A8D0AD2}" type="slidenum">
              <a:rPr lang="en-US" altLang="zh-CN" sz="1200" smtClean="0"/>
              <a:pPr eaLnBrk="1" hangingPunct="1"/>
              <a:t>30</a:t>
            </a:fld>
            <a:endParaRPr lang="en-US" altLang="zh-CN" sz="1200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08C1E0C-2E9A-4CD5-972F-C64BAB16FBAC}" type="slidenum">
              <a:rPr lang="en-US" altLang="zh-CN" sz="1200" smtClean="0"/>
              <a:pPr eaLnBrk="1" hangingPunct="1"/>
              <a:t>31</a:t>
            </a:fld>
            <a:endParaRPr lang="en-US" altLang="zh-CN" sz="1200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看一下这个的模糊矩阵是什么？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66968BA-D967-46A0-98F4-1887832FF132}" type="slidenum">
              <a:rPr lang="en-US" altLang="zh-CN" sz="1200" smtClean="0"/>
              <a:pPr eaLnBrk="1" hangingPunct="1"/>
              <a:t>34</a:t>
            </a:fld>
            <a:endParaRPr lang="en-US" altLang="zh-CN" sz="1200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29581DC-E19D-4FE6-A725-B612A16C23D8}" type="slidenum">
              <a:rPr lang="en-US" altLang="zh-CN" sz="1200" smtClean="0"/>
              <a:pPr eaLnBrk="1" hangingPunct="1"/>
              <a:t>35</a:t>
            </a:fld>
            <a:endParaRPr lang="en-US" altLang="zh-CN" sz="1200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B923F7A-C8FB-426F-B242-08084511970C}" type="slidenum">
              <a:rPr lang="en-US" altLang="zh-CN" sz="1200" smtClean="0"/>
              <a:pPr eaLnBrk="1" hangingPunct="1"/>
              <a:t>36</a:t>
            </a:fld>
            <a:endParaRPr lang="en-US" altLang="zh-CN" sz="1200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5CEC050-80E3-4A86-AAA1-96B7D01E03A5}" type="slidenum">
              <a:rPr lang="en-US" altLang="zh-CN" sz="1200" smtClean="0"/>
              <a:pPr eaLnBrk="1" hangingPunct="1"/>
              <a:t>39</a:t>
            </a:fld>
            <a:endParaRPr lang="en-US" altLang="zh-CN" sz="1200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24F3AFB-8708-435F-97A5-1874AEED9510}" type="slidenum">
              <a:rPr lang="en-US" altLang="zh-CN" sz="1200" smtClean="0"/>
              <a:pPr eaLnBrk="1" hangingPunct="1"/>
              <a:t>3</a:t>
            </a:fld>
            <a:endParaRPr lang="en-US" altLang="zh-CN" sz="1200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C86E1A2-5618-4E5A-A683-8A3089CC1AE2}" type="slidenum">
              <a:rPr lang="en-US" altLang="zh-CN" sz="1200" smtClean="0"/>
              <a:pPr eaLnBrk="1" hangingPunct="1"/>
              <a:t>40</a:t>
            </a:fld>
            <a:endParaRPr lang="en-US" altLang="zh-CN" sz="1200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8EE0228-64AA-493C-913B-AA90CF938BDF}" type="slidenum">
              <a:rPr lang="en-US" altLang="zh-CN" sz="1200" smtClean="0"/>
              <a:pPr eaLnBrk="1" hangingPunct="1"/>
              <a:t>44</a:t>
            </a:fld>
            <a:endParaRPr lang="en-US" altLang="zh-CN" sz="1200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注意，这里矩阵必须是方的。即</a:t>
            </a:r>
            <a:r>
              <a:rPr lang="en-US" altLang="zh-CN" smtClean="0"/>
              <a:t>m</a:t>
            </a:r>
            <a:r>
              <a:rPr lang="en-US" altLang="zh-CN" smtClean="0">
                <a:latin typeface="宋体" panose="02010600030101010101" pitchFamily="2" charset="-122"/>
              </a:rPr>
              <a:t>×m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D4EA22D-2D19-4D97-9A6F-0A504289032F}" type="slidenum">
              <a:rPr lang="en-US" altLang="zh-CN" sz="1200" smtClean="0"/>
              <a:pPr eaLnBrk="1" hangingPunct="1"/>
              <a:t>45</a:t>
            </a:fld>
            <a:endParaRPr lang="en-US" altLang="zh-CN" sz="1200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是，因为其转置矩阵</a:t>
            </a:r>
            <a:r>
              <a:rPr lang="en-US" altLang="zh-CN" smtClean="0"/>
              <a:t>=R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3AFEAC7-6DC5-4DFD-B196-0316665ECC90}" type="slidenum">
              <a:rPr lang="en-US" altLang="zh-CN" sz="1200" smtClean="0"/>
              <a:pPr eaLnBrk="1" hangingPunct="1"/>
              <a:t>46</a:t>
            </a:fld>
            <a:endParaRPr lang="en-US" altLang="zh-CN" sz="1200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换句话说，如果模糊矩阵是对称的，则对应的模糊关系就是对称的。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CD2266E-C840-4C93-A384-F2925490E6E1}" type="slidenum">
              <a:rPr lang="en-US" altLang="zh-CN" sz="1200" smtClean="0"/>
              <a:pPr eaLnBrk="1" hangingPunct="1"/>
              <a:t>51</a:t>
            </a:fld>
            <a:endParaRPr lang="en-US" altLang="zh-CN" sz="1200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A85F9F5-C123-4D59-B0DE-765F614568E5}" type="slidenum">
              <a:rPr lang="en-US" altLang="zh-CN" sz="1200" smtClean="0"/>
              <a:pPr eaLnBrk="1" hangingPunct="1"/>
              <a:t>52</a:t>
            </a:fld>
            <a:endParaRPr lang="en-US" altLang="zh-CN" sz="1200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单位矩阵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462B2C8-233A-4319-ABCB-B33B44A99FC2}" type="slidenum">
              <a:rPr lang="en-US" altLang="zh-CN" sz="1200" smtClean="0"/>
              <a:pPr eaLnBrk="1" hangingPunct="1"/>
              <a:t>54</a:t>
            </a:fld>
            <a:endParaRPr lang="en-US" altLang="zh-CN" sz="1200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9310A8E-3D3F-4881-A022-A0C958842892}" type="slidenum">
              <a:rPr lang="en-US" altLang="zh-CN" sz="1200" smtClean="0"/>
              <a:pPr eaLnBrk="1" hangingPunct="1"/>
              <a:t>56</a:t>
            </a:fld>
            <a:endParaRPr lang="en-US" altLang="zh-CN" sz="1200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强截矩阵的定义就无需给出，一眼就可以看出来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A1D8273-7D83-4076-9CC3-41A5EFF897F5}" type="slidenum">
              <a:rPr lang="en-US" altLang="zh-CN" sz="1200" smtClean="0"/>
              <a:pPr eaLnBrk="1" hangingPunct="1"/>
              <a:t>58</a:t>
            </a:fld>
            <a:endParaRPr lang="en-US" altLang="zh-CN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课堂给出证明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相当于</a:t>
            </a:r>
            <a:r>
              <a:rPr lang="en-US" altLang="zh-CN"/>
              <a:t>1</a:t>
            </a:r>
            <a:r>
              <a:rPr lang="zh-CN" altLang="en-US"/>
              <a:t>学时</a:t>
            </a:r>
            <a:r>
              <a:rPr lang="en-US" altLang="zh-CN"/>
              <a:t>+10</a:t>
            </a:r>
            <a:r>
              <a:rPr lang="zh-CN" altLang="en-US"/>
              <a:t>分钟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183D2B2-8017-4B9F-9E94-76EB730C5D57}" type="slidenum">
              <a:rPr lang="en-US" altLang="zh-CN" sz="1200" smtClean="0"/>
              <a:pPr eaLnBrk="1" hangingPunct="1"/>
              <a:t>4</a:t>
            </a:fld>
            <a:endParaRPr lang="en-US" altLang="zh-CN" sz="1200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pPr lvl="0" algn="r" eaLnBrk="1" hangingPunct="1"/>
              <a:t>63</a:t>
            </a:fld>
            <a:endParaRPr lang="en-US" altLang="zh-CN" sz="1200" dirty="0"/>
          </a:p>
        </p:txBody>
      </p:sp>
      <p:sp>
        <p:nvSpPr>
          <p:cNvPr id="5529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6069B16-34E8-48E5-8CDA-FFC58FA52691}" type="slidenum">
              <a:rPr lang="en-US" altLang="zh-CN" sz="1200" smtClean="0"/>
              <a:pPr eaLnBrk="1" hangingPunct="1"/>
              <a:t>68</a:t>
            </a:fld>
            <a:endParaRPr lang="en-US" altLang="zh-CN" sz="1200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AECB805-54BD-4C25-9D6C-A5D96C3C6024}" type="slidenum">
              <a:rPr lang="en-US" altLang="zh-CN" sz="1200" smtClean="0"/>
              <a:pPr eaLnBrk="1" hangingPunct="1"/>
              <a:t>72</a:t>
            </a:fld>
            <a:endParaRPr lang="en-US" altLang="zh-CN" sz="1200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E488CEE-938B-402D-89E7-DF135325184D}" type="slidenum">
              <a:rPr lang="en-US" altLang="zh-CN" sz="1200" smtClean="0"/>
              <a:pPr eaLnBrk="1" hangingPunct="1"/>
              <a:t>81</a:t>
            </a:fld>
            <a:endParaRPr lang="en-US" altLang="zh-CN" sz="1200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把</a:t>
            </a:r>
            <a:r>
              <a:rPr lang="en-US" altLang="zh-CN" smtClean="0"/>
              <a:t>R</a:t>
            </a:r>
            <a:r>
              <a:rPr lang="en-US" altLang="zh-CN" baseline="-25000" smtClean="0"/>
              <a:t>1</a:t>
            </a:r>
            <a:r>
              <a:rPr lang="en-US" altLang="zh-CN" smtClean="0"/>
              <a:t> (x,y)</a:t>
            </a:r>
            <a:r>
              <a:rPr lang="zh-CN" altLang="en-US" smtClean="0"/>
              <a:t>看做是关于</a:t>
            </a:r>
            <a:r>
              <a:rPr lang="en-US" altLang="zh-CN" smtClean="0"/>
              <a:t>y</a:t>
            </a:r>
            <a:r>
              <a:rPr lang="zh-CN" altLang="en-US" smtClean="0"/>
              <a:t>的函数，把</a:t>
            </a:r>
            <a:r>
              <a:rPr lang="en-US" altLang="zh-CN" smtClean="0"/>
              <a:t>x</a:t>
            </a:r>
            <a:r>
              <a:rPr lang="zh-CN" altLang="en-US" smtClean="0"/>
              <a:t>看做是一个常量</a:t>
            </a:r>
          </a:p>
          <a:p>
            <a:pPr eaLnBrk="1" hangingPunct="1"/>
            <a:r>
              <a:rPr lang="zh-CN" altLang="en-US" smtClean="0"/>
              <a:t>把</a:t>
            </a:r>
            <a:r>
              <a:rPr lang="en-US" altLang="zh-CN" smtClean="0"/>
              <a:t>R</a:t>
            </a:r>
            <a:r>
              <a:rPr lang="en-US" altLang="zh-CN" baseline="-25000" smtClean="0"/>
              <a:t>2</a:t>
            </a:r>
            <a:r>
              <a:rPr lang="en-US" altLang="zh-CN" smtClean="0"/>
              <a:t> (x,y)</a:t>
            </a:r>
            <a:r>
              <a:rPr lang="zh-CN" altLang="en-US" smtClean="0"/>
              <a:t>看做是关于</a:t>
            </a:r>
            <a:r>
              <a:rPr lang="en-US" altLang="zh-CN" smtClean="0"/>
              <a:t>y</a:t>
            </a:r>
            <a:r>
              <a:rPr lang="zh-CN" altLang="en-US" smtClean="0"/>
              <a:t>的函数，把</a:t>
            </a:r>
            <a:r>
              <a:rPr lang="en-US" altLang="zh-CN" smtClean="0"/>
              <a:t>z</a:t>
            </a:r>
            <a:r>
              <a:rPr lang="zh-CN" altLang="en-US" smtClean="0"/>
              <a:t>看做是一个常量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2246BCD-5AB2-49CC-BE5B-336498E3EF05}" type="slidenum">
              <a:rPr lang="en-US" altLang="zh-CN" sz="1200" smtClean="0"/>
              <a:pPr eaLnBrk="1" hangingPunct="1"/>
              <a:t>85</a:t>
            </a:fld>
            <a:endParaRPr lang="en-US" altLang="zh-CN" sz="1200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下面画出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59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两者的值明显不同</a:t>
            </a:r>
          </a:p>
        </p:txBody>
      </p:sp>
      <p:sp>
        <p:nvSpPr>
          <p:cNvPr id="1259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D88CB93-8965-43DB-B17F-51B78776733B}" type="slidenum">
              <a:rPr lang="en-US" altLang="zh-CN" sz="1200" smtClean="0"/>
              <a:pPr eaLnBrk="1" hangingPunct="1"/>
              <a:t>95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E332273-1E89-4D45-A6B4-413BC2CCD469}" type="slidenum">
              <a:rPr lang="en-US" altLang="zh-CN" sz="1200" smtClean="0"/>
              <a:pPr eaLnBrk="1" hangingPunct="1"/>
              <a:t>5</a:t>
            </a:fld>
            <a:endParaRPr lang="en-US" altLang="zh-CN" sz="1200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863701A-5287-42E2-A44E-F68D1E8B387F}" type="slidenum">
              <a:rPr lang="en-US" altLang="zh-CN" sz="1200" smtClean="0"/>
              <a:pPr eaLnBrk="1" hangingPunct="1"/>
              <a:t>8</a:t>
            </a:fld>
            <a:endParaRPr lang="en-US" altLang="zh-CN" sz="1200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C14FC8C-2869-4AB6-94A4-99336C1791B3}" type="slidenum">
              <a:rPr lang="en-US" altLang="zh-CN" sz="1200" smtClean="0"/>
              <a:pPr eaLnBrk="1" hangingPunct="1"/>
              <a:t>9</a:t>
            </a:fld>
            <a:endParaRPr lang="en-US" altLang="zh-CN" sz="1200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1593950-B203-4C2B-A578-446183D1E202}" type="slidenum">
              <a:rPr lang="en-US" altLang="zh-CN" sz="1200" smtClean="0"/>
              <a:pPr eaLnBrk="1" hangingPunct="1"/>
              <a:t>10</a:t>
            </a:fld>
            <a:endParaRPr lang="en-US" altLang="zh-CN" sz="1200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C9C27C4-84BA-4767-B865-188D06A294EF}" type="slidenum">
              <a:rPr lang="en-US" altLang="zh-CN" sz="1200" smtClean="0"/>
              <a:pPr eaLnBrk="1" hangingPunct="1"/>
              <a:t>15</a:t>
            </a:fld>
            <a:endParaRPr lang="en-US" altLang="zh-CN" sz="1200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46C3EA9-2785-416D-9625-C6E838FAFDC3}" type="slidenum">
              <a:rPr lang="en-US" altLang="zh-CN" sz="1200" smtClean="0"/>
              <a:pPr eaLnBrk="1" hangingPunct="1"/>
              <a:t>16</a:t>
            </a:fld>
            <a:endParaRPr lang="en-US" altLang="zh-CN" sz="1200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隶属度是前者对后者的信任程度</a:t>
            </a:r>
          </a:p>
          <a:p>
            <a:pPr eaLnBrk="1" hangingPunct="1"/>
            <a:r>
              <a:rPr lang="en-US" altLang="zh-CN" smtClean="0"/>
              <a:t>U1</a:t>
            </a:r>
            <a:r>
              <a:rPr lang="zh-CN" altLang="en-US" smtClean="0"/>
              <a:t>是极度自信但是绝对不信任他人；其他人对他的信任度却很高；</a:t>
            </a:r>
          </a:p>
          <a:p>
            <a:pPr eaLnBrk="1" hangingPunct="1"/>
            <a:r>
              <a:rPr lang="en-US" altLang="zh-CN" smtClean="0"/>
              <a:t>u3</a:t>
            </a:r>
            <a:r>
              <a:rPr lang="zh-CN" altLang="en-US" smtClean="0"/>
              <a:t>则是无其他人信任，自己对自己的信任度都只有</a:t>
            </a:r>
            <a:r>
              <a:rPr lang="en-US" altLang="zh-CN" smtClean="0"/>
              <a:t>0.5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pic>
        <p:nvPicPr>
          <p:cNvPr id="5" name="Picture 3" descr="ANABN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吉林大学计算机科学与技术学院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1A7EB95C-1546-40F4-BB81-ABEDC3B9DE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吉林大学计算机科学与技术学院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7F200-1408-4BA6-8D75-0972E887F983}" type="slidenum">
              <a:rPr lang="en-US" altLang="zh-CN"/>
              <a:pPr>
                <a:defRPr/>
              </a:pPr>
              <a:t>‹#›</a:t>
            </a:fld>
            <a:endParaRPr lang="en-US" altLang="zh-CN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470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470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吉林大学计算机科学与技术学院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7BA21-B0D4-41BE-9879-DBD76A8F28E3}" type="slidenum">
              <a:rPr lang="en-US" altLang="zh-CN"/>
              <a:pPr>
                <a:defRPr/>
              </a:pPr>
              <a:t>‹#›</a:t>
            </a:fld>
            <a:endParaRPr lang="en-US" altLang="zh-CN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066800" y="838200"/>
            <a:ext cx="7772400" cy="547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吉林大学计算机科学与技术学院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DAAF6-5BD3-4975-B8A7-95095D041CD3}" type="slidenum">
              <a:rPr lang="en-US" altLang="zh-CN"/>
              <a:pPr>
                <a:defRPr/>
              </a:pPr>
              <a:t>‹#›</a:t>
            </a:fld>
            <a:endParaRPr lang="en-US" altLang="zh-CN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7191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66800" y="1844675"/>
            <a:ext cx="3810000" cy="4464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844675"/>
            <a:ext cx="3810000" cy="2155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4152900"/>
            <a:ext cx="3810000" cy="2155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吉林大学计算机科学与技术学院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6CD86-F9B8-426D-9D6A-A84C8F5EC4D5}" type="slidenum">
              <a:rPr lang="en-US" altLang="zh-CN"/>
              <a:pPr>
                <a:defRPr/>
              </a:pPr>
              <a:t>‹#›</a:t>
            </a:fld>
            <a:endParaRPr lang="en-US" altLang="zh-CN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7191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66800" y="1844675"/>
            <a:ext cx="3810000" cy="4464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844675"/>
            <a:ext cx="3810000" cy="4464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吉林大学计算机科学与技术学院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C85525-99DF-497E-B2AB-EF90E766E81D}" type="slidenum">
              <a:rPr lang="en-US" altLang="zh-CN"/>
              <a:pPr>
                <a:defRPr/>
              </a:pPr>
              <a:t>‹#›</a:t>
            </a:fld>
            <a:endParaRPr lang="en-US" altLang="zh-CN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7191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66800" y="1844675"/>
            <a:ext cx="3810000" cy="4464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5029200" y="1844675"/>
            <a:ext cx="3810000" cy="446405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吉林大学计算机科学与技术学院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1E9AC-EFBD-4179-AFAB-D4FD51D913F6}" type="slidenum">
              <a:rPr lang="en-US" altLang="zh-CN"/>
              <a:pPr>
                <a:defRPr/>
              </a:pPr>
              <a:t>‹#›</a:t>
            </a:fld>
            <a:endParaRPr lang="en-US" altLang="zh-CN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33CC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吉林大学计算机科学与技术学院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A14B5-FE23-4064-9F31-7B0E8069C6D1}" type="slidenum">
              <a:rPr lang="en-US" altLang="zh-CN"/>
              <a:pPr>
                <a:defRPr/>
              </a:pPr>
              <a:t>‹#›</a:t>
            </a:fld>
            <a:endParaRPr lang="en-US" altLang="zh-CN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吉林大学计算机科学与技术学院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09AE0-6E5D-4FF3-B044-1792728EFCE8}" type="slidenum">
              <a:rPr lang="en-US" altLang="zh-CN"/>
              <a:pPr>
                <a:defRPr/>
              </a:pPr>
              <a:t>‹#›</a:t>
            </a:fld>
            <a:endParaRPr lang="en-US" altLang="zh-CN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844675"/>
            <a:ext cx="3810000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844675"/>
            <a:ext cx="3810000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吉林大学计算机科学与技术学院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9C1B5-B36D-4951-B0AC-23CBB95E8F69}" type="slidenum">
              <a:rPr lang="en-US" altLang="zh-CN"/>
              <a:pPr>
                <a:defRPr/>
              </a:pPr>
              <a:t>‹#›</a:t>
            </a:fld>
            <a:endParaRPr lang="en-US" altLang="zh-CN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吉林大学计算机科学与技术学院</a:t>
            </a: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4EEF4-FAED-4925-91FC-40F9ED070A9E}" type="slidenum">
              <a:rPr lang="en-US" altLang="zh-CN"/>
              <a:pPr>
                <a:defRPr/>
              </a:pPr>
              <a:t>‹#›</a:t>
            </a:fld>
            <a:endParaRPr lang="en-US" altLang="zh-CN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吉林大学计算机科学与技术学院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958B1-464B-42D8-8D24-E2F054D6EE08}" type="slidenum">
              <a:rPr lang="en-US" altLang="zh-CN"/>
              <a:pPr>
                <a:defRPr/>
              </a:pPr>
              <a:t>‹#›</a:t>
            </a:fld>
            <a:endParaRPr lang="en-US" altLang="zh-CN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吉林大学计算机科学与技术学院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6CAF3-907B-48EC-8C02-2ED0D901686F}" type="slidenum">
              <a:rPr lang="en-US" altLang="zh-CN"/>
              <a:pPr>
                <a:defRPr/>
              </a:pPr>
              <a:t>‹#›</a:t>
            </a:fld>
            <a:endParaRPr lang="en-US" altLang="zh-CN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吉林大学计算机科学与技术学院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15782-9122-40AD-AE55-9180B2B5EBA4}" type="slidenum">
              <a:rPr lang="en-US" altLang="zh-CN"/>
              <a:pPr>
                <a:defRPr/>
              </a:pPr>
              <a:t>‹#›</a:t>
            </a:fld>
            <a:endParaRPr lang="en-US" altLang="zh-CN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吉林大学计算机科学与技术学院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3FA01-E30B-4AED-B615-227495DD33ED}" type="slidenum">
              <a:rPr lang="en-US" altLang="zh-CN"/>
              <a:pPr>
                <a:defRPr/>
              </a:pPr>
              <a:t>‹#›</a:t>
            </a:fld>
            <a:endParaRPr lang="en-US" altLang="zh-CN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02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7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02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7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吉林大学计算机科学与技术学院</a:t>
            </a:r>
          </a:p>
        </p:txBody>
      </p:sp>
      <p:pic>
        <p:nvPicPr>
          <p:cNvPr id="1033" name="Picture 9" descr="anabnr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917BA40-8270-420F-8C1D-96DE3C9F22F8}" type="slidenum">
              <a:rPr lang="en-US" altLang="zh-CN"/>
              <a:pPr>
                <a:defRPr/>
              </a:pPr>
              <a:t>‹#›</a:t>
            </a:fld>
            <a:endParaRPr lang="en-US" altLang="zh-CN" sz="1400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844675"/>
            <a:ext cx="777240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36" name="Picture 13" descr="xh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865187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5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5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5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5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5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5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5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5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5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5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5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5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2" grpId="0" build="p">
        <p:tmplLst>
          <p:tmpl lvl="1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5132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5132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5132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5132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5132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5132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5132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5132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5132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27" presetClass="entr" presetSubtype="0" fill="hold" nodeType="with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5132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5132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5132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27" presetClass="entr" presetSubtype="0" fill="hold" nodeType="with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5132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5132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5132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</p:tmplLst>
      </p:bldP>
    </p:bld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40000"/>
        </a:spcBef>
        <a:spcAft>
          <a:spcPct val="0"/>
        </a:spcAft>
        <a:buClr>
          <a:srgbClr val="A50021"/>
        </a:buClr>
        <a:buSzPct val="75000"/>
        <a:buFont typeface="Wingdings" panose="05000000000000000000" pitchFamily="2" charset="2"/>
        <a:buChar char="n"/>
        <a:defRPr kumimoji="1" sz="3600" b="1">
          <a:solidFill>
            <a:schemeClr val="tx1"/>
          </a:solidFill>
          <a:latin typeface="+mn-lt"/>
          <a:ea typeface="+mn-ea"/>
          <a:cs typeface="+mn-cs"/>
        </a:defRPr>
      </a:lvl1pPr>
      <a:lvl2pPr marL="1027430" indent="-4559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kumimoji="1" sz="3200" b="1">
          <a:solidFill>
            <a:srgbClr val="911316"/>
          </a:solidFill>
          <a:latin typeface="+mn-lt"/>
          <a:ea typeface="+mn-ea"/>
        </a:defRPr>
      </a:lvl2pPr>
      <a:lvl3pPr marL="1370330" indent="-228600" algn="l" rtl="0" eaLnBrk="0" fontAlgn="base" hangingPunct="0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3pPr>
      <a:lvl4pPr marL="171323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3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4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15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18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20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21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24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26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3.vml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30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31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32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oleObject" Target="../embeddings/oleObject34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2.vml"/><Relationship Id="rId4" Type="http://schemas.openxmlformats.org/officeDocument/2006/relationships/oleObject" Target="../embeddings/oleObject40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3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54.png"/><Relationship Id="rId4" Type="http://schemas.openxmlformats.org/officeDocument/2006/relationships/oleObject" Target="../embeddings/oleObject42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5.v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7.vml"/><Relationship Id="rId4" Type="http://schemas.openxmlformats.org/officeDocument/2006/relationships/oleObject" Target="../embeddings/oleObject46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8.vml"/><Relationship Id="rId4" Type="http://schemas.openxmlformats.org/officeDocument/2006/relationships/oleObject" Target="../embeddings/oleObject48.bin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oleObject" Target="../embeddings/oleObject51.bin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54.bin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66.jpe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4.v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8.vml"/><Relationship Id="rId4" Type="http://schemas.openxmlformats.org/officeDocument/2006/relationships/oleObject" Target="../embeddings/oleObject61.bin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3075" name="Rectangle 9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48A8A16-DEA5-4680-8E1B-3F69C1AFB18C}" type="slidenum">
              <a:rPr kumimoji="0" lang="en-US" altLang="zh-CN" sz="1400" smtClean="0">
                <a:solidFill>
                  <a:schemeClr val="tx2"/>
                </a:solidFill>
              </a:rPr>
              <a:pPr eaLnBrk="1" hangingPunct="1"/>
              <a:t>1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4221163"/>
            <a:ext cx="6400800" cy="13716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</a:pPr>
            <a:r>
              <a:rPr lang="zh-CN" altLang="en-US" smtClean="0"/>
              <a:t>孙舒杨</a:t>
            </a:r>
            <a:endParaRPr kumimoji="0" lang="zh-CN" altLang="en-US" smtClean="0"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80000"/>
              </a:lnSpc>
            </a:pPr>
            <a:r>
              <a:rPr kumimoji="0" lang="en-US" altLang="zh-CN" smtClean="0">
                <a:latin typeface="宋体" panose="02010600030101010101" pitchFamily="2" charset="-122"/>
              </a:rPr>
              <a:t>Email. sysun@jlu.edu.cn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7200" b="0" smtClean="0"/>
              <a:t>模糊数学</a:t>
            </a:r>
            <a:br>
              <a:rPr lang="zh-CN" altLang="en-US" sz="7200" b="0" smtClean="0"/>
            </a:br>
            <a:endParaRPr lang="zh-CN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脚占位符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12291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518308F-38AA-4AD9-92C6-BF82A430A4F7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10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模糊关系的定义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628775"/>
            <a:ext cx="8066087" cy="4419600"/>
          </a:xfrm>
        </p:spPr>
        <p:txBody>
          <a:bodyPr/>
          <a:lstStyle/>
          <a:p>
            <a:pPr eaLnBrk="1" hangingPunct="1"/>
            <a:r>
              <a:rPr lang="zh-CN" altLang="en-US" smtClean="0"/>
              <a:t>以集合</a:t>
            </a:r>
            <a:r>
              <a:rPr lang="en-US" altLang="zh-CN" smtClean="0"/>
              <a:t>U,V</a:t>
            </a:r>
            <a:r>
              <a:rPr lang="zh-CN" altLang="en-US" smtClean="0"/>
              <a:t>的直积</a:t>
            </a:r>
            <a:r>
              <a:rPr lang="en-US" altLang="zh-CN" smtClean="0"/>
              <a:t>U×V</a:t>
            </a:r>
            <a:r>
              <a:rPr lang="zh-CN" altLang="en-US" smtClean="0"/>
              <a:t>为论域</a:t>
            </a:r>
          </a:p>
          <a:p>
            <a:pPr eaLnBrk="1" hangingPunct="1"/>
            <a:r>
              <a:rPr lang="zh-CN" altLang="en-US" smtClean="0"/>
              <a:t>其上的一个模糊子集</a:t>
            </a:r>
            <a:r>
              <a:rPr lang="en-US" altLang="zh-CN" smtClean="0"/>
              <a:t>R</a:t>
            </a:r>
            <a:r>
              <a:rPr lang="zh-CN" altLang="en-US" smtClean="0"/>
              <a:t>称为</a:t>
            </a:r>
            <a:r>
              <a:rPr lang="en-US" altLang="zh-CN" smtClean="0"/>
              <a:t>U,V</a:t>
            </a:r>
            <a:r>
              <a:rPr lang="zh-CN" altLang="en-US" smtClean="0"/>
              <a:t>的一个</a:t>
            </a:r>
            <a:r>
              <a:rPr lang="zh-CN" altLang="en-US" u="sng" smtClean="0">
                <a:solidFill>
                  <a:srgbClr val="0033CC"/>
                </a:solidFill>
              </a:rPr>
              <a:t>模糊关系</a:t>
            </a:r>
            <a:r>
              <a:rPr lang="zh-CN" altLang="en-US" smtClean="0"/>
              <a:t>。若</a:t>
            </a:r>
            <a:r>
              <a:rPr lang="en-US" altLang="zh-CN" smtClean="0"/>
              <a:t>U=V </a:t>
            </a:r>
            <a:r>
              <a:rPr lang="zh-CN" altLang="en-US" smtClean="0"/>
              <a:t>，则称为“</a:t>
            </a:r>
            <a:r>
              <a:rPr lang="en-US" altLang="zh-CN" smtClean="0"/>
              <a:t>U</a:t>
            </a:r>
            <a:r>
              <a:rPr lang="zh-CN" altLang="en-US" smtClean="0"/>
              <a:t>上的模糊关系</a:t>
            </a:r>
            <a:r>
              <a:rPr lang="en-US" altLang="zh-CN" smtClean="0"/>
              <a:t>R”</a:t>
            </a:r>
          </a:p>
          <a:p>
            <a:pPr eaLnBrk="1" hangingPunct="1"/>
            <a:r>
              <a:rPr lang="zh-CN" altLang="en-US" smtClean="0"/>
              <a:t>其隶属函数为： </a:t>
            </a:r>
            <a:r>
              <a:rPr kumimoji="0" lang="en-US" altLang="zh-CN" sz="3200" i="1" smtClean="0"/>
              <a:t>μ</a:t>
            </a:r>
            <a:r>
              <a:rPr lang="en-US" altLang="zh-CN" sz="3200" i="1" baseline="-25000" smtClean="0"/>
              <a:t>R</a:t>
            </a:r>
            <a:r>
              <a:rPr lang="en-US" altLang="zh-CN" sz="3200" smtClean="0"/>
              <a:t> </a:t>
            </a:r>
            <a:r>
              <a:rPr lang="zh-CN" altLang="en-US" sz="3200" smtClean="0"/>
              <a:t>： </a:t>
            </a:r>
            <a:r>
              <a:rPr lang="en-US" altLang="zh-CN" smtClean="0"/>
              <a:t>U×V</a:t>
            </a:r>
            <a:r>
              <a:rPr lang="en-US" altLang="zh-CN" sz="3200" smtClean="0"/>
              <a:t> </a:t>
            </a:r>
            <a:r>
              <a:rPr lang="en-US" altLang="zh-CN" sz="3200" smtClean="0">
                <a:sym typeface="Wingdings" panose="05000000000000000000" pitchFamily="2" charset="2"/>
              </a:rPr>
              <a:t> [0,1]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脚占位符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13315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9605450-3FC3-40B2-801B-CFB609375A4C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11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模糊关系</a:t>
            </a:r>
            <a:r>
              <a:rPr lang="en-US" altLang="zh-CN" sz="4000" smtClean="0"/>
              <a:t>——</a:t>
            </a:r>
            <a:r>
              <a:rPr lang="zh-CN" altLang="en-US" sz="4000" smtClean="0"/>
              <a:t>例</a:t>
            </a:r>
            <a:r>
              <a:rPr lang="en-US" altLang="zh-CN" sz="4000" smtClean="0"/>
              <a:t>1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844675"/>
            <a:ext cx="7537450" cy="4464050"/>
          </a:xfrm>
        </p:spPr>
        <p:txBody>
          <a:bodyPr/>
          <a:lstStyle/>
          <a:p>
            <a:pPr eaLnBrk="1" hangingPunct="1"/>
            <a:r>
              <a:rPr lang="zh-CN" altLang="en-US" smtClean="0"/>
              <a:t>设</a:t>
            </a:r>
            <a:r>
              <a:rPr lang="en-US" altLang="zh-CN" smtClean="0"/>
              <a:t>X</a:t>
            </a:r>
            <a:r>
              <a:rPr lang="zh-CN" altLang="en-US" smtClean="0"/>
              <a:t>为横轴，</a:t>
            </a:r>
            <a:r>
              <a:rPr lang="en-US" altLang="zh-CN" smtClean="0"/>
              <a:t>Y</a:t>
            </a:r>
            <a:r>
              <a:rPr lang="zh-CN" altLang="en-US" smtClean="0"/>
              <a:t>为纵轴，直积</a:t>
            </a:r>
            <a:r>
              <a:rPr lang="en-US" altLang="zh-CN" smtClean="0"/>
              <a:t>X×Y</a:t>
            </a:r>
            <a:r>
              <a:rPr lang="zh-CN" altLang="en-US" smtClean="0"/>
              <a:t>是整个平面，其上的模糊关系</a:t>
            </a:r>
            <a:r>
              <a:rPr lang="en-US" altLang="zh-CN" smtClean="0"/>
              <a:t>R=“x</a:t>
            </a:r>
            <a:r>
              <a:rPr lang="zh-CN" altLang="en-US" smtClean="0"/>
              <a:t>远大于</a:t>
            </a:r>
            <a:r>
              <a:rPr lang="en-US" altLang="zh-CN" smtClean="0"/>
              <a:t>y”</a:t>
            </a:r>
            <a:r>
              <a:rPr lang="zh-CN" altLang="en-US" smtClean="0"/>
              <a:t>，怎么表示？</a:t>
            </a:r>
          </a:p>
        </p:txBody>
      </p:sp>
      <p:graphicFrame>
        <p:nvGraphicFramePr>
          <p:cNvPr id="1331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195513" y="4076700"/>
          <a:ext cx="5832475" cy="1822450"/>
        </p:xfrm>
        <a:graphic>
          <a:graphicData uri="http://schemas.openxmlformats.org/presentationml/2006/ole">
            <p:oleObj spid="_x0000_s30721" name="Equation" r:id="rId3" imgW="6096000" imgH="1905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页脚占位符 6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14339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CDAFDFD-CC5E-4AB0-A68F-A0330FBB8176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12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71550" y="2852738"/>
            <a:ext cx="7608888" cy="3529012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当</a:t>
            </a:r>
            <a:r>
              <a:rPr lang="en-US" altLang="zh-CN" sz="3200" smtClean="0"/>
              <a:t>x-y=1</a:t>
            </a:r>
            <a:r>
              <a:rPr lang="zh-CN" altLang="en-US" sz="3200" smtClean="0"/>
              <a:t>时，</a:t>
            </a:r>
          </a:p>
          <a:p>
            <a:pPr lvl="1" eaLnBrk="1" hangingPunct="1"/>
            <a:r>
              <a:rPr lang="en-US" altLang="zh-CN" sz="2800" smtClean="0"/>
              <a:t>R(x,y)=0.0099</a:t>
            </a:r>
          </a:p>
          <a:p>
            <a:pPr eaLnBrk="1" hangingPunct="1"/>
            <a:r>
              <a:rPr lang="zh-CN" altLang="en-US" sz="3200" smtClean="0"/>
              <a:t>当</a:t>
            </a:r>
            <a:r>
              <a:rPr lang="en-US" altLang="zh-CN" sz="3200" smtClean="0"/>
              <a:t>x-y=10</a:t>
            </a:r>
            <a:r>
              <a:rPr lang="zh-CN" altLang="en-US" sz="3200" smtClean="0"/>
              <a:t>时，</a:t>
            </a:r>
          </a:p>
          <a:p>
            <a:pPr lvl="1" eaLnBrk="1" hangingPunct="1"/>
            <a:r>
              <a:rPr lang="en-US" altLang="zh-CN" sz="2800" smtClean="0"/>
              <a:t>R(x,y)=0.5</a:t>
            </a:r>
          </a:p>
          <a:p>
            <a:pPr eaLnBrk="1" hangingPunct="1"/>
            <a:r>
              <a:rPr lang="zh-CN" altLang="en-US" sz="3200" smtClean="0"/>
              <a:t>当</a:t>
            </a:r>
            <a:r>
              <a:rPr lang="en-US" altLang="zh-CN" sz="3200" smtClean="0"/>
              <a:t>x-y=100</a:t>
            </a:r>
            <a:r>
              <a:rPr lang="zh-CN" altLang="en-US" sz="3200" smtClean="0"/>
              <a:t>时，</a:t>
            </a:r>
          </a:p>
          <a:p>
            <a:pPr lvl="1" eaLnBrk="1" hangingPunct="1"/>
            <a:r>
              <a:rPr lang="en-US" altLang="zh-CN" sz="2800" smtClean="0"/>
              <a:t>R(x,y)=0.99</a:t>
            </a:r>
            <a:endParaRPr lang="en-US" altLang="zh-CN" sz="2400" smtClean="0"/>
          </a:p>
        </p:txBody>
      </p:sp>
      <p:graphicFrame>
        <p:nvGraphicFramePr>
          <p:cNvPr id="14341" name="Rectangle 4"/>
          <p:cNvGraphicFramePr>
            <a:graphicFrameLocks/>
          </p:cNvGraphicFramePr>
          <p:nvPr>
            <p:ph sz="quarter" idx="2"/>
          </p:nvPr>
        </p:nvGraphicFramePr>
        <p:xfrm>
          <a:off x="5316538" y="1844675"/>
          <a:ext cx="3233737" cy="2155825"/>
        </p:xfrm>
        <a:graphic>
          <a:graphicData uri="http://schemas.openxmlformats.org/presentationml/2006/ole">
            <p:oleObj spid="_x0000_s43010" name="Equation" r:id="rId3" imgW="0" imgH="0" progId="">
              <p:embed/>
            </p:oleObj>
          </a:graphicData>
        </a:graphic>
      </p:graphicFrame>
      <p:graphicFrame>
        <p:nvGraphicFramePr>
          <p:cNvPr id="14342" name="Object 11"/>
          <p:cNvGraphicFramePr>
            <a:graphicFrameLocks noChangeAspect="1"/>
          </p:cNvGraphicFramePr>
          <p:nvPr>
            <p:ph type="title"/>
          </p:nvPr>
        </p:nvGraphicFramePr>
        <p:xfrm>
          <a:off x="1763713" y="692150"/>
          <a:ext cx="6264275" cy="1958975"/>
        </p:xfrm>
        <a:graphic>
          <a:graphicData uri="http://schemas.openxmlformats.org/presentationml/2006/ole">
            <p:oleObj spid="_x0000_s43009" name="Equation" r:id="rId4" imgW="6096000" imgH="1905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1536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F3254C9-3CFC-434F-977B-F2D920EA29C3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13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模糊关系</a:t>
            </a:r>
            <a:r>
              <a:rPr lang="en-US" altLang="zh-CN" sz="4000" smtClean="0"/>
              <a:t>——</a:t>
            </a:r>
            <a:r>
              <a:rPr lang="zh-CN" altLang="en-US" sz="4000" smtClean="0"/>
              <a:t>例</a:t>
            </a:r>
            <a:r>
              <a:rPr lang="en-US" altLang="zh-CN" sz="4000" smtClean="0"/>
              <a:t>2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855044" name="Picture 4" descr="friends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700213"/>
            <a:ext cx="7850187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1638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6E1DFA2-F35A-450E-B41A-B97F539E9F65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14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163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51575" y="1484313"/>
            <a:ext cx="1128713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51575" y="2995613"/>
            <a:ext cx="112395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51575" y="4508500"/>
            <a:ext cx="111125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484313"/>
            <a:ext cx="95250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68638"/>
            <a:ext cx="1052513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508500"/>
            <a:ext cx="104457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6426" name="Line 10"/>
          <p:cNvSpPr>
            <a:spLocks noChangeShapeType="1"/>
          </p:cNvSpPr>
          <p:nvPr/>
        </p:nvSpPr>
        <p:spPr bwMode="auto">
          <a:xfrm>
            <a:off x="2555875" y="2133600"/>
            <a:ext cx="36004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56427" name="Line 11"/>
          <p:cNvSpPr>
            <a:spLocks noChangeShapeType="1"/>
          </p:cNvSpPr>
          <p:nvPr/>
        </p:nvSpPr>
        <p:spPr bwMode="auto">
          <a:xfrm flipV="1">
            <a:off x="2700338" y="2420938"/>
            <a:ext cx="3384550" cy="13684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56428" name="Line 12"/>
          <p:cNvSpPr>
            <a:spLocks noChangeShapeType="1"/>
          </p:cNvSpPr>
          <p:nvPr/>
        </p:nvSpPr>
        <p:spPr bwMode="auto">
          <a:xfrm flipV="1">
            <a:off x="2700338" y="3644900"/>
            <a:ext cx="3455987" cy="16557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页脚占位符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17411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A1903CB-C825-4511-8B5B-BA2BB8F1DA62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15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838200"/>
            <a:ext cx="7772400" cy="715963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模糊关系</a:t>
            </a:r>
            <a:r>
              <a:rPr lang="en-US" altLang="zh-CN" sz="4000" smtClean="0"/>
              <a:t>——</a:t>
            </a:r>
            <a:r>
              <a:rPr lang="zh-CN" altLang="en-US" sz="4000" smtClean="0"/>
              <a:t>例</a:t>
            </a:r>
            <a:r>
              <a:rPr lang="en-US" altLang="zh-CN" sz="4000" smtClean="0"/>
              <a:t>2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412875"/>
            <a:ext cx="8207375" cy="5111750"/>
          </a:xfrm>
        </p:spPr>
        <p:txBody>
          <a:bodyPr/>
          <a:lstStyle/>
          <a:p>
            <a:pPr eaLnBrk="1" hangingPunct="1"/>
            <a:r>
              <a:rPr lang="en-US" altLang="zh-CN" sz="3200" smtClean="0"/>
              <a:t>X={ Ross, Joey, Chandler}</a:t>
            </a:r>
          </a:p>
          <a:p>
            <a:pPr eaLnBrk="1" hangingPunct="1"/>
            <a:r>
              <a:rPr lang="en-US" altLang="zh-CN" sz="3200" smtClean="0"/>
              <a:t>Y={ Monica, Phoebe, Rachel}</a:t>
            </a:r>
          </a:p>
          <a:p>
            <a:pPr eaLnBrk="1" hangingPunct="1"/>
            <a:r>
              <a:rPr lang="en-US" altLang="zh-CN" sz="3200" smtClean="0"/>
              <a:t>X×Y={(Ross, Monica), (Ross, Phoebe), (Ross, Rachel), (Joey, Monica), (Joey, Phoebe), (Joey, Rachel), (Chandler, Monica), (Chandler, Phoebe), (Chandler, Rachel) }</a:t>
            </a:r>
          </a:p>
          <a:p>
            <a:pPr eaLnBrk="1" hangingPunct="1"/>
            <a:r>
              <a:rPr lang="zh-CN" altLang="en-US" sz="3200" smtClean="0"/>
              <a:t>模糊关系</a:t>
            </a:r>
            <a:r>
              <a:rPr lang="en-US" altLang="zh-CN" sz="3200" smtClean="0"/>
              <a:t>R1: </a:t>
            </a:r>
            <a:r>
              <a:rPr lang="zh-CN" altLang="en-US" sz="3200" smtClean="0"/>
              <a:t>朋友关系</a:t>
            </a:r>
          </a:p>
          <a:p>
            <a:pPr eaLnBrk="1" hangingPunct="1"/>
            <a:r>
              <a:rPr lang="zh-CN" altLang="en-US" sz="3200" smtClean="0"/>
              <a:t>模糊关系</a:t>
            </a:r>
            <a:r>
              <a:rPr lang="en-US" altLang="zh-CN" sz="3200" smtClean="0"/>
              <a:t>R2: </a:t>
            </a:r>
            <a:r>
              <a:rPr lang="zh-CN" altLang="en-US" sz="3200" smtClean="0"/>
              <a:t>恋人关系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1843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49AED6F-93B1-4C56-8A1D-70CDA323C694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16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模糊关系</a:t>
            </a:r>
            <a:r>
              <a:rPr lang="en-US" altLang="zh-CN" sz="4000" smtClean="0"/>
              <a:t>——</a:t>
            </a:r>
            <a:r>
              <a:rPr lang="zh-CN" altLang="en-US" sz="4000" smtClean="0"/>
              <a:t>例</a:t>
            </a:r>
            <a:r>
              <a:rPr lang="en-US" altLang="zh-CN" sz="4000" smtClean="0"/>
              <a:t>3</a:t>
            </a:r>
          </a:p>
        </p:txBody>
      </p:sp>
      <p:graphicFrame>
        <p:nvGraphicFramePr>
          <p:cNvPr id="18437" name="Object 4"/>
          <p:cNvGraphicFramePr>
            <a:graphicFrameLocks noChangeAspect="1"/>
          </p:cNvGraphicFramePr>
          <p:nvPr>
            <p:ph idx="1"/>
          </p:nvPr>
        </p:nvGraphicFramePr>
        <p:xfrm>
          <a:off x="1258888" y="1989138"/>
          <a:ext cx="7127875" cy="3908425"/>
        </p:xfrm>
        <a:graphic>
          <a:graphicData uri="http://schemas.openxmlformats.org/presentationml/2006/ole">
            <p:oleObj spid="_x0000_s44033" name="Equation" r:id="rId4" imgW="2501900" imgH="1371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模糊关系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例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844675"/>
            <a:ext cx="8339166" cy="1441449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/>
              <a:t>某灯具厂对四个车间生产的灯具进行质量等级检测</a:t>
            </a:r>
            <a:r>
              <a:rPr lang="zh-CN" altLang="en-US" sz="2800" dirty="0" smtClean="0"/>
              <a:t>，</a:t>
            </a:r>
            <a:r>
              <a:rPr lang="zh-CN" altLang="en-US" sz="2800" dirty="0" smtClean="0"/>
              <a:t>检测</a:t>
            </a:r>
            <a:r>
              <a:rPr lang="zh-CN" altLang="en-US" sz="2800" dirty="0" smtClean="0"/>
              <a:t>结果</a:t>
            </a:r>
            <a:r>
              <a:rPr lang="zh-CN" altLang="en-US" sz="2800" dirty="0" smtClean="0"/>
              <a:t>见下表。取</a:t>
            </a:r>
            <a:r>
              <a:rPr lang="en-US" altLang="zh-CN" sz="2800" dirty="0" smtClean="0"/>
              <a:t>U={</a:t>
            </a:r>
            <a:r>
              <a:rPr lang="zh-CN" altLang="en-US" sz="2800" dirty="0" smtClean="0"/>
              <a:t>一车间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二车间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三车间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四车间</a:t>
            </a:r>
            <a:r>
              <a:rPr lang="en-US" altLang="zh-CN" sz="2800" dirty="0" smtClean="0"/>
              <a:t>}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V={</a:t>
            </a:r>
            <a:r>
              <a:rPr lang="zh-CN" altLang="en-US" sz="2800" dirty="0" smtClean="0"/>
              <a:t>优质产品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合格产品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不合格产品</a:t>
            </a:r>
            <a:r>
              <a:rPr lang="en-US" altLang="zh-CN" sz="2800" dirty="0" smtClean="0"/>
              <a:t>}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吉林大学计算机科学与技术学院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A14B5-FE23-4064-9F31-7B0E8069C6D1}" type="slidenum">
              <a:rPr lang="en-US" altLang="zh-CN" smtClean="0"/>
              <a:pPr>
                <a:defRPr/>
              </a:pPr>
              <a:t>17</a:t>
            </a:fld>
            <a:endParaRPr lang="en-US" altLang="zh-CN" sz="1400"/>
          </a:p>
        </p:txBody>
      </p:sp>
      <p:graphicFrame>
        <p:nvGraphicFramePr>
          <p:cNvPr id="6" name="内容占位符 5"/>
          <p:cNvGraphicFramePr>
            <a:graphicFrameLocks/>
          </p:cNvGraphicFramePr>
          <p:nvPr/>
        </p:nvGraphicFramePr>
        <p:xfrm>
          <a:off x="785786" y="3357562"/>
          <a:ext cx="7772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/>
                <a:gridCol w="1943100"/>
                <a:gridCol w="1943100"/>
                <a:gridCol w="19431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优质产品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合格产品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不合格产品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一车间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82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二车间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78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三车间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84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四车间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73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模糊关系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例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857224" y="1931990"/>
          <a:ext cx="7772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/>
                <a:gridCol w="1943100"/>
                <a:gridCol w="1943100"/>
                <a:gridCol w="19431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优质产品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合格产品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不合格产品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一车间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82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二车间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78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三车间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84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四车间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73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吉林大学计算机科学与技术学院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A14B5-FE23-4064-9F31-7B0E8069C6D1}" type="slidenum">
              <a:rPr lang="en-US" altLang="zh-CN" smtClean="0"/>
              <a:pPr>
                <a:defRPr/>
              </a:pPr>
              <a:t>18</a:t>
            </a:fld>
            <a:endParaRPr lang="en-US" altLang="zh-CN" sz="1400"/>
          </a:p>
        </p:txBody>
      </p:sp>
      <p:graphicFrame>
        <p:nvGraphicFramePr>
          <p:cNvPr id="7" name="内容占位符 5"/>
          <p:cNvGraphicFramePr>
            <a:graphicFrameLocks/>
          </p:cNvGraphicFramePr>
          <p:nvPr/>
        </p:nvGraphicFramePr>
        <p:xfrm>
          <a:off x="857224" y="4432320"/>
          <a:ext cx="7772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/>
                <a:gridCol w="1943100"/>
                <a:gridCol w="1943100"/>
                <a:gridCol w="19431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优质产品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合格产品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不合格产品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一车间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0.82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0.16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0.02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二车间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0.78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0.22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三车间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0.84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0.16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四车间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0.73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00364" y="1574800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solidFill>
                  <a:srgbClr val="FF0000"/>
                </a:solidFill>
              </a:rPr>
              <a:t>各车间产品质量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等级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检测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表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8728" y="4071942"/>
            <a:ext cx="653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solidFill>
                  <a:srgbClr val="0033CC"/>
                </a:solidFill>
              </a:rPr>
              <a:t>车间与产品级别的模糊关系</a:t>
            </a:r>
            <a:r>
              <a:rPr lang="en-US" altLang="zh-CN" sz="1800" b="1" dirty="0" smtClean="0">
                <a:solidFill>
                  <a:srgbClr val="0033CC"/>
                </a:solidFill>
              </a:rPr>
              <a:t>-</a:t>
            </a:r>
            <a:r>
              <a:rPr lang="zh-CN" altLang="en-US" sz="1800" b="1" dirty="0" smtClean="0">
                <a:solidFill>
                  <a:srgbClr val="000000"/>
                </a:solidFill>
              </a:rPr>
              <a:t>各车间属于各等级产品标准的程度</a:t>
            </a:r>
            <a:endParaRPr lang="zh-CN" altLang="en-US" sz="1800" b="1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1945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6380453-4FC4-4821-8287-2914F5C5359C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19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模糊关系的运算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模糊关系就是模糊子集</a:t>
            </a:r>
          </a:p>
          <a:p>
            <a:pPr eaLnBrk="1" hangingPunct="1"/>
            <a:r>
              <a:rPr lang="zh-CN" altLang="en-US" smtClean="0"/>
              <a:t>唯一特殊之处</a:t>
            </a:r>
            <a:r>
              <a:rPr lang="en-US" altLang="zh-CN" smtClean="0"/>
              <a:t>——</a:t>
            </a:r>
            <a:r>
              <a:rPr lang="zh-CN" altLang="en-US" smtClean="0"/>
              <a:t>论域是直积</a:t>
            </a:r>
            <a:r>
              <a:rPr lang="en-US" altLang="zh-CN" smtClean="0"/>
              <a:t>U×V</a:t>
            </a:r>
          </a:p>
          <a:p>
            <a:pPr eaLnBrk="1" hangingPunct="1"/>
            <a:r>
              <a:rPr lang="zh-CN" altLang="en-US" smtClean="0"/>
              <a:t>模糊关系的运算法则</a:t>
            </a:r>
          </a:p>
          <a:p>
            <a:pPr lvl="1" eaLnBrk="1" hangingPunct="1"/>
            <a:r>
              <a:rPr lang="zh-CN" altLang="en-US" smtClean="0"/>
              <a:t>完全服从模糊集合的运算法则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3688" y="2852936"/>
            <a:ext cx="6122640" cy="139675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9600" b="1" dirty="0" smtClean="0"/>
              <a:t>17-18</a:t>
            </a:r>
            <a:r>
              <a:rPr lang="zh-CN" altLang="en-US" sz="9600" b="1" dirty="0" smtClean="0"/>
              <a:t>学时</a:t>
            </a:r>
            <a:endParaRPr lang="zh-CN" altLang="en-US" sz="9600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8A082E-7C2F-421E-8103-89BE048DEB37}" type="datetime1">
              <a:rPr lang="zh-CN" altLang="en-US" smtClean="0"/>
              <a:pPr>
                <a:defRPr/>
              </a:pPr>
              <a:t>2020/12/18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A26153-FE1C-4314-B15C-F41B0BD7D707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6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20483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7E4DDD2-8B7E-4A5B-A6F7-8BA1BCF9A64E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20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模糊关系的相等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844675"/>
            <a:ext cx="8210550" cy="4175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设</a:t>
            </a:r>
            <a:r>
              <a:rPr lang="en-US" altLang="zh-CN" smtClean="0"/>
              <a:t>R,S</a:t>
            </a:r>
            <a:r>
              <a:rPr lang="zh-CN" altLang="en-US" smtClean="0"/>
              <a:t>都是</a:t>
            </a:r>
            <a:r>
              <a:rPr lang="en-US" altLang="zh-CN" smtClean="0"/>
              <a:t>X×Y</a:t>
            </a:r>
            <a:r>
              <a:rPr lang="zh-CN" altLang="en-US" smtClean="0"/>
              <a:t>上的模糊关系，则</a:t>
            </a:r>
          </a:p>
        </p:txBody>
      </p:sp>
      <p:graphicFrame>
        <p:nvGraphicFramePr>
          <p:cNvPr id="20486" name="Object 9"/>
          <p:cNvGraphicFramePr>
            <a:graphicFrameLocks noChangeAspect="1"/>
          </p:cNvGraphicFramePr>
          <p:nvPr>
            <p:ph sz="quarter" idx="3"/>
          </p:nvPr>
        </p:nvGraphicFramePr>
        <p:xfrm>
          <a:off x="1187450" y="3182938"/>
          <a:ext cx="6408738" cy="1624012"/>
        </p:xfrm>
        <a:graphic>
          <a:graphicData uri="http://schemas.openxmlformats.org/presentationml/2006/ole">
            <p:oleObj spid="_x0000_s51201" name="Equation" r:id="rId4" imgW="4610100" imgH="1168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2150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1A0DFB-B352-4B9F-878D-0B94AB85C29D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21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模糊关系的包含</a:t>
            </a:r>
          </a:p>
        </p:txBody>
      </p:sp>
      <p:graphicFrame>
        <p:nvGraphicFramePr>
          <p:cNvPr id="21509" name="Object 4"/>
          <p:cNvGraphicFramePr>
            <a:graphicFrameLocks noChangeAspect="1"/>
          </p:cNvGraphicFramePr>
          <p:nvPr>
            <p:ph idx="1"/>
          </p:nvPr>
        </p:nvGraphicFramePr>
        <p:xfrm>
          <a:off x="1258888" y="2565400"/>
          <a:ext cx="6481762" cy="1747838"/>
        </p:xfrm>
        <a:graphic>
          <a:graphicData uri="http://schemas.openxmlformats.org/presentationml/2006/ole">
            <p:oleObj spid="_x0000_s54273" name="Equation" r:id="rId3" imgW="1600200" imgH="431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2253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AAEBF7D-E608-4E52-98BC-B6C10B6C2E15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22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模糊关系的并</a:t>
            </a:r>
          </a:p>
        </p:txBody>
      </p:sp>
      <p:graphicFrame>
        <p:nvGraphicFramePr>
          <p:cNvPr id="22533" name="Object 4"/>
          <p:cNvGraphicFramePr>
            <a:graphicFrameLocks noChangeAspect="1"/>
          </p:cNvGraphicFramePr>
          <p:nvPr>
            <p:ph idx="1"/>
          </p:nvPr>
        </p:nvGraphicFramePr>
        <p:xfrm>
          <a:off x="1403350" y="2609850"/>
          <a:ext cx="6796088" cy="1490663"/>
        </p:xfrm>
        <a:graphic>
          <a:graphicData uri="http://schemas.openxmlformats.org/presentationml/2006/ole">
            <p:oleObj spid="_x0000_s56321" name="Equation" r:id="rId3" imgW="1968500" imgH="431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2355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71C925-55BC-4326-A6BF-6C638C6CC717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23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模糊关系的交</a:t>
            </a:r>
          </a:p>
        </p:txBody>
      </p:sp>
      <p:graphicFrame>
        <p:nvGraphicFramePr>
          <p:cNvPr id="23557" name="Object 4"/>
          <p:cNvGraphicFramePr>
            <a:graphicFrameLocks noChangeAspect="1"/>
          </p:cNvGraphicFramePr>
          <p:nvPr>
            <p:ph idx="1"/>
          </p:nvPr>
        </p:nvGraphicFramePr>
        <p:xfrm>
          <a:off x="1331913" y="2644775"/>
          <a:ext cx="7056437" cy="1631950"/>
        </p:xfrm>
        <a:graphic>
          <a:graphicData uri="http://schemas.openxmlformats.org/presentationml/2006/ole">
            <p:oleObj spid="_x0000_s57345" name="Equation" r:id="rId3" imgW="1866900" imgH="431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页脚占位符 6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24579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C8051DF-B490-4470-960F-313A6655D9E1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24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模糊关系的余</a:t>
            </a:r>
          </a:p>
        </p:txBody>
      </p:sp>
      <p:graphicFrame>
        <p:nvGraphicFramePr>
          <p:cNvPr id="24581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1654175" y="2565400"/>
          <a:ext cx="5978525" cy="1936750"/>
        </p:xfrm>
        <a:graphic>
          <a:graphicData uri="http://schemas.openxmlformats.org/presentationml/2006/ole">
            <p:oleObj spid="_x0000_s58369" name="Equation" r:id="rId4" imgW="3606800" imgH="1168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2560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54FEBC7-D34E-4068-91A3-B0A292EC8C94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25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分解定理</a:t>
            </a:r>
          </a:p>
        </p:txBody>
      </p:sp>
      <p:graphicFrame>
        <p:nvGraphicFramePr>
          <p:cNvPr id="25605" name="Object 4"/>
          <p:cNvGraphicFramePr>
            <a:graphicFrameLocks noChangeAspect="1"/>
          </p:cNvGraphicFramePr>
          <p:nvPr>
            <p:ph idx="1"/>
          </p:nvPr>
        </p:nvGraphicFramePr>
        <p:xfrm>
          <a:off x="828675" y="2182813"/>
          <a:ext cx="7920038" cy="2382837"/>
        </p:xfrm>
        <a:graphic>
          <a:graphicData uri="http://schemas.openxmlformats.org/presentationml/2006/ole">
            <p:oleObj spid="_x0000_s59393" name="Equation" r:id="rId3" imgW="2743200" imgH="8255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2662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3D0EE64-E7FB-4CC2-BAE1-7BB80288EF11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26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altLang="zh-CN" sz="4000" smtClean="0">
                <a:cs typeface="Times New Roman" panose="02020603050405020304" pitchFamily="18" charset="0"/>
              </a:rPr>
              <a:t>λ</a:t>
            </a:r>
            <a:r>
              <a:rPr lang="zh-CN" altLang="en-US" sz="4000" smtClean="0">
                <a:cs typeface="Times New Roman" panose="02020603050405020304" pitchFamily="18" charset="0"/>
              </a:rPr>
              <a:t>截关系</a:t>
            </a:r>
            <a:endParaRPr lang="zh-CN" altLang="el-GR" sz="4000" smtClean="0">
              <a:cs typeface="Times New Roman" panose="02020603050405020304" pitchFamily="18" charset="0"/>
            </a:endParaRPr>
          </a:p>
        </p:txBody>
      </p:sp>
      <p:graphicFrame>
        <p:nvGraphicFramePr>
          <p:cNvPr id="26629" name="Object 4"/>
          <p:cNvGraphicFramePr>
            <a:graphicFrameLocks noChangeAspect="1"/>
          </p:cNvGraphicFramePr>
          <p:nvPr>
            <p:ph idx="1"/>
          </p:nvPr>
        </p:nvGraphicFramePr>
        <p:xfrm>
          <a:off x="1763713" y="2636838"/>
          <a:ext cx="5688012" cy="1979612"/>
        </p:xfrm>
        <a:graphic>
          <a:graphicData uri="http://schemas.openxmlformats.org/presentationml/2006/ole">
            <p:oleObj spid="_x0000_s61441" name="Equation" r:id="rId4" imgW="2006600" imgH="6985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8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27651" name="Rectangle 9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C650633-BD47-4191-9E07-22B7B380D6A6}" type="slidenum">
              <a:rPr kumimoji="0" lang="en-US" altLang="zh-CN" sz="1400" smtClean="0">
                <a:solidFill>
                  <a:schemeClr val="tx2"/>
                </a:solidFill>
              </a:rPr>
              <a:pPr eaLnBrk="1" hangingPunct="1"/>
              <a:t>27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7002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4-2 </a:t>
            </a:r>
            <a:r>
              <a:rPr lang="zh-CN" altLang="en-US" smtClean="0"/>
              <a:t>模糊矩阵</a:t>
            </a:r>
          </a:p>
        </p:txBody>
      </p:sp>
      <p:graphicFrame>
        <p:nvGraphicFramePr>
          <p:cNvPr id="27653" name="Object 3"/>
          <p:cNvGraphicFramePr>
            <a:graphicFrameLocks noChangeAspect="1"/>
          </p:cNvGraphicFramePr>
          <p:nvPr/>
        </p:nvGraphicFramePr>
        <p:xfrm>
          <a:off x="3635375" y="4449763"/>
          <a:ext cx="3024188" cy="1643062"/>
        </p:xfrm>
        <a:graphic>
          <a:graphicData uri="http://schemas.openxmlformats.org/presentationml/2006/ole">
            <p:oleObj spid="_x0000_s62465" name="Clip" r:id="rId4" imgW="2979738" imgH="2795588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C4EA8C1-FB7B-4B65-90AB-F91E717D2B49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28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模糊关系</a:t>
            </a:r>
            <a:r>
              <a:rPr lang="zh-CN" altLang="en-US" sz="4000" smtClean="0">
                <a:sym typeface="Wingdings" panose="05000000000000000000" pitchFamily="2" charset="2"/>
              </a:rPr>
              <a:t>模糊矩阵</a:t>
            </a:r>
            <a:endParaRPr lang="zh-CN" altLang="en-US" sz="4000" smtClean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论域</a:t>
            </a:r>
          </a:p>
          <a:p>
            <a:pPr lvl="1" eaLnBrk="1" hangingPunct="1"/>
            <a:r>
              <a:rPr lang="zh-CN" altLang="en-US" smtClean="0"/>
              <a:t>若论域</a:t>
            </a:r>
            <a:r>
              <a:rPr lang="en-US" altLang="zh-CN" smtClean="0"/>
              <a:t>X×Y</a:t>
            </a:r>
            <a:r>
              <a:rPr lang="zh-CN" altLang="en-US" smtClean="0"/>
              <a:t>是有限集，模糊关系可以表示为模糊矩阵</a:t>
            </a:r>
          </a:p>
          <a:p>
            <a:pPr lvl="1" eaLnBrk="1" hangingPunct="1"/>
            <a:r>
              <a:rPr lang="zh-CN" altLang="en-US" smtClean="0"/>
              <a:t>若论域</a:t>
            </a:r>
            <a:r>
              <a:rPr lang="en-US" altLang="zh-CN" smtClean="0"/>
              <a:t>X×Y</a:t>
            </a:r>
            <a:r>
              <a:rPr lang="zh-CN" altLang="en-US" smtClean="0"/>
              <a:t>是连续或无限的，则该论域上的</a:t>
            </a:r>
            <a:r>
              <a:rPr lang="en-US" altLang="zh-CN" smtClean="0"/>
              <a:t>(</a:t>
            </a:r>
            <a:r>
              <a:rPr lang="zh-CN" altLang="en-US" smtClean="0"/>
              <a:t>模糊</a:t>
            </a:r>
            <a:r>
              <a:rPr lang="en-US" altLang="zh-CN" smtClean="0"/>
              <a:t>)</a:t>
            </a:r>
            <a:r>
              <a:rPr lang="zh-CN" altLang="en-US" smtClean="0"/>
              <a:t>关系不能用</a:t>
            </a:r>
            <a:r>
              <a:rPr lang="en-US" altLang="zh-CN" smtClean="0"/>
              <a:t>(</a:t>
            </a:r>
            <a:r>
              <a:rPr lang="zh-CN" altLang="en-US" smtClean="0"/>
              <a:t>模糊</a:t>
            </a:r>
            <a:r>
              <a:rPr lang="en-US" altLang="zh-CN" smtClean="0"/>
              <a:t>)</a:t>
            </a:r>
            <a:r>
              <a:rPr lang="zh-CN" altLang="en-US" smtClean="0"/>
              <a:t>矩阵来表示</a:t>
            </a:r>
          </a:p>
          <a:p>
            <a:pPr lvl="1" eaLnBrk="1" hangingPunct="1"/>
            <a:r>
              <a:rPr lang="zh-CN" altLang="en-US" smtClean="0"/>
              <a:t>什么是模糊矩阵？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2969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9C07A10-80A3-4332-B134-8DFE8832B416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29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模糊矩阵的定义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ts val="5000"/>
              </a:lnSpc>
              <a:spcAft>
                <a:spcPts val="1200"/>
              </a:spcAft>
            </a:pPr>
            <a:r>
              <a:rPr lang="zh-CN" altLang="en-US" smtClean="0"/>
              <a:t>如果对于任意</a:t>
            </a:r>
            <a:r>
              <a:rPr lang="en-US" altLang="zh-CN" smtClean="0"/>
              <a:t>i=1,2,…,m, j=1,2,…,n,</a:t>
            </a:r>
            <a:r>
              <a:rPr lang="zh-CN" altLang="en-US" smtClean="0"/>
              <a:t>都有</a:t>
            </a:r>
            <a:r>
              <a:rPr lang="en-US" altLang="zh-CN" smtClean="0"/>
              <a:t>r</a:t>
            </a:r>
            <a:r>
              <a:rPr lang="en-US" altLang="zh-CN" baseline="-25000" smtClean="0"/>
              <a:t>ij</a:t>
            </a:r>
            <a:r>
              <a:rPr lang="en-US" altLang="zh-CN" smtClean="0"/>
              <a:t>∈[0,1],</a:t>
            </a:r>
            <a:r>
              <a:rPr lang="zh-CN" altLang="en-US" smtClean="0"/>
              <a:t>则称矩阵</a:t>
            </a:r>
            <a:r>
              <a:rPr lang="en-US" altLang="zh-CN" smtClean="0"/>
              <a:t>R=(r</a:t>
            </a:r>
            <a:r>
              <a:rPr lang="en-US" altLang="zh-CN" baseline="-25000" smtClean="0"/>
              <a:t>ij</a:t>
            </a:r>
            <a:r>
              <a:rPr lang="en-US" altLang="zh-CN" smtClean="0"/>
              <a:t>)</a:t>
            </a:r>
            <a:r>
              <a:rPr lang="en-US" altLang="zh-CN" baseline="-25000" smtClean="0"/>
              <a:t>m×n</a:t>
            </a:r>
            <a:r>
              <a:rPr lang="zh-CN" altLang="en-US" smtClean="0"/>
              <a:t>为</a:t>
            </a:r>
            <a:r>
              <a:rPr lang="zh-CN" altLang="en-US" u="sng" smtClean="0">
                <a:solidFill>
                  <a:srgbClr val="0033CC"/>
                </a:solidFill>
              </a:rPr>
              <a:t>模糊矩阵</a:t>
            </a:r>
            <a:r>
              <a:rPr lang="zh-CN" altLang="en-US" smtClean="0"/>
              <a:t>。</a:t>
            </a:r>
          </a:p>
          <a:p>
            <a:pPr eaLnBrk="1" hangingPunct="1">
              <a:lnSpc>
                <a:spcPts val="5000"/>
              </a:lnSpc>
              <a:spcAft>
                <a:spcPts val="1200"/>
              </a:spcAft>
            </a:pPr>
            <a:r>
              <a:rPr lang="zh-CN" altLang="en-US" smtClean="0"/>
              <a:t>若</a:t>
            </a:r>
            <a:r>
              <a:rPr lang="en-US" altLang="zh-CN" smtClean="0"/>
              <a:t>r</a:t>
            </a:r>
            <a:r>
              <a:rPr lang="en-US" altLang="zh-CN" baseline="-25000" smtClean="0"/>
              <a:t>ij</a:t>
            </a:r>
            <a:r>
              <a:rPr lang="en-US" altLang="zh-CN" smtClean="0"/>
              <a:t>∈{0,1}, </a:t>
            </a:r>
            <a:r>
              <a:rPr lang="zh-CN" altLang="en-US" smtClean="0"/>
              <a:t>则模糊矩阵变成</a:t>
            </a:r>
            <a:r>
              <a:rPr lang="zh-CN" altLang="en-US" u="sng" smtClean="0">
                <a:solidFill>
                  <a:srgbClr val="0033CC"/>
                </a:solidFill>
              </a:rPr>
              <a:t>布尔矩阵</a:t>
            </a:r>
          </a:p>
          <a:p>
            <a:pPr eaLnBrk="1" hangingPunct="1"/>
            <a:r>
              <a:rPr lang="zh-CN" altLang="en-US" smtClean="0"/>
              <a:t>模糊矩阵可以表示模糊关系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4099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433B541-0F6A-4779-9728-83056BF91D97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3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4100" name="AutoShape 2"/>
          <p:cNvSpPr>
            <a:spLocks noChangeArrowheads="1"/>
          </p:cNvSpPr>
          <p:nvPr/>
        </p:nvSpPr>
        <p:spPr bwMode="auto">
          <a:xfrm>
            <a:off x="1116013" y="1196975"/>
            <a:ext cx="7488237" cy="2663825"/>
          </a:xfrm>
          <a:prstGeom prst="flowChartAlternateProcess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4000" b="1">
                <a:solidFill>
                  <a:schemeClr val="folHlink"/>
                </a:solidFill>
                <a:ea typeface="黑体" panose="02010609060101010101" pitchFamily="2" charset="-122"/>
              </a:rPr>
              <a:t>第四章</a:t>
            </a:r>
          </a:p>
          <a:p>
            <a:pPr algn="ctr"/>
            <a:endParaRPr lang="zh-CN" altLang="en-US" sz="4000" b="1">
              <a:solidFill>
                <a:srgbClr val="FFFF00"/>
              </a:solidFill>
            </a:endParaRPr>
          </a:p>
          <a:p>
            <a:pPr algn="ctr"/>
            <a:r>
              <a:rPr lang="zh-CN" altLang="en-US" sz="4000" b="1">
                <a:solidFill>
                  <a:srgbClr val="FFFF00"/>
                </a:solidFill>
              </a:rPr>
              <a:t>模糊关系与聚类分析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页脚占位符 6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30723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B72F6FF-F42B-4EF2-AFC3-EDFAC738A70E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30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模糊矩阵－例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844675"/>
            <a:ext cx="7488238" cy="446405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U={</a:t>
            </a:r>
            <a:r>
              <a:rPr lang="zh-CN" altLang="en-US" dirty="0" smtClean="0"/>
              <a:t>苹果</a:t>
            </a:r>
            <a:r>
              <a:rPr lang="en-US" altLang="zh-CN" dirty="0" smtClean="0"/>
              <a:t>, </a:t>
            </a:r>
            <a:r>
              <a:rPr lang="zh-CN" altLang="en-US" dirty="0" smtClean="0"/>
              <a:t>梨</a:t>
            </a:r>
            <a:r>
              <a:rPr lang="en-US" altLang="zh-CN" dirty="0" smtClean="0"/>
              <a:t>, </a:t>
            </a:r>
            <a:r>
              <a:rPr lang="zh-CN" altLang="en-US" dirty="0" smtClean="0"/>
              <a:t>书</a:t>
            </a:r>
            <a:r>
              <a:rPr lang="en-US" altLang="zh-CN" dirty="0" smtClean="0"/>
              <a:t>, </a:t>
            </a:r>
            <a:r>
              <a:rPr lang="zh-CN" altLang="en-US" dirty="0" smtClean="0"/>
              <a:t>乒乓球</a:t>
            </a:r>
            <a:r>
              <a:rPr lang="en-US" altLang="zh-CN" dirty="0" smtClean="0"/>
              <a:t>} </a:t>
            </a:r>
            <a:r>
              <a:rPr lang="zh-CN" altLang="en-US" dirty="0" smtClean="0"/>
              <a:t>，它们的相似程度可以用模糊关系“相似” 来表示，记为</a:t>
            </a:r>
            <a:r>
              <a:rPr lang="en-US" altLang="zh-CN" dirty="0" smtClean="0"/>
              <a:t>R</a:t>
            </a:r>
            <a:r>
              <a:rPr lang="zh-CN" altLang="en-US" dirty="0" smtClean="0"/>
              <a:t>：</a:t>
            </a:r>
          </a:p>
          <a:p>
            <a:pPr eaLnBrk="1" hangingPunct="1"/>
            <a:endParaRPr lang="en-US" altLang="zh-CN" dirty="0" smtClean="0"/>
          </a:p>
        </p:txBody>
      </p:sp>
      <p:graphicFrame>
        <p:nvGraphicFramePr>
          <p:cNvPr id="30726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992438" y="4221163"/>
          <a:ext cx="3811587" cy="1947862"/>
        </p:xfrm>
        <a:graphic>
          <a:graphicData uri="http://schemas.openxmlformats.org/presentationml/2006/ole">
            <p:oleObj spid="_x0000_s64513" name="Equation" r:id="rId4" imgW="5321300" imgH="2641600" progId="">
              <p:embed/>
            </p:oleObj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347864" y="3717032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苹果      梨        书    乒乓球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76256" y="4191471"/>
            <a:ext cx="1152128" cy="198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苹果</a:t>
            </a:r>
            <a:endParaRPr lang="en-US" altLang="zh-CN" dirty="0" smtClean="0"/>
          </a:p>
          <a:p>
            <a:pPr>
              <a:spcBef>
                <a:spcPts val="1000"/>
              </a:spcBef>
            </a:pPr>
            <a:r>
              <a:rPr lang="zh-CN" altLang="en-US" dirty="0" smtClean="0"/>
              <a:t>梨</a:t>
            </a:r>
            <a:endParaRPr lang="en-US" altLang="zh-CN" dirty="0" smtClean="0"/>
          </a:p>
          <a:p>
            <a:pPr>
              <a:spcBef>
                <a:spcPts val="1100"/>
              </a:spcBef>
            </a:pPr>
            <a:r>
              <a:rPr lang="zh-CN" altLang="en-US" dirty="0" smtClean="0"/>
              <a:t>书</a:t>
            </a:r>
            <a:endParaRPr lang="en-US" altLang="zh-CN" dirty="0" smtClean="0"/>
          </a:p>
          <a:p>
            <a:pPr>
              <a:spcBef>
                <a:spcPts val="1100"/>
              </a:spcBef>
            </a:pPr>
            <a:r>
              <a:rPr lang="zh-CN" altLang="en-US" dirty="0"/>
              <a:t>乒乓球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556C88-3158-4FD5-B9E8-6A67502911AA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31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请给出下例的模糊矩阵</a:t>
            </a:r>
          </a:p>
        </p:txBody>
      </p:sp>
      <p:graphicFrame>
        <p:nvGraphicFramePr>
          <p:cNvPr id="31749" name="Object 3"/>
          <p:cNvGraphicFramePr>
            <a:graphicFrameLocks noChangeAspect="1"/>
          </p:cNvGraphicFramePr>
          <p:nvPr>
            <p:ph idx="1"/>
          </p:nvPr>
        </p:nvGraphicFramePr>
        <p:xfrm>
          <a:off x="1258888" y="1989138"/>
          <a:ext cx="7127875" cy="3908425"/>
        </p:xfrm>
        <a:graphic>
          <a:graphicData uri="http://schemas.openxmlformats.org/presentationml/2006/ole">
            <p:oleObj spid="_x0000_s68609" name="Equation" r:id="rId4" imgW="2501900" imgH="1371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05620AF-1F64-4552-81B2-9104829A407A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32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矩阵与关系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一个模糊矩阵对应着什么？</a:t>
            </a:r>
          </a:p>
          <a:p>
            <a:pPr lvl="1" eaLnBrk="1" hangingPunct="1"/>
            <a:r>
              <a:rPr lang="zh-CN" altLang="en-US" smtClean="0"/>
              <a:t>一个模糊关系</a:t>
            </a:r>
          </a:p>
          <a:p>
            <a:pPr eaLnBrk="1" hangingPunct="1"/>
            <a:r>
              <a:rPr lang="zh-CN" altLang="en-US" smtClean="0"/>
              <a:t>一个布尔矩阵对应着什么？</a:t>
            </a:r>
          </a:p>
          <a:p>
            <a:pPr lvl="1" eaLnBrk="1" hangingPunct="1"/>
            <a:r>
              <a:rPr lang="zh-CN" altLang="en-US" smtClean="0"/>
              <a:t>一个普通关系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6D9B8F2-90A8-45DD-9CE5-DB7B15339FCD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33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模糊矩阵与普通矩阵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矩阵元素</a:t>
            </a:r>
          </a:p>
          <a:p>
            <a:pPr lvl="1" eaLnBrk="1" hangingPunct="1"/>
            <a:r>
              <a:rPr lang="zh-CN" altLang="en-US" smtClean="0"/>
              <a:t>模糊矩阵的元素限制在</a:t>
            </a:r>
            <a:r>
              <a:rPr lang="en-US" altLang="zh-CN" smtClean="0"/>
              <a:t>[0,1]</a:t>
            </a:r>
            <a:r>
              <a:rPr lang="zh-CN" altLang="en-US" smtClean="0"/>
              <a:t>上</a:t>
            </a:r>
          </a:p>
          <a:p>
            <a:pPr lvl="1" eaLnBrk="1" hangingPunct="1"/>
            <a:r>
              <a:rPr lang="zh-CN" altLang="en-US" smtClean="0"/>
              <a:t>普通矩阵的元素没有限制</a:t>
            </a:r>
          </a:p>
          <a:p>
            <a:pPr eaLnBrk="1" hangingPunct="1"/>
            <a:r>
              <a:rPr lang="zh-CN" altLang="en-US" smtClean="0"/>
              <a:t>矩阵运算</a:t>
            </a:r>
          </a:p>
          <a:p>
            <a:pPr lvl="1" eaLnBrk="1" hangingPunct="1"/>
            <a:r>
              <a:rPr lang="zh-CN" altLang="en-US" smtClean="0"/>
              <a:t>模糊矩阵的运算完全不同与普通矩阵的运算</a:t>
            </a:r>
          </a:p>
          <a:p>
            <a:pPr lvl="1" eaLnBrk="1" hangingPunct="1"/>
            <a:r>
              <a:rPr lang="zh-CN" altLang="en-US" smtClean="0"/>
              <a:t>模糊矩阵运算是模糊集合的运算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页脚占位符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34819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29225D5-B833-46EE-953B-0DABAC4B1B94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34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模糊矩阵的相等、包含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844675"/>
            <a:ext cx="7770813" cy="4464050"/>
          </a:xfrm>
        </p:spPr>
        <p:txBody>
          <a:bodyPr/>
          <a:lstStyle/>
          <a:p>
            <a:pPr eaLnBrk="1" hangingPunct="1">
              <a:lnSpc>
                <a:spcPts val="5000"/>
              </a:lnSpc>
            </a:pPr>
            <a:r>
              <a:rPr lang="zh-CN" altLang="en-US" smtClean="0"/>
              <a:t>设</a:t>
            </a:r>
            <a:r>
              <a:rPr lang="en-US" altLang="zh-CN" smtClean="0"/>
              <a:t>A</a:t>
            </a:r>
            <a:r>
              <a:rPr lang="zh-CN" altLang="en-US" smtClean="0"/>
              <a:t>、</a:t>
            </a:r>
            <a:r>
              <a:rPr lang="en-US" altLang="zh-CN" smtClean="0"/>
              <a:t>B</a:t>
            </a:r>
            <a:r>
              <a:rPr lang="zh-CN" altLang="en-US" smtClean="0"/>
              <a:t>为模糊矩阵，记</a:t>
            </a:r>
            <a:r>
              <a:rPr lang="en-US" altLang="zh-CN" smtClean="0"/>
              <a:t>A=(a</a:t>
            </a:r>
            <a:r>
              <a:rPr lang="en-US" altLang="zh-CN" baseline="-25000" smtClean="0"/>
              <a:t>ij</a:t>
            </a:r>
            <a:r>
              <a:rPr lang="en-US" altLang="zh-CN" smtClean="0"/>
              <a:t>), B=(b</a:t>
            </a:r>
            <a:r>
              <a:rPr lang="en-US" altLang="zh-CN" baseline="-25000" smtClean="0"/>
              <a:t>ij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smtClean="0"/>
              <a:t>i=1,2,…,m,j=1,2,…,n, </a:t>
            </a:r>
            <a:r>
              <a:rPr lang="zh-CN" altLang="en-US" smtClean="0"/>
              <a:t>则</a:t>
            </a:r>
          </a:p>
          <a:p>
            <a:pPr eaLnBrk="1" hangingPunct="1">
              <a:lnSpc>
                <a:spcPts val="5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(1)</a:t>
            </a:r>
            <a:r>
              <a:rPr lang="zh-CN" altLang="en-US" smtClean="0"/>
              <a:t>相等：</a:t>
            </a:r>
            <a:r>
              <a:rPr lang="en-US" altLang="zh-CN" smtClean="0"/>
              <a:t>A=B  </a:t>
            </a:r>
            <a:r>
              <a:rPr lang="en-US" altLang="zh-CN" smtClean="0">
                <a:sym typeface="Wingdings" panose="05000000000000000000" pitchFamily="2" charset="2"/>
              </a:rPr>
              <a:t></a:t>
            </a:r>
          </a:p>
          <a:p>
            <a:pPr lvl="1" eaLnBrk="1" hangingPunct="1">
              <a:lnSpc>
                <a:spcPts val="5000"/>
              </a:lnSpc>
            </a:pPr>
            <a:r>
              <a:rPr lang="zh-CN" altLang="en-US" smtClean="0"/>
              <a:t>对任意</a:t>
            </a:r>
            <a:r>
              <a:rPr lang="en-US" altLang="zh-CN" smtClean="0"/>
              <a:t>i,j </a:t>
            </a:r>
            <a:r>
              <a:rPr lang="zh-CN" altLang="en-US" smtClean="0"/>
              <a:t>有 </a:t>
            </a:r>
            <a:r>
              <a:rPr lang="en-US" altLang="zh-CN" smtClean="0"/>
              <a:t>a</a:t>
            </a:r>
            <a:r>
              <a:rPr lang="en-US" altLang="zh-CN" baseline="-25000" smtClean="0"/>
              <a:t>ij</a:t>
            </a:r>
            <a:r>
              <a:rPr lang="en-US" altLang="zh-CN" smtClean="0"/>
              <a:t>=b</a:t>
            </a:r>
            <a:r>
              <a:rPr lang="en-US" altLang="zh-CN" baseline="-25000" smtClean="0"/>
              <a:t>ij</a:t>
            </a:r>
          </a:p>
          <a:p>
            <a:pPr eaLnBrk="1" hangingPunct="1">
              <a:lnSpc>
                <a:spcPts val="5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(2)</a:t>
            </a:r>
            <a:r>
              <a:rPr lang="zh-CN" altLang="en-US" smtClean="0"/>
              <a:t>包含：</a:t>
            </a:r>
            <a:r>
              <a:rPr lang="en-US" altLang="zh-CN" smtClean="0"/>
              <a:t>A</a:t>
            </a:r>
            <a:r>
              <a:rPr lang="en-US" altLang="zh-CN" smtClean="0">
                <a:latin typeface="Batang" pitchFamily="18" charset="-127"/>
                <a:ea typeface="Batang" pitchFamily="18" charset="-127"/>
              </a:rPr>
              <a:t>⊆</a:t>
            </a:r>
            <a:r>
              <a:rPr lang="en-US" altLang="zh-CN" smtClean="0"/>
              <a:t>B  </a:t>
            </a:r>
            <a:r>
              <a:rPr lang="en-US" altLang="zh-CN" smtClean="0">
                <a:sym typeface="Wingdings" panose="05000000000000000000" pitchFamily="2" charset="2"/>
              </a:rPr>
              <a:t></a:t>
            </a:r>
          </a:p>
          <a:p>
            <a:pPr lvl="1" eaLnBrk="1" hangingPunct="1">
              <a:lnSpc>
                <a:spcPts val="5000"/>
              </a:lnSpc>
            </a:pPr>
            <a:r>
              <a:rPr lang="zh-CN" altLang="en-US" smtClean="0"/>
              <a:t>对任意</a:t>
            </a:r>
            <a:r>
              <a:rPr lang="en-US" altLang="zh-CN" smtClean="0"/>
              <a:t>i,j </a:t>
            </a:r>
            <a:r>
              <a:rPr lang="zh-CN" altLang="en-US" smtClean="0"/>
              <a:t>有 </a:t>
            </a:r>
            <a:r>
              <a:rPr lang="en-US" altLang="zh-CN" smtClean="0"/>
              <a:t>a</a:t>
            </a:r>
            <a:r>
              <a:rPr lang="en-US" altLang="zh-CN" baseline="-25000" smtClean="0"/>
              <a:t>ij</a:t>
            </a:r>
            <a:r>
              <a:rPr lang="en-US" altLang="zh-CN" smtClean="0"/>
              <a:t>≤b</a:t>
            </a:r>
            <a:r>
              <a:rPr lang="en-US" altLang="zh-CN" baseline="-25000" smtClean="0"/>
              <a:t>ij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页脚占位符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35843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1363AFA-5471-4BF6-B417-8846F3C781D7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35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模糊矩阵的交、并、余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844675"/>
            <a:ext cx="7627938" cy="4464050"/>
          </a:xfrm>
        </p:spPr>
        <p:txBody>
          <a:bodyPr/>
          <a:lstStyle/>
          <a:p>
            <a:pPr eaLnBrk="1" hangingPunct="1">
              <a:lnSpc>
                <a:spcPts val="5000"/>
              </a:lnSpc>
            </a:pPr>
            <a:r>
              <a:rPr lang="zh-CN" altLang="en-US" smtClean="0"/>
              <a:t>设</a:t>
            </a:r>
            <a:r>
              <a:rPr lang="en-US" altLang="zh-CN" smtClean="0"/>
              <a:t>A</a:t>
            </a:r>
            <a:r>
              <a:rPr lang="zh-CN" altLang="en-US" smtClean="0"/>
              <a:t>、</a:t>
            </a:r>
            <a:r>
              <a:rPr lang="en-US" altLang="zh-CN" smtClean="0"/>
              <a:t>B</a:t>
            </a:r>
            <a:r>
              <a:rPr lang="zh-CN" altLang="en-US" smtClean="0"/>
              <a:t>为模糊矩阵，记</a:t>
            </a:r>
            <a:r>
              <a:rPr lang="en-US" altLang="zh-CN" smtClean="0"/>
              <a:t>A=(a</a:t>
            </a:r>
            <a:r>
              <a:rPr lang="en-US" altLang="zh-CN" baseline="-25000" smtClean="0"/>
              <a:t>ij</a:t>
            </a:r>
            <a:r>
              <a:rPr lang="en-US" altLang="zh-CN" smtClean="0"/>
              <a:t>), B=(b</a:t>
            </a:r>
            <a:r>
              <a:rPr lang="en-US" altLang="zh-CN" baseline="-25000" smtClean="0"/>
              <a:t>ij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smtClean="0"/>
              <a:t>i=1,2,…,m, j=1,2,…,n, </a:t>
            </a:r>
            <a:r>
              <a:rPr lang="zh-CN" altLang="en-US" smtClean="0"/>
              <a:t>则</a:t>
            </a:r>
          </a:p>
          <a:p>
            <a:pPr eaLnBrk="1" hangingPunct="1">
              <a:lnSpc>
                <a:spcPts val="5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(1)</a:t>
            </a:r>
            <a:r>
              <a:rPr lang="zh-CN" altLang="en-US" smtClean="0"/>
              <a:t>并：</a:t>
            </a:r>
            <a:r>
              <a:rPr lang="en-US" altLang="zh-CN" smtClean="0"/>
              <a:t>A∪B  </a:t>
            </a:r>
            <a:r>
              <a:rPr lang="en-US" altLang="zh-CN" smtClean="0">
                <a:sym typeface="Wingdings" panose="05000000000000000000" pitchFamily="2" charset="2"/>
              </a:rPr>
              <a:t></a:t>
            </a:r>
            <a:r>
              <a:rPr lang="en-US" altLang="zh-CN" smtClean="0"/>
              <a:t> (a</a:t>
            </a:r>
            <a:r>
              <a:rPr lang="en-US" altLang="zh-CN" baseline="-25000" smtClean="0"/>
              <a:t>ij</a:t>
            </a:r>
            <a:r>
              <a:rPr lang="en-US" altLang="zh-CN" smtClean="0"/>
              <a:t>∨b</a:t>
            </a:r>
            <a:r>
              <a:rPr lang="en-US" altLang="zh-CN" baseline="-25000" smtClean="0"/>
              <a:t>ij</a:t>
            </a:r>
            <a:r>
              <a:rPr lang="en-US" altLang="zh-CN" smtClean="0"/>
              <a:t>)</a:t>
            </a:r>
            <a:r>
              <a:rPr lang="en-US" altLang="zh-CN" baseline="-25000" smtClean="0"/>
              <a:t>m×n</a:t>
            </a:r>
          </a:p>
          <a:p>
            <a:pPr eaLnBrk="1" hangingPunct="1">
              <a:lnSpc>
                <a:spcPts val="5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(2)</a:t>
            </a:r>
            <a:r>
              <a:rPr lang="zh-CN" altLang="en-US" smtClean="0"/>
              <a:t>交</a:t>
            </a:r>
            <a:r>
              <a:rPr lang="en-US" altLang="zh-CN" smtClean="0"/>
              <a:t>: A∩B  </a:t>
            </a:r>
            <a:r>
              <a:rPr lang="en-US" altLang="zh-CN" smtClean="0">
                <a:sym typeface="Wingdings" panose="05000000000000000000" pitchFamily="2" charset="2"/>
              </a:rPr>
              <a:t></a:t>
            </a:r>
            <a:r>
              <a:rPr lang="en-US" altLang="zh-CN" smtClean="0"/>
              <a:t> (a</a:t>
            </a:r>
            <a:r>
              <a:rPr lang="en-US" altLang="zh-CN" baseline="-25000" smtClean="0"/>
              <a:t>ij</a:t>
            </a:r>
            <a:r>
              <a:rPr lang="en-US" altLang="zh-CN" smtClean="0"/>
              <a:t>∧b</a:t>
            </a:r>
            <a:r>
              <a:rPr lang="en-US" altLang="zh-CN" baseline="-25000" smtClean="0"/>
              <a:t>ij</a:t>
            </a:r>
            <a:r>
              <a:rPr lang="en-US" altLang="zh-CN" smtClean="0"/>
              <a:t>)</a:t>
            </a:r>
            <a:r>
              <a:rPr lang="en-US" altLang="zh-CN" baseline="-25000" smtClean="0"/>
              <a:t>m×n</a:t>
            </a:r>
          </a:p>
          <a:p>
            <a:pPr eaLnBrk="1" hangingPunct="1">
              <a:lnSpc>
                <a:spcPts val="5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(3)</a:t>
            </a:r>
            <a:r>
              <a:rPr lang="zh-CN" altLang="en-US" smtClean="0"/>
              <a:t>余</a:t>
            </a:r>
            <a:r>
              <a:rPr lang="en-US" altLang="zh-CN" smtClean="0"/>
              <a:t>: A</a:t>
            </a:r>
            <a:r>
              <a:rPr lang="en-US" altLang="zh-CN" baseline="30000" smtClean="0"/>
              <a:t>c </a:t>
            </a:r>
            <a:r>
              <a:rPr lang="en-US" altLang="zh-CN" smtClean="0">
                <a:sym typeface="Wingdings" panose="05000000000000000000" pitchFamily="2" charset="2"/>
              </a:rPr>
              <a:t> </a:t>
            </a:r>
            <a:r>
              <a:rPr lang="en-US" altLang="zh-CN" smtClean="0"/>
              <a:t>(1-a</a:t>
            </a:r>
            <a:r>
              <a:rPr lang="en-US" altLang="zh-CN" baseline="-25000" smtClean="0"/>
              <a:t>ij</a:t>
            </a:r>
            <a:r>
              <a:rPr lang="en-US" altLang="zh-CN" smtClean="0"/>
              <a:t>) </a:t>
            </a:r>
            <a:r>
              <a:rPr lang="en-US" altLang="zh-CN" baseline="-25000" smtClean="0"/>
              <a:t>m×n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页脚占位符 6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36867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0D4B238-31E6-4A5B-A4B4-60B107D8859B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36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给出如下模糊矩阵运算结果</a:t>
            </a:r>
          </a:p>
        </p:txBody>
      </p:sp>
      <p:graphicFrame>
        <p:nvGraphicFramePr>
          <p:cNvPr id="36869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987550" y="4752975"/>
          <a:ext cx="4816475" cy="819150"/>
        </p:xfrm>
        <a:graphic>
          <a:graphicData uri="http://schemas.openxmlformats.org/presentationml/2006/ole">
            <p:oleObj spid="_x0000_s70658" name="Equation" r:id="rId4" imgW="3289300" imgH="558800" progId="">
              <p:embed/>
            </p:oleObj>
          </a:graphicData>
        </a:graphic>
      </p:graphicFrame>
      <p:graphicFrame>
        <p:nvGraphicFramePr>
          <p:cNvPr id="36870" name="Object 5"/>
          <p:cNvGraphicFramePr>
            <a:graphicFrameLocks noChangeAspect="1"/>
          </p:cNvGraphicFramePr>
          <p:nvPr/>
        </p:nvGraphicFramePr>
        <p:xfrm>
          <a:off x="1835150" y="2276475"/>
          <a:ext cx="6192838" cy="1485900"/>
        </p:xfrm>
        <a:graphic>
          <a:graphicData uri="http://schemas.openxmlformats.org/presentationml/2006/ole">
            <p:oleObj spid="_x0000_s70657" name="Microsoft 公式 3.0" r:id="rId5" imgW="19050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3789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670074B-4A18-452C-BCB4-8DB1AD0A1C24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37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模糊矩阵的运算性质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</a:t>
            </a:r>
            <a:r>
              <a:rPr lang="zh-CN" altLang="en-US" smtClean="0"/>
              <a:t>）幂等律：</a:t>
            </a:r>
            <a:r>
              <a:rPr lang="en-US" altLang="zh-CN" smtClean="0"/>
              <a:t>A∪A</a:t>
            </a:r>
            <a:r>
              <a:rPr lang="zh-CN" altLang="en-US" smtClean="0"/>
              <a:t>＝</a:t>
            </a:r>
            <a:r>
              <a:rPr lang="en-US" altLang="zh-CN" smtClean="0"/>
              <a:t>A , A∩A=A;</a:t>
            </a:r>
          </a:p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）交换律：</a:t>
            </a:r>
            <a:r>
              <a:rPr lang="en-US" altLang="zh-CN" smtClean="0"/>
              <a:t>A∪B=B∪A, A∩B=B∩A;</a:t>
            </a:r>
          </a:p>
          <a:p>
            <a:pPr eaLnBrk="1" hangingPunct="1"/>
            <a:r>
              <a:rPr lang="en-US" altLang="zh-CN" smtClean="0"/>
              <a:t>3</a:t>
            </a:r>
            <a:r>
              <a:rPr lang="zh-CN" altLang="en-US" smtClean="0"/>
              <a:t>）结合律：</a:t>
            </a:r>
            <a:r>
              <a:rPr lang="en-US" altLang="zh-CN" smtClean="0"/>
              <a:t>(A∪B)∪C=A∪(B∪C),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(A∩B)∩C=A∩(B∩C);</a:t>
            </a:r>
            <a:endParaRPr lang="en-US" altLang="zh-CN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3891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44CBCB7-1CE7-474E-AAD4-68E007EAE050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38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模糊矩阵的运算性质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</a:t>
            </a:r>
            <a:r>
              <a:rPr lang="zh-CN" altLang="en-US" smtClean="0"/>
              <a:t>）吸收律：</a:t>
            </a:r>
            <a:r>
              <a:rPr lang="en-US" altLang="zh-CN" smtClean="0"/>
              <a:t>A∩(A∪B)= A,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                       A∪(A∩B)=A;</a:t>
            </a:r>
          </a:p>
          <a:p>
            <a:pPr eaLnBrk="1" hangingPunct="1"/>
            <a:r>
              <a:rPr lang="en-US" altLang="zh-CN" smtClean="0"/>
              <a:t>5</a:t>
            </a:r>
            <a:r>
              <a:rPr lang="zh-CN" altLang="en-US" smtClean="0"/>
              <a:t>）分配律</a:t>
            </a:r>
            <a:r>
              <a:rPr lang="en-US" altLang="zh-CN" smtClean="0"/>
              <a:t>:                 (A∪B)∩C=( A∩C)∪(B∩C),</a:t>
            </a:r>
            <a:r>
              <a:rPr lang="en-US" altLang="zh-CN" b="0" smtClean="0"/>
              <a:t>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0" smtClean="0"/>
              <a:t>    </a:t>
            </a:r>
            <a:r>
              <a:rPr lang="en-US" altLang="zh-CN" smtClean="0"/>
              <a:t>(A∩B)∪C= ( A∪C)∩(B∪C);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页脚占位符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39939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1888C29-A7F3-4F49-988D-63CC18661C92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39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模糊矩阵的运算性质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844675"/>
            <a:ext cx="7627938" cy="4464050"/>
          </a:xfrm>
        </p:spPr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7</a:t>
            </a:r>
            <a:r>
              <a:rPr lang="zh-CN" altLang="en-US" smtClean="0"/>
              <a:t>）复原律：</a:t>
            </a:r>
            <a:r>
              <a:rPr lang="en-US" altLang="zh-CN" smtClean="0"/>
              <a:t>(A</a:t>
            </a:r>
            <a:r>
              <a:rPr lang="en-US" altLang="zh-CN" baseline="30000" smtClean="0"/>
              <a:t>c</a:t>
            </a:r>
            <a:r>
              <a:rPr lang="en-US" altLang="zh-CN" smtClean="0"/>
              <a:t>)</a:t>
            </a:r>
            <a:r>
              <a:rPr lang="en-US" altLang="zh-CN" baseline="30000" smtClean="0"/>
              <a:t>c</a:t>
            </a:r>
            <a:r>
              <a:rPr lang="en-US" altLang="zh-CN" smtClean="0"/>
              <a:t>=A;</a:t>
            </a:r>
          </a:p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8</a:t>
            </a:r>
            <a:r>
              <a:rPr lang="zh-CN" altLang="en-US" smtClean="0"/>
              <a:t>）对偶律：</a:t>
            </a:r>
            <a:r>
              <a:rPr lang="en-US" altLang="zh-CN" smtClean="0"/>
              <a:t>(A∪B)</a:t>
            </a:r>
            <a:r>
              <a:rPr lang="en-US" altLang="zh-CN" baseline="30000" smtClean="0"/>
              <a:t>c</a:t>
            </a:r>
            <a:r>
              <a:rPr lang="en-US" altLang="zh-CN" smtClean="0"/>
              <a:t>= A</a:t>
            </a:r>
            <a:r>
              <a:rPr lang="en-US" altLang="zh-CN" baseline="30000" smtClean="0"/>
              <a:t>c</a:t>
            </a:r>
            <a:r>
              <a:rPr lang="en-US" altLang="zh-CN" smtClean="0"/>
              <a:t>∩B</a:t>
            </a:r>
            <a:r>
              <a:rPr lang="en-US" altLang="zh-CN" baseline="30000" smtClean="0"/>
              <a:t>c</a:t>
            </a:r>
            <a:r>
              <a:rPr lang="en-US" altLang="zh-CN" smtClean="0"/>
              <a:t>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                      (A∩B)</a:t>
            </a:r>
            <a:r>
              <a:rPr lang="en-US" altLang="zh-CN" baseline="30000" smtClean="0"/>
              <a:t>c</a:t>
            </a:r>
            <a:r>
              <a:rPr lang="en-US" altLang="zh-CN" smtClean="0"/>
              <a:t>= A</a:t>
            </a:r>
            <a:r>
              <a:rPr lang="en-US" altLang="zh-CN" baseline="30000" smtClean="0"/>
              <a:t>c</a:t>
            </a:r>
            <a:r>
              <a:rPr lang="en-US" altLang="zh-CN" smtClean="0"/>
              <a:t>∪B</a:t>
            </a:r>
            <a:r>
              <a:rPr lang="en-US" altLang="zh-CN" baseline="30000" smtClean="0"/>
              <a:t>c</a:t>
            </a:r>
            <a:r>
              <a:rPr lang="en-US" altLang="zh-CN" smtClean="0"/>
              <a:t>.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6147" name="Rectangle 9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1B27CA-78A7-47D3-9572-3217D4205A7D}" type="slidenum">
              <a:rPr kumimoji="0" lang="en-US" altLang="zh-CN" sz="1400" smtClean="0">
                <a:solidFill>
                  <a:schemeClr val="tx2"/>
                </a:solidFill>
              </a:rPr>
              <a:pPr eaLnBrk="1" hangingPunct="1"/>
              <a:t>4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7002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4-1 </a:t>
            </a:r>
            <a:r>
              <a:rPr lang="zh-CN" altLang="en-US" smtClean="0"/>
              <a:t>模糊关系的定义和性质</a:t>
            </a:r>
          </a:p>
        </p:txBody>
      </p:sp>
      <p:graphicFrame>
        <p:nvGraphicFramePr>
          <p:cNvPr id="6149" name="Object 3"/>
          <p:cNvGraphicFramePr>
            <a:graphicFrameLocks noChangeAspect="1"/>
          </p:cNvGraphicFramePr>
          <p:nvPr/>
        </p:nvGraphicFramePr>
        <p:xfrm>
          <a:off x="3635375" y="4449763"/>
          <a:ext cx="3024188" cy="1643062"/>
        </p:xfrm>
        <a:graphic>
          <a:graphicData uri="http://schemas.openxmlformats.org/presentationml/2006/ole">
            <p:oleObj spid="_x0000_s6166" name="Clip" r:id="rId4" imgW="2979738" imgH="2795588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40963" name="Rectangle 9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557277C-38B4-480E-BD4E-3A44E0E81DEC}" type="slidenum">
              <a:rPr kumimoji="0" lang="en-US" altLang="zh-CN" sz="1400" smtClean="0">
                <a:solidFill>
                  <a:schemeClr val="tx2"/>
                </a:solidFill>
              </a:rPr>
              <a:pPr eaLnBrk="1" hangingPunct="1"/>
              <a:t>40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7002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4-3 </a:t>
            </a:r>
            <a:r>
              <a:rPr lang="zh-CN" altLang="en-US" sz="4000" smtClean="0"/>
              <a:t>模糊关系的对称性与自反性</a:t>
            </a:r>
          </a:p>
        </p:txBody>
      </p:sp>
      <p:graphicFrame>
        <p:nvGraphicFramePr>
          <p:cNvPr id="40965" name="Object 3"/>
          <p:cNvGraphicFramePr>
            <a:graphicFrameLocks noChangeAspect="1"/>
          </p:cNvGraphicFramePr>
          <p:nvPr/>
        </p:nvGraphicFramePr>
        <p:xfrm>
          <a:off x="3635375" y="4449763"/>
          <a:ext cx="3024188" cy="1643062"/>
        </p:xfrm>
        <a:graphic>
          <a:graphicData uri="http://schemas.openxmlformats.org/presentationml/2006/ole">
            <p:oleObj spid="_x0000_s78849" name="Clip" r:id="rId4" imgW="2979738" imgH="2795588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4198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7866852-8EF7-45AC-B99D-ED8043AD3FDA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41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转置矩阵的定义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ts val="5000"/>
              </a:lnSpc>
            </a:pPr>
            <a:r>
              <a:rPr lang="zh-CN" altLang="en-US" smtClean="0"/>
              <a:t>设</a:t>
            </a:r>
            <a:r>
              <a:rPr lang="en-US" altLang="zh-CN" smtClean="0"/>
              <a:t>R=(r</a:t>
            </a:r>
            <a:r>
              <a:rPr lang="en-US" altLang="zh-CN" baseline="-25000" smtClean="0"/>
              <a:t>ij</a:t>
            </a:r>
            <a:r>
              <a:rPr lang="en-US" altLang="zh-CN" smtClean="0"/>
              <a:t>)</a:t>
            </a:r>
            <a:r>
              <a:rPr lang="en-US" altLang="zh-CN" smtClean="0">
                <a:latin typeface="宋体" panose="02010600030101010101" pitchFamily="2" charset="-122"/>
              </a:rPr>
              <a:t>∈</a:t>
            </a:r>
            <a:r>
              <a:rPr lang="en-US" altLang="zh-CN" smtClean="0"/>
              <a:t>μ</a:t>
            </a:r>
            <a:r>
              <a:rPr lang="en-US" altLang="zh-CN" baseline="-25000" smtClean="0"/>
              <a:t>m</a:t>
            </a:r>
            <a:r>
              <a:rPr lang="en-US" altLang="zh-CN" baseline="-25000" smtClean="0">
                <a:latin typeface="宋体" panose="02010600030101010101" pitchFamily="2" charset="-122"/>
              </a:rPr>
              <a:t>×n</a:t>
            </a:r>
            <a:r>
              <a:rPr lang="en-US" altLang="zh-CN" smtClean="0">
                <a:latin typeface="宋体" panose="02010600030101010101" pitchFamily="2" charset="-122"/>
              </a:rPr>
              <a:t>,</a:t>
            </a:r>
            <a:r>
              <a:rPr lang="zh-CN" altLang="en-US" smtClean="0">
                <a:latin typeface="宋体" panose="02010600030101010101" pitchFamily="2" charset="-122"/>
              </a:rPr>
              <a:t>则称</a:t>
            </a:r>
            <a:r>
              <a:rPr lang="en-US" altLang="zh-CN" smtClean="0">
                <a:latin typeface="宋体" panose="02010600030101010101" pitchFamily="2" charset="-122"/>
              </a:rPr>
              <a:t>R</a:t>
            </a:r>
            <a:r>
              <a:rPr lang="en-US" altLang="zh-CN" baseline="30000" smtClean="0">
                <a:latin typeface="宋体" panose="02010600030101010101" pitchFamily="2" charset="-122"/>
              </a:rPr>
              <a:t>T</a:t>
            </a:r>
            <a:r>
              <a:rPr lang="en-US" altLang="zh-CN" smtClean="0"/>
              <a:t>=(r</a:t>
            </a:r>
            <a:r>
              <a:rPr lang="en-US" altLang="zh-CN" baseline="-25000" smtClean="0"/>
              <a:t>ji</a:t>
            </a:r>
            <a:r>
              <a:rPr lang="en-US" altLang="zh-CN" smtClean="0"/>
              <a:t>)</a:t>
            </a:r>
            <a:r>
              <a:rPr lang="en-US" altLang="zh-CN" smtClean="0">
                <a:latin typeface="宋体" panose="02010600030101010101" pitchFamily="2" charset="-122"/>
              </a:rPr>
              <a:t>∈</a:t>
            </a:r>
            <a:r>
              <a:rPr lang="en-US" altLang="zh-CN" smtClean="0"/>
              <a:t>μ</a:t>
            </a:r>
            <a:r>
              <a:rPr lang="en-US" altLang="zh-CN" baseline="-25000" smtClean="0">
                <a:latin typeface="宋体" panose="02010600030101010101" pitchFamily="2" charset="-122"/>
              </a:rPr>
              <a:t>n×</a:t>
            </a:r>
            <a:r>
              <a:rPr lang="en-US" altLang="zh-CN" baseline="-25000" smtClean="0"/>
              <a:t>m</a:t>
            </a:r>
            <a:r>
              <a:rPr lang="zh-CN" altLang="en-US" smtClean="0">
                <a:latin typeface="宋体" panose="02010600030101010101" pitchFamily="2" charset="-122"/>
              </a:rPr>
              <a:t>为</a:t>
            </a:r>
            <a:r>
              <a:rPr lang="en-US" altLang="zh-CN" smtClean="0">
                <a:latin typeface="宋体" panose="02010600030101010101" pitchFamily="2" charset="-122"/>
              </a:rPr>
              <a:t>R</a:t>
            </a:r>
            <a:r>
              <a:rPr lang="zh-CN" altLang="en-US" smtClean="0">
                <a:latin typeface="宋体" panose="02010600030101010101" pitchFamily="2" charset="-122"/>
              </a:rPr>
              <a:t>的</a:t>
            </a:r>
            <a:r>
              <a:rPr lang="zh-CN" altLang="en-US" u="sng" smtClean="0">
                <a:solidFill>
                  <a:srgbClr val="0033CC"/>
                </a:solidFill>
                <a:latin typeface="宋体" panose="02010600030101010101" pitchFamily="2" charset="-122"/>
              </a:rPr>
              <a:t>转置矩阵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4301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B941112-F6FB-41B4-AA08-E8F05CA01913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42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转置矩阵</a:t>
            </a:r>
            <a:r>
              <a:rPr lang="zh-CN" altLang="en-US" sz="4000" smtClean="0">
                <a:sym typeface="Wingdings" panose="05000000000000000000" pitchFamily="2" charset="2"/>
              </a:rPr>
              <a:t></a:t>
            </a:r>
            <a:r>
              <a:rPr lang="zh-CN" altLang="en-US" sz="4000" smtClean="0"/>
              <a:t>转置关系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定义</a:t>
            </a:r>
            <a:r>
              <a:rPr lang="en-US" altLang="zh-CN" smtClean="0"/>
              <a:t>.</a:t>
            </a:r>
            <a:r>
              <a:rPr lang="zh-CN" altLang="en-US" smtClean="0"/>
              <a:t>设</a:t>
            </a:r>
            <a:r>
              <a:rPr lang="en-US" altLang="zh-CN" smtClean="0"/>
              <a:t>R∈F(U×V),</a:t>
            </a:r>
            <a:r>
              <a:rPr lang="zh-CN" altLang="en-US" smtClean="0"/>
              <a:t>而</a:t>
            </a:r>
            <a:r>
              <a:rPr lang="en-US" altLang="zh-CN" smtClean="0"/>
              <a:t>R</a:t>
            </a:r>
            <a:r>
              <a:rPr lang="en-US" altLang="zh-CN" baseline="30000" smtClean="0"/>
              <a:t>T</a:t>
            </a:r>
            <a:r>
              <a:rPr lang="en-US" altLang="zh-CN" smtClean="0"/>
              <a:t>∈F(V×U)</a:t>
            </a:r>
          </a:p>
          <a:p>
            <a:pPr eaLnBrk="1" hangingPunct="1"/>
            <a:r>
              <a:rPr lang="zh-CN" altLang="en-US" smtClean="0"/>
              <a:t>则称</a:t>
            </a:r>
            <a:r>
              <a:rPr lang="en-US" altLang="zh-CN" smtClean="0"/>
              <a:t>R</a:t>
            </a:r>
            <a:r>
              <a:rPr lang="en-US" altLang="zh-CN" baseline="30000" smtClean="0"/>
              <a:t>T</a:t>
            </a:r>
            <a:r>
              <a:rPr lang="zh-CN" altLang="en-US" smtClean="0"/>
              <a:t>为</a:t>
            </a:r>
            <a:r>
              <a:rPr lang="en-US" altLang="zh-CN" smtClean="0"/>
              <a:t>R</a:t>
            </a:r>
            <a:r>
              <a:rPr lang="zh-CN" altLang="en-US" smtClean="0"/>
              <a:t>的</a:t>
            </a:r>
            <a:r>
              <a:rPr lang="zh-CN" altLang="en-US" u="sng" smtClean="0">
                <a:solidFill>
                  <a:srgbClr val="0033CC"/>
                </a:solidFill>
              </a:rPr>
              <a:t>转置关系</a:t>
            </a:r>
            <a:r>
              <a:rPr lang="zh-CN" altLang="en-US" smtClean="0"/>
              <a:t>，即</a:t>
            </a:r>
            <a:r>
              <a:rPr lang="zh-CN" altLang="en-US" smtClean="0">
                <a:ea typeface="Batang" pitchFamily="18" charset="-127"/>
              </a:rPr>
              <a:t>∀</a:t>
            </a:r>
            <a:r>
              <a:rPr lang="en-US" altLang="zh-CN" smtClean="0">
                <a:ea typeface="Batang" pitchFamily="18" charset="-127"/>
              </a:rPr>
              <a:t>(v,u)</a:t>
            </a:r>
            <a:r>
              <a:rPr lang="en-US" altLang="zh-CN" smtClean="0"/>
              <a:t>∈V×U</a:t>
            </a:r>
            <a:r>
              <a:rPr lang="zh-CN" altLang="en-US" smtClean="0"/>
              <a:t>，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R</a:t>
            </a:r>
            <a:r>
              <a:rPr lang="en-US" altLang="zh-CN" baseline="30000" smtClean="0"/>
              <a:t>T</a:t>
            </a:r>
            <a:r>
              <a:rPr lang="en-US" altLang="zh-CN" smtClean="0"/>
              <a:t>(v,u)=R(u,v)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页脚占位符 6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44035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65125D3-9FA6-48DB-BDEA-AEF455F2520D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43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转置关系</a:t>
            </a:r>
            <a:r>
              <a:rPr lang="en-US" altLang="zh-CN" sz="4000" smtClean="0"/>
              <a:t>——</a:t>
            </a:r>
            <a:r>
              <a:rPr lang="zh-CN" altLang="en-US" sz="4000" smtClean="0"/>
              <a:t>例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844675"/>
            <a:ext cx="7250113" cy="4464050"/>
          </a:xfrm>
        </p:spPr>
        <p:txBody>
          <a:bodyPr/>
          <a:lstStyle/>
          <a:p>
            <a:pPr eaLnBrk="1" hangingPunct="1"/>
            <a:r>
              <a:rPr lang="zh-CN" altLang="en-US" sz="3200" dirty="0" smtClean="0"/>
              <a:t>设</a:t>
            </a:r>
            <a:r>
              <a:rPr lang="en-US" altLang="zh-CN" sz="3200" dirty="0" smtClean="0"/>
              <a:t>U={u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, u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, u</a:t>
            </a:r>
            <a:r>
              <a:rPr lang="en-US" altLang="zh-CN" sz="3200" baseline="-25000" dirty="0" smtClean="0"/>
              <a:t>3</a:t>
            </a:r>
            <a:r>
              <a:rPr lang="en-US" altLang="zh-CN" sz="3200" dirty="0" smtClean="0"/>
              <a:t>}</a:t>
            </a:r>
            <a:r>
              <a:rPr lang="zh-CN" altLang="en-US" sz="3200" dirty="0" smtClean="0"/>
              <a:t>为三人集合，</a:t>
            </a:r>
            <a:r>
              <a:rPr lang="en-US" altLang="zh-CN" sz="3200" dirty="0" smtClean="0"/>
              <a:t>R</a:t>
            </a:r>
            <a:r>
              <a:rPr lang="zh-CN" altLang="en-US" sz="3200" dirty="0" smtClean="0"/>
              <a:t>表示</a:t>
            </a:r>
            <a:r>
              <a:rPr lang="en-US" altLang="zh-CN" sz="3200" dirty="0" smtClean="0"/>
              <a:t>U</a:t>
            </a:r>
            <a:r>
              <a:rPr lang="zh-CN" altLang="en-US" sz="3200" dirty="0" smtClean="0"/>
              <a:t>上的熟悉关系，问</a:t>
            </a:r>
            <a:r>
              <a:rPr lang="en-US" altLang="zh-CN" sz="3200" dirty="0" smtClean="0"/>
              <a:t>R</a:t>
            </a:r>
            <a:r>
              <a:rPr lang="zh-CN" altLang="en-US" sz="3200" dirty="0" smtClean="0"/>
              <a:t>的转置关系</a:t>
            </a:r>
            <a:r>
              <a:rPr lang="en-US" altLang="zh-CN" sz="3200" dirty="0" smtClean="0"/>
              <a:t>R</a:t>
            </a:r>
            <a:r>
              <a:rPr lang="en-US" altLang="zh-CN" sz="3200" baseline="30000" dirty="0" smtClean="0"/>
              <a:t>T</a:t>
            </a:r>
            <a:r>
              <a:rPr lang="zh-CN" altLang="en-US" sz="3200" dirty="0" smtClean="0"/>
              <a:t>是什么？</a:t>
            </a:r>
          </a:p>
          <a:p>
            <a:pPr eaLnBrk="1" hangingPunct="1"/>
            <a:endParaRPr lang="en-US" altLang="zh-CN" sz="3200" dirty="0" smtClean="0"/>
          </a:p>
        </p:txBody>
      </p:sp>
      <p:graphicFrame>
        <p:nvGraphicFramePr>
          <p:cNvPr id="44038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476375" y="3357563"/>
          <a:ext cx="7127875" cy="1017587"/>
        </p:xfrm>
        <a:graphic>
          <a:graphicData uri="http://schemas.openxmlformats.org/presentationml/2006/ole">
            <p:oleObj spid="_x0000_s84994" name="Equation" r:id="rId3" imgW="3022600" imgH="431800" progId="">
              <p:embed/>
            </p:oleObj>
          </a:graphicData>
        </a:graphic>
      </p:graphicFrame>
      <p:graphicFrame>
        <p:nvGraphicFramePr>
          <p:cNvPr id="44039" name="Object 8"/>
          <p:cNvGraphicFramePr>
            <a:graphicFrameLocks noChangeAspect="1"/>
          </p:cNvGraphicFramePr>
          <p:nvPr>
            <p:ph sz="quarter" idx="3"/>
          </p:nvPr>
        </p:nvGraphicFramePr>
        <p:xfrm>
          <a:off x="1476375" y="4735513"/>
          <a:ext cx="7127875" cy="993775"/>
        </p:xfrm>
        <a:graphic>
          <a:graphicData uri="http://schemas.openxmlformats.org/presentationml/2006/ole">
            <p:oleObj spid="_x0000_s84993" name="Equation" r:id="rId4" imgW="3098800" imgH="431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4505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31081AC-4634-4F64-8C02-A8EBA67D18D2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44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对称矩阵的定义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ts val="5000"/>
              </a:lnSpc>
            </a:pPr>
            <a:r>
              <a:rPr lang="zh-CN" altLang="en-US" dirty="0" smtClean="0"/>
              <a:t>设</a:t>
            </a:r>
            <a:r>
              <a:rPr lang="en-US" altLang="zh-CN" dirty="0" smtClean="0"/>
              <a:t>R=(</a:t>
            </a:r>
            <a:r>
              <a:rPr lang="en-US" altLang="zh-CN" dirty="0" err="1" smtClean="0"/>
              <a:t>r</a:t>
            </a:r>
            <a:r>
              <a:rPr lang="en-US" altLang="zh-CN" baseline="-25000" dirty="0" err="1" smtClean="0"/>
              <a:t>ij</a:t>
            </a:r>
            <a:r>
              <a:rPr lang="en-US" altLang="zh-CN" dirty="0" smtClean="0"/>
              <a:t>)</a:t>
            </a:r>
            <a:r>
              <a:rPr lang="en-US" altLang="zh-CN" dirty="0" smtClean="0">
                <a:latin typeface="宋体" panose="02010600030101010101" pitchFamily="2" charset="-122"/>
              </a:rPr>
              <a:t>∈</a:t>
            </a:r>
            <a:r>
              <a:rPr lang="en-US" altLang="zh-CN" dirty="0" err="1" smtClean="0"/>
              <a:t>μ</a:t>
            </a:r>
            <a:r>
              <a:rPr lang="en-US" altLang="zh-CN" baseline="-25000" dirty="0" err="1" smtClean="0"/>
              <a:t>m</a:t>
            </a:r>
            <a:r>
              <a:rPr lang="en-US" altLang="zh-CN" baseline="-25000" dirty="0" err="1" smtClean="0">
                <a:latin typeface="宋体" panose="02010600030101010101" pitchFamily="2" charset="-122"/>
              </a:rPr>
              <a:t>×</a:t>
            </a:r>
            <a:r>
              <a:rPr lang="en-US" altLang="zh-CN" baseline="-25000" dirty="0" err="1" smtClean="0"/>
              <a:t>m</a:t>
            </a:r>
            <a:r>
              <a:rPr lang="en-US" altLang="zh-CN" dirty="0" smtClean="0">
                <a:latin typeface="宋体" panose="02010600030101010101" pitchFamily="2" charset="-122"/>
              </a:rPr>
              <a:t>,</a:t>
            </a:r>
            <a:r>
              <a:rPr lang="zh-CN" altLang="en-US" dirty="0" smtClean="0">
                <a:latin typeface="宋体" panose="02010600030101010101" pitchFamily="2" charset="-122"/>
              </a:rPr>
              <a:t>若</a:t>
            </a:r>
            <a:r>
              <a:rPr lang="en-US" altLang="zh-CN" dirty="0" smtClean="0">
                <a:latin typeface="宋体" panose="02010600030101010101" pitchFamily="2" charset="-122"/>
              </a:rPr>
              <a:t>R=R</a:t>
            </a:r>
            <a:r>
              <a:rPr lang="en-US" altLang="zh-CN" baseline="30000" dirty="0" smtClean="0">
                <a:latin typeface="宋体" panose="02010600030101010101" pitchFamily="2" charset="-122"/>
              </a:rPr>
              <a:t>T</a:t>
            </a:r>
            <a:r>
              <a:rPr lang="zh-CN" altLang="en-US" dirty="0" smtClean="0">
                <a:latin typeface="宋体" panose="02010600030101010101" pitchFamily="2" charset="-122"/>
              </a:rPr>
              <a:t>，则称</a:t>
            </a:r>
            <a:r>
              <a:rPr lang="en-US" altLang="zh-CN" dirty="0" smtClean="0">
                <a:latin typeface="宋体" panose="02010600030101010101" pitchFamily="2" charset="-122"/>
              </a:rPr>
              <a:t>R</a:t>
            </a:r>
            <a:r>
              <a:rPr lang="zh-CN" altLang="en-US" dirty="0" smtClean="0">
                <a:latin typeface="宋体" panose="02010600030101010101" pitchFamily="2" charset="-122"/>
              </a:rPr>
              <a:t>为</a:t>
            </a:r>
            <a:r>
              <a:rPr lang="zh-CN" altLang="en-US" u="sng" dirty="0" smtClean="0">
                <a:solidFill>
                  <a:srgbClr val="0033CC"/>
                </a:solidFill>
                <a:latin typeface="宋体" panose="02010600030101010101" pitchFamily="2" charset="-122"/>
              </a:rPr>
              <a:t>对称矩阵</a:t>
            </a:r>
            <a:endParaRPr lang="en-US" altLang="en-US" u="sng" dirty="0" smtClean="0">
              <a:solidFill>
                <a:srgbClr val="0033CC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4608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52E83D5-15F2-4068-A7EA-EDC34D9200AC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45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是对称矩阵吗？</a:t>
            </a:r>
          </a:p>
        </p:txBody>
      </p:sp>
      <p:graphicFrame>
        <p:nvGraphicFramePr>
          <p:cNvPr id="46085" name="Object 4"/>
          <p:cNvGraphicFramePr>
            <a:graphicFrameLocks noChangeAspect="1"/>
          </p:cNvGraphicFramePr>
          <p:nvPr>
            <p:ph idx="1"/>
          </p:nvPr>
        </p:nvGraphicFramePr>
        <p:xfrm>
          <a:off x="1905000" y="2579688"/>
          <a:ext cx="6096000" cy="2994025"/>
        </p:xfrm>
        <a:graphic>
          <a:graphicData uri="http://schemas.openxmlformats.org/presentationml/2006/ole">
            <p:oleObj spid="_x0000_s89089" name="Equation" r:id="rId4" imgW="1447800" imgH="711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4710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7023B5E-801B-4FB3-969A-3FFFDB100687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46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对称矩阵</a:t>
            </a:r>
            <a:r>
              <a:rPr lang="zh-CN" altLang="en-US" smtClean="0">
                <a:sym typeface="Wingdings" panose="05000000000000000000" pitchFamily="2" charset="2"/>
              </a:rPr>
              <a:t>对称关系</a:t>
            </a:r>
            <a:endParaRPr lang="zh-CN" altLang="en-US" smtClean="0"/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557338"/>
            <a:ext cx="7772400" cy="4751387"/>
          </a:xfrm>
        </p:spPr>
        <p:txBody>
          <a:bodyPr/>
          <a:lstStyle/>
          <a:p>
            <a:pPr eaLnBrk="1" hangingPunct="1">
              <a:lnSpc>
                <a:spcPts val="5000"/>
              </a:lnSpc>
            </a:pPr>
            <a:r>
              <a:rPr lang="zh-CN" altLang="en-US" smtClean="0"/>
              <a:t>若</a:t>
            </a:r>
            <a:r>
              <a:rPr lang="en-US" altLang="zh-CN" smtClean="0"/>
              <a:t>R</a:t>
            </a:r>
            <a:r>
              <a:rPr lang="zh-CN" altLang="en-US" smtClean="0"/>
              <a:t>表示从</a:t>
            </a:r>
            <a:r>
              <a:rPr lang="en-US" altLang="zh-CN" smtClean="0"/>
              <a:t>U={u</a:t>
            </a:r>
            <a:r>
              <a:rPr lang="en-US" altLang="zh-CN" baseline="-25000" smtClean="0"/>
              <a:t>1</a:t>
            </a:r>
            <a:r>
              <a:rPr lang="en-US" altLang="zh-CN" smtClean="0"/>
              <a:t>, u</a:t>
            </a:r>
            <a:r>
              <a:rPr lang="en-US" altLang="zh-CN" baseline="-25000" smtClean="0"/>
              <a:t>2</a:t>
            </a:r>
            <a:r>
              <a:rPr lang="en-US" altLang="zh-CN" smtClean="0"/>
              <a:t>,…,u</a:t>
            </a:r>
            <a:r>
              <a:rPr lang="en-US" altLang="zh-CN" baseline="-25000" smtClean="0"/>
              <a:t>m</a:t>
            </a:r>
            <a:r>
              <a:rPr lang="en-US" altLang="zh-CN" smtClean="0"/>
              <a:t>}</a:t>
            </a:r>
            <a:r>
              <a:rPr lang="zh-CN" altLang="en-US" smtClean="0"/>
              <a:t>到</a:t>
            </a:r>
            <a:r>
              <a:rPr lang="en-US" altLang="zh-CN" smtClean="0"/>
              <a:t>V ={v</a:t>
            </a:r>
            <a:r>
              <a:rPr lang="en-US" altLang="zh-CN" baseline="-25000" smtClean="0"/>
              <a:t>1</a:t>
            </a:r>
            <a:r>
              <a:rPr lang="en-US" altLang="zh-CN" smtClean="0"/>
              <a:t>, v</a:t>
            </a:r>
            <a:r>
              <a:rPr lang="en-US" altLang="zh-CN" baseline="-25000" smtClean="0"/>
              <a:t>2</a:t>
            </a:r>
            <a:r>
              <a:rPr lang="en-US" altLang="zh-CN" smtClean="0"/>
              <a:t>,…,v</a:t>
            </a:r>
            <a:r>
              <a:rPr lang="en-US" altLang="zh-CN" baseline="-25000" smtClean="0"/>
              <a:t>m</a:t>
            </a:r>
            <a:r>
              <a:rPr lang="en-US" altLang="zh-CN" smtClean="0"/>
              <a:t>}</a:t>
            </a:r>
            <a:r>
              <a:rPr lang="zh-CN" altLang="en-US" smtClean="0"/>
              <a:t>的模糊关系，并且</a:t>
            </a:r>
          </a:p>
          <a:p>
            <a:pPr algn="ctr" eaLnBrk="1" hangingPunct="1">
              <a:lnSpc>
                <a:spcPts val="5000"/>
              </a:lnSpc>
            </a:pPr>
            <a:r>
              <a:rPr lang="en-US" altLang="zh-CN" smtClean="0"/>
              <a:t>R(u</a:t>
            </a:r>
            <a:r>
              <a:rPr lang="en-US" altLang="zh-CN" baseline="-25000" smtClean="0"/>
              <a:t>i</a:t>
            </a:r>
            <a:r>
              <a:rPr lang="en-US" altLang="zh-CN" smtClean="0"/>
              <a:t>, v</a:t>
            </a:r>
            <a:r>
              <a:rPr lang="en-US" altLang="zh-CN" baseline="-25000" smtClean="0"/>
              <a:t>j</a:t>
            </a:r>
            <a:r>
              <a:rPr lang="en-US" altLang="zh-CN" smtClean="0"/>
              <a:t>)= R(u</a:t>
            </a:r>
            <a:r>
              <a:rPr lang="en-US" altLang="zh-CN" baseline="-25000" smtClean="0"/>
              <a:t>j</a:t>
            </a:r>
            <a:r>
              <a:rPr lang="en-US" altLang="zh-CN" smtClean="0"/>
              <a:t>, v</a:t>
            </a:r>
            <a:r>
              <a:rPr lang="en-US" altLang="zh-CN" baseline="-25000" smtClean="0"/>
              <a:t>i</a:t>
            </a:r>
            <a:r>
              <a:rPr lang="en-US" altLang="zh-CN" smtClean="0"/>
              <a:t>)</a:t>
            </a:r>
          </a:p>
          <a:p>
            <a:pPr eaLnBrk="1" hangingPunct="1">
              <a:lnSpc>
                <a:spcPts val="5000"/>
              </a:lnSpc>
            </a:pPr>
            <a:r>
              <a:rPr lang="zh-CN" altLang="en-US" smtClean="0"/>
              <a:t>则称关系</a:t>
            </a:r>
            <a:r>
              <a:rPr lang="en-US" altLang="zh-CN" smtClean="0"/>
              <a:t>R</a:t>
            </a:r>
            <a:r>
              <a:rPr lang="zh-CN" altLang="en-US" smtClean="0"/>
              <a:t>为</a:t>
            </a:r>
            <a:r>
              <a:rPr lang="zh-CN" altLang="en-US" u="sng" smtClean="0">
                <a:solidFill>
                  <a:srgbClr val="0033CC"/>
                </a:solidFill>
              </a:rPr>
              <a:t>对称关系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若</a:t>
            </a:r>
            <a:r>
              <a:rPr lang="en-US" altLang="zh-CN" smtClean="0"/>
              <a:t>R</a:t>
            </a:r>
            <a:r>
              <a:rPr lang="zh-CN" altLang="en-US" smtClean="0"/>
              <a:t>是</a:t>
            </a:r>
            <a:r>
              <a:rPr lang="en-US" altLang="zh-CN" smtClean="0"/>
              <a:t>U×U</a:t>
            </a:r>
            <a:r>
              <a:rPr lang="zh-CN" altLang="en-US" smtClean="0"/>
              <a:t>上的模糊关系，则</a:t>
            </a:r>
            <a:r>
              <a:rPr lang="en-US" altLang="zh-CN" smtClean="0"/>
              <a:t>R</a:t>
            </a:r>
            <a:r>
              <a:rPr lang="zh-CN" altLang="en-US" smtClean="0"/>
              <a:t>是对称关系</a:t>
            </a:r>
            <a:r>
              <a:rPr lang="zh-CN" altLang="en-US" smtClean="0">
                <a:sym typeface="Wingdings" panose="05000000000000000000" pitchFamily="2" charset="2"/>
              </a:rPr>
              <a:t></a:t>
            </a:r>
            <a:r>
              <a:rPr lang="en-US" altLang="zh-CN" smtClean="0">
                <a:sym typeface="Wingdings" panose="05000000000000000000" pitchFamily="2" charset="2"/>
              </a:rPr>
              <a:t>R(u,v)=R(v,u)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4813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2C8F89C-7FF0-4FD7-998F-CA5573C90BD4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47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转置关系的性质</a:t>
            </a:r>
            <a:r>
              <a:rPr lang="en-US" altLang="zh-CN" sz="4000" smtClean="0"/>
              <a:t>1,2</a:t>
            </a:r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>
            <p:ph idx="1"/>
          </p:nvPr>
        </p:nvGraphicFramePr>
        <p:xfrm>
          <a:off x="1835150" y="2420938"/>
          <a:ext cx="6096000" cy="2032000"/>
        </p:xfrm>
        <a:graphic>
          <a:graphicData uri="http://schemas.openxmlformats.org/presentationml/2006/ole">
            <p:oleObj spid="_x0000_s92161" name="Equation" r:id="rId3" imgW="1447172" imgH="482391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页脚占位符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49155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3EF2D6C-0102-4B56-A117-ACD40E33E44E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48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转置关系的性质</a:t>
            </a:r>
            <a:r>
              <a:rPr lang="en-US" altLang="zh-CN" sz="4000" smtClean="0"/>
              <a:t>3,4</a:t>
            </a:r>
          </a:p>
        </p:txBody>
      </p:sp>
      <p:graphicFrame>
        <p:nvGraphicFramePr>
          <p:cNvPr id="49157" name="Object 6"/>
          <p:cNvGraphicFramePr>
            <a:graphicFrameLocks noChangeAspect="1"/>
          </p:cNvGraphicFramePr>
          <p:nvPr>
            <p:ph sz="half" idx="1"/>
          </p:nvPr>
        </p:nvGraphicFramePr>
        <p:xfrm>
          <a:off x="1692275" y="2514600"/>
          <a:ext cx="4679950" cy="1482725"/>
        </p:xfrm>
        <a:graphic>
          <a:graphicData uri="http://schemas.openxmlformats.org/presentationml/2006/ole">
            <p:oleObj spid="_x0000_s96258" name="Equation" r:id="rId3" imgW="1524000" imgH="482600" progId="">
              <p:embed/>
            </p:oleObj>
          </a:graphicData>
        </a:graphic>
      </p:graphicFrame>
      <p:graphicFrame>
        <p:nvGraphicFramePr>
          <p:cNvPr id="49158" name="Object 8"/>
          <p:cNvGraphicFramePr>
            <a:graphicFrameLocks noChangeAspect="1"/>
          </p:cNvGraphicFramePr>
          <p:nvPr>
            <p:ph sz="half" idx="2"/>
          </p:nvPr>
        </p:nvGraphicFramePr>
        <p:xfrm>
          <a:off x="1331913" y="4549775"/>
          <a:ext cx="6985000" cy="823913"/>
        </p:xfrm>
        <a:graphic>
          <a:graphicData uri="http://schemas.openxmlformats.org/presentationml/2006/ole">
            <p:oleObj spid="_x0000_s96257" name="Equation" r:id="rId4" imgW="2044700" imgH="2413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5017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0EAD545-F42E-47F2-BBFC-0E6E3D0E0B8A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49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转置关系的性质</a:t>
            </a:r>
            <a:r>
              <a:rPr lang="en-US" altLang="zh-CN" sz="4000" smtClean="0"/>
              <a:t>5</a:t>
            </a:r>
          </a:p>
        </p:txBody>
      </p:sp>
      <p:graphicFrame>
        <p:nvGraphicFramePr>
          <p:cNvPr id="50181" name="Object 3"/>
          <p:cNvGraphicFramePr>
            <a:graphicFrameLocks noChangeAspect="1"/>
          </p:cNvGraphicFramePr>
          <p:nvPr>
            <p:ph idx="1"/>
          </p:nvPr>
        </p:nvGraphicFramePr>
        <p:xfrm>
          <a:off x="1258888" y="2462213"/>
          <a:ext cx="7451725" cy="1625600"/>
        </p:xfrm>
        <a:graphic>
          <a:graphicData uri="http://schemas.openxmlformats.org/presentationml/2006/ole">
            <p:oleObj spid="_x0000_s97281" name="Equation" r:id="rId3" imgW="2095500" imgH="457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717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F7392FB-953A-456E-9C72-989561BE0ABC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5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什么是关系？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656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学生集合 </a:t>
            </a:r>
            <a:r>
              <a:rPr lang="en-US" altLang="zh-CN" dirty="0" smtClean="0"/>
              <a:t>U={</a:t>
            </a:r>
            <a:r>
              <a:rPr lang="zh-CN" altLang="en-US" dirty="0" smtClean="0"/>
              <a:t>张三，李四，王五</a:t>
            </a:r>
            <a:r>
              <a:rPr lang="en-US" altLang="zh-CN" dirty="0" smtClean="0"/>
              <a:t>}</a:t>
            </a:r>
          </a:p>
          <a:p>
            <a:pPr eaLnBrk="1" hangingPunct="1"/>
            <a:r>
              <a:rPr lang="zh-CN" altLang="en-US" dirty="0" smtClean="0"/>
              <a:t>外语选修课程集合 </a:t>
            </a:r>
            <a:r>
              <a:rPr lang="en-US" altLang="zh-CN" dirty="0" smtClean="0"/>
              <a:t>V={</a:t>
            </a:r>
            <a:r>
              <a:rPr lang="zh-CN" altLang="en-US" dirty="0" smtClean="0"/>
              <a:t>英，法，德，日</a:t>
            </a:r>
            <a:r>
              <a:rPr lang="en-US" altLang="zh-CN" dirty="0" smtClean="0"/>
              <a:t>}</a:t>
            </a:r>
          </a:p>
          <a:p>
            <a:pPr eaLnBrk="1" hangingPunct="1"/>
            <a:r>
              <a:rPr lang="zh-CN" altLang="en-US" dirty="0" smtClean="0"/>
              <a:t>二元组集合</a:t>
            </a:r>
            <a:r>
              <a:rPr lang="en-US" altLang="zh-CN" dirty="0" smtClean="0"/>
              <a:t>R={ (</a:t>
            </a:r>
            <a:r>
              <a:rPr lang="zh-CN" altLang="en-US" dirty="0" smtClean="0"/>
              <a:t>张三</a:t>
            </a:r>
            <a:r>
              <a:rPr lang="en-US" altLang="zh-CN" dirty="0" smtClean="0"/>
              <a:t>, </a:t>
            </a:r>
            <a:r>
              <a:rPr lang="zh-CN" altLang="en-US" dirty="0" smtClean="0"/>
              <a:t>英</a:t>
            </a:r>
            <a:r>
              <a:rPr lang="en-US" altLang="zh-CN" dirty="0" smtClean="0"/>
              <a:t>), (</a:t>
            </a:r>
            <a:r>
              <a:rPr lang="zh-CN" altLang="en-US" dirty="0" smtClean="0"/>
              <a:t>张三</a:t>
            </a:r>
            <a:r>
              <a:rPr lang="en-US" altLang="zh-CN" dirty="0" smtClean="0"/>
              <a:t>, </a:t>
            </a:r>
            <a:r>
              <a:rPr lang="zh-CN" altLang="en-US" dirty="0" smtClean="0"/>
              <a:t>法</a:t>
            </a:r>
            <a:r>
              <a:rPr lang="en-US" altLang="zh-CN" dirty="0" smtClean="0"/>
              <a:t>), (</a:t>
            </a:r>
            <a:r>
              <a:rPr lang="zh-CN" altLang="en-US" dirty="0" smtClean="0"/>
              <a:t>李四</a:t>
            </a:r>
            <a:r>
              <a:rPr lang="en-US" altLang="zh-CN" dirty="0" smtClean="0"/>
              <a:t>, </a:t>
            </a:r>
            <a:r>
              <a:rPr lang="zh-CN" altLang="en-US" dirty="0" smtClean="0"/>
              <a:t>德</a:t>
            </a:r>
            <a:r>
              <a:rPr lang="en-US" altLang="zh-CN" dirty="0" smtClean="0"/>
              <a:t>), (</a:t>
            </a:r>
            <a:r>
              <a:rPr lang="zh-CN" altLang="en-US" dirty="0" smtClean="0"/>
              <a:t>王五</a:t>
            </a:r>
            <a:r>
              <a:rPr lang="en-US" altLang="zh-CN" dirty="0" smtClean="0"/>
              <a:t>, </a:t>
            </a:r>
            <a:r>
              <a:rPr lang="zh-CN" altLang="en-US" dirty="0" smtClean="0"/>
              <a:t>日</a:t>
            </a:r>
            <a:r>
              <a:rPr lang="en-US" altLang="zh-CN" dirty="0" smtClean="0"/>
              <a:t>), (</a:t>
            </a:r>
            <a:r>
              <a:rPr lang="zh-CN" altLang="en-US" dirty="0" smtClean="0"/>
              <a:t>王五</a:t>
            </a:r>
            <a:r>
              <a:rPr lang="en-US" altLang="zh-CN" dirty="0" smtClean="0"/>
              <a:t>, </a:t>
            </a:r>
            <a:r>
              <a:rPr lang="zh-CN" altLang="en-US" dirty="0" smtClean="0"/>
              <a:t>英</a:t>
            </a:r>
            <a:r>
              <a:rPr lang="en-US" altLang="zh-CN" dirty="0" smtClean="0"/>
              <a:t>)}</a:t>
            </a:r>
            <a:r>
              <a:rPr lang="zh-CN" altLang="en-US" dirty="0" smtClean="0"/>
              <a:t>是什么？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5120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3D2EEB9-F1A3-4794-A6ED-985593D4ABC9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50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性质</a:t>
            </a:r>
            <a:r>
              <a:rPr lang="en-US" altLang="zh-CN" sz="4000" smtClean="0"/>
              <a:t>5</a:t>
            </a:r>
            <a:r>
              <a:rPr lang="zh-CN" altLang="en-US" sz="4000" smtClean="0"/>
              <a:t>说明什么？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凡是包含</a:t>
            </a:r>
            <a:r>
              <a:rPr lang="en-US" altLang="zh-CN" smtClean="0"/>
              <a:t>R</a:t>
            </a:r>
            <a:r>
              <a:rPr lang="zh-CN" altLang="en-US" smtClean="0"/>
              <a:t>的对称矩阵都包含</a:t>
            </a:r>
            <a:r>
              <a:rPr lang="en-US" altLang="zh-CN" smtClean="0"/>
              <a:t>R</a:t>
            </a:r>
            <a:r>
              <a:rPr lang="en-US" altLang="zh-CN" smtClean="0">
                <a:latin typeface="宋体" panose="02010600030101010101" pitchFamily="2" charset="-122"/>
              </a:rPr>
              <a:t>∪</a:t>
            </a:r>
            <a:r>
              <a:rPr lang="en-US" altLang="zh-CN" smtClean="0"/>
              <a:t>R</a:t>
            </a:r>
            <a:r>
              <a:rPr lang="en-US" altLang="zh-CN" baseline="30000" smtClean="0"/>
              <a:t>T</a:t>
            </a: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R</a:t>
            </a:r>
            <a:r>
              <a:rPr lang="en-US" altLang="zh-CN" smtClean="0">
                <a:latin typeface="宋体" panose="02010600030101010101" pitchFamily="2" charset="-122"/>
              </a:rPr>
              <a:t>∪</a:t>
            </a:r>
            <a:r>
              <a:rPr lang="en-US" altLang="zh-CN" smtClean="0"/>
              <a:t>R</a:t>
            </a:r>
            <a:r>
              <a:rPr lang="en-US" altLang="zh-CN" baseline="30000" smtClean="0"/>
              <a:t>T</a:t>
            </a:r>
            <a:r>
              <a:rPr lang="zh-CN" altLang="en-US" smtClean="0">
                <a:latin typeface="宋体" panose="02010600030101010101" pitchFamily="2" charset="-122"/>
              </a:rPr>
              <a:t>是包含</a:t>
            </a:r>
            <a:r>
              <a:rPr lang="en-US" altLang="zh-CN" smtClean="0"/>
              <a:t>R</a:t>
            </a:r>
            <a:r>
              <a:rPr lang="zh-CN" altLang="en-US" smtClean="0">
                <a:latin typeface="宋体" panose="02010600030101010101" pitchFamily="2" charset="-122"/>
              </a:rPr>
              <a:t>的最小对称矩阵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latin typeface="宋体" panose="02010600030101010101" pitchFamily="2" charset="-122"/>
              </a:rPr>
              <a:t>R</a:t>
            </a:r>
            <a:r>
              <a:rPr lang="zh-CN" altLang="en-US" smtClean="0">
                <a:latin typeface="宋体" panose="02010600030101010101" pitchFamily="2" charset="-122"/>
              </a:rPr>
              <a:t>的</a:t>
            </a:r>
            <a:r>
              <a:rPr lang="zh-CN" altLang="en-US" u="sng" smtClean="0">
                <a:solidFill>
                  <a:srgbClr val="0033CC"/>
                </a:solidFill>
                <a:latin typeface="宋体" panose="02010600030101010101" pitchFamily="2" charset="-122"/>
              </a:rPr>
              <a:t>对称闭包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latin typeface="宋体" panose="02010600030101010101" pitchFamily="2" charset="-122"/>
              </a:rPr>
              <a:t>包含</a:t>
            </a:r>
            <a:r>
              <a:rPr lang="en-US" altLang="zh-CN" smtClean="0">
                <a:latin typeface="宋体" panose="02010600030101010101" pitchFamily="2" charset="-122"/>
              </a:rPr>
              <a:t>R</a:t>
            </a:r>
            <a:r>
              <a:rPr lang="zh-CN" altLang="en-US" smtClean="0">
                <a:latin typeface="宋体" panose="02010600030101010101" pitchFamily="2" charset="-122"/>
              </a:rPr>
              <a:t>的对称矩阵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latin typeface="宋体" panose="02010600030101010101" pitchFamily="2" charset="-122"/>
              </a:rPr>
              <a:t>被所有包含</a:t>
            </a:r>
            <a:r>
              <a:rPr lang="en-US" altLang="zh-CN" smtClean="0">
                <a:latin typeface="宋体" panose="02010600030101010101" pitchFamily="2" charset="-122"/>
              </a:rPr>
              <a:t>R</a:t>
            </a:r>
            <a:r>
              <a:rPr lang="zh-CN" altLang="en-US" smtClean="0">
                <a:latin typeface="宋体" panose="02010600030101010101" pitchFamily="2" charset="-122"/>
              </a:rPr>
              <a:t>的对称矩阵所包含</a:t>
            </a:r>
            <a:endParaRPr lang="zh-CN" altLang="en-US" u="sng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R</a:t>
            </a:r>
            <a:r>
              <a:rPr lang="en-US" altLang="zh-CN" smtClean="0">
                <a:latin typeface="宋体" panose="02010600030101010101" pitchFamily="2" charset="-122"/>
              </a:rPr>
              <a:t>∪</a:t>
            </a:r>
            <a:r>
              <a:rPr lang="en-US" altLang="zh-CN" smtClean="0"/>
              <a:t>R</a:t>
            </a:r>
            <a:r>
              <a:rPr lang="en-US" altLang="zh-CN" baseline="30000" smtClean="0"/>
              <a:t>T</a:t>
            </a:r>
            <a:r>
              <a:rPr lang="zh-CN" altLang="en-US" smtClean="0">
                <a:latin typeface="宋体" panose="02010600030101010101" pitchFamily="2" charset="-122"/>
              </a:rPr>
              <a:t>是</a:t>
            </a:r>
            <a:r>
              <a:rPr lang="en-US" altLang="zh-CN" smtClean="0"/>
              <a:t>R</a:t>
            </a:r>
            <a:r>
              <a:rPr lang="zh-CN" altLang="en-US" smtClean="0">
                <a:latin typeface="宋体" panose="02010600030101010101" pitchFamily="2" charset="-122"/>
              </a:rPr>
              <a:t>的对称闭包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页脚占位符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5222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42A0451-5FF5-41FF-8B29-FB865F2551D5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51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自反关系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844675"/>
            <a:ext cx="7537450" cy="4464050"/>
          </a:xfrm>
        </p:spPr>
        <p:txBody>
          <a:bodyPr/>
          <a:lstStyle/>
          <a:p>
            <a:pPr eaLnBrk="1" hangingPunct="1"/>
            <a:r>
              <a:rPr lang="zh-CN" altLang="en-US" sz="3200" dirty="0" smtClean="0"/>
              <a:t>若</a:t>
            </a:r>
            <a:r>
              <a:rPr lang="zh-CN" altLang="en-US" sz="3200" dirty="0" smtClean="0">
                <a:ea typeface="Batang" pitchFamily="18" charset="-127"/>
              </a:rPr>
              <a:t>∀</a:t>
            </a:r>
            <a:r>
              <a:rPr lang="en-US" altLang="zh-CN" sz="3200" dirty="0" smtClean="0">
                <a:ea typeface="Batang" pitchFamily="18" charset="-127"/>
              </a:rPr>
              <a:t>(</a:t>
            </a:r>
            <a:r>
              <a:rPr lang="en-US" altLang="zh-CN" sz="3200" dirty="0" err="1" smtClean="0">
                <a:ea typeface="Batang" pitchFamily="18" charset="-127"/>
              </a:rPr>
              <a:t>u,u</a:t>
            </a:r>
            <a:r>
              <a:rPr lang="en-US" altLang="zh-CN" sz="3200" dirty="0" smtClean="0">
                <a:ea typeface="Batang" pitchFamily="18" charset="-127"/>
              </a:rPr>
              <a:t>)∈U×U, R(</a:t>
            </a:r>
            <a:r>
              <a:rPr lang="en-US" altLang="zh-CN" sz="3200" dirty="0" err="1" smtClean="0">
                <a:ea typeface="Batang" pitchFamily="18" charset="-127"/>
              </a:rPr>
              <a:t>u,u</a:t>
            </a:r>
            <a:r>
              <a:rPr lang="en-US" altLang="zh-CN" sz="3200" dirty="0" smtClean="0">
                <a:ea typeface="Batang" pitchFamily="18" charset="-127"/>
              </a:rPr>
              <a:t>)=1,</a:t>
            </a:r>
            <a:r>
              <a:rPr lang="zh-CN" altLang="en-US" sz="3200" dirty="0" smtClean="0">
                <a:ea typeface="Batang" pitchFamily="18" charset="-127"/>
              </a:rPr>
              <a:t>则称</a:t>
            </a:r>
            <a:r>
              <a:rPr lang="en-US" altLang="zh-CN" sz="3200" dirty="0" smtClean="0">
                <a:ea typeface="Batang" pitchFamily="18" charset="-127"/>
              </a:rPr>
              <a:t>R</a:t>
            </a:r>
            <a:r>
              <a:rPr lang="zh-CN" altLang="en-US" sz="3200" dirty="0" smtClean="0">
                <a:ea typeface="Batang" pitchFamily="18" charset="-127"/>
              </a:rPr>
              <a:t>为</a:t>
            </a:r>
            <a:r>
              <a:rPr lang="en-US" altLang="zh-CN" sz="3200" dirty="0" smtClean="0">
                <a:ea typeface="Batang" pitchFamily="18" charset="-127"/>
              </a:rPr>
              <a:t>U</a:t>
            </a:r>
            <a:r>
              <a:rPr lang="zh-CN" altLang="en-US" sz="3200" dirty="0" smtClean="0"/>
              <a:t>上的</a:t>
            </a:r>
            <a:r>
              <a:rPr lang="zh-CN" altLang="en-US" sz="3200" u="sng" dirty="0" smtClean="0">
                <a:solidFill>
                  <a:srgbClr val="0033CC"/>
                </a:solidFill>
              </a:rPr>
              <a:t>自反关系</a:t>
            </a:r>
          </a:p>
          <a:p>
            <a:pPr eaLnBrk="1" hangingPunct="1"/>
            <a:r>
              <a:rPr lang="zh-CN" altLang="en-US" sz="3200" dirty="0" smtClean="0">
                <a:latin typeface="宋体" panose="02010600030101010101" pitchFamily="2" charset="-122"/>
              </a:rPr>
              <a:t>自反关系对应的矩阵是自反矩阵</a:t>
            </a:r>
          </a:p>
        </p:txBody>
      </p:sp>
      <p:graphicFrame>
        <p:nvGraphicFramePr>
          <p:cNvPr id="5223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3203575" y="4292600"/>
          <a:ext cx="3810000" cy="1890713"/>
        </p:xfrm>
        <a:graphic>
          <a:graphicData uri="http://schemas.openxmlformats.org/presentationml/2006/ole">
            <p:oleObj spid="_x0000_s98305" name="Equation" r:id="rId4" imgW="5321300" imgH="2641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页脚占位符 6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53251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FCB835-A5FF-47E4-B53C-E4F90B8F8340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52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恒等关系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844675"/>
            <a:ext cx="7681913" cy="44640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若</a:t>
            </a:r>
            <a:r>
              <a:rPr lang="zh-CN" altLang="en-US" smtClean="0">
                <a:ea typeface="Batang" pitchFamily="18" charset="-127"/>
              </a:rPr>
              <a:t>∀</a:t>
            </a:r>
            <a:r>
              <a:rPr lang="en-US" altLang="zh-CN" smtClean="0">
                <a:ea typeface="Batang" pitchFamily="18" charset="-127"/>
              </a:rPr>
              <a:t>(u,v)∈U×V,</a:t>
            </a:r>
            <a:r>
              <a:rPr lang="zh-CN" altLang="en-US" smtClean="0"/>
              <a:t>下面等式成立，则称</a:t>
            </a:r>
            <a:r>
              <a:rPr lang="en-US" altLang="zh-CN" smtClean="0"/>
              <a:t>I</a:t>
            </a:r>
            <a:r>
              <a:rPr lang="zh-CN" altLang="en-US" smtClean="0"/>
              <a:t>为</a:t>
            </a:r>
            <a:r>
              <a:rPr lang="zh-CN" altLang="en-US" u="sng" smtClean="0">
                <a:solidFill>
                  <a:srgbClr val="0033CC"/>
                </a:solidFill>
              </a:rPr>
              <a:t>恒等关系</a:t>
            </a:r>
            <a:r>
              <a:rPr lang="zh-CN" altLang="en-US" smtClean="0"/>
              <a:t>：</a:t>
            </a:r>
          </a:p>
        </p:txBody>
      </p:sp>
      <p:graphicFrame>
        <p:nvGraphicFramePr>
          <p:cNvPr id="53254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771775" y="2924175"/>
          <a:ext cx="3529013" cy="1382713"/>
        </p:xfrm>
        <a:graphic>
          <a:graphicData uri="http://schemas.openxmlformats.org/presentationml/2006/ole">
            <p:oleObj spid="_x0000_s100354" name="Equation" r:id="rId4" imgW="1231366" imgH="482391" progId="">
              <p:embed/>
            </p:oleObj>
          </a:graphicData>
        </a:graphic>
      </p:graphicFrame>
      <p:graphicFrame>
        <p:nvGraphicFramePr>
          <p:cNvPr id="53255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3132138" y="4508500"/>
          <a:ext cx="3168650" cy="1811338"/>
        </p:xfrm>
        <a:graphic>
          <a:graphicData uri="http://schemas.openxmlformats.org/presentationml/2006/ole">
            <p:oleObj spid="_x0000_s100353" name="Equation" r:id="rId5" imgW="4622800" imgH="2641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页脚占位符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54275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A1414B2-1F27-43AB-BA83-DC77666A5B76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53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自反关系与恒等关系</a:t>
            </a:r>
          </a:p>
        </p:txBody>
      </p:sp>
      <p:graphicFrame>
        <p:nvGraphicFramePr>
          <p:cNvPr id="54277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1066800" y="3130550"/>
          <a:ext cx="3360738" cy="1668463"/>
        </p:xfrm>
        <a:graphic>
          <a:graphicData uri="http://schemas.openxmlformats.org/presentationml/2006/ole">
            <p:oleObj spid="_x0000_s102402" name="Equation" r:id="rId3" imgW="5321300" imgH="2641600" progId="">
              <p:embed/>
            </p:oleObj>
          </a:graphicData>
        </a:graphic>
      </p:graphicFrame>
      <p:graphicFrame>
        <p:nvGraphicFramePr>
          <p:cNvPr id="54278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5003800" y="3141663"/>
          <a:ext cx="2952750" cy="1685925"/>
        </p:xfrm>
        <a:graphic>
          <a:graphicData uri="http://schemas.openxmlformats.org/presentationml/2006/ole">
            <p:oleObj spid="_x0000_s102401" name="Equation" r:id="rId4" imgW="4622800" imgH="2641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8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55299" name="Rectangle 9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AC1E1DA-F4C4-43F1-88D5-63BD1EDAF8B5}" type="slidenum">
              <a:rPr kumimoji="0" lang="en-US" altLang="zh-CN" sz="1400" smtClean="0">
                <a:solidFill>
                  <a:schemeClr val="tx2"/>
                </a:solidFill>
              </a:rPr>
              <a:pPr eaLnBrk="1" hangingPunct="1"/>
              <a:t>54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7002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4-4 </a:t>
            </a:r>
            <a:r>
              <a:rPr lang="el-GR" altLang="zh-CN" smtClean="0">
                <a:cs typeface="Times New Roman" panose="02020603050405020304" pitchFamily="18" charset="0"/>
              </a:rPr>
              <a:t>λ</a:t>
            </a:r>
            <a:r>
              <a:rPr lang="zh-CN" altLang="en-US" smtClean="0"/>
              <a:t>截矩阵</a:t>
            </a:r>
          </a:p>
        </p:txBody>
      </p:sp>
      <p:graphicFrame>
        <p:nvGraphicFramePr>
          <p:cNvPr id="55301" name="Object 3"/>
          <p:cNvGraphicFramePr>
            <a:graphicFrameLocks noChangeAspect="1"/>
          </p:cNvGraphicFramePr>
          <p:nvPr/>
        </p:nvGraphicFramePr>
        <p:xfrm>
          <a:off x="3635375" y="4449763"/>
          <a:ext cx="3024188" cy="1643062"/>
        </p:xfrm>
        <a:graphic>
          <a:graphicData uri="http://schemas.openxmlformats.org/presentationml/2006/ole">
            <p:oleObj spid="_x0000_s104449" name="Clip" r:id="rId4" imgW="2979738" imgH="2795588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5632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18B85AA-E53A-4D7D-8990-D21351719B69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55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altLang="zh-CN" sz="4000" smtClean="0">
                <a:cs typeface="Times New Roman" panose="02020603050405020304" pitchFamily="18" charset="0"/>
              </a:rPr>
              <a:t>λ</a:t>
            </a:r>
            <a:r>
              <a:rPr lang="zh-CN" altLang="en-US" sz="4000" smtClean="0">
                <a:cs typeface="Times New Roman" panose="02020603050405020304" pitchFamily="18" charset="0"/>
              </a:rPr>
              <a:t>截集</a:t>
            </a:r>
            <a:r>
              <a:rPr lang="zh-CN" altLang="en-US" sz="4000" smtClean="0"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l-GR" altLang="zh-CN" sz="4000" smtClean="0">
                <a:cs typeface="Times New Roman" panose="02020603050405020304" pitchFamily="18" charset="0"/>
              </a:rPr>
              <a:t>λ</a:t>
            </a:r>
            <a:r>
              <a:rPr lang="zh-CN" altLang="en-US" sz="4000" smtClean="0"/>
              <a:t>截矩阵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模糊集合</a:t>
            </a:r>
            <a:r>
              <a:rPr lang="en-US" altLang="zh-CN" smtClean="0"/>
              <a:t>---- λ</a:t>
            </a:r>
            <a:r>
              <a:rPr lang="zh-CN" altLang="en-US" smtClean="0"/>
              <a:t>截集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模糊矩阵</a:t>
            </a:r>
            <a:r>
              <a:rPr lang="en-US" altLang="zh-CN" smtClean="0"/>
              <a:t>---- λ</a:t>
            </a:r>
            <a:r>
              <a:rPr lang="zh-CN" altLang="en-US" smtClean="0"/>
              <a:t>截矩阵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573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8F06A28-8852-44CE-8B6B-B193B21AEABE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56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>
                <a:cs typeface="Times New Roman" panose="02020603050405020304" pitchFamily="18" charset="0"/>
              </a:rPr>
              <a:t>λ</a:t>
            </a:r>
            <a:r>
              <a:rPr lang="zh-CN" altLang="en-US" sz="4000" smtClean="0">
                <a:cs typeface="Times New Roman" panose="02020603050405020304" pitchFamily="18" charset="0"/>
              </a:rPr>
              <a:t>截矩阵的定义</a:t>
            </a:r>
          </a:p>
        </p:txBody>
      </p:sp>
      <p:sp>
        <p:nvSpPr>
          <p:cNvPr id="57349" name="Rectangle 3"/>
          <p:cNvSpPr>
            <a:spLocks noChangeArrowheads="1"/>
          </p:cNvSpPr>
          <p:nvPr/>
        </p:nvSpPr>
        <p:spPr bwMode="auto">
          <a:xfrm>
            <a:off x="457200" y="1600200"/>
            <a:ext cx="8291513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lnSpc>
                <a:spcPts val="5000"/>
              </a:lnSpc>
              <a:spcBef>
                <a:spcPct val="4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600" b="1"/>
              <a:t>定义：设给定模糊矩阵</a:t>
            </a:r>
            <a:r>
              <a:rPr lang="en-US" altLang="zh-CN" sz="3600" b="1"/>
              <a:t>R=(r</a:t>
            </a:r>
            <a:r>
              <a:rPr lang="en-US" altLang="zh-CN" sz="3600" b="1" baseline="-25000"/>
              <a:t>ij</a:t>
            </a:r>
            <a:r>
              <a:rPr lang="en-US" altLang="zh-CN" sz="3600" b="1"/>
              <a:t>)</a:t>
            </a:r>
            <a:r>
              <a:rPr lang="en-US" altLang="zh-CN" sz="3600" b="1" baseline="-25000"/>
              <a:t>m</a:t>
            </a:r>
            <a:r>
              <a:rPr lang="en-US" altLang="zh-CN" sz="3600" b="1" baseline="-25000">
                <a:latin typeface="宋体" panose="02010600030101010101" pitchFamily="2" charset="-122"/>
              </a:rPr>
              <a:t>×n</a:t>
            </a:r>
            <a:r>
              <a:rPr lang="zh-CN" altLang="en-US" sz="3600" b="1"/>
              <a:t>，对任意</a:t>
            </a:r>
            <a:r>
              <a:rPr lang="en-US" altLang="zh-CN" sz="3600" b="1"/>
              <a:t>λ ∈[0,1]</a:t>
            </a:r>
            <a:r>
              <a:rPr lang="zh-CN" altLang="en-US" sz="3600" b="1"/>
              <a:t>，称</a:t>
            </a:r>
            <a:r>
              <a:rPr lang="en-US" altLang="zh-CN" sz="3600" b="1"/>
              <a:t>R</a:t>
            </a:r>
            <a:r>
              <a:rPr lang="en-US" altLang="zh-CN" sz="3600" b="1" baseline="-25000"/>
              <a:t>λ</a:t>
            </a:r>
            <a:r>
              <a:rPr lang="en-US" altLang="zh-CN" sz="3600" b="1"/>
              <a:t>=(r</a:t>
            </a:r>
            <a:r>
              <a:rPr lang="en-US" altLang="zh-CN" sz="3600" b="1" baseline="-25000"/>
              <a:t>ij</a:t>
            </a:r>
            <a:r>
              <a:rPr lang="en-US" altLang="zh-CN" sz="3600" b="1" baseline="30000"/>
              <a:t> </a:t>
            </a:r>
            <a:r>
              <a:rPr lang="en-US" altLang="zh-CN" sz="3600" b="1"/>
              <a:t>(λ) )</a:t>
            </a:r>
            <a:r>
              <a:rPr lang="zh-CN" altLang="en-US" sz="3600" b="1"/>
              <a:t>为</a:t>
            </a:r>
            <a:r>
              <a:rPr lang="en-US" altLang="zh-CN" sz="3600" b="1"/>
              <a:t>R</a:t>
            </a:r>
            <a:r>
              <a:rPr lang="zh-CN" altLang="en-US" sz="3600" b="1"/>
              <a:t>的</a:t>
            </a:r>
            <a:r>
              <a:rPr lang="en-US" altLang="zh-CN" sz="3600" b="1" u="sng">
                <a:solidFill>
                  <a:srgbClr val="0033CC"/>
                </a:solidFill>
              </a:rPr>
              <a:t>λ</a:t>
            </a:r>
            <a:r>
              <a:rPr lang="zh-CN" altLang="en-US" sz="3600" b="1" u="sng">
                <a:solidFill>
                  <a:srgbClr val="0033CC"/>
                </a:solidFill>
              </a:rPr>
              <a:t>截矩阵</a:t>
            </a:r>
            <a:r>
              <a:rPr lang="zh-CN" altLang="en-US" sz="3600" b="1"/>
              <a:t>，其中</a:t>
            </a:r>
          </a:p>
        </p:txBody>
      </p:sp>
      <p:graphicFrame>
        <p:nvGraphicFramePr>
          <p:cNvPr id="57350" name="Object 4"/>
          <p:cNvGraphicFramePr>
            <a:graphicFrameLocks noChangeAspect="1"/>
          </p:cNvGraphicFramePr>
          <p:nvPr/>
        </p:nvGraphicFramePr>
        <p:xfrm>
          <a:off x="2043113" y="3573463"/>
          <a:ext cx="5203825" cy="1966912"/>
        </p:xfrm>
        <a:graphic>
          <a:graphicData uri="http://schemas.openxmlformats.org/presentationml/2006/ole">
            <p:oleObj spid="_x0000_s105473" name="Equation" r:id="rId4" imgW="1079500" imgH="508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5837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2AE10C0-151E-4DFA-AABA-42D196B50ED7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57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>
                <a:cs typeface="Times New Roman" panose="02020603050405020304" pitchFamily="18" charset="0"/>
              </a:rPr>
              <a:t>λ</a:t>
            </a:r>
            <a:r>
              <a:rPr lang="zh-CN" altLang="en-US" sz="4000" smtClean="0">
                <a:cs typeface="Times New Roman" panose="02020603050405020304" pitchFamily="18" charset="0"/>
              </a:rPr>
              <a:t>截矩阵</a:t>
            </a:r>
            <a:r>
              <a:rPr lang="en-US" altLang="zh-CN" sz="4000" smtClean="0">
                <a:cs typeface="Times New Roman" panose="02020603050405020304" pitchFamily="18" charset="0"/>
              </a:rPr>
              <a:t>——</a:t>
            </a:r>
            <a:r>
              <a:rPr lang="zh-CN" altLang="en-US" sz="4000" smtClean="0"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91513" cy="4924425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求模糊矩阵</a:t>
            </a:r>
            <a:r>
              <a:rPr lang="en-US" altLang="zh-CN" smtClean="0"/>
              <a:t>R</a:t>
            </a:r>
            <a:r>
              <a:rPr lang="zh-CN" altLang="en-US" smtClean="0"/>
              <a:t>在</a:t>
            </a:r>
            <a:r>
              <a:rPr lang="en-US" altLang="zh-CN" smtClean="0"/>
              <a:t>λ=0.5</a:t>
            </a:r>
            <a:r>
              <a:rPr lang="zh-CN" altLang="en-US" smtClean="0"/>
              <a:t>时的</a:t>
            </a:r>
            <a:r>
              <a:rPr lang="en-US" altLang="zh-CN" smtClean="0"/>
              <a:t>λ</a:t>
            </a:r>
            <a:r>
              <a:rPr lang="zh-CN" altLang="en-US" smtClean="0"/>
              <a:t>截矩阵</a:t>
            </a:r>
          </a:p>
        </p:txBody>
      </p:sp>
      <p:graphicFrame>
        <p:nvGraphicFramePr>
          <p:cNvPr id="58374" name="Object 4"/>
          <p:cNvGraphicFramePr>
            <a:graphicFrameLocks noChangeAspect="1"/>
          </p:cNvGraphicFramePr>
          <p:nvPr/>
        </p:nvGraphicFramePr>
        <p:xfrm>
          <a:off x="1331913" y="2636838"/>
          <a:ext cx="5327650" cy="2700337"/>
        </p:xfrm>
        <a:graphic>
          <a:graphicData uri="http://schemas.openxmlformats.org/presentationml/2006/ole">
            <p:oleObj spid="_x0000_s108545" name="Microsoft 公式 3.0" r:id="rId3" imgW="1803400" imgH="914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593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3DD981A-7417-49DD-94C0-B2538E62228F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58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altLang="zh-CN" sz="4000" smtClean="0">
                <a:cs typeface="Times New Roman" panose="02020603050405020304" pitchFamily="18" charset="0"/>
              </a:rPr>
              <a:t>λ</a:t>
            </a:r>
            <a:r>
              <a:rPr lang="zh-CN" altLang="en-US" sz="4000" smtClean="0"/>
              <a:t>截矩阵的性质</a:t>
            </a:r>
            <a:r>
              <a:rPr lang="en-US" altLang="zh-CN" sz="4000" smtClean="0"/>
              <a:t>1</a:t>
            </a:r>
          </a:p>
        </p:txBody>
      </p:sp>
      <p:graphicFrame>
        <p:nvGraphicFramePr>
          <p:cNvPr id="59397" name="Object 4"/>
          <p:cNvGraphicFramePr>
            <a:graphicFrameLocks noChangeAspect="1"/>
          </p:cNvGraphicFramePr>
          <p:nvPr>
            <p:ph idx="1"/>
          </p:nvPr>
        </p:nvGraphicFramePr>
        <p:xfrm>
          <a:off x="1403350" y="3030538"/>
          <a:ext cx="6913563" cy="808037"/>
        </p:xfrm>
        <a:graphic>
          <a:graphicData uri="http://schemas.openxmlformats.org/presentationml/2006/ole">
            <p:oleObj spid="_x0000_s110593" name="Equation" r:id="rId4" imgW="1955800" imgH="228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6041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DA65DF1-B4B8-4653-A8A3-53362BC94910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59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altLang="zh-CN" sz="4000" smtClean="0">
                <a:cs typeface="Times New Roman" panose="02020603050405020304" pitchFamily="18" charset="0"/>
              </a:rPr>
              <a:t>λ</a:t>
            </a:r>
            <a:r>
              <a:rPr lang="zh-CN" altLang="en-US" sz="4000" smtClean="0"/>
              <a:t>截矩阵的性质</a:t>
            </a:r>
            <a:r>
              <a:rPr lang="en-US" altLang="zh-CN" sz="4000" smtClean="0"/>
              <a:t>2</a:t>
            </a:r>
          </a:p>
        </p:txBody>
      </p:sp>
      <p:graphicFrame>
        <p:nvGraphicFramePr>
          <p:cNvPr id="60421" name="Object 4"/>
          <p:cNvGraphicFramePr>
            <a:graphicFrameLocks noChangeAspect="1"/>
          </p:cNvGraphicFramePr>
          <p:nvPr>
            <p:ph idx="1"/>
          </p:nvPr>
        </p:nvGraphicFramePr>
        <p:xfrm>
          <a:off x="2195513" y="2852738"/>
          <a:ext cx="5329237" cy="2085975"/>
        </p:xfrm>
        <a:graphic>
          <a:graphicData uri="http://schemas.openxmlformats.org/presentationml/2006/ole">
            <p:oleObj spid="_x0000_s111617" name="Equation" r:id="rId3" imgW="1168400" imgH="457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81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D7E7198-ACCF-41D6-9D5B-0BB6BCAD453B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6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关系</a:t>
            </a:r>
            <a:r>
              <a:rPr lang="en-US" altLang="zh-CN" sz="4000" smtClean="0"/>
              <a:t>——</a:t>
            </a:r>
            <a:r>
              <a:rPr lang="zh-CN" altLang="en-US" sz="4000" smtClean="0"/>
              <a:t>例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U={</a:t>
            </a:r>
            <a:r>
              <a:rPr lang="zh-CN" altLang="en-US" dirty="0" smtClean="0"/>
              <a:t>毛泽东，邓小平，老布什</a:t>
            </a:r>
            <a:r>
              <a:rPr lang="en-US" altLang="zh-CN" dirty="0" smtClean="0"/>
              <a:t>}</a:t>
            </a:r>
          </a:p>
          <a:p>
            <a:pPr eaLnBrk="1" hangingPunct="1"/>
            <a:r>
              <a:rPr lang="en-US" altLang="zh-CN" dirty="0" smtClean="0"/>
              <a:t>V={</a:t>
            </a:r>
            <a:r>
              <a:rPr lang="zh-CN" altLang="en-US" dirty="0" smtClean="0"/>
              <a:t>毛岸英，邓朴方，小布什</a:t>
            </a:r>
            <a:r>
              <a:rPr lang="en-US" altLang="zh-CN" dirty="0" smtClean="0"/>
              <a:t>}</a:t>
            </a:r>
          </a:p>
          <a:p>
            <a:pPr eaLnBrk="1" hangingPunct="1"/>
            <a:r>
              <a:rPr lang="zh-CN" altLang="en-US" dirty="0" smtClean="0"/>
              <a:t>二元组集合</a:t>
            </a:r>
            <a:r>
              <a:rPr lang="en-US" altLang="zh-CN" dirty="0" smtClean="0"/>
              <a:t>R ={(</a:t>
            </a:r>
            <a:r>
              <a:rPr lang="zh-CN" altLang="en-US" dirty="0" smtClean="0"/>
              <a:t>毛泽东</a:t>
            </a:r>
            <a:r>
              <a:rPr lang="en-US" altLang="zh-CN" dirty="0" smtClean="0"/>
              <a:t>,</a:t>
            </a:r>
            <a:r>
              <a:rPr lang="zh-CN" altLang="en-US" dirty="0" smtClean="0"/>
              <a:t>毛岸英</a:t>
            </a:r>
            <a:r>
              <a:rPr lang="en-US" altLang="zh-CN" dirty="0" smtClean="0"/>
              <a:t>), </a:t>
            </a:r>
            <a:r>
              <a:rPr lang="zh-CN" altLang="en-US" dirty="0" smtClean="0"/>
              <a:t>（邓小平</a:t>
            </a:r>
            <a:r>
              <a:rPr lang="en-US" altLang="zh-CN" dirty="0" smtClean="0"/>
              <a:t>,</a:t>
            </a:r>
            <a:r>
              <a:rPr lang="zh-CN" altLang="en-US" dirty="0" smtClean="0"/>
              <a:t>邓朴方</a:t>
            </a:r>
            <a:r>
              <a:rPr lang="en-US" altLang="zh-CN" dirty="0" smtClean="0"/>
              <a:t>), (</a:t>
            </a:r>
            <a:r>
              <a:rPr lang="zh-CN" altLang="en-US" dirty="0" smtClean="0"/>
              <a:t>老布什</a:t>
            </a:r>
            <a:r>
              <a:rPr lang="en-US" altLang="zh-CN" dirty="0" smtClean="0"/>
              <a:t>,</a:t>
            </a:r>
            <a:r>
              <a:rPr lang="zh-CN" altLang="en-US" dirty="0" smtClean="0"/>
              <a:t>小布什</a:t>
            </a:r>
            <a:r>
              <a:rPr lang="en-US" altLang="zh-CN" dirty="0" smtClean="0"/>
              <a:t>)}</a:t>
            </a:r>
            <a:r>
              <a:rPr lang="zh-CN" altLang="en-US" dirty="0" smtClean="0"/>
              <a:t>是什么？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6144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4B7FAE5-9396-4A08-AE88-20BAA22D009F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60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课堂作业</a:t>
            </a:r>
            <a:r>
              <a:rPr lang="en-US" altLang="zh-CN" sz="4000" smtClean="0"/>
              <a:t>(3-1)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614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916113"/>
            <a:ext cx="7777162" cy="258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6246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C5A8719-D18B-40D3-A624-3F9BCA4C120B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61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课堂作业</a:t>
            </a:r>
            <a:r>
              <a:rPr lang="en-US" altLang="zh-CN" sz="4000" smtClean="0"/>
              <a:t>(3-2)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若</a:t>
            </a:r>
            <a:r>
              <a:rPr lang="zh-CN" altLang="en-US" dirty="0">
                <a:ea typeface="Batang" pitchFamily="18" charset="-127"/>
              </a:rPr>
              <a:t>∀</a:t>
            </a:r>
            <a:r>
              <a:rPr lang="en-US" altLang="zh-CN" dirty="0">
                <a:ea typeface="Batang" pitchFamily="18" charset="-127"/>
              </a:rPr>
              <a:t>(</a:t>
            </a:r>
            <a:r>
              <a:rPr lang="en-US" altLang="zh-CN" dirty="0" err="1">
                <a:ea typeface="Batang" pitchFamily="18" charset="-127"/>
              </a:rPr>
              <a:t>u,u</a:t>
            </a:r>
            <a:r>
              <a:rPr lang="en-US" altLang="zh-CN" dirty="0">
                <a:ea typeface="Batang" pitchFamily="18" charset="-127"/>
              </a:rPr>
              <a:t>)∈U×U, R(</a:t>
            </a:r>
            <a:r>
              <a:rPr lang="en-US" altLang="zh-CN" dirty="0" err="1">
                <a:ea typeface="Batang" pitchFamily="18" charset="-127"/>
              </a:rPr>
              <a:t>u,u</a:t>
            </a:r>
            <a:r>
              <a:rPr lang="en-US" altLang="zh-CN" dirty="0">
                <a:ea typeface="Batang" pitchFamily="18" charset="-127"/>
              </a:rPr>
              <a:t>)=1,</a:t>
            </a:r>
            <a:r>
              <a:rPr lang="zh-CN" altLang="en-US" dirty="0">
                <a:ea typeface="Batang" pitchFamily="18" charset="-127"/>
              </a:rPr>
              <a:t>则称</a:t>
            </a:r>
            <a:r>
              <a:rPr lang="en-US" altLang="zh-CN" dirty="0">
                <a:ea typeface="Batang" pitchFamily="18" charset="-127"/>
              </a:rPr>
              <a:t>R</a:t>
            </a:r>
            <a:r>
              <a:rPr lang="zh-CN" altLang="en-US" dirty="0">
                <a:ea typeface="Batang" pitchFamily="18" charset="-127"/>
              </a:rPr>
              <a:t>为</a:t>
            </a:r>
            <a:r>
              <a:rPr lang="en-US" altLang="zh-CN" dirty="0">
                <a:ea typeface="Batang" pitchFamily="18" charset="-127"/>
              </a:rPr>
              <a:t>U</a:t>
            </a:r>
            <a:r>
              <a:rPr lang="zh-CN" altLang="en-US" dirty="0"/>
              <a:t>上的</a:t>
            </a:r>
            <a:r>
              <a:rPr lang="zh-CN" altLang="en-US" u="sng" dirty="0">
                <a:solidFill>
                  <a:srgbClr val="0033CC"/>
                </a:solidFill>
              </a:rPr>
              <a:t>自反</a:t>
            </a:r>
            <a:r>
              <a:rPr lang="zh-CN" altLang="en-US" u="sng" dirty="0" smtClean="0">
                <a:solidFill>
                  <a:srgbClr val="0033CC"/>
                </a:solidFill>
              </a:rPr>
              <a:t>关系</a:t>
            </a:r>
            <a:endParaRPr lang="en-US" altLang="zh-CN" dirty="0"/>
          </a:p>
          <a:p>
            <a:pPr eaLnBrk="1" hangingPunct="1"/>
            <a:endParaRPr lang="zh-CN" altLang="zh-CN" dirty="0" smtClean="0"/>
          </a:p>
        </p:txBody>
      </p:sp>
      <p:grpSp>
        <p:nvGrpSpPr>
          <p:cNvPr id="62470" name="Group 7"/>
          <p:cNvGrpSpPr/>
          <p:nvPr/>
        </p:nvGrpSpPr>
        <p:grpSpPr bwMode="auto">
          <a:xfrm>
            <a:off x="1403350" y="2439988"/>
            <a:ext cx="7416800" cy="1485900"/>
            <a:chOff x="884" y="1537"/>
            <a:chExt cx="4672" cy="936"/>
          </a:xfrm>
        </p:grpSpPr>
        <p:pic>
          <p:nvPicPr>
            <p:cNvPr id="62471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" y="1537"/>
              <a:ext cx="4672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47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2" y="2024"/>
              <a:ext cx="3901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6349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6BAC4DC-B4A8-4D93-89AB-0C2A9D766F50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62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课堂作业</a:t>
            </a:r>
            <a:r>
              <a:rPr lang="en-US" altLang="zh-CN" sz="4000" smtClean="0"/>
              <a:t>(3-3)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grpSp>
        <p:nvGrpSpPr>
          <p:cNvPr id="63494" name="Group 7"/>
          <p:cNvGrpSpPr/>
          <p:nvPr/>
        </p:nvGrpSpPr>
        <p:grpSpPr bwMode="auto">
          <a:xfrm>
            <a:off x="1116013" y="1844675"/>
            <a:ext cx="7777162" cy="4337050"/>
            <a:chOff x="703" y="1162"/>
            <a:chExt cx="4899" cy="2732"/>
          </a:xfrm>
        </p:grpSpPr>
        <p:pic>
          <p:nvPicPr>
            <p:cNvPr id="6349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" y="1162"/>
              <a:ext cx="4536" cy="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49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" y="2569"/>
              <a:ext cx="222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497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" y="2795"/>
              <a:ext cx="4854" cy="1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 txBox="1">
            <a:spLocks noGrp="1"/>
          </p:cNvSpPr>
          <p:nvPr>
            <p:ph type="ftr" sz="quarter" idx="3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en-US" altLang="zh-CN" sz="1400" dirty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4099" name="Rectangle 9"/>
          <p:cNvSpPr txBox="1">
            <a:spLocks noGrp="1"/>
          </p:cNvSpPr>
          <p:nvPr>
            <p:ph type="sldNum" sz="quarter" idx="4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tx2"/>
                </a:solidFill>
              </a:rPr>
              <a:pPr lvl="0" algn="r" eaLnBrk="1" hangingPunct="1"/>
              <a:t>63</a:t>
            </a:fld>
            <a:endParaRPr lang="en-US" altLang="zh-CN" sz="1400" dirty="0">
              <a:solidFill>
                <a:schemeClr val="tx2"/>
              </a:solidFill>
            </a:endParaRPr>
          </a:p>
        </p:txBody>
      </p:sp>
      <p:sp>
        <p:nvSpPr>
          <p:cNvPr id="4100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kumimoji="1" lang="zh-CN" altLang="en-US" dirty="0">
                <a:latin typeface="+mj-lt"/>
                <a:ea typeface="+mj-ea"/>
                <a:cs typeface="+mj-cs"/>
              </a:rPr>
              <a:t>作业答案</a:t>
            </a:r>
          </a:p>
        </p:txBody>
      </p:sp>
      <p:graphicFrame>
        <p:nvGraphicFramePr>
          <p:cNvPr id="4101" name="Object 3"/>
          <p:cNvGraphicFramePr>
            <a:graphicFrameLocks/>
          </p:cNvGraphicFramePr>
          <p:nvPr/>
        </p:nvGraphicFramePr>
        <p:xfrm>
          <a:off x="1258888" y="4149725"/>
          <a:ext cx="2409825" cy="862013"/>
        </p:xfrm>
        <a:graphic>
          <a:graphicData uri="http://schemas.openxmlformats.org/presentationml/2006/ole">
            <p:oleObj spid="_x0000_s3076" r:id="rId4" imgW="597420" imgH="422944" progId="">
              <p:embed/>
            </p:oleObj>
          </a:graphicData>
        </a:graphic>
      </p:graphicFrame>
      <p:graphicFrame>
        <p:nvGraphicFramePr>
          <p:cNvPr id="4102" name="Object 4"/>
          <p:cNvGraphicFramePr>
            <a:graphicFrameLocks/>
          </p:cNvGraphicFramePr>
          <p:nvPr/>
        </p:nvGraphicFramePr>
        <p:xfrm>
          <a:off x="4356100" y="4365625"/>
          <a:ext cx="1192213" cy="731838"/>
        </p:xfrm>
        <a:graphic>
          <a:graphicData uri="http://schemas.openxmlformats.org/presentationml/2006/ole">
            <p:oleObj spid="_x0000_s3077" r:id="rId5" imgW="982066" imgH="1190549" progId="">
              <p:embed/>
            </p:oleObj>
          </a:graphicData>
        </a:graphic>
      </p:graphicFrame>
      <p:graphicFrame>
        <p:nvGraphicFramePr>
          <p:cNvPr id="4103" name="Object 5"/>
          <p:cNvGraphicFramePr>
            <a:graphicFrameLocks/>
          </p:cNvGraphicFramePr>
          <p:nvPr/>
        </p:nvGraphicFramePr>
        <p:xfrm>
          <a:off x="6011863" y="4221163"/>
          <a:ext cx="1223962" cy="763587"/>
        </p:xfrm>
        <a:graphic>
          <a:graphicData uri="http://schemas.openxmlformats.org/presentationml/2006/ole">
            <p:oleObj spid="_x0000_s3078" r:id="rId6" imgW="1576426" imgH="1942186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4"/>
          <p:cNvSpPr txBox="1">
            <a:spLocks noGrp="1"/>
          </p:cNvSpPr>
          <p:nvPr>
            <p:ph type="ftr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en-US" altLang="zh-CN" sz="1400" dirty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512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dirty="0">
                <a:solidFill>
                  <a:schemeClr val="tx2"/>
                </a:solidFill>
              </a:rPr>
              <a:pPr lvl="0" algn="r" eaLnBrk="1" hangingPunct="1"/>
              <a:t>64</a:t>
            </a:fld>
            <a:endParaRPr lang="en-US" altLang="zh-CN" sz="1400" dirty="0">
              <a:solidFill>
                <a:schemeClr val="tx2"/>
              </a:solidFill>
            </a:endParaRPr>
          </a:p>
        </p:txBody>
      </p:sp>
      <p:grpSp>
        <p:nvGrpSpPr>
          <p:cNvPr id="5125" name="Group 3"/>
          <p:cNvGrpSpPr/>
          <p:nvPr/>
        </p:nvGrpSpPr>
        <p:grpSpPr>
          <a:xfrm>
            <a:off x="1403350" y="2439988"/>
            <a:ext cx="7416800" cy="1485900"/>
            <a:chOff x="884" y="1537"/>
            <a:chExt cx="4672" cy="936"/>
          </a:xfrm>
        </p:grpSpPr>
        <p:pic>
          <p:nvPicPr>
            <p:cNvPr id="5127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4" y="1537"/>
              <a:ext cx="4672" cy="48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5128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02" y="2024"/>
              <a:ext cx="3901" cy="449"/>
            </a:xfrm>
            <a:prstGeom prst="rect">
              <a:avLst/>
            </a:prstGeom>
            <a:noFill/>
            <a:ln w="9525">
              <a:noFill/>
            </a:ln>
          </p:spPr>
        </p:pic>
      </p:grpSp>
      <p:graphicFrame>
        <p:nvGraphicFramePr>
          <p:cNvPr id="5126" name="Object 6"/>
          <p:cNvGraphicFramePr>
            <a:graphicFrameLocks/>
          </p:cNvGraphicFramePr>
          <p:nvPr>
            <p:ph idx="1"/>
          </p:nvPr>
        </p:nvGraphicFramePr>
        <p:xfrm>
          <a:off x="1763713" y="4149725"/>
          <a:ext cx="6096000" cy="1463675"/>
        </p:xfrm>
        <a:graphic>
          <a:graphicData uri="http://schemas.openxmlformats.org/presentationml/2006/ole">
            <p:oleObj spid="_x0000_s118785" r:id="rId5" imgW="1905000" imgH="457200" progId="">
              <p:embed/>
            </p:oleObj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4"/>
          <p:cNvSpPr txBox="1">
            <a:spLocks noGrp="1"/>
          </p:cNvSpPr>
          <p:nvPr>
            <p:ph type="ftr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en-US" altLang="zh-CN" sz="1400" dirty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614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dirty="0">
                <a:solidFill>
                  <a:schemeClr val="tx2"/>
                </a:solidFill>
              </a:rPr>
              <a:pPr lvl="0" algn="r" eaLnBrk="1" hangingPunct="1"/>
              <a:t>65</a:t>
            </a:fld>
            <a:endParaRPr lang="en-US" altLang="zh-CN" sz="1400" dirty="0">
              <a:solidFill>
                <a:schemeClr val="tx2"/>
              </a:solidFill>
            </a:endParaRPr>
          </a:p>
        </p:txBody>
      </p:sp>
      <p:sp>
        <p:nvSpPr>
          <p:cNvPr id="614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endParaRPr lang="zh-CN" altLang="zh-CN" dirty="0"/>
          </a:p>
        </p:txBody>
      </p:sp>
      <p:grpSp>
        <p:nvGrpSpPr>
          <p:cNvPr id="6150" name="Group 4"/>
          <p:cNvGrpSpPr/>
          <p:nvPr/>
        </p:nvGrpSpPr>
        <p:grpSpPr>
          <a:xfrm>
            <a:off x="1116013" y="1844675"/>
            <a:ext cx="7777162" cy="4337050"/>
            <a:chOff x="703" y="1162"/>
            <a:chExt cx="4899" cy="2732"/>
          </a:xfrm>
        </p:grpSpPr>
        <p:pic>
          <p:nvPicPr>
            <p:cNvPr id="6151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3" y="1162"/>
              <a:ext cx="4536" cy="140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152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" y="2569"/>
              <a:ext cx="2223" cy="24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153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8" y="2795"/>
              <a:ext cx="4854" cy="10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4"/>
          <p:cNvSpPr txBox="1">
            <a:spLocks noGrp="1"/>
          </p:cNvSpPr>
          <p:nvPr>
            <p:ph type="ftr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en-US" altLang="zh-CN" sz="1400" dirty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717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dirty="0">
                <a:solidFill>
                  <a:schemeClr val="tx2"/>
                </a:solidFill>
              </a:rPr>
              <a:pPr lvl="0" algn="r" eaLnBrk="1" hangingPunct="1"/>
              <a:t>66</a:t>
            </a:fld>
            <a:endParaRPr lang="en-US" altLang="zh-CN" sz="1400" dirty="0">
              <a:solidFill>
                <a:schemeClr val="tx2"/>
              </a:solidFill>
            </a:endParaRPr>
          </a:p>
        </p:txBody>
      </p:sp>
      <p:sp>
        <p:nvSpPr>
          <p:cNvPr id="717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endParaRPr lang="zh-CN" altLang="zh-CN" dirty="0"/>
          </a:p>
        </p:txBody>
      </p:sp>
      <p:pic>
        <p:nvPicPr>
          <p:cNvPr id="717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1649413"/>
            <a:ext cx="6335712" cy="28590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888" y="4797425"/>
            <a:ext cx="7058025" cy="14938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3688" y="2852936"/>
            <a:ext cx="6122640" cy="139675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9600" b="1" dirty="0" smtClean="0"/>
              <a:t>19-20</a:t>
            </a:r>
            <a:r>
              <a:rPr lang="zh-CN" altLang="en-US" sz="9600" b="1" dirty="0" smtClean="0"/>
              <a:t>学时</a:t>
            </a:r>
            <a:endParaRPr lang="zh-CN" altLang="en-US" sz="9600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8A082E-7C2F-421E-8103-89BE048DEB37}" type="datetime1">
              <a:rPr lang="zh-CN" altLang="en-US" smtClean="0"/>
              <a:pPr>
                <a:defRPr/>
              </a:pPr>
              <a:t>2020/12/18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A26153-FE1C-4314-B15C-F41B0BD7D707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8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65539" name="Rectangle 9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C0D351F-473C-4525-BCE8-85C6112299A3}" type="slidenum">
              <a:rPr kumimoji="0" lang="en-US" altLang="zh-CN" sz="1400" smtClean="0">
                <a:solidFill>
                  <a:schemeClr val="tx2"/>
                </a:solidFill>
              </a:rPr>
              <a:pPr eaLnBrk="1" hangingPunct="1"/>
              <a:t>68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7002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4-5 </a:t>
            </a:r>
            <a:r>
              <a:rPr lang="zh-CN" altLang="en-US" smtClean="0"/>
              <a:t>模糊关系的合成</a:t>
            </a:r>
          </a:p>
        </p:txBody>
      </p:sp>
      <p:graphicFrame>
        <p:nvGraphicFramePr>
          <p:cNvPr id="65541" name="Object 3"/>
          <p:cNvGraphicFramePr>
            <a:graphicFrameLocks noChangeAspect="1"/>
          </p:cNvGraphicFramePr>
          <p:nvPr/>
        </p:nvGraphicFramePr>
        <p:xfrm>
          <a:off x="3635375" y="4449763"/>
          <a:ext cx="3024188" cy="1643062"/>
        </p:xfrm>
        <a:graphic>
          <a:graphicData uri="http://schemas.openxmlformats.org/presentationml/2006/ole">
            <p:oleObj spid="_x0000_s120833" name="Clip" r:id="rId4" imgW="2979738" imgH="2795588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页脚占位符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66563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6E723B6-16DC-444E-98A9-2FAF8ADAE1F7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69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经典关系的合成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844675"/>
            <a:ext cx="7466013" cy="4464050"/>
          </a:xfrm>
        </p:spPr>
        <p:txBody>
          <a:bodyPr/>
          <a:lstStyle/>
          <a:p>
            <a:pPr eaLnBrk="1" hangingPunct="1"/>
            <a:r>
              <a:rPr lang="en-US" altLang="zh-CN" sz="3200" smtClean="0"/>
              <a:t>X</a:t>
            </a:r>
            <a:r>
              <a:rPr lang="zh-CN" altLang="en-US" sz="3200" smtClean="0"/>
              <a:t>表示人群</a:t>
            </a:r>
          </a:p>
          <a:p>
            <a:pPr eaLnBrk="1" hangingPunct="1"/>
            <a:r>
              <a:rPr lang="zh-CN" altLang="en-US" sz="3200" smtClean="0"/>
              <a:t>兄弟关系</a:t>
            </a:r>
            <a:r>
              <a:rPr lang="en-US" altLang="zh-CN" sz="3200" smtClean="0"/>
              <a:t>Q</a:t>
            </a:r>
            <a:r>
              <a:rPr lang="zh-CN" altLang="en-US" sz="3200" smtClean="0"/>
              <a:t>：</a:t>
            </a:r>
            <a:r>
              <a:rPr lang="en-US" altLang="zh-CN" sz="3200" smtClean="0"/>
              <a:t>X</a:t>
            </a:r>
            <a:r>
              <a:rPr lang="en-US" altLang="zh-CN" sz="3200" smtClean="0">
                <a:sym typeface="Wingdings" panose="05000000000000000000" pitchFamily="2" charset="2"/>
              </a:rPr>
              <a:t>X</a:t>
            </a:r>
            <a:r>
              <a:rPr lang="zh-CN" altLang="en-US" sz="3200" smtClean="0">
                <a:sym typeface="Wingdings" panose="05000000000000000000" pitchFamily="2" charset="2"/>
              </a:rPr>
              <a:t>，</a:t>
            </a:r>
            <a:r>
              <a:rPr lang="zh-CN" altLang="en-US" sz="3200" smtClean="0"/>
              <a:t>父子关系</a:t>
            </a:r>
            <a:r>
              <a:rPr lang="en-US" altLang="zh-CN" sz="3200" smtClean="0"/>
              <a:t>R</a:t>
            </a:r>
            <a:r>
              <a:rPr lang="zh-CN" altLang="en-US" sz="3200" smtClean="0"/>
              <a:t>：</a:t>
            </a:r>
            <a:r>
              <a:rPr lang="en-US" altLang="zh-CN" sz="3200" smtClean="0"/>
              <a:t>X</a:t>
            </a:r>
            <a:r>
              <a:rPr lang="en-US" altLang="zh-CN" sz="3200" smtClean="0">
                <a:sym typeface="Wingdings" panose="05000000000000000000" pitchFamily="2" charset="2"/>
              </a:rPr>
              <a:t>X</a:t>
            </a:r>
            <a:r>
              <a:rPr lang="zh-CN" altLang="en-US" sz="3200" smtClean="0">
                <a:sym typeface="Wingdings" panose="05000000000000000000" pitchFamily="2" charset="2"/>
              </a:rPr>
              <a:t>，叔侄关系</a:t>
            </a:r>
            <a:r>
              <a:rPr lang="en-US" altLang="zh-CN" sz="3200" smtClean="0">
                <a:sym typeface="Wingdings" panose="05000000000000000000" pitchFamily="2" charset="2"/>
              </a:rPr>
              <a:t>S</a:t>
            </a:r>
            <a:r>
              <a:rPr lang="zh-CN" altLang="en-US" sz="3200" smtClean="0">
                <a:sym typeface="Wingdings" panose="05000000000000000000" pitchFamily="2" charset="2"/>
              </a:rPr>
              <a:t>：</a:t>
            </a:r>
            <a:r>
              <a:rPr lang="en-US" altLang="zh-CN" sz="3200" smtClean="0">
                <a:sym typeface="Wingdings" panose="05000000000000000000" pitchFamily="2" charset="2"/>
              </a:rPr>
              <a:t>XX</a:t>
            </a:r>
          </a:p>
          <a:p>
            <a:pPr eaLnBrk="1" hangingPunct="1"/>
            <a:r>
              <a:rPr lang="zh-CN" altLang="en-US" sz="3200" smtClean="0">
                <a:sym typeface="Wingdings" panose="05000000000000000000" pitchFamily="2" charset="2"/>
              </a:rPr>
              <a:t>问：</a:t>
            </a:r>
            <a:r>
              <a:rPr lang="en-US" altLang="zh-CN" sz="3200" smtClean="0">
                <a:sym typeface="Wingdings" panose="05000000000000000000" pitchFamily="2" charset="2"/>
              </a:rPr>
              <a:t>Q,R,S</a:t>
            </a:r>
            <a:r>
              <a:rPr lang="zh-CN" altLang="en-US" sz="3200" smtClean="0">
                <a:sym typeface="Wingdings" panose="05000000000000000000" pitchFamily="2" charset="2"/>
              </a:rPr>
              <a:t>这三个关系之间存在着什么关系？</a:t>
            </a:r>
          </a:p>
          <a:p>
            <a:pPr eaLnBrk="1" hangingPunct="1"/>
            <a:endParaRPr lang="en-US" altLang="zh-CN" sz="3200" smtClean="0"/>
          </a:p>
        </p:txBody>
      </p:sp>
      <p:graphicFrame>
        <p:nvGraphicFramePr>
          <p:cNvPr id="6656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3059113" y="4659313"/>
          <a:ext cx="3810000" cy="1385887"/>
        </p:xfrm>
        <a:graphic>
          <a:graphicData uri="http://schemas.openxmlformats.org/presentationml/2006/ole">
            <p:oleObj spid="_x0000_s124929" name="Equation" r:id="rId3" imgW="1257300" imgH="457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921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AAC5B7-53E5-41DD-BC66-F93E091CCAD9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7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“</a:t>
            </a:r>
            <a:r>
              <a:rPr lang="zh-CN" altLang="en-US" sz="4000" smtClean="0"/>
              <a:t>经典关系”的定义</a:t>
            </a:r>
          </a:p>
        </p:txBody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smtClean="0"/>
              <a:t>定义：集合</a:t>
            </a:r>
            <a:r>
              <a:rPr lang="en-US" altLang="zh-CN" sz="4000" smtClean="0"/>
              <a:t>A,B</a:t>
            </a:r>
            <a:r>
              <a:rPr lang="zh-CN" altLang="en-US" sz="4000" smtClean="0"/>
              <a:t>的直积</a:t>
            </a:r>
            <a:r>
              <a:rPr lang="en-US" altLang="zh-CN" sz="4000" smtClean="0"/>
              <a:t>A×B={(a,b)|a∈A,b∈B}</a:t>
            </a:r>
            <a:r>
              <a:rPr lang="zh-CN" altLang="en-US" sz="4000" smtClean="0"/>
              <a:t>的一个子集</a:t>
            </a:r>
            <a:r>
              <a:rPr lang="en-US" altLang="zh-CN" sz="4000" smtClean="0"/>
              <a:t>R</a:t>
            </a:r>
            <a:r>
              <a:rPr lang="zh-CN" altLang="en-US" sz="4000" smtClean="0"/>
              <a:t>称为</a:t>
            </a:r>
            <a:r>
              <a:rPr lang="en-US" altLang="zh-CN" sz="4000" smtClean="0"/>
              <a:t>A</a:t>
            </a:r>
            <a:r>
              <a:rPr lang="zh-CN" altLang="en-US" sz="4000" smtClean="0"/>
              <a:t>到</a:t>
            </a:r>
            <a:r>
              <a:rPr lang="en-US" altLang="zh-CN" sz="4000" smtClean="0"/>
              <a:t>B</a:t>
            </a:r>
            <a:r>
              <a:rPr lang="zh-CN" altLang="en-US" sz="4000" smtClean="0"/>
              <a:t>的一个二元关系，简称</a:t>
            </a:r>
            <a:r>
              <a:rPr lang="zh-CN" altLang="en-US" sz="4000" u="sng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6758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51967DE-2BAC-4891-9440-C1C0CBDF7B57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70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叔侄关系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x,z</a:t>
            </a:r>
            <a:r>
              <a:rPr lang="zh-CN" altLang="en-US" smtClean="0"/>
              <a:t>存在叔侄关系</a:t>
            </a:r>
            <a:r>
              <a:rPr lang="zh-CN" altLang="en-US" smtClean="0">
                <a:sym typeface="Wingdings" panose="05000000000000000000" pitchFamily="2" charset="2"/>
              </a:rPr>
              <a:t>（</a:t>
            </a:r>
            <a:r>
              <a:rPr lang="en-US" altLang="zh-CN" smtClean="0"/>
              <a:t>x</a:t>
            </a:r>
            <a:r>
              <a:rPr lang="zh-CN" altLang="en-US" smtClean="0"/>
              <a:t>是</a:t>
            </a:r>
            <a:r>
              <a:rPr lang="en-US" altLang="zh-CN" smtClean="0"/>
              <a:t>z</a:t>
            </a:r>
            <a:r>
              <a:rPr lang="zh-CN" altLang="en-US" smtClean="0"/>
              <a:t>的叔叔或伯伯）</a:t>
            </a:r>
            <a:r>
              <a:rPr lang="zh-CN" altLang="en-US" smtClean="0">
                <a:sym typeface="Wingdings" panose="05000000000000000000" pitchFamily="2" charset="2"/>
              </a:rPr>
              <a:t>？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sym typeface="Wingdings" panose="05000000000000000000" pitchFamily="2" charset="2"/>
              </a:rPr>
              <a:t>存在一个</a:t>
            </a:r>
            <a:r>
              <a:rPr lang="en-US" altLang="zh-CN" smtClean="0">
                <a:sym typeface="Wingdings" panose="05000000000000000000" pitchFamily="2" charset="2"/>
              </a:rPr>
              <a:t>y</a:t>
            </a:r>
            <a:r>
              <a:rPr lang="zh-CN" altLang="en-US" smtClean="0">
                <a:sym typeface="Wingdings" panose="05000000000000000000" pitchFamily="2" charset="2"/>
              </a:rPr>
              <a:t>，</a:t>
            </a:r>
            <a:r>
              <a:rPr lang="en-US" altLang="zh-CN" smtClean="0">
                <a:sym typeface="Wingdings" panose="05000000000000000000" pitchFamily="2" charset="2"/>
              </a:rPr>
              <a:t>y</a:t>
            </a:r>
            <a:r>
              <a:rPr lang="zh-CN" altLang="en-US" smtClean="0">
                <a:sym typeface="Wingdings" panose="05000000000000000000" pitchFamily="2" charset="2"/>
              </a:rPr>
              <a:t>是</a:t>
            </a:r>
            <a:r>
              <a:rPr lang="en-US" altLang="zh-CN" smtClean="0">
                <a:sym typeface="Wingdings" panose="05000000000000000000" pitchFamily="2" charset="2"/>
              </a:rPr>
              <a:t>x</a:t>
            </a:r>
            <a:r>
              <a:rPr lang="zh-CN" altLang="en-US" smtClean="0">
                <a:sym typeface="Wingdings" panose="05000000000000000000" pitchFamily="2" charset="2"/>
              </a:rPr>
              <a:t>的兄弟，且</a:t>
            </a:r>
            <a:r>
              <a:rPr lang="en-US" altLang="zh-CN" smtClean="0">
                <a:sym typeface="Wingdings" panose="05000000000000000000" pitchFamily="2" charset="2"/>
              </a:rPr>
              <a:t>y</a:t>
            </a:r>
            <a:r>
              <a:rPr lang="zh-CN" altLang="en-US" smtClean="0">
                <a:sym typeface="Wingdings" panose="05000000000000000000" pitchFamily="2" charset="2"/>
              </a:rPr>
              <a:t>是</a:t>
            </a:r>
            <a:r>
              <a:rPr lang="en-US" altLang="zh-CN" smtClean="0">
                <a:sym typeface="Wingdings" panose="05000000000000000000" pitchFamily="2" charset="2"/>
              </a:rPr>
              <a:t>z</a:t>
            </a:r>
            <a:r>
              <a:rPr lang="zh-CN" altLang="en-US" smtClean="0">
                <a:sym typeface="Wingdings" panose="05000000000000000000" pitchFamily="2" charset="2"/>
              </a:rPr>
              <a:t>父亲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sym typeface="Wingdings" panose="05000000000000000000" pitchFamily="2" charset="2"/>
              </a:rPr>
              <a:t>x</a:t>
            </a:r>
            <a:r>
              <a:rPr lang="en-US" altLang="zh-CN" smtClean="0">
                <a:solidFill>
                  <a:srgbClr val="0033CC"/>
                </a:solidFill>
                <a:sym typeface="Wingdings" panose="05000000000000000000" pitchFamily="2" charset="2"/>
              </a:rPr>
              <a:t>S</a:t>
            </a:r>
            <a:r>
              <a:rPr lang="en-US" altLang="zh-CN" smtClean="0">
                <a:sym typeface="Wingdings" panose="05000000000000000000" pitchFamily="2" charset="2"/>
              </a:rPr>
              <a:t>z</a:t>
            </a:r>
            <a:r>
              <a:rPr lang="zh-CN" altLang="en-US" smtClean="0">
                <a:sym typeface="Wingdings" panose="05000000000000000000" pitchFamily="2" charset="2"/>
              </a:rPr>
              <a:t>存在</a:t>
            </a:r>
            <a:r>
              <a:rPr lang="en-US" altLang="zh-CN" smtClean="0">
                <a:sym typeface="Wingdings" panose="05000000000000000000" pitchFamily="2" charset="2"/>
              </a:rPr>
              <a:t>y∈X,</a:t>
            </a:r>
            <a:r>
              <a:rPr lang="zh-CN" altLang="en-US" smtClean="0">
                <a:sym typeface="Wingdings" panose="05000000000000000000" pitchFamily="2" charset="2"/>
              </a:rPr>
              <a:t>使</a:t>
            </a:r>
            <a:r>
              <a:rPr lang="en-US" altLang="zh-CN" smtClean="0">
                <a:sym typeface="Wingdings" panose="05000000000000000000" pitchFamily="2" charset="2"/>
              </a:rPr>
              <a:t>x</a:t>
            </a:r>
            <a:r>
              <a:rPr lang="en-US" altLang="zh-CN" smtClean="0">
                <a:solidFill>
                  <a:srgbClr val="0033CC"/>
                </a:solidFill>
                <a:sym typeface="Wingdings" panose="05000000000000000000" pitchFamily="2" charset="2"/>
              </a:rPr>
              <a:t>Q</a:t>
            </a:r>
            <a:r>
              <a:rPr lang="en-US" altLang="zh-CN" smtClean="0">
                <a:sym typeface="Wingdings" panose="05000000000000000000" pitchFamily="2" charset="2"/>
              </a:rPr>
              <a:t>y</a:t>
            </a:r>
            <a:r>
              <a:rPr lang="zh-CN" altLang="en-US" smtClean="0">
                <a:sym typeface="Wingdings" panose="05000000000000000000" pitchFamily="2" charset="2"/>
              </a:rPr>
              <a:t>且</a:t>
            </a:r>
            <a:r>
              <a:rPr lang="en-US" altLang="zh-CN" smtClean="0">
                <a:sym typeface="Wingdings" panose="05000000000000000000" pitchFamily="2" charset="2"/>
              </a:rPr>
              <a:t>y</a:t>
            </a:r>
            <a:r>
              <a:rPr lang="en-US" altLang="zh-CN" smtClean="0">
                <a:solidFill>
                  <a:srgbClr val="0033CC"/>
                </a:solidFill>
                <a:sym typeface="Wingdings" panose="05000000000000000000" pitchFamily="2" charset="2"/>
              </a:rPr>
              <a:t>R</a:t>
            </a:r>
            <a:r>
              <a:rPr lang="en-US" altLang="zh-CN" smtClean="0">
                <a:sym typeface="Wingdings" panose="05000000000000000000" pitchFamily="2" charset="2"/>
              </a:rPr>
              <a:t>z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称叔侄关系</a:t>
            </a:r>
            <a:r>
              <a:rPr lang="en-US" altLang="zh-CN" smtClean="0"/>
              <a:t>S</a:t>
            </a:r>
            <a:r>
              <a:rPr lang="zh-CN" altLang="en-US" smtClean="0"/>
              <a:t>是兄弟关系</a:t>
            </a:r>
            <a:r>
              <a:rPr lang="en-US" altLang="zh-CN" smtClean="0"/>
              <a:t>Q</a:t>
            </a:r>
            <a:r>
              <a:rPr lang="zh-CN" altLang="en-US" smtClean="0"/>
              <a:t>和父子关系</a:t>
            </a:r>
            <a:r>
              <a:rPr lang="en-US" altLang="zh-CN" smtClean="0"/>
              <a:t>R</a:t>
            </a:r>
            <a:r>
              <a:rPr lang="zh-CN" altLang="en-US" smtClean="0"/>
              <a:t>的</a:t>
            </a:r>
            <a:r>
              <a:rPr lang="zh-CN" altLang="en-US" u="sng" smtClean="0">
                <a:solidFill>
                  <a:srgbClr val="0033CC"/>
                </a:solidFill>
              </a:rPr>
              <a:t>合成</a:t>
            </a:r>
            <a:r>
              <a:rPr lang="zh-CN" altLang="en-US" smtClean="0"/>
              <a:t>，记为</a:t>
            </a:r>
            <a:r>
              <a:rPr lang="en-US" altLang="zh-CN" smtClean="0"/>
              <a:t>S=Q</a:t>
            </a:r>
            <a:r>
              <a:rPr lang="ru-RU" altLang="zh-CN" smtClean="0">
                <a:cs typeface="Times New Roman" panose="02020603050405020304" pitchFamily="18" charset="0"/>
              </a:rPr>
              <a:t>о</a:t>
            </a:r>
            <a:r>
              <a:rPr lang="en-US" altLang="zh-CN" smtClean="0">
                <a:cs typeface="Times New Roman" panose="02020603050405020304" pitchFamily="18" charset="0"/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6861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CEF9AD6-937C-4EEA-98C8-B39C4873EC8D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71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关系合成的定义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设</a:t>
            </a:r>
            <a:r>
              <a:rPr lang="en-US" altLang="zh-CN" smtClean="0"/>
              <a:t>Q</a:t>
            </a:r>
            <a:r>
              <a:rPr lang="en-US" altLang="zh-CN" smtClean="0">
                <a:latin typeface="宋体" panose="02010600030101010101" pitchFamily="2" charset="-122"/>
              </a:rPr>
              <a:t>∈P(U×V),R∈P(V×W), S∈P(U×W)</a:t>
            </a:r>
          </a:p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若</a:t>
            </a:r>
            <a:r>
              <a:rPr lang="en-US" altLang="zh-CN" smtClean="0">
                <a:latin typeface="宋体" panose="02010600030101010101" pitchFamily="2" charset="-122"/>
              </a:rPr>
              <a:t>(u,w)∈S</a:t>
            </a:r>
            <a:r>
              <a:rPr lang="en-US" altLang="zh-CN" smtClean="0">
                <a:latin typeface="宋体" panose="02010600030101010101" pitchFamily="2" charset="-122"/>
                <a:sym typeface="Wingdings" panose="05000000000000000000" pitchFamily="2" charset="2"/>
              </a:rPr>
              <a:t></a:t>
            </a:r>
            <a:r>
              <a:rPr lang="zh-CN" altLang="en-US" smtClean="0">
                <a:latin typeface="宋体" panose="02010600030101010101" pitchFamily="2" charset="-122"/>
                <a:sym typeface="Wingdings" panose="05000000000000000000" pitchFamily="2" charset="2"/>
              </a:rPr>
              <a:t>存在</a:t>
            </a:r>
            <a:r>
              <a:rPr lang="en-US" altLang="zh-CN" smtClean="0">
                <a:latin typeface="宋体" panose="02010600030101010101" pitchFamily="2" charset="-122"/>
                <a:sym typeface="Wingdings" panose="05000000000000000000" pitchFamily="2" charset="2"/>
              </a:rPr>
              <a:t>v</a:t>
            </a:r>
            <a:r>
              <a:rPr lang="en-US" altLang="zh-CN" smtClean="0">
                <a:latin typeface="宋体" panose="02010600030101010101" pitchFamily="2" charset="-122"/>
              </a:rPr>
              <a:t>∈V,</a:t>
            </a:r>
            <a:r>
              <a:rPr lang="zh-CN" altLang="en-US" smtClean="0">
                <a:latin typeface="宋体" panose="02010600030101010101" pitchFamily="2" charset="-122"/>
              </a:rPr>
              <a:t>使</a:t>
            </a:r>
            <a:r>
              <a:rPr lang="en-US" altLang="zh-CN" smtClean="0">
                <a:latin typeface="宋体" panose="02010600030101010101" pitchFamily="2" charset="-122"/>
              </a:rPr>
              <a:t>(u,v)∈Q</a:t>
            </a:r>
            <a:r>
              <a:rPr lang="zh-CN" altLang="en-US" smtClean="0">
                <a:latin typeface="宋体" panose="02010600030101010101" pitchFamily="2" charset="-122"/>
              </a:rPr>
              <a:t>且</a:t>
            </a:r>
            <a:r>
              <a:rPr lang="en-US" altLang="zh-CN" smtClean="0">
                <a:latin typeface="宋体" panose="02010600030101010101" pitchFamily="2" charset="-122"/>
              </a:rPr>
              <a:t>(v,w)∈R</a:t>
            </a:r>
            <a:r>
              <a:rPr lang="zh-CN" altLang="en-US" smtClean="0">
                <a:latin typeface="宋体" panose="02010600030101010101" pitchFamily="2" charset="-122"/>
              </a:rPr>
              <a:t>，则称关系</a:t>
            </a:r>
            <a:r>
              <a:rPr lang="en-US" altLang="zh-CN" smtClean="0">
                <a:latin typeface="宋体" panose="02010600030101010101" pitchFamily="2" charset="-122"/>
              </a:rPr>
              <a:t>S</a:t>
            </a:r>
            <a:r>
              <a:rPr lang="zh-CN" altLang="en-US" smtClean="0">
                <a:latin typeface="宋体" panose="02010600030101010101" pitchFamily="2" charset="-122"/>
              </a:rPr>
              <a:t>是由关系</a:t>
            </a:r>
            <a:r>
              <a:rPr lang="en-US" altLang="zh-CN" smtClean="0">
                <a:latin typeface="宋体" panose="02010600030101010101" pitchFamily="2" charset="-122"/>
              </a:rPr>
              <a:t>Q</a:t>
            </a:r>
            <a:r>
              <a:rPr lang="zh-CN" altLang="en-US" smtClean="0">
                <a:latin typeface="宋体" panose="02010600030101010101" pitchFamily="2" charset="-122"/>
              </a:rPr>
              <a:t>与关系</a:t>
            </a:r>
            <a:r>
              <a:rPr lang="en-US" altLang="zh-CN" smtClean="0">
                <a:latin typeface="宋体" panose="02010600030101010101" pitchFamily="2" charset="-122"/>
              </a:rPr>
              <a:t>R</a:t>
            </a:r>
            <a:r>
              <a:rPr lang="zh-CN" altLang="en-US" u="sng" smtClean="0">
                <a:solidFill>
                  <a:srgbClr val="0033CC"/>
                </a:solidFill>
                <a:latin typeface="宋体" panose="02010600030101010101" pitchFamily="2" charset="-122"/>
              </a:rPr>
              <a:t>合成</a:t>
            </a:r>
            <a:r>
              <a:rPr lang="zh-CN" altLang="en-US" smtClean="0">
                <a:latin typeface="宋体" panose="02010600030101010101" pitchFamily="2" charset="-122"/>
              </a:rPr>
              <a:t>的，记作</a:t>
            </a:r>
            <a:r>
              <a:rPr lang="en-US" altLang="zh-CN" smtClean="0"/>
              <a:t>S=Q</a:t>
            </a:r>
            <a:r>
              <a:rPr lang="ru-RU" altLang="zh-CN" smtClean="0">
                <a:cs typeface="Times New Roman" panose="02020603050405020304" pitchFamily="18" charset="0"/>
              </a:rPr>
              <a:t>о</a:t>
            </a:r>
            <a:r>
              <a:rPr lang="en-US" altLang="zh-CN" smtClean="0">
                <a:cs typeface="Times New Roman" panose="02020603050405020304" pitchFamily="18" charset="0"/>
              </a:rPr>
              <a:t>R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页脚占位符 6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69635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53FF927-8F28-47A2-9555-7F6E514A15D0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72</a:t>
            </a:fld>
            <a:endParaRPr kumimoji="0" lang="en-US" altLang="zh-CN" sz="1400" dirty="0" smtClean="0">
              <a:solidFill>
                <a:schemeClr val="tx2"/>
              </a:solidFill>
            </a:endParaRP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合成关系的表示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844675"/>
            <a:ext cx="7392988" cy="1728341"/>
          </a:xfrm>
        </p:spPr>
        <p:txBody>
          <a:bodyPr/>
          <a:lstStyle/>
          <a:p>
            <a:pPr eaLnBrk="1" hangingPunct="1"/>
            <a:r>
              <a:rPr lang="zh-CN" altLang="en-US" sz="3200" dirty="0" smtClean="0"/>
              <a:t>关系</a:t>
            </a:r>
            <a:r>
              <a:rPr lang="en-US" altLang="zh-CN" sz="3200" dirty="0" smtClean="0"/>
              <a:t>Q</a:t>
            </a:r>
            <a:r>
              <a:rPr lang="zh-CN" altLang="en-US" sz="3200" dirty="0" smtClean="0"/>
              <a:t>和关系</a:t>
            </a:r>
            <a:r>
              <a:rPr lang="en-US" altLang="zh-CN" sz="3200" dirty="0" smtClean="0"/>
              <a:t>R</a:t>
            </a:r>
            <a:r>
              <a:rPr lang="zh-CN" altLang="en-US" sz="3200" dirty="0" smtClean="0"/>
              <a:t>的合成可以表示为</a:t>
            </a:r>
          </a:p>
          <a:p>
            <a:pPr marL="0" indent="0" eaLnBrk="1" hangingPunct="1">
              <a:buNone/>
            </a:pPr>
            <a:endParaRPr lang="zh-CN" altLang="en-US" sz="3200" dirty="0" smtClean="0"/>
          </a:p>
        </p:txBody>
      </p:sp>
      <p:graphicFrame>
        <p:nvGraphicFramePr>
          <p:cNvPr id="69638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331913" y="2852738"/>
          <a:ext cx="6911975" cy="573087"/>
        </p:xfrm>
        <a:graphic>
          <a:graphicData uri="http://schemas.openxmlformats.org/presentationml/2006/ole">
            <p:oleObj spid="_x0000_s126977" name="Equation" r:id="rId4" imgW="2451100" imgH="203200" progId="">
              <p:embed/>
            </p:oleObj>
          </a:graphicData>
        </a:graphic>
      </p:graphicFrame>
      <p:pic>
        <p:nvPicPr>
          <p:cNvPr id="6964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00166" y="4143380"/>
            <a:ext cx="6267450" cy="8286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0034" y="3571876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n-lt"/>
                <a:ea typeface="+mn-ea"/>
              </a:rPr>
              <a:t>若用特征函数来表示合成关系， </a:t>
            </a:r>
            <a:r>
              <a:rPr lang="en-US" altLang="zh-CN" sz="3200" b="1" dirty="0">
                <a:latin typeface="+mn-lt"/>
                <a:ea typeface="+mn-ea"/>
              </a:rPr>
              <a:t>Q</a:t>
            </a:r>
            <a:r>
              <a:rPr lang="ru-RU" altLang="zh-CN" sz="3200" b="1" dirty="0">
                <a:latin typeface="+mn-lt"/>
                <a:ea typeface="+mn-ea"/>
              </a:rPr>
              <a:t>о</a:t>
            </a:r>
            <a:r>
              <a:rPr lang="en-US" altLang="zh-CN" sz="3200" b="1" dirty="0">
                <a:latin typeface="+mn-lt"/>
                <a:ea typeface="+mn-ea"/>
              </a:rPr>
              <a:t>R(</a:t>
            </a:r>
            <a:r>
              <a:rPr lang="en-US" altLang="zh-CN" sz="3200" b="1" dirty="0" err="1">
                <a:latin typeface="+mn-lt"/>
                <a:ea typeface="+mn-ea"/>
              </a:rPr>
              <a:t>u,w</a:t>
            </a:r>
            <a:r>
              <a:rPr lang="en-US" altLang="zh-CN" sz="3200" b="1" dirty="0">
                <a:latin typeface="+mn-lt"/>
                <a:ea typeface="+mn-ea"/>
              </a:rPr>
              <a:t>)=?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7224" y="5357826"/>
            <a:ext cx="8001056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研究第二个公式可以发现，要想</a:t>
            </a:r>
            <a:r>
              <a:rPr lang="en-US" altLang="zh-CN" b="1" dirty="0" smtClean="0"/>
              <a:t>Q</a:t>
            </a:r>
            <a:r>
              <a:rPr lang="ru-RU" altLang="zh-CN" b="1" dirty="0" smtClean="0">
                <a:cs typeface="Times New Roman" panose="02020603050405020304" pitchFamily="18" charset="0"/>
              </a:rPr>
              <a:t>о</a:t>
            </a:r>
            <a:r>
              <a:rPr lang="en-US" altLang="zh-CN" b="1" dirty="0" smtClean="0">
                <a:cs typeface="Times New Roman" panose="02020603050405020304" pitchFamily="18" charset="0"/>
              </a:rPr>
              <a:t>R(</a:t>
            </a:r>
            <a:r>
              <a:rPr lang="en-US" altLang="zh-CN" b="1" dirty="0" err="1" smtClean="0">
                <a:cs typeface="Times New Roman" panose="02020603050405020304" pitchFamily="18" charset="0"/>
              </a:rPr>
              <a:t>u,w</a:t>
            </a:r>
            <a:r>
              <a:rPr lang="en-US" altLang="zh-CN" b="1" dirty="0" smtClean="0">
                <a:cs typeface="Times New Roman" panose="02020603050405020304" pitchFamily="18" charset="0"/>
              </a:rPr>
              <a:t>) ≠ </a:t>
            </a:r>
            <a:r>
              <a:rPr lang="en-US" altLang="zh-CN" b="1" dirty="0" smtClean="0"/>
              <a:t>0</a:t>
            </a:r>
            <a:r>
              <a:rPr lang="zh-CN" altLang="en-US" b="1" dirty="0" smtClean="0"/>
              <a:t>，必须存在一个</a:t>
            </a:r>
            <a:r>
              <a:rPr lang="en-US" altLang="zh-CN" b="1" dirty="0" smtClean="0"/>
              <a:t>v,</a:t>
            </a:r>
            <a:r>
              <a:rPr lang="zh-CN" altLang="en-US" b="1" dirty="0" smtClean="0"/>
              <a:t>使得</a:t>
            </a:r>
            <a:r>
              <a:rPr lang="en-US" altLang="zh-CN" b="1" dirty="0" smtClean="0"/>
              <a:t>Q(</a:t>
            </a:r>
            <a:r>
              <a:rPr lang="en-US" altLang="zh-CN" b="1" dirty="0" err="1" smtClean="0"/>
              <a:t>u,v</a:t>
            </a:r>
            <a:r>
              <a:rPr lang="en-US" altLang="zh-CN" b="1" dirty="0" smtClean="0"/>
              <a:t>)=1</a:t>
            </a:r>
            <a:r>
              <a:rPr lang="zh-CN" altLang="en-US" b="1" dirty="0" smtClean="0"/>
              <a:t>且</a:t>
            </a:r>
            <a:r>
              <a:rPr lang="en-US" altLang="zh-CN" b="1" dirty="0" smtClean="0"/>
              <a:t>R(</a:t>
            </a:r>
            <a:r>
              <a:rPr lang="en-US" altLang="zh-CN" b="1" dirty="0" err="1" smtClean="0"/>
              <a:t>v,w</a:t>
            </a:r>
            <a:r>
              <a:rPr lang="en-US" altLang="zh-CN" b="1" dirty="0" smtClean="0"/>
              <a:t>)=1.</a:t>
            </a:r>
            <a:r>
              <a:rPr lang="zh-CN" altLang="en-US" b="1" dirty="0" smtClean="0"/>
              <a:t>所以两个公式等价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页脚占位符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70659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9E56606-DA24-4466-8D71-A2DFECAF9BE1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73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经典关系合成</a:t>
            </a:r>
            <a:r>
              <a:rPr lang="zh-CN" altLang="en-US" sz="4000" smtClean="0">
                <a:sym typeface="Wingdings" panose="05000000000000000000" pitchFamily="2" charset="2"/>
              </a:rPr>
              <a:t>模糊关系合成</a:t>
            </a:r>
            <a:endParaRPr lang="zh-CN" altLang="en-US" sz="4000" smtClean="0"/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844675"/>
            <a:ext cx="7321550" cy="1944688"/>
          </a:xfrm>
        </p:spPr>
        <p:txBody>
          <a:bodyPr/>
          <a:lstStyle/>
          <a:p>
            <a:pPr eaLnBrk="1" hangingPunct="1"/>
            <a:r>
              <a:rPr lang="zh-CN" altLang="en-US" sz="3200" dirty="0" smtClean="0"/>
              <a:t>定义：设</a:t>
            </a:r>
            <a:r>
              <a:rPr lang="en-US" altLang="zh-CN" sz="3200" dirty="0" smtClean="0"/>
              <a:t>Q</a:t>
            </a:r>
            <a:r>
              <a:rPr lang="en-US" altLang="zh-CN" sz="3200" dirty="0" smtClean="0">
                <a:latin typeface="宋体" panose="02010600030101010101" pitchFamily="2" charset="-122"/>
              </a:rPr>
              <a:t>∈F(U×V),R∈F(V×W),</a:t>
            </a:r>
            <a:r>
              <a:rPr lang="zh-CN" altLang="en-US" sz="3200" dirty="0" smtClean="0">
                <a:latin typeface="宋体" panose="02010600030101010101" pitchFamily="2" charset="-122"/>
              </a:rPr>
              <a:t>所谓</a:t>
            </a:r>
            <a:r>
              <a:rPr lang="en-US" altLang="zh-CN" sz="3200" dirty="0" smtClean="0">
                <a:latin typeface="宋体" panose="02010600030101010101" pitchFamily="2" charset="-122"/>
              </a:rPr>
              <a:t>Q</a:t>
            </a:r>
            <a:r>
              <a:rPr lang="zh-CN" altLang="en-US" sz="3200" dirty="0" smtClean="0">
                <a:latin typeface="宋体" panose="02010600030101010101" pitchFamily="2" charset="-122"/>
              </a:rPr>
              <a:t>与</a:t>
            </a:r>
            <a:r>
              <a:rPr lang="en-US" altLang="zh-CN" sz="3200" dirty="0" smtClean="0">
                <a:latin typeface="宋体" panose="02010600030101010101" pitchFamily="2" charset="-122"/>
              </a:rPr>
              <a:t>R</a:t>
            </a:r>
            <a:r>
              <a:rPr lang="zh-CN" altLang="en-US" sz="3200" dirty="0" smtClean="0">
                <a:latin typeface="宋体" panose="02010600030101010101" pitchFamily="2" charset="-122"/>
              </a:rPr>
              <a:t>的合成，就是从</a:t>
            </a:r>
            <a:r>
              <a:rPr lang="en-US" altLang="zh-CN" sz="3200" dirty="0" smtClean="0">
                <a:latin typeface="宋体" panose="02010600030101010101" pitchFamily="2" charset="-122"/>
              </a:rPr>
              <a:t>U</a:t>
            </a:r>
            <a:r>
              <a:rPr lang="zh-CN" altLang="en-US" sz="3200" dirty="0" smtClean="0">
                <a:latin typeface="宋体" panose="02010600030101010101" pitchFamily="2" charset="-122"/>
              </a:rPr>
              <a:t>到</a:t>
            </a:r>
            <a:r>
              <a:rPr lang="en-US" altLang="zh-CN" sz="3200" dirty="0" smtClean="0">
                <a:latin typeface="宋体" panose="02010600030101010101" pitchFamily="2" charset="-122"/>
              </a:rPr>
              <a:t>W</a:t>
            </a:r>
            <a:r>
              <a:rPr lang="zh-CN" altLang="en-US" sz="3200" dirty="0" smtClean="0">
                <a:latin typeface="宋体" panose="02010600030101010101" pitchFamily="2" charset="-122"/>
              </a:rPr>
              <a:t>的一个模糊关系，记作</a:t>
            </a:r>
            <a:r>
              <a:rPr lang="en-US" altLang="zh-CN" sz="3200" dirty="0" smtClean="0"/>
              <a:t>Q</a:t>
            </a:r>
            <a:r>
              <a:rPr lang="ru-RU" altLang="zh-CN" sz="3200" dirty="0" smtClean="0">
                <a:cs typeface="Times New Roman" panose="02020603050405020304" pitchFamily="18" charset="0"/>
              </a:rPr>
              <a:t>о</a:t>
            </a:r>
            <a:r>
              <a:rPr lang="en-US" altLang="zh-CN" sz="3200" dirty="0" smtClean="0">
                <a:cs typeface="Times New Roman" panose="02020603050405020304" pitchFamily="18" charset="0"/>
              </a:rPr>
              <a:t>R</a:t>
            </a:r>
            <a:r>
              <a:rPr lang="zh-CN" altLang="en-US" sz="3200" dirty="0" smtClean="0">
                <a:cs typeface="Times New Roman" panose="02020603050405020304" pitchFamily="18" charset="0"/>
              </a:rPr>
              <a:t>，其隶属函数为</a:t>
            </a:r>
          </a:p>
        </p:txBody>
      </p:sp>
      <p:graphicFrame>
        <p:nvGraphicFramePr>
          <p:cNvPr id="7066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763713" y="4005263"/>
          <a:ext cx="6264275" cy="825500"/>
        </p:xfrm>
        <a:graphic>
          <a:graphicData uri="http://schemas.openxmlformats.org/presentationml/2006/ole">
            <p:oleObj spid="_x0000_s130049" name="Equation" r:id="rId3" imgW="2120900" imgH="279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7168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DB4EE05-4A51-4F30-AC32-C7D667AFE79A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74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R</a:t>
            </a:r>
            <a:r>
              <a:rPr lang="en-US" altLang="zh-CN" sz="4000" baseline="30000" smtClean="0"/>
              <a:t>2</a:t>
            </a:r>
            <a:r>
              <a:rPr lang="en-US" altLang="zh-CN" sz="4000" smtClean="0"/>
              <a:t>=</a:t>
            </a:r>
            <a:r>
              <a:rPr lang="zh-CN" altLang="en-US" sz="4000" smtClean="0"/>
              <a:t>？</a:t>
            </a:r>
            <a:endParaRPr lang="zh-CN" altLang="en-US" sz="4000" baseline="30000" smtClean="0"/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若</a:t>
            </a:r>
            <a:r>
              <a:rPr lang="en-US" altLang="zh-CN" dirty="0" smtClean="0"/>
              <a:t>R</a:t>
            </a:r>
            <a:r>
              <a:rPr lang="en-US" altLang="zh-CN" dirty="0" smtClean="0">
                <a:latin typeface="宋体" panose="02010600030101010101" pitchFamily="2" charset="-122"/>
              </a:rPr>
              <a:t>∈</a:t>
            </a:r>
            <a:r>
              <a:rPr lang="en-US" altLang="zh-CN" dirty="0" smtClean="0"/>
              <a:t>F(U×U),</a:t>
            </a:r>
            <a:r>
              <a:rPr lang="zh-CN" altLang="en-US" dirty="0" smtClean="0"/>
              <a:t>记</a:t>
            </a:r>
            <a:r>
              <a:rPr lang="en-US" altLang="zh-CN" dirty="0" smtClean="0"/>
              <a:t>R</a:t>
            </a:r>
            <a:r>
              <a:rPr lang="en-US" altLang="zh-CN" baseline="30000" dirty="0" smtClean="0"/>
              <a:t>2 </a:t>
            </a:r>
            <a:r>
              <a:rPr lang="en-US" altLang="zh-CN" dirty="0" smtClean="0"/>
              <a:t>=</a:t>
            </a:r>
            <a:r>
              <a:rPr lang="en-US" altLang="zh-CN" dirty="0" smtClean="0">
                <a:latin typeface="宋体" panose="02010600030101010101" pitchFamily="2" charset="-122"/>
              </a:rPr>
              <a:t> </a:t>
            </a:r>
            <a:r>
              <a:rPr lang="en-US" altLang="zh-CN" dirty="0" smtClean="0">
                <a:cs typeface="Times New Roman" panose="02020603050405020304" pitchFamily="18" charset="0"/>
              </a:rPr>
              <a:t>R</a:t>
            </a:r>
            <a:r>
              <a:rPr lang="ru-RU" altLang="zh-CN" dirty="0" smtClean="0">
                <a:cs typeface="Times New Roman" panose="02020603050405020304" pitchFamily="18" charset="0"/>
              </a:rPr>
              <a:t>о</a:t>
            </a:r>
            <a:r>
              <a:rPr lang="en-US" altLang="zh-CN" dirty="0" smtClean="0">
                <a:cs typeface="Times New Roman" panose="02020603050405020304" pitchFamily="18" charset="0"/>
              </a:rPr>
              <a:t>R</a:t>
            </a:r>
          </a:p>
          <a:p>
            <a:pPr eaLnBrk="1" hangingPunct="1"/>
            <a:r>
              <a:rPr lang="en-US" altLang="zh-CN" dirty="0" err="1" smtClean="0"/>
              <a:t>R</a:t>
            </a:r>
            <a:r>
              <a:rPr lang="en-US" altLang="zh-CN" baseline="30000" dirty="0" err="1" smtClean="0"/>
              <a:t>n</a:t>
            </a:r>
            <a:r>
              <a:rPr lang="en-US" altLang="zh-CN" baseline="30000" dirty="0" smtClean="0"/>
              <a:t> </a:t>
            </a:r>
            <a:r>
              <a:rPr lang="en-US" altLang="zh-CN" dirty="0" smtClean="0"/>
              <a:t>=</a:t>
            </a:r>
            <a:r>
              <a:rPr lang="en-US" altLang="zh-CN" dirty="0" smtClean="0">
                <a:latin typeface="宋体" panose="02010600030101010101" pitchFamily="2" charset="-122"/>
              </a:rPr>
              <a:t> </a:t>
            </a:r>
            <a:r>
              <a:rPr lang="en-US" altLang="zh-CN" dirty="0" smtClean="0">
                <a:cs typeface="Times New Roman" panose="02020603050405020304" pitchFamily="18" charset="0"/>
              </a:rPr>
              <a:t>R</a:t>
            </a:r>
            <a:r>
              <a:rPr lang="en-US" altLang="zh-CN" baseline="30000" dirty="0" smtClean="0">
                <a:cs typeface="Times New Roman" panose="02020603050405020304" pitchFamily="18" charset="0"/>
              </a:rPr>
              <a:t>n-1</a:t>
            </a:r>
            <a:r>
              <a:rPr lang="ru-RU" altLang="zh-CN" dirty="0" smtClean="0">
                <a:cs typeface="Times New Roman" panose="02020603050405020304" pitchFamily="18" charset="0"/>
              </a:rPr>
              <a:t>о</a:t>
            </a:r>
            <a:r>
              <a:rPr lang="en-US" altLang="zh-CN" dirty="0" smtClean="0">
                <a:cs typeface="Times New Roman" panose="02020603050405020304" pitchFamily="18" charset="0"/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7987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E5DA546-3B93-49E0-8833-C09D82B76BFD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75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模糊关系合成的矩阵表示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对于有限论域上的模糊关系，可表示成模糊矩阵</a:t>
            </a:r>
          </a:p>
          <a:p>
            <a:pPr eaLnBrk="1" hangingPunct="1"/>
            <a:r>
              <a:rPr lang="zh-CN" altLang="en-US" smtClean="0"/>
              <a:t>模糊关系的合成</a:t>
            </a:r>
            <a:r>
              <a:rPr lang="zh-CN" altLang="en-US" smtClean="0">
                <a:sym typeface="Wingdings" panose="05000000000000000000" pitchFamily="2" charset="2"/>
              </a:rPr>
              <a:t>模糊矩阵的合成</a:t>
            </a:r>
          </a:p>
        </p:txBody>
      </p:sp>
      <p:graphicFrame>
        <p:nvGraphicFramePr>
          <p:cNvPr id="161794" name="对象 3" descr="image51"/>
          <p:cNvGraphicFramePr>
            <a:graphicFrameLocks noGrp="1" noChangeAspect="1"/>
          </p:cNvGraphicFramePr>
          <p:nvPr/>
        </p:nvGraphicFramePr>
        <p:xfrm>
          <a:off x="1000100" y="4643446"/>
          <a:ext cx="7616825" cy="1003300"/>
        </p:xfrm>
        <a:graphic>
          <a:graphicData uri="http://schemas.openxmlformats.org/presentationml/2006/ole">
            <p:oleObj spid="_x0000_s161794" name="Equation" r:id="rId3" imgW="2120900" imgH="279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页脚占位符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80899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0DBE884-CE0C-4264-A742-9BB734B96F94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76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00" y="1138226"/>
            <a:ext cx="7772400" cy="719138"/>
          </a:xfrm>
        </p:spPr>
        <p:txBody>
          <a:bodyPr/>
          <a:lstStyle/>
          <a:p>
            <a:pPr eaLnBrk="1" hangingPunct="1"/>
            <a:r>
              <a:rPr lang="zh-CN" altLang="en-US" sz="4000" dirty="0" smtClean="0"/>
              <a:t>模糊矩阵合成</a:t>
            </a:r>
          </a:p>
        </p:txBody>
      </p:sp>
      <p:graphicFrame>
        <p:nvGraphicFramePr>
          <p:cNvPr id="80901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1258888" y="1916113"/>
          <a:ext cx="7273925" cy="1328737"/>
        </p:xfrm>
        <a:graphic>
          <a:graphicData uri="http://schemas.openxmlformats.org/presentationml/2006/ole">
            <p:oleObj spid="_x0000_s157698" name="Equation" r:id="rId3" imgW="2501900" imgH="457200" progId="">
              <p:embed/>
            </p:oleObj>
          </a:graphicData>
        </a:graphic>
      </p:graphicFrame>
      <p:graphicFrame>
        <p:nvGraphicFramePr>
          <p:cNvPr id="8090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692275" y="3357563"/>
          <a:ext cx="6335713" cy="3051175"/>
        </p:xfrm>
        <a:graphic>
          <a:graphicData uri="http://schemas.openxmlformats.org/presentationml/2006/ole">
            <p:oleObj spid="_x0000_s157699" name="Equation" r:id="rId4" imgW="2743200" imgH="1320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页脚占位符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81923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5115ABD-89BF-41BB-A62E-959138A9C51C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77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graphicFrame>
        <p:nvGraphicFramePr>
          <p:cNvPr id="81925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1042988" y="908050"/>
          <a:ext cx="7777162" cy="3208338"/>
        </p:xfrm>
        <a:graphic>
          <a:graphicData uri="http://schemas.openxmlformats.org/presentationml/2006/ole">
            <p:oleObj spid="_x0000_s158722" name="Equation" r:id="rId3" imgW="2832100" imgH="1168400" progId="">
              <p:embed/>
            </p:oleObj>
          </a:graphicData>
        </a:graphic>
      </p:graphicFrame>
      <p:graphicFrame>
        <p:nvGraphicFramePr>
          <p:cNvPr id="8192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763713" y="4424363"/>
          <a:ext cx="6335712" cy="1452562"/>
        </p:xfrm>
        <a:graphic>
          <a:graphicData uri="http://schemas.openxmlformats.org/presentationml/2006/ole">
            <p:oleObj spid="_x0000_s158723" name="Equation" r:id="rId4" imgW="1993900" imgH="457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829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230829A-B33E-4316-8D5B-C7AE6721B824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78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模糊矩阵的乘积</a:t>
            </a:r>
          </a:p>
        </p:txBody>
      </p:sp>
      <p:graphicFrame>
        <p:nvGraphicFramePr>
          <p:cNvPr id="82949" name="Object 3"/>
          <p:cNvGraphicFramePr>
            <a:graphicFrameLocks noChangeAspect="1"/>
          </p:cNvGraphicFramePr>
          <p:nvPr>
            <p:ph idx="1"/>
          </p:nvPr>
        </p:nvGraphicFramePr>
        <p:xfrm>
          <a:off x="1619250" y="2235200"/>
          <a:ext cx="6697663" cy="3857625"/>
        </p:xfrm>
        <a:graphic>
          <a:graphicData uri="http://schemas.openxmlformats.org/presentationml/2006/ole">
            <p:oleObj spid="_x0000_s159746" name="Equation" r:id="rId3" imgW="2336800" imgH="1346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8397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2725CDE-0745-4217-AF33-75F0ACF7F256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79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模糊矩阵乘积</a:t>
            </a:r>
            <a:r>
              <a:rPr lang="en-US" altLang="zh-CN" sz="4000" smtClean="0"/>
              <a:t>vs.</a:t>
            </a:r>
            <a:r>
              <a:rPr lang="zh-CN" altLang="en-US" sz="4000" smtClean="0"/>
              <a:t>经典矩阵乘积</a:t>
            </a:r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实数相乘“</a:t>
            </a:r>
            <a:r>
              <a:rPr lang="en-US" altLang="zh-CN" smtClean="0">
                <a:latin typeface="宋体" panose="02010600030101010101" pitchFamily="2" charset="-122"/>
              </a:rPr>
              <a:t>×</a:t>
            </a:r>
            <a:r>
              <a:rPr lang="en-US" altLang="zh-CN" smtClean="0"/>
              <a:t>”  </a:t>
            </a:r>
            <a:r>
              <a:rPr lang="en-US" altLang="zh-CN" smtClean="0">
                <a:sym typeface="Wingdings" panose="05000000000000000000" pitchFamily="2" charset="2"/>
              </a:rPr>
              <a:t>  </a:t>
            </a:r>
            <a:r>
              <a:rPr lang="zh-CN" altLang="en-US" smtClean="0">
                <a:sym typeface="Wingdings" panose="05000000000000000000" pitchFamily="2" charset="2"/>
              </a:rPr>
              <a:t>实数取小“</a:t>
            </a:r>
            <a:r>
              <a:rPr lang="zh-CN" altLang="en-US" smtClean="0">
                <a:latin typeface="宋体" panose="02010600030101010101" pitchFamily="2" charset="-122"/>
                <a:sym typeface="Wingdings" panose="05000000000000000000" pitchFamily="2" charset="2"/>
              </a:rPr>
              <a:t>∧</a:t>
            </a:r>
            <a:r>
              <a:rPr lang="zh-CN" altLang="en-US" smtClean="0">
                <a:sym typeface="Wingdings" panose="05000000000000000000" pitchFamily="2" charset="2"/>
              </a:rPr>
              <a:t>”</a:t>
            </a:r>
          </a:p>
          <a:p>
            <a:pPr eaLnBrk="1" hangingPunct="1"/>
            <a:r>
              <a:rPr lang="zh-CN" altLang="en-US" smtClean="0"/>
              <a:t>实数相加“</a:t>
            </a:r>
            <a:r>
              <a:rPr lang="en-US" altLang="zh-CN" smtClean="0">
                <a:latin typeface="宋体" panose="02010600030101010101" pitchFamily="2" charset="-122"/>
              </a:rPr>
              <a:t>+</a:t>
            </a:r>
            <a:r>
              <a:rPr lang="en-US" altLang="zh-CN" smtClean="0"/>
              <a:t>”  </a:t>
            </a:r>
            <a:r>
              <a:rPr lang="en-US" altLang="zh-CN" smtClean="0">
                <a:sym typeface="Wingdings" panose="05000000000000000000" pitchFamily="2" charset="2"/>
              </a:rPr>
              <a:t>  </a:t>
            </a:r>
            <a:r>
              <a:rPr lang="zh-CN" altLang="en-US" smtClean="0">
                <a:sym typeface="Wingdings" panose="05000000000000000000" pitchFamily="2" charset="2"/>
              </a:rPr>
              <a:t>实数取大“</a:t>
            </a:r>
            <a:r>
              <a:rPr lang="zh-CN" altLang="en-US" smtClean="0">
                <a:latin typeface="宋体" panose="02010600030101010101" pitchFamily="2" charset="-122"/>
                <a:sym typeface="Wingdings" panose="05000000000000000000" pitchFamily="2" charset="2"/>
              </a:rPr>
              <a:t>∨</a:t>
            </a:r>
            <a:r>
              <a:rPr lang="zh-CN" altLang="en-US" smtClean="0">
                <a:sym typeface="Wingdings" panose="05000000000000000000" pitchFamily="2" charset="2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页脚占位符 6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10243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93D4C0D-89C4-4552-BE0C-874240EBBF66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8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关系</a:t>
            </a:r>
            <a:r>
              <a:rPr lang="en-US" altLang="zh-CN" sz="4000" smtClean="0"/>
              <a:t>——</a:t>
            </a:r>
            <a:r>
              <a:rPr lang="zh-CN" altLang="en-US" sz="4000" smtClean="0"/>
              <a:t>例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844675"/>
            <a:ext cx="7321550" cy="4464050"/>
          </a:xfrm>
        </p:spPr>
        <p:txBody>
          <a:bodyPr/>
          <a:lstStyle/>
          <a:p>
            <a:pPr eaLnBrk="1" hangingPunct="1"/>
            <a:r>
              <a:rPr lang="zh-CN" altLang="en-US" smtClean="0"/>
              <a:t>设</a:t>
            </a:r>
            <a:r>
              <a:rPr lang="en-US" altLang="zh-CN" smtClean="0"/>
              <a:t>X</a:t>
            </a:r>
            <a:r>
              <a:rPr lang="zh-CN" altLang="en-US" smtClean="0"/>
              <a:t>为横轴，</a:t>
            </a:r>
            <a:r>
              <a:rPr lang="en-US" altLang="zh-CN" smtClean="0"/>
              <a:t>Y</a:t>
            </a:r>
            <a:r>
              <a:rPr lang="zh-CN" altLang="en-US" smtClean="0"/>
              <a:t>为纵轴</a:t>
            </a:r>
          </a:p>
          <a:p>
            <a:pPr eaLnBrk="1" hangingPunct="1"/>
            <a:r>
              <a:rPr lang="zh-CN" altLang="en-US" smtClean="0"/>
              <a:t>直积</a:t>
            </a:r>
            <a:r>
              <a:rPr lang="en-US" altLang="zh-CN" smtClean="0"/>
              <a:t>X×Y</a:t>
            </a:r>
            <a:r>
              <a:rPr lang="zh-CN" altLang="en-US" smtClean="0"/>
              <a:t>是什么？</a:t>
            </a:r>
          </a:p>
          <a:p>
            <a:pPr eaLnBrk="1" hangingPunct="1"/>
            <a:r>
              <a:rPr lang="zh-CN" altLang="en-US" smtClean="0"/>
              <a:t>其上的普通关系</a:t>
            </a:r>
            <a:r>
              <a:rPr lang="en-US" altLang="zh-CN" smtClean="0"/>
              <a:t>x&gt;y</a:t>
            </a:r>
            <a:r>
              <a:rPr lang="zh-CN" altLang="en-US" smtClean="0"/>
              <a:t>是什么？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en-US" altLang="zh-CN" sz="3200" smtClean="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2339975" y="4149725"/>
            <a:ext cx="3816350" cy="2305050"/>
            <a:chOff x="748" y="1525"/>
            <a:chExt cx="2450" cy="1996"/>
          </a:xfrm>
        </p:grpSpPr>
        <p:sp>
          <p:nvSpPr>
            <p:cNvPr id="10247" name="Line 5"/>
            <p:cNvSpPr>
              <a:spLocks noChangeShapeType="1"/>
            </p:cNvSpPr>
            <p:nvPr/>
          </p:nvSpPr>
          <p:spPr bwMode="auto">
            <a:xfrm>
              <a:off x="884" y="2886"/>
              <a:ext cx="2314" cy="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8" name="Line 6"/>
            <p:cNvSpPr>
              <a:spLocks noChangeShapeType="1"/>
            </p:cNvSpPr>
            <p:nvPr/>
          </p:nvSpPr>
          <p:spPr bwMode="auto">
            <a:xfrm flipV="1">
              <a:off x="1111" y="1752"/>
              <a:ext cx="0" cy="1769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9" name="Line 7"/>
            <p:cNvSpPr>
              <a:spLocks noChangeShapeType="1"/>
            </p:cNvSpPr>
            <p:nvPr/>
          </p:nvSpPr>
          <p:spPr bwMode="auto">
            <a:xfrm flipV="1">
              <a:off x="1111" y="1661"/>
              <a:ext cx="1315" cy="1225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0" name="Text Box 8"/>
            <p:cNvSpPr txBox="1">
              <a:spLocks noChangeArrowheads="1"/>
            </p:cNvSpPr>
            <p:nvPr/>
          </p:nvSpPr>
          <p:spPr bwMode="auto">
            <a:xfrm>
              <a:off x="748" y="1525"/>
              <a:ext cx="317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444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000" b="1"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10251" name="Text Box 9"/>
            <p:cNvSpPr txBox="1">
              <a:spLocks noChangeArrowheads="1"/>
            </p:cNvSpPr>
            <p:nvPr/>
          </p:nvSpPr>
          <p:spPr bwMode="auto">
            <a:xfrm>
              <a:off x="2881" y="2977"/>
              <a:ext cx="317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444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000" b="1"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10252" name="Text Box 10"/>
            <p:cNvSpPr txBox="1">
              <a:spLocks noChangeArrowheads="1"/>
            </p:cNvSpPr>
            <p:nvPr/>
          </p:nvSpPr>
          <p:spPr bwMode="auto">
            <a:xfrm>
              <a:off x="1474" y="1796"/>
              <a:ext cx="453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444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000" b="1">
                  <a:latin typeface="Arial" panose="020B0604020202020204" pitchFamily="34" charset="0"/>
                </a:rPr>
                <a:t>Y=X</a:t>
              </a:r>
            </a:p>
          </p:txBody>
        </p:sp>
        <p:sp>
          <p:nvSpPr>
            <p:cNvPr id="10253" name="Text Box 11"/>
            <p:cNvSpPr txBox="1">
              <a:spLocks noChangeArrowheads="1"/>
            </p:cNvSpPr>
            <p:nvPr/>
          </p:nvSpPr>
          <p:spPr bwMode="auto">
            <a:xfrm>
              <a:off x="1927" y="2295"/>
              <a:ext cx="725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444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000" b="1">
                  <a:latin typeface="Arial" panose="020B0604020202020204" pitchFamily="34" charset="0"/>
                </a:rPr>
                <a:t>R:X&gt;Y</a:t>
              </a:r>
            </a:p>
          </p:txBody>
        </p:sp>
        <p:sp>
          <p:nvSpPr>
            <p:cNvPr id="10254" name="Rectangle 12"/>
            <p:cNvSpPr>
              <a:spLocks noChangeArrowheads="1"/>
            </p:cNvSpPr>
            <p:nvPr/>
          </p:nvSpPr>
          <p:spPr bwMode="auto">
            <a:xfrm>
              <a:off x="839" y="2977"/>
              <a:ext cx="199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444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1800" b="1">
                  <a:latin typeface="Arial" panose="020B0604020202020204" pitchFamily="34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662" y="785794"/>
            <a:ext cx="7772400" cy="4464050"/>
          </a:xfrm>
        </p:spPr>
        <p:txBody>
          <a:bodyPr/>
          <a:lstStyle/>
          <a:p>
            <a:r>
              <a:rPr lang="en-US" altLang="zh-CN" sz="2800" dirty="0" smtClean="0"/>
              <a:t>U={u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 u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, u</a:t>
            </a:r>
            <a:r>
              <a:rPr lang="en-US" altLang="zh-CN" sz="2800" baseline="-25000" dirty="0" smtClean="0"/>
              <a:t>3</a:t>
            </a:r>
            <a:r>
              <a:rPr lang="en-US" altLang="zh-CN" sz="2800" dirty="0" smtClean="0"/>
              <a:t>, u</a:t>
            </a:r>
            <a:r>
              <a:rPr lang="en-US" altLang="zh-CN" sz="2800" baseline="-25000" dirty="0" smtClean="0"/>
              <a:t>4</a:t>
            </a:r>
            <a:r>
              <a:rPr lang="en-US" altLang="zh-CN" sz="2800" dirty="0" smtClean="0"/>
              <a:t>}</a:t>
            </a:r>
            <a:r>
              <a:rPr lang="zh-CN" altLang="en-US" sz="2800" dirty="0" smtClean="0"/>
              <a:t>为生产资料商品集，</a:t>
            </a:r>
            <a:endParaRPr lang="en-US" altLang="zh-CN" sz="2800" dirty="0" smtClean="0"/>
          </a:p>
          <a:p>
            <a:r>
              <a:rPr lang="en-US" altLang="zh-CN" sz="2800" dirty="0" smtClean="0"/>
              <a:t>V={v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 v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}</a:t>
            </a:r>
            <a:r>
              <a:rPr lang="zh-CN" altLang="en-US" sz="2800" dirty="0" smtClean="0"/>
              <a:t>为两种消费品的集合</a:t>
            </a:r>
            <a:r>
              <a:rPr lang="en-US" altLang="zh-CN" sz="2800" dirty="0" smtClean="0"/>
              <a:t>,</a:t>
            </a:r>
          </a:p>
          <a:p>
            <a:r>
              <a:rPr lang="en-US" altLang="zh-CN" sz="2800" dirty="0" smtClean="0"/>
              <a:t>W ={w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 w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, w</a:t>
            </a:r>
            <a:r>
              <a:rPr lang="en-US" altLang="zh-CN" sz="2800" baseline="-25000" dirty="0" smtClean="0"/>
              <a:t>3</a:t>
            </a:r>
            <a:r>
              <a:rPr lang="en-US" altLang="zh-CN" sz="2800" dirty="0" smtClean="0"/>
              <a:t>}</a:t>
            </a:r>
            <a:r>
              <a:rPr lang="zh-CN" altLang="en-US" sz="2800" dirty="0" smtClean="0"/>
              <a:t>为三个市场的细分，</a:t>
            </a:r>
            <a:endParaRPr lang="en-US" altLang="zh-CN" sz="2800" dirty="0" smtClean="0"/>
          </a:p>
          <a:p>
            <a:r>
              <a:rPr lang="zh-CN" altLang="en-US" sz="2800" dirty="0" smtClean="0"/>
              <a:t>以</a:t>
            </a:r>
            <a:r>
              <a:rPr lang="en-US" altLang="zh-CN" sz="2800" dirty="0" smtClean="0"/>
              <a:t>R</a:t>
            </a:r>
            <a:r>
              <a:rPr lang="zh-CN" altLang="en-US" sz="2800" dirty="0" smtClean="0"/>
              <a:t>表示</a:t>
            </a:r>
            <a:r>
              <a:rPr lang="en-US" altLang="zh-CN" sz="2800" dirty="0" smtClean="0"/>
              <a:t>U</a:t>
            </a:r>
            <a:r>
              <a:rPr lang="zh-CN" altLang="en-US" sz="2800" dirty="0" smtClean="0"/>
              <a:t>到</a:t>
            </a:r>
            <a:r>
              <a:rPr lang="en-US" altLang="zh-CN" sz="2800" dirty="0" smtClean="0"/>
              <a:t>V</a:t>
            </a:r>
            <a:r>
              <a:rPr lang="zh-CN" altLang="en-US" sz="2800" dirty="0" smtClean="0"/>
              <a:t>的原料供应关系，</a:t>
            </a:r>
            <a:endParaRPr lang="en-US" altLang="zh-CN" sz="2800" dirty="0" smtClean="0"/>
          </a:p>
          <a:p>
            <a:r>
              <a:rPr lang="zh-CN" altLang="en-US" sz="2800" dirty="0" smtClean="0"/>
              <a:t>以</a:t>
            </a:r>
            <a:r>
              <a:rPr lang="en-US" altLang="zh-CN" sz="2800" dirty="0" smtClean="0"/>
              <a:t>Q</a:t>
            </a:r>
            <a:r>
              <a:rPr lang="zh-CN" altLang="en-US" sz="2800" dirty="0" smtClean="0"/>
              <a:t>表示</a:t>
            </a:r>
            <a:r>
              <a:rPr lang="en-US" altLang="zh-CN" sz="2800" dirty="0" smtClean="0"/>
              <a:t>V</a:t>
            </a:r>
            <a:r>
              <a:rPr lang="zh-CN" altLang="en-US" sz="2800" dirty="0" smtClean="0"/>
              <a:t>到</a:t>
            </a:r>
            <a:r>
              <a:rPr lang="en-US" altLang="zh-CN" sz="2800" dirty="0" smtClean="0"/>
              <a:t>W</a:t>
            </a:r>
            <a:r>
              <a:rPr lang="zh-CN" altLang="en-US" sz="2800" dirty="0" smtClean="0"/>
              <a:t>的市场占有关系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吉林大学计算机科学与技术学院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A14B5-FE23-4064-9F31-7B0E8069C6D1}" type="slidenum">
              <a:rPr lang="en-US" altLang="zh-CN" smtClean="0"/>
              <a:pPr>
                <a:defRPr/>
              </a:pPr>
              <a:t>80</a:t>
            </a:fld>
            <a:endParaRPr lang="en-US" altLang="zh-CN" sz="140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214414" y="3786189"/>
          <a:ext cx="2000264" cy="1694341"/>
        </p:xfrm>
        <a:graphic>
          <a:graphicData uri="http://schemas.openxmlformats.org/presentationml/2006/ole">
            <p:oleObj spid="_x0000_s160770" name="公式" r:id="rId3" imgW="1079280" imgH="914400" progId="Equation.3">
              <p:embed/>
            </p:oleObj>
          </a:graphicData>
        </a:graphic>
      </p:graphicFrame>
      <p:graphicFrame>
        <p:nvGraphicFramePr>
          <p:cNvPr id="160771" name="Object 3"/>
          <p:cNvGraphicFramePr>
            <a:graphicFrameLocks noChangeAspect="1"/>
          </p:cNvGraphicFramePr>
          <p:nvPr/>
        </p:nvGraphicFramePr>
        <p:xfrm>
          <a:off x="3768725" y="4000504"/>
          <a:ext cx="2894013" cy="1198559"/>
        </p:xfrm>
        <a:graphic>
          <a:graphicData uri="http://schemas.openxmlformats.org/presentationml/2006/ole">
            <p:oleObj spid="_x0000_s160771" name="公式" r:id="rId4" imgW="1562040" imgH="45720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85852" y="5643578"/>
            <a:ext cx="5827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33CC"/>
                </a:solidFill>
              </a:rPr>
              <a:t>试求生产资料对市场的间接占有关系</a:t>
            </a:r>
            <a:r>
              <a:rPr lang="en-US" altLang="zh-CN" b="1" dirty="0" smtClean="0">
                <a:solidFill>
                  <a:srgbClr val="0033CC"/>
                </a:solidFill>
              </a:rPr>
              <a:t>R</a:t>
            </a:r>
            <a:r>
              <a:rPr lang="ru-RU" altLang="zh-CN" b="1" dirty="0" smtClean="0">
                <a:solidFill>
                  <a:srgbClr val="0033CC"/>
                </a:solidFill>
                <a:cs typeface="Times New Roman" panose="02020603050405020304" pitchFamily="18" charset="0"/>
              </a:rPr>
              <a:t> о</a:t>
            </a:r>
            <a:r>
              <a:rPr lang="en-US" altLang="zh-CN" b="1" dirty="0" smtClean="0">
                <a:solidFill>
                  <a:srgbClr val="0033CC"/>
                </a:solidFill>
                <a:cs typeface="Times New Roman" panose="02020603050405020304" pitchFamily="18" charset="0"/>
              </a:rPr>
              <a:t>Q</a:t>
            </a:r>
            <a:endParaRPr lang="zh-CN" altLang="en-US" b="1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页脚占位符 6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72707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A3CEFE0-19C5-4638-AA93-4B2DCB75644D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81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模糊关系的合成</a:t>
            </a:r>
            <a:r>
              <a:rPr lang="en-US" altLang="zh-CN" sz="4000" dirty="0" smtClean="0"/>
              <a:t>——</a:t>
            </a:r>
            <a:r>
              <a:rPr lang="zh-CN" altLang="en-US" sz="4000" dirty="0" smtClean="0"/>
              <a:t>例</a:t>
            </a:r>
            <a:r>
              <a:rPr lang="en-US" altLang="zh-CN" sz="4000" dirty="0" smtClean="0"/>
              <a:t>1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3890" y="2132707"/>
            <a:ext cx="8352606" cy="576213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32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设</a:t>
            </a:r>
            <a:r>
              <a:rPr lang="en-US" altLang="zh-CN" sz="32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R</a:t>
            </a:r>
            <a:r>
              <a:rPr lang="en-US" altLang="zh-CN" sz="3200" baseline="-25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32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为</a:t>
            </a:r>
            <a:r>
              <a:rPr lang="en-US" altLang="zh-CN" sz="32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X×Y</a:t>
            </a:r>
            <a:r>
              <a:rPr lang="zh-CN" altLang="en-US" sz="32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上的模糊关系</a:t>
            </a:r>
            <a:r>
              <a:rPr lang="en-US" altLang="zh-CN" sz="32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32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其隶属函数满足                       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3200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3200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7271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700338" y="2781300"/>
          <a:ext cx="3959225" cy="814388"/>
        </p:xfrm>
        <a:graphic>
          <a:graphicData uri="http://schemas.openxmlformats.org/presentationml/2006/ole">
            <p:oleObj spid="_x0000_s132099" name="Equation" r:id="rId4" imgW="3213100" imgH="660400" progId="">
              <p:embed/>
            </p:oleObj>
          </a:graphicData>
        </a:graphic>
      </p:graphicFrame>
      <p:graphicFrame>
        <p:nvGraphicFramePr>
          <p:cNvPr id="72711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2555875" y="4652963"/>
          <a:ext cx="3960813" cy="808037"/>
        </p:xfrm>
        <a:graphic>
          <a:graphicData uri="http://schemas.openxmlformats.org/presentationml/2006/ole">
            <p:oleObj spid="_x0000_s132098" name="Equation" r:id="rId5" imgW="3238500" imgH="660400" progId="">
              <p:embed/>
            </p:oleObj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11560" y="3789040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</a:rPr>
              <a:t>设</a:t>
            </a:r>
            <a:r>
              <a:rPr lang="en-US" altLang="zh-CN" sz="3200" b="1" dirty="0">
                <a:solidFill>
                  <a:srgbClr val="000000"/>
                </a:solidFill>
                <a:latin typeface="宋体" panose="02010600030101010101" pitchFamily="2" charset="-122"/>
              </a:rPr>
              <a:t>R</a:t>
            </a:r>
            <a:r>
              <a:rPr lang="en-US" altLang="zh-CN" sz="3200" b="1" baseline="-25000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</a:rPr>
              <a:t>为</a:t>
            </a:r>
            <a:r>
              <a:rPr lang="en-US" altLang="zh-CN" sz="3200" b="1" dirty="0">
                <a:solidFill>
                  <a:srgbClr val="000000"/>
                </a:solidFill>
                <a:latin typeface="宋体" panose="02010600030101010101" pitchFamily="2" charset="-122"/>
              </a:rPr>
              <a:t>Y×Z</a:t>
            </a: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</a:rPr>
              <a:t>上的模糊关系</a:t>
            </a:r>
            <a:r>
              <a:rPr lang="en-US" altLang="zh-CN" sz="3200" b="1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</a:rPr>
              <a:t>其隶属函数</a:t>
            </a:r>
            <a:r>
              <a:rPr lang="zh-CN" altLang="en-US" sz="32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满足</a:t>
            </a:r>
            <a:endParaRPr lang="zh-CN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558924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</a:rPr>
              <a:t>试求</a:t>
            </a:r>
            <a:r>
              <a:rPr lang="en-US" altLang="zh-CN" sz="3200" b="1" dirty="0">
                <a:solidFill>
                  <a:srgbClr val="000000"/>
                </a:solidFill>
                <a:latin typeface="宋体" panose="02010600030101010101" pitchFamily="2" charset="-122"/>
              </a:rPr>
              <a:t>R</a:t>
            </a:r>
            <a:r>
              <a:rPr lang="en-US" altLang="zh-CN" sz="3200" b="1" baseline="-25000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</a:rPr>
              <a:t>、 </a:t>
            </a:r>
            <a:r>
              <a:rPr lang="en-US" altLang="zh-CN" sz="3200" b="1" dirty="0">
                <a:solidFill>
                  <a:srgbClr val="000000"/>
                </a:solidFill>
                <a:latin typeface="宋体" panose="02010600030101010101" pitchFamily="2" charset="-122"/>
              </a:rPr>
              <a:t>R</a:t>
            </a:r>
            <a:r>
              <a:rPr lang="en-US" altLang="zh-CN" sz="3200" b="1" baseline="-25000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</a:rPr>
              <a:t>的合成</a:t>
            </a:r>
            <a:r>
              <a:rPr lang="zh-CN" altLang="en-US" sz="32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lang="zh-CN" altLang="en-US" sz="3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Grp="1" noChangeAspect="1"/>
          </p:cNvGraphicFramePr>
          <p:nvPr/>
        </p:nvGraphicFramePr>
        <p:xfrm>
          <a:off x="1763688" y="116632"/>
          <a:ext cx="6264275" cy="825500"/>
        </p:xfrm>
        <a:graphic>
          <a:graphicData uri="http://schemas.openxmlformats.org/presentationml/2006/ole">
            <p:oleObj spid="_x0000_s132097" name="Equation" r:id="rId6" imgW="2120900" imgH="279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页脚占位符 6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73731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AD95DE1-9093-4045-9F57-66148D5EE3F5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82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例</a:t>
            </a:r>
            <a:r>
              <a:rPr lang="en-US" altLang="zh-CN" sz="4000" smtClean="0"/>
              <a:t>1</a:t>
            </a:r>
            <a:r>
              <a:rPr lang="zh-CN" altLang="en-US" sz="4000" smtClean="0"/>
              <a:t>的答案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844675"/>
            <a:ext cx="7466013" cy="4464050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把</a:t>
            </a:r>
            <a:r>
              <a:rPr lang="en-US" altLang="zh-CN" sz="3200" smtClean="0"/>
              <a:t>y</a:t>
            </a:r>
            <a:r>
              <a:rPr lang="zh-CN" altLang="en-US" sz="3200" smtClean="0"/>
              <a:t>当作变量，把</a:t>
            </a:r>
            <a:r>
              <a:rPr lang="en-US" altLang="zh-CN" sz="3200" smtClean="0"/>
              <a:t>x</a:t>
            </a:r>
            <a:r>
              <a:rPr lang="zh-CN" altLang="en-US" sz="3200" smtClean="0"/>
              <a:t>和</a:t>
            </a:r>
            <a:r>
              <a:rPr lang="en-US" altLang="zh-CN" sz="3200" smtClean="0"/>
              <a:t>z</a:t>
            </a:r>
            <a:r>
              <a:rPr lang="zh-CN" altLang="en-US" sz="3200" smtClean="0"/>
              <a:t>都当作常量</a:t>
            </a:r>
          </a:p>
        </p:txBody>
      </p:sp>
      <p:graphicFrame>
        <p:nvGraphicFramePr>
          <p:cNvPr id="73734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187450" y="2781300"/>
          <a:ext cx="6913563" cy="904875"/>
        </p:xfrm>
        <a:graphic>
          <a:graphicData uri="http://schemas.openxmlformats.org/presentationml/2006/ole">
            <p:oleObj spid="_x0000_s134145" name="Equation" r:id="rId3" imgW="6604000" imgH="863600" progId="">
              <p:embed/>
            </p:oleObj>
          </a:graphicData>
        </a:graphic>
      </p:graphicFrame>
      <p:pic>
        <p:nvPicPr>
          <p:cNvPr id="1026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933825"/>
            <a:ext cx="3384550" cy="240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7475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EB3CA8B-21AD-46FC-9EFC-BE1DBC0DF9B8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83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例</a:t>
            </a:r>
            <a:r>
              <a:rPr lang="en-US" altLang="zh-CN" sz="4000" smtClean="0"/>
              <a:t>1</a:t>
            </a:r>
            <a:r>
              <a:rPr lang="zh-CN" altLang="en-US" sz="4000" smtClean="0"/>
              <a:t>的答案</a:t>
            </a:r>
          </a:p>
        </p:txBody>
      </p:sp>
      <p:graphicFrame>
        <p:nvGraphicFramePr>
          <p:cNvPr id="74757" name="Object 3"/>
          <p:cNvGraphicFramePr>
            <a:graphicFrameLocks noChangeAspect="1"/>
          </p:cNvGraphicFramePr>
          <p:nvPr>
            <p:ph idx="1"/>
          </p:nvPr>
        </p:nvGraphicFramePr>
        <p:xfrm>
          <a:off x="1690688" y="1847850"/>
          <a:ext cx="6265862" cy="3824288"/>
        </p:xfrm>
        <a:graphic>
          <a:graphicData uri="http://schemas.openxmlformats.org/presentationml/2006/ole">
            <p:oleObj spid="_x0000_s136193" name="Equation" r:id="rId3" imgW="2705100" imgH="1651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页脚占位符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75779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F5B336C-6902-41B8-ABDB-6B6AA5B9E85C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84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模糊关系的合成</a:t>
            </a:r>
            <a:r>
              <a:rPr lang="en-US" altLang="zh-CN" sz="4000" smtClean="0"/>
              <a:t>——</a:t>
            </a:r>
            <a:r>
              <a:rPr lang="zh-CN" altLang="en-US" sz="4000" smtClean="0"/>
              <a:t>例</a:t>
            </a:r>
            <a:r>
              <a:rPr lang="en-US" altLang="zh-CN" sz="4000" smtClean="0"/>
              <a:t>2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844675"/>
            <a:ext cx="7466013" cy="4464050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设</a:t>
            </a:r>
            <a:r>
              <a:rPr lang="en-US" altLang="zh-CN" sz="3200" smtClean="0"/>
              <a:t>R</a:t>
            </a:r>
            <a:r>
              <a:rPr lang="zh-CN" altLang="en-US" sz="3200" smtClean="0"/>
              <a:t>为模糊关系“</a:t>
            </a:r>
            <a:r>
              <a:rPr lang="en-US" altLang="zh-CN" sz="3200" smtClean="0"/>
              <a:t>x</a:t>
            </a:r>
            <a:r>
              <a:rPr lang="zh-CN" altLang="en-US" sz="3200" smtClean="0">
                <a:solidFill>
                  <a:srgbClr val="0033CC"/>
                </a:solidFill>
              </a:rPr>
              <a:t>远大于</a:t>
            </a:r>
            <a:r>
              <a:rPr lang="en-US" altLang="zh-CN" sz="3200" smtClean="0"/>
              <a:t>y”</a:t>
            </a:r>
            <a:r>
              <a:rPr lang="zh-CN" altLang="en-US" sz="3200" smtClean="0"/>
              <a:t>，其隶属函数如下，则合成关系</a:t>
            </a:r>
            <a:r>
              <a:rPr lang="en-US" altLang="zh-CN" sz="3200" smtClean="0">
                <a:cs typeface="Times New Roman" panose="02020603050405020304" pitchFamily="18" charset="0"/>
              </a:rPr>
              <a:t>R</a:t>
            </a:r>
            <a:r>
              <a:rPr lang="ru-RU" altLang="zh-CN" sz="3200" smtClean="0">
                <a:cs typeface="Times New Roman" panose="02020603050405020304" pitchFamily="18" charset="0"/>
              </a:rPr>
              <a:t>о</a:t>
            </a:r>
            <a:r>
              <a:rPr lang="en-US" altLang="zh-CN" sz="3200" smtClean="0">
                <a:cs typeface="Times New Roman" panose="02020603050405020304" pitchFamily="18" charset="0"/>
              </a:rPr>
              <a:t>R</a:t>
            </a:r>
            <a:r>
              <a:rPr lang="zh-CN" altLang="en-US" sz="3200" smtClean="0">
                <a:cs typeface="Times New Roman" panose="02020603050405020304" pitchFamily="18" charset="0"/>
              </a:rPr>
              <a:t>是什么？</a:t>
            </a:r>
          </a:p>
          <a:p>
            <a:pPr lvl="1" eaLnBrk="1" hangingPunct="1"/>
            <a:r>
              <a:rPr lang="zh-CN" altLang="en-US" sz="2800" smtClean="0">
                <a:cs typeface="Times New Roman" panose="02020603050405020304" pitchFamily="18" charset="0"/>
              </a:rPr>
              <a:t>“</a:t>
            </a:r>
            <a:r>
              <a:rPr lang="en-US" altLang="zh-CN" sz="2800" smtClean="0">
                <a:cs typeface="Times New Roman" panose="02020603050405020304" pitchFamily="18" charset="0"/>
              </a:rPr>
              <a:t>x</a:t>
            </a:r>
            <a:r>
              <a:rPr lang="zh-CN" altLang="en-US" sz="2800" smtClean="0">
                <a:solidFill>
                  <a:srgbClr val="0033CC"/>
                </a:solidFill>
                <a:cs typeface="Times New Roman" panose="02020603050405020304" pitchFamily="18" charset="0"/>
              </a:rPr>
              <a:t>远远大于</a:t>
            </a:r>
            <a:r>
              <a:rPr lang="en-US" altLang="zh-CN" sz="2800" smtClean="0">
                <a:cs typeface="Times New Roman" panose="02020603050405020304" pitchFamily="18" charset="0"/>
              </a:rPr>
              <a:t>y”</a:t>
            </a:r>
          </a:p>
          <a:p>
            <a:pPr eaLnBrk="1" hangingPunct="1"/>
            <a:r>
              <a:rPr lang="zh-CN" altLang="en-US" sz="3200" smtClean="0">
                <a:cs typeface="Times New Roman" panose="02020603050405020304" pitchFamily="18" charset="0"/>
              </a:rPr>
              <a:t>试问其隶属函数是什么？</a:t>
            </a:r>
          </a:p>
        </p:txBody>
      </p:sp>
      <p:graphicFrame>
        <p:nvGraphicFramePr>
          <p:cNvPr id="7578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763713" y="4508500"/>
          <a:ext cx="5986462" cy="1935163"/>
        </p:xfrm>
        <a:graphic>
          <a:graphicData uri="http://schemas.openxmlformats.org/presentationml/2006/ole">
            <p:oleObj spid="_x0000_s137217" name="Equation" r:id="rId3" imgW="5892800" imgH="1905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7680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76E260-9BF0-4EF1-986B-97D2418E100F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85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例</a:t>
            </a:r>
            <a:r>
              <a:rPr lang="en-US" altLang="zh-CN" sz="4000" smtClean="0"/>
              <a:t>2</a:t>
            </a:r>
            <a:r>
              <a:rPr lang="zh-CN" altLang="en-US" sz="4000" smtClean="0"/>
              <a:t>答案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7680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844675"/>
            <a:ext cx="7056437" cy="455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7782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2CC86A-EB54-4C4A-AE63-36C318DD4171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86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例</a:t>
            </a:r>
            <a:r>
              <a:rPr lang="en-US" altLang="zh-CN" sz="4000" smtClean="0"/>
              <a:t>2</a:t>
            </a:r>
            <a:r>
              <a:rPr lang="zh-CN" altLang="en-US" sz="4000" smtClean="0"/>
              <a:t>答案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同例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一样，首先把</a:t>
            </a:r>
            <a:r>
              <a:rPr lang="en-US" altLang="zh-CN" dirty="0"/>
              <a:t>z</a:t>
            </a:r>
            <a:r>
              <a:rPr lang="zh-CN" altLang="en-US" dirty="0" smtClean="0"/>
              <a:t>作为变量，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/>
              <a:t>y</a:t>
            </a:r>
            <a:r>
              <a:rPr lang="zh-CN" altLang="en-US" dirty="0" smtClean="0"/>
              <a:t>均当作常量，画出对应的曲线</a:t>
            </a:r>
          </a:p>
        </p:txBody>
      </p:sp>
      <p:pic>
        <p:nvPicPr>
          <p:cNvPr id="7783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2275" y="3213100"/>
            <a:ext cx="6640513" cy="306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7885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6A34B17-DE03-4203-A171-41FFF31A8E8B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87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例</a:t>
            </a:r>
            <a:r>
              <a:rPr lang="en-US" altLang="zh-CN" sz="4000" smtClean="0"/>
              <a:t>2</a:t>
            </a:r>
            <a:r>
              <a:rPr lang="zh-CN" altLang="en-US" sz="4000" smtClean="0"/>
              <a:t>答案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求出交点的横坐标</a:t>
            </a:r>
            <a:r>
              <a:rPr lang="en-US" altLang="zh-CN" smtClean="0"/>
              <a:t>z</a:t>
            </a:r>
            <a:r>
              <a:rPr lang="en-US" altLang="zh-CN" baseline="30000" smtClean="0"/>
              <a:t>*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求得交点的纵坐标，即为合成关系</a:t>
            </a:r>
            <a:r>
              <a:rPr lang="en-US" altLang="zh-CN" smtClean="0">
                <a:cs typeface="Times New Roman" panose="02020603050405020304" pitchFamily="18" charset="0"/>
              </a:rPr>
              <a:t>R</a:t>
            </a:r>
            <a:r>
              <a:rPr lang="ru-RU" altLang="zh-CN" smtClean="0">
                <a:cs typeface="Times New Roman" panose="02020603050405020304" pitchFamily="18" charset="0"/>
              </a:rPr>
              <a:t>о</a:t>
            </a:r>
            <a:r>
              <a:rPr lang="en-US" altLang="zh-CN" smtClean="0">
                <a:cs typeface="Times New Roman" panose="02020603050405020304" pitchFamily="18" charset="0"/>
              </a:rPr>
              <a:t>R</a:t>
            </a:r>
            <a:r>
              <a:rPr lang="zh-CN" altLang="en-US" smtClean="0"/>
              <a:t>的隶属函数</a:t>
            </a:r>
          </a:p>
        </p:txBody>
      </p:sp>
      <p:pic>
        <p:nvPicPr>
          <p:cNvPr id="788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933825"/>
            <a:ext cx="7488238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8601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A2EB1FC-3E1C-4D86-92A2-F5AA680A1D7A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88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模糊关系合成的性质</a:t>
            </a:r>
            <a:r>
              <a:rPr lang="en-US" altLang="zh-CN" sz="4000" smtClean="0"/>
              <a:t>1,2</a:t>
            </a: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57655"/>
            <a:ext cx="7772400" cy="7651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(1)</a:t>
            </a:r>
            <a:r>
              <a:rPr lang="zh-CN" altLang="en-US" smtClean="0"/>
              <a:t>结合律    </a:t>
            </a:r>
            <a:r>
              <a:rPr lang="en-US" altLang="zh-CN" smtClean="0"/>
              <a:t>(Q</a:t>
            </a:r>
            <a:r>
              <a:rPr lang="ru-RU" altLang="zh-CN" smtClean="0">
                <a:cs typeface="Times New Roman" panose="02020603050405020304" pitchFamily="18" charset="0"/>
              </a:rPr>
              <a:t>о</a:t>
            </a:r>
            <a:r>
              <a:rPr lang="en-US" altLang="zh-CN" smtClean="0">
                <a:cs typeface="Times New Roman" panose="02020603050405020304" pitchFamily="18" charset="0"/>
              </a:rPr>
              <a:t>R)</a:t>
            </a:r>
            <a:r>
              <a:rPr lang="ru-RU" altLang="zh-CN" smtClean="0">
                <a:cs typeface="Times New Roman" panose="02020603050405020304" pitchFamily="18" charset="0"/>
              </a:rPr>
              <a:t>о</a:t>
            </a:r>
            <a:r>
              <a:rPr lang="en-US" altLang="zh-CN" smtClean="0">
                <a:cs typeface="Times New Roman" panose="02020603050405020304" pitchFamily="18" charset="0"/>
              </a:rPr>
              <a:t>S=Q</a:t>
            </a:r>
            <a:r>
              <a:rPr lang="ru-RU" altLang="zh-CN" smtClean="0">
                <a:cs typeface="Times New Roman" panose="02020603050405020304" pitchFamily="18" charset="0"/>
              </a:rPr>
              <a:t>о</a:t>
            </a:r>
            <a:r>
              <a:rPr lang="en-US" altLang="zh-CN" smtClean="0">
                <a:cs typeface="Times New Roman" panose="02020603050405020304" pitchFamily="18" charset="0"/>
              </a:rPr>
              <a:t>(</a:t>
            </a:r>
            <a:r>
              <a:rPr lang="en-US" altLang="zh-CN" smtClean="0"/>
              <a:t>R</a:t>
            </a:r>
            <a:r>
              <a:rPr lang="ru-RU" altLang="zh-CN" smtClean="0">
                <a:cs typeface="Times New Roman" panose="02020603050405020304" pitchFamily="18" charset="0"/>
              </a:rPr>
              <a:t>о</a:t>
            </a:r>
            <a:r>
              <a:rPr lang="en-US" altLang="zh-CN" smtClean="0">
                <a:cs typeface="Times New Roman" panose="02020603050405020304" pitchFamily="18" charset="0"/>
              </a:rPr>
              <a:t>S)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>
            <a:hlinkClick r:id="" action="ppaction://ole?verb=0"/>
          </p:cNvPr>
          <p:cNvGraphicFramePr>
            <a:graphicFrameLocks/>
          </p:cNvGraphicFramePr>
          <p:nvPr/>
        </p:nvGraphicFramePr>
        <p:xfrm>
          <a:off x="990600" y="2322830"/>
          <a:ext cx="6975475" cy="4137025"/>
        </p:xfrm>
        <a:graphic>
          <a:graphicData uri="http://schemas.openxmlformats.org/presentationml/2006/ole">
            <p:oleObj spid="_x0000_s147457" r:id="rId3" imgW="2869920" imgH="1701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8601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A2EB1FC-3E1C-4D86-92A2-F5AA680A1D7A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89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模糊关系合成的性质</a:t>
            </a:r>
            <a:r>
              <a:rPr lang="en-US" altLang="zh-CN" sz="4000" smtClean="0"/>
              <a:t>1,2</a:t>
            </a: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cs typeface="Times New Roman" panose="02020603050405020304" pitchFamily="18" charset="0"/>
              </a:rPr>
              <a:t>(2) 0-1</a:t>
            </a:r>
            <a:r>
              <a:rPr lang="zh-CN" altLang="en-US" smtClean="0">
                <a:cs typeface="Times New Roman" panose="02020603050405020304" pitchFamily="18" charset="0"/>
              </a:rPr>
              <a:t>律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cs typeface="Times New Roman" panose="02020603050405020304" pitchFamily="18" charset="0"/>
              </a:rPr>
              <a:t>0</a:t>
            </a:r>
            <a:r>
              <a:rPr lang="ru-RU" altLang="zh-CN" smtClean="0">
                <a:cs typeface="Times New Roman" panose="02020603050405020304" pitchFamily="18" charset="0"/>
              </a:rPr>
              <a:t>о</a:t>
            </a:r>
            <a:r>
              <a:rPr lang="en-US" altLang="zh-CN" smtClean="0">
                <a:cs typeface="Times New Roman" panose="02020603050405020304" pitchFamily="18" charset="0"/>
              </a:rPr>
              <a:t>R=R</a:t>
            </a:r>
            <a:r>
              <a:rPr lang="ru-RU" altLang="zh-CN" smtClean="0">
                <a:cs typeface="Times New Roman" panose="02020603050405020304" pitchFamily="18" charset="0"/>
              </a:rPr>
              <a:t>о</a:t>
            </a:r>
            <a:r>
              <a:rPr lang="en-US" altLang="zh-CN" smtClean="0">
                <a:cs typeface="Times New Roman" panose="02020603050405020304" pitchFamily="18" charset="0"/>
              </a:rPr>
              <a:t>0=0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cs typeface="Times New Roman" panose="02020603050405020304" pitchFamily="18" charset="0"/>
              </a:rPr>
              <a:t>I</a:t>
            </a:r>
            <a:r>
              <a:rPr lang="ru-RU" altLang="zh-CN" smtClean="0">
                <a:cs typeface="Times New Roman" panose="02020603050405020304" pitchFamily="18" charset="0"/>
              </a:rPr>
              <a:t>о</a:t>
            </a:r>
            <a:r>
              <a:rPr lang="en-US" altLang="zh-CN" smtClean="0">
                <a:cs typeface="Times New Roman" panose="02020603050405020304" pitchFamily="18" charset="0"/>
              </a:rPr>
              <a:t>R=R</a:t>
            </a:r>
            <a:r>
              <a:rPr lang="ru-RU" altLang="zh-CN" smtClean="0">
                <a:cs typeface="Times New Roman" panose="02020603050405020304" pitchFamily="18" charset="0"/>
              </a:rPr>
              <a:t>о</a:t>
            </a:r>
            <a:r>
              <a:rPr lang="en-US" altLang="zh-CN" smtClean="0">
                <a:cs typeface="Times New Roman" panose="02020603050405020304" pitchFamily="18" charset="0"/>
              </a:rPr>
              <a:t>I=R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页脚占位符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1126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416B3E5-D544-44A8-93D4-FAD7B4EF758F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9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关系</a:t>
            </a:r>
            <a:r>
              <a:rPr lang="zh-CN" altLang="en-US" sz="4000" smtClean="0">
                <a:sym typeface="Wingdings" panose="05000000000000000000" pitchFamily="2" charset="2"/>
              </a:rPr>
              <a:t></a:t>
            </a:r>
            <a:r>
              <a:rPr lang="zh-CN" altLang="en-US" sz="4000" smtClean="0"/>
              <a:t>模糊关系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628775"/>
            <a:ext cx="8066087" cy="4419600"/>
          </a:xfrm>
        </p:spPr>
        <p:txBody>
          <a:bodyPr/>
          <a:lstStyle/>
          <a:p>
            <a:pPr eaLnBrk="1" hangingPunct="1"/>
            <a:r>
              <a:rPr lang="en-US" altLang="zh-CN" smtClean="0"/>
              <a:t>“</a:t>
            </a:r>
            <a:r>
              <a:rPr lang="zh-CN" altLang="en-US" smtClean="0"/>
              <a:t>课程选择”、“父子”</a:t>
            </a:r>
            <a:r>
              <a:rPr lang="en-US" altLang="zh-CN" smtClean="0"/>
              <a:t>——</a:t>
            </a:r>
            <a:r>
              <a:rPr lang="zh-CN" altLang="en-US" smtClean="0"/>
              <a:t>明确的关系</a:t>
            </a:r>
          </a:p>
          <a:p>
            <a:pPr eaLnBrk="1" hangingPunct="1"/>
            <a:r>
              <a:rPr lang="zh-CN" altLang="en-US" smtClean="0"/>
              <a:t>客观世界中，并非所有的关系都这么明确</a:t>
            </a:r>
          </a:p>
          <a:p>
            <a:pPr lvl="1" eaLnBrk="1" hangingPunct="1"/>
            <a:r>
              <a:rPr lang="zh-CN" altLang="en-US" smtClean="0"/>
              <a:t>信任关系</a:t>
            </a:r>
          </a:p>
          <a:p>
            <a:pPr lvl="1" eaLnBrk="1" hangingPunct="1"/>
            <a:r>
              <a:rPr lang="zh-CN" altLang="en-US" smtClean="0"/>
              <a:t>喜爱关系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8704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751A13F-873B-43FA-BCDC-5B50E859E93A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90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模糊关系合成的性质</a:t>
            </a:r>
            <a:r>
              <a:rPr lang="en-US" altLang="zh-CN" sz="4000" smtClean="0"/>
              <a:t>3,4</a:t>
            </a:r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(3)  Q</a:t>
            </a:r>
            <a:r>
              <a:rPr lang="en-US" altLang="zh-CN" smtClean="0">
                <a:latin typeface="Batang" pitchFamily="18" charset="-127"/>
                <a:ea typeface="Batang" pitchFamily="18" charset="-127"/>
              </a:rPr>
              <a:t>⊆R⇒</a:t>
            </a:r>
            <a:r>
              <a:rPr lang="en-US" altLang="zh-CN" smtClean="0"/>
              <a:t> Q</a:t>
            </a:r>
            <a:r>
              <a:rPr lang="ru-RU" altLang="zh-CN" smtClean="0">
                <a:cs typeface="Times New Roman" panose="02020603050405020304" pitchFamily="18" charset="0"/>
              </a:rPr>
              <a:t>о</a:t>
            </a:r>
            <a:r>
              <a:rPr lang="en-US" altLang="zh-CN" smtClean="0">
                <a:cs typeface="Times New Roman" panose="02020603050405020304" pitchFamily="18" charset="0"/>
              </a:rPr>
              <a:t>S</a:t>
            </a:r>
            <a:r>
              <a:rPr lang="en-US" altLang="zh-CN" smtClean="0">
                <a:latin typeface="Batang" pitchFamily="18" charset="-127"/>
                <a:ea typeface="Batang" pitchFamily="18" charset="-127"/>
              </a:rPr>
              <a:t>⊆</a:t>
            </a:r>
            <a:r>
              <a:rPr lang="en-US" altLang="zh-CN" smtClean="0"/>
              <a:t>R</a:t>
            </a:r>
            <a:r>
              <a:rPr lang="ru-RU" altLang="zh-CN" smtClean="0">
                <a:cs typeface="Times New Roman" panose="02020603050405020304" pitchFamily="18" charset="0"/>
              </a:rPr>
              <a:t>о</a:t>
            </a:r>
            <a:r>
              <a:rPr lang="en-US" altLang="zh-CN" smtClean="0">
                <a:cs typeface="Times New Roman" panose="02020603050405020304" pitchFamily="18" charset="0"/>
              </a:rPr>
              <a:t>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cs typeface="Times New Roman" panose="02020603050405020304" pitchFamily="18" charset="0"/>
              </a:rPr>
              <a:t>       </a:t>
            </a:r>
            <a:r>
              <a:rPr lang="en-US" altLang="zh-CN" smtClean="0"/>
              <a:t>Q</a:t>
            </a:r>
            <a:r>
              <a:rPr lang="en-US" altLang="zh-CN" smtClean="0">
                <a:latin typeface="Batang" pitchFamily="18" charset="-127"/>
                <a:ea typeface="Batang" pitchFamily="18" charset="-127"/>
              </a:rPr>
              <a:t>⊆R⇒</a:t>
            </a:r>
            <a:r>
              <a:rPr lang="en-US" altLang="zh-CN" smtClean="0"/>
              <a:t> Q</a:t>
            </a:r>
            <a:r>
              <a:rPr lang="en-US" altLang="zh-CN" baseline="30000" smtClean="0">
                <a:cs typeface="Times New Roman" panose="02020603050405020304" pitchFamily="18" charset="0"/>
              </a:rPr>
              <a:t>m</a:t>
            </a:r>
            <a:r>
              <a:rPr lang="en-US" altLang="zh-CN" smtClean="0">
                <a:latin typeface="Batang" pitchFamily="18" charset="-127"/>
                <a:ea typeface="Batang" pitchFamily="18" charset="-127"/>
              </a:rPr>
              <a:t>⊆</a:t>
            </a:r>
            <a:r>
              <a:rPr lang="en-US" altLang="zh-CN" smtClean="0"/>
              <a:t>R</a:t>
            </a:r>
            <a:r>
              <a:rPr lang="en-US" altLang="zh-CN" baseline="30000" smtClean="0">
                <a:cs typeface="Times New Roman" panose="02020603050405020304" pitchFamily="18" charset="0"/>
              </a:rPr>
              <a:t>m</a:t>
            </a:r>
            <a:endParaRPr lang="en-US" altLang="zh-CN" smtClean="0"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cs typeface="Times New Roman" panose="02020603050405020304" pitchFamily="18" charset="0"/>
              </a:rPr>
              <a:t>(4) </a:t>
            </a:r>
            <a:r>
              <a:rPr lang="zh-CN" altLang="en-US" smtClean="0">
                <a:cs typeface="Times New Roman" panose="02020603050405020304" pitchFamily="18" charset="0"/>
              </a:rPr>
              <a:t>分配律（对</a:t>
            </a:r>
            <a:r>
              <a:rPr lang="zh-CN" altLang="en-US" smtClean="0">
                <a:latin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zh-CN" altLang="en-US" smtClean="0">
                <a:cs typeface="Times New Roman" panose="02020603050405020304" pitchFamily="18" charset="0"/>
              </a:rPr>
              <a:t>分配）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(Q</a:t>
            </a:r>
            <a:r>
              <a:rPr lang="en-US" altLang="zh-CN" smtClean="0">
                <a:latin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mtClean="0">
                <a:cs typeface="Times New Roman" panose="02020603050405020304" pitchFamily="18" charset="0"/>
              </a:rPr>
              <a:t>R)</a:t>
            </a:r>
            <a:r>
              <a:rPr lang="ru-RU" altLang="zh-CN" smtClean="0">
                <a:cs typeface="Times New Roman" panose="02020603050405020304" pitchFamily="18" charset="0"/>
              </a:rPr>
              <a:t>о</a:t>
            </a:r>
            <a:r>
              <a:rPr lang="en-US" altLang="zh-CN" smtClean="0">
                <a:cs typeface="Times New Roman" panose="02020603050405020304" pitchFamily="18" charset="0"/>
              </a:rPr>
              <a:t>S=(Q</a:t>
            </a:r>
            <a:r>
              <a:rPr lang="ru-RU" altLang="zh-CN" smtClean="0">
                <a:cs typeface="Times New Roman" panose="02020603050405020304" pitchFamily="18" charset="0"/>
              </a:rPr>
              <a:t>о</a:t>
            </a:r>
            <a:r>
              <a:rPr lang="en-US" altLang="zh-CN" smtClean="0">
                <a:cs typeface="Times New Roman" panose="02020603050405020304" pitchFamily="18" charset="0"/>
              </a:rPr>
              <a:t>S)</a:t>
            </a:r>
            <a:r>
              <a:rPr lang="en-US" altLang="zh-CN" smtClean="0">
                <a:latin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mtClean="0">
                <a:cs typeface="Times New Roman" panose="02020603050405020304" pitchFamily="18" charset="0"/>
              </a:rPr>
              <a:t>(</a:t>
            </a:r>
            <a:r>
              <a:rPr lang="en-US" altLang="zh-CN" smtClean="0"/>
              <a:t>R</a:t>
            </a:r>
            <a:r>
              <a:rPr lang="ru-RU" altLang="zh-CN" smtClean="0">
                <a:cs typeface="Times New Roman" panose="02020603050405020304" pitchFamily="18" charset="0"/>
              </a:rPr>
              <a:t>о</a:t>
            </a:r>
            <a:r>
              <a:rPr lang="en-US" altLang="zh-CN" smtClean="0">
                <a:cs typeface="Times New Roman" panose="02020603050405020304" pitchFamily="18" charset="0"/>
              </a:rPr>
              <a:t>S)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cs typeface="Times New Roman" panose="02020603050405020304" pitchFamily="18" charset="0"/>
              </a:rPr>
              <a:t>S</a:t>
            </a:r>
            <a:r>
              <a:rPr lang="ru-RU" altLang="zh-CN" smtClean="0">
                <a:cs typeface="Times New Roman" panose="02020603050405020304" pitchFamily="18" charset="0"/>
              </a:rPr>
              <a:t>о</a:t>
            </a:r>
            <a:r>
              <a:rPr lang="en-US" altLang="zh-CN" smtClean="0"/>
              <a:t>(Q</a:t>
            </a:r>
            <a:r>
              <a:rPr lang="en-US" altLang="zh-CN" smtClean="0">
                <a:latin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mtClean="0">
                <a:cs typeface="Times New Roman" panose="02020603050405020304" pitchFamily="18" charset="0"/>
              </a:rPr>
              <a:t>R)</a:t>
            </a:r>
            <a:r>
              <a:rPr lang="ru-RU" altLang="zh-CN" smtClean="0">
                <a:cs typeface="Times New Roman" panose="02020603050405020304" pitchFamily="18" charset="0"/>
              </a:rPr>
              <a:t> </a:t>
            </a:r>
            <a:r>
              <a:rPr lang="en-US" altLang="zh-CN" smtClean="0">
                <a:cs typeface="Times New Roman" panose="02020603050405020304" pitchFamily="18" charset="0"/>
              </a:rPr>
              <a:t>=(S</a:t>
            </a:r>
            <a:r>
              <a:rPr lang="ru-RU" altLang="zh-CN" smtClean="0">
                <a:cs typeface="Times New Roman" panose="02020603050405020304" pitchFamily="18" charset="0"/>
              </a:rPr>
              <a:t>о</a:t>
            </a:r>
            <a:r>
              <a:rPr lang="en-US" altLang="zh-CN" smtClean="0">
                <a:cs typeface="Times New Roman" panose="02020603050405020304" pitchFamily="18" charset="0"/>
              </a:rPr>
              <a:t>Q)</a:t>
            </a:r>
            <a:r>
              <a:rPr lang="en-US" altLang="zh-CN" smtClean="0">
                <a:latin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mtClean="0">
                <a:cs typeface="Times New Roman" panose="02020603050405020304" pitchFamily="18" charset="0"/>
              </a:rPr>
              <a:t>(</a:t>
            </a:r>
            <a:r>
              <a:rPr lang="en-US" altLang="zh-CN" smtClean="0"/>
              <a:t>S</a:t>
            </a:r>
            <a:r>
              <a:rPr lang="ru-RU" altLang="zh-CN" smtClean="0">
                <a:cs typeface="Times New Roman" panose="02020603050405020304" pitchFamily="18" charset="0"/>
              </a:rPr>
              <a:t>о</a:t>
            </a:r>
            <a:r>
              <a:rPr lang="en-US" altLang="zh-CN" smtClean="0">
                <a:cs typeface="Times New Roman" panose="02020603050405020304" pitchFamily="18" charset="0"/>
              </a:rPr>
              <a:t>R)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(Q</a:t>
            </a:r>
            <a:r>
              <a:rPr lang="en-US" altLang="zh-CN" smtClean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∪</a:t>
            </a:r>
            <a:r>
              <a:rPr lang="en-US" altLang="zh-CN" smtClean="0">
                <a:cs typeface="Times New Roman" panose="02020603050405020304" pitchFamily="18" charset="0"/>
                <a:sym typeface="+mn-ea"/>
              </a:rPr>
              <a:t>R)</a:t>
            </a:r>
            <a:r>
              <a:rPr lang="ru-RU" altLang="zh-CN" smtClean="0">
                <a:cs typeface="Times New Roman" panose="02020603050405020304" pitchFamily="18" charset="0"/>
                <a:sym typeface="+mn-ea"/>
              </a:rPr>
              <a:t>о</a:t>
            </a:r>
            <a:r>
              <a:rPr lang="en-US" altLang="zh-CN" smtClean="0">
                <a:cs typeface="Times New Roman" panose="02020603050405020304" pitchFamily="18" charset="0"/>
                <a:sym typeface="+mn-ea"/>
              </a:rPr>
              <a:t>S=(Q</a:t>
            </a:r>
            <a:r>
              <a:rPr lang="ru-RU" altLang="zh-CN" smtClean="0">
                <a:cs typeface="Times New Roman" panose="02020603050405020304" pitchFamily="18" charset="0"/>
                <a:sym typeface="+mn-ea"/>
              </a:rPr>
              <a:t>о</a:t>
            </a:r>
            <a:r>
              <a:rPr lang="en-US" altLang="zh-CN" smtClean="0">
                <a:cs typeface="Times New Roman" panose="02020603050405020304" pitchFamily="18" charset="0"/>
                <a:sym typeface="+mn-ea"/>
              </a:rPr>
              <a:t>S)</a:t>
            </a:r>
            <a:r>
              <a:rPr lang="en-US" altLang="zh-CN" smtClean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∪</a:t>
            </a:r>
            <a:r>
              <a:rPr lang="en-US" altLang="zh-CN" smtClean="0"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mtClean="0">
                <a:sym typeface="+mn-ea"/>
              </a:rPr>
              <a:t>R</a:t>
            </a:r>
            <a:r>
              <a:rPr lang="ru-RU" altLang="zh-CN" smtClean="0">
                <a:cs typeface="Times New Roman" panose="02020603050405020304" pitchFamily="18" charset="0"/>
                <a:sym typeface="+mn-ea"/>
              </a:rPr>
              <a:t>о</a:t>
            </a:r>
            <a:r>
              <a:rPr lang="en-US" altLang="zh-CN" smtClean="0">
                <a:cs typeface="Times New Roman" panose="02020603050405020304" pitchFamily="18" charset="0"/>
                <a:sym typeface="+mn-ea"/>
              </a:rPr>
              <a:t>S)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吉林大学计算机科学与技术学院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A14B5-FE23-4064-9F31-7B0E8069C6D1}" type="slidenum">
              <a:rPr lang="en-US" altLang="zh-CN"/>
              <a:pPr>
                <a:defRPr/>
              </a:pPr>
              <a:t>91</a:t>
            </a:fld>
            <a:endParaRPr lang="en-US" altLang="zh-CN" sz="1400"/>
          </a:p>
        </p:txBody>
      </p:sp>
      <p:graphicFrame>
        <p:nvGraphicFramePr>
          <p:cNvPr id="6" name="内容占位符 5">
            <a:hlinkClick r:id="" action="ppaction://ole?verb=0"/>
          </p:cNvPr>
          <p:cNvGraphicFramePr>
            <a:graphicFrameLocks/>
          </p:cNvGraphicFramePr>
          <p:nvPr>
            <p:ph idx="1"/>
          </p:nvPr>
        </p:nvGraphicFramePr>
        <p:xfrm>
          <a:off x="1066800" y="1766570"/>
          <a:ext cx="7606665" cy="4107180"/>
        </p:xfrm>
        <a:graphic>
          <a:graphicData uri="http://schemas.openxmlformats.org/presentationml/2006/ole">
            <p:oleObj spid="_x0000_s2049" r:id="rId3" imgW="3340080" imgH="1803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页脚占位符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89091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CD7F379-84EA-4D45-98FD-6C6E3F2B5253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92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模糊关系合成的性质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844675"/>
            <a:ext cx="7416800" cy="44640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z="32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000000"/>
                </a:solidFill>
              </a:rPr>
              <a:t>合成运算的交运算的分配律是否成立？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smtClean="0">
                <a:solidFill>
                  <a:srgbClr val="000000"/>
                </a:solidFill>
              </a:rPr>
              <a:t>(Q</a:t>
            </a:r>
            <a:r>
              <a:rPr lang="en-US" altLang="en-US" sz="3200" smtClean="0">
                <a:solidFill>
                  <a:srgbClr val="000000"/>
                </a:solidFill>
              </a:rPr>
              <a:t>∩</a:t>
            </a:r>
            <a:r>
              <a:rPr lang="en-US" altLang="zh-CN" sz="3200" smtClean="0">
                <a:solidFill>
                  <a:srgbClr val="000000"/>
                </a:solidFill>
                <a:cs typeface="Times New Roman" panose="02020603050405020304" pitchFamily="18" charset="0"/>
              </a:rPr>
              <a:t>R)</a:t>
            </a:r>
            <a:r>
              <a:rPr lang="ru-RU" altLang="zh-CN" sz="3200" smtClean="0">
                <a:solidFill>
                  <a:srgbClr val="000000"/>
                </a:solidFill>
                <a:cs typeface="Times New Roman" panose="02020603050405020304" pitchFamily="18" charset="0"/>
              </a:rPr>
              <a:t>о</a:t>
            </a:r>
            <a:r>
              <a:rPr lang="en-US" altLang="zh-CN" sz="3200" smtClean="0">
                <a:solidFill>
                  <a:srgbClr val="000000"/>
                </a:solidFill>
                <a:cs typeface="Times New Roman" panose="02020603050405020304" pitchFamily="18" charset="0"/>
              </a:rPr>
              <a:t>S=(Q</a:t>
            </a:r>
            <a:r>
              <a:rPr lang="ru-RU" altLang="zh-CN" sz="3200" smtClean="0">
                <a:solidFill>
                  <a:srgbClr val="000000"/>
                </a:solidFill>
                <a:cs typeface="Times New Roman" panose="02020603050405020304" pitchFamily="18" charset="0"/>
              </a:rPr>
              <a:t>о</a:t>
            </a:r>
            <a:r>
              <a:rPr lang="en-US" altLang="zh-CN" sz="3200" smtClean="0">
                <a:solidFill>
                  <a:srgbClr val="000000"/>
                </a:solidFill>
                <a:cs typeface="Times New Roman" panose="02020603050405020304" pitchFamily="18" charset="0"/>
              </a:rPr>
              <a:t>S) </a:t>
            </a:r>
            <a:r>
              <a:rPr lang="en-US" altLang="en-US" sz="3200" smtClean="0">
                <a:solidFill>
                  <a:srgbClr val="000000"/>
                </a:solidFill>
              </a:rPr>
              <a:t>∩</a:t>
            </a:r>
            <a:r>
              <a:rPr lang="en-US" altLang="zh-CN" sz="3200" smtClean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3200" smtClean="0">
                <a:solidFill>
                  <a:srgbClr val="000000"/>
                </a:solidFill>
              </a:rPr>
              <a:t>R</a:t>
            </a:r>
            <a:r>
              <a:rPr lang="ru-RU" altLang="zh-CN" sz="3200" smtClean="0">
                <a:solidFill>
                  <a:srgbClr val="000000"/>
                </a:solidFill>
                <a:cs typeface="Times New Roman" panose="02020603050405020304" pitchFamily="18" charset="0"/>
              </a:rPr>
              <a:t>о</a:t>
            </a:r>
            <a:r>
              <a:rPr lang="en-US" altLang="zh-CN" sz="3200" smtClean="0">
                <a:solidFill>
                  <a:srgbClr val="000000"/>
                </a:solidFill>
                <a:cs typeface="Times New Roman" panose="02020603050405020304" pitchFamily="18" charset="0"/>
              </a:rPr>
              <a:t>S)</a:t>
            </a:r>
            <a:r>
              <a:rPr lang="zh-CN" altLang="en-US" sz="3200" smtClean="0">
                <a:solidFill>
                  <a:srgbClr val="000000"/>
                </a:solidFill>
                <a:cs typeface="Times New Roman" panose="02020603050405020304" pitchFamily="18" charset="0"/>
              </a:rPr>
              <a:t>？</a:t>
            </a:r>
            <a:endParaRPr lang="en-US" altLang="zh-CN" sz="3200" smtClean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89094" name="AutoShape 4"/>
          <p:cNvSpPr>
            <a:spLocks noChangeArrowheads="1"/>
          </p:cNvSpPr>
          <p:nvPr/>
        </p:nvSpPr>
        <p:spPr bwMode="auto">
          <a:xfrm>
            <a:off x="395288" y="1557338"/>
            <a:ext cx="2447925" cy="792162"/>
          </a:xfrm>
          <a:prstGeom prst="irregularSeal2">
            <a:avLst/>
          </a:prstGeom>
          <a:solidFill>
            <a:srgbClr val="FF0000"/>
          </a:solidFill>
          <a:ln w="9525">
            <a:solidFill>
              <a:srgbClr val="CC0000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kumimoji="0" lang="zh-CN" altLang="en-US" sz="32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请思考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00"/>
                </a:solidFill>
                <a:sym typeface="+mn-ea"/>
              </a:rPr>
              <a:t>(Q</a:t>
            </a:r>
            <a:r>
              <a:rPr lang="en-US" altLang="en-US" smtClean="0">
                <a:solidFill>
                  <a:srgbClr val="000000"/>
                </a:solidFill>
                <a:sym typeface="+mn-ea"/>
              </a:rPr>
              <a:t>∩</a:t>
            </a:r>
            <a:r>
              <a:rPr lang="en-US" altLang="zh-CN" smtClean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R)</a:t>
            </a:r>
            <a:r>
              <a:rPr lang="ru-RU" altLang="zh-CN" smtClean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о</a:t>
            </a:r>
            <a:r>
              <a:rPr lang="en-US" altLang="zh-CN" smtClean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S=(Q</a:t>
            </a:r>
            <a:r>
              <a:rPr lang="ru-RU" altLang="zh-CN" smtClean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о</a:t>
            </a:r>
            <a:r>
              <a:rPr lang="en-US" altLang="zh-CN" smtClean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S) </a:t>
            </a:r>
            <a:r>
              <a:rPr lang="en-US" altLang="en-US" smtClean="0">
                <a:solidFill>
                  <a:srgbClr val="000000"/>
                </a:solidFill>
                <a:sym typeface="+mn-ea"/>
              </a:rPr>
              <a:t>∩</a:t>
            </a:r>
            <a:r>
              <a:rPr lang="en-US" altLang="zh-CN" smtClean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mtClean="0">
                <a:solidFill>
                  <a:srgbClr val="000000"/>
                </a:solidFill>
                <a:sym typeface="+mn-ea"/>
              </a:rPr>
              <a:t>R</a:t>
            </a:r>
            <a:r>
              <a:rPr lang="ru-RU" altLang="zh-CN" smtClean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о</a:t>
            </a:r>
            <a:r>
              <a:rPr lang="en-US" altLang="zh-CN" smtClean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S)</a:t>
            </a:r>
            <a:r>
              <a:rPr lang="zh-CN" altLang="en-US" smtClean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？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吉林大学计算机科学与技术学院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A14B5-FE23-4064-9F31-7B0E8069C6D1}" type="slidenum">
              <a:rPr lang="en-US" altLang="zh-CN"/>
              <a:pPr>
                <a:defRPr/>
              </a:pPr>
              <a:t>93</a:t>
            </a:fld>
            <a:endParaRPr lang="en-US" altLang="zh-CN" sz="1400"/>
          </a:p>
        </p:txBody>
      </p:sp>
      <p:graphicFrame>
        <p:nvGraphicFramePr>
          <p:cNvPr id="6" name="内容占位符 5">
            <a:hlinkClick r:id="" action="ppaction://ole?verb=0"/>
          </p:cNvPr>
          <p:cNvGraphicFramePr>
            <a:graphicFrameLocks/>
          </p:cNvGraphicFramePr>
          <p:nvPr>
            <p:ph idx="1"/>
          </p:nvPr>
        </p:nvGraphicFramePr>
        <p:xfrm>
          <a:off x="1066800" y="1506220"/>
          <a:ext cx="7606665" cy="4627880"/>
        </p:xfrm>
        <a:graphic>
          <a:graphicData uri="http://schemas.openxmlformats.org/presentationml/2006/ole">
            <p:oleObj spid="_x0000_s152577" r:id="rId3" imgW="3340080" imgH="2031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9011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81EA387-8797-44C4-A70E-0A52CB07EB2A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94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模糊关系合成的性质</a:t>
            </a:r>
            <a:r>
              <a:rPr lang="en-US" altLang="zh-CN" sz="4000" smtClean="0"/>
              <a:t>5,6</a:t>
            </a:r>
          </a:p>
        </p:txBody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cs typeface="Times New Roman" panose="02020603050405020304" pitchFamily="18" charset="0"/>
              </a:rPr>
              <a:t>(5)  (Q</a:t>
            </a:r>
            <a:r>
              <a:rPr lang="ru-RU" altLang="zh-CN" smtClean="0">
                <a:cs typeface="Times New Roman" panose="02020603050405020304" pitchFamily="18" charset="0"/>
              </a:rPr>
              <a:t>о</a:t>
            </a:r>
            <a:r>
              <a:rPr lang="en-US" altLang="zh-CN" smtClean="0">
                <a:cs typeface="Times New Roman" panose="02020603050405020304" pitchFamily="18" charset="0"/>
              </a:rPr>
              <a:t>R) </a:t>
            </a:r>
            <a:r>
              <a:rPr lang="el-GR" altLang="zh-CN" baseline="-25000" smtClean="0">
                <a:cs typeface="Times New Roman" panose="02020603050405020304" pitchFamily="18" charset="0"/>
              </a:rPr>
              <a:t>λ</a:t>
            </a:r>
            <a:r>
              <a:rPr lang="en-US" altLang="zh-CN" smtClean="0">
                <a:cs typeface="Times New Roman" panose="02020603050405020304" pitchFamily="18" charset="0"/>
              </a:rPr>
              <a:t>= Q</a:t>
            </a:r>
            <a:r>
              <a:rPr lang="el-GR" altLang="zh-CN" baseline="-25000" smtClean="0">
                <a:cs typeface="Times New Roman" panose="02020603050405020304" pitchFamily="18" charset="0"/>
              </a:rPr>
              <a:t>λ</a:t>
            </a:r>
            <a:r>
              <a:rPr lang="ru-RU" altLang="zh-CN" smtClean="0">
                <a:cs typeface="Times New Roman" panose="02020603050405020304" pitchFamily="18" charset="0"/>
              </a:rPr>
              <a:t>о </a:t>
            </a:r>
            <a:r>
              <a:rPr lang="en-US" altLang="zh-CN" smtClean="0">
                <a:cs typeface="Times New Roman" panose="02020603050405020304" pitchFamily="18" charset="0"/>
              </a:rPr>
              <a:t>R</a:t>
            </a:r>
            <a:r>
              <a:rPr lang="el-GR" altLang="zh-CN" baseline="-25000" smtClean="0">
                <a:cs typeface="Times New Roman" panose="02020603050405020304" pitchFamily="18" charset="0"/>
              </a:rPr>
              <a:t>λ</a:t>
            </a:r>
            <a:endParaRPr lang="en-US" altLang="zh-CN" smtClean="0"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cs typeface="Times New Roman" panose="02020603050405020304" pitchFamily="18" charset="0"/>
              </a:rPr>
              <a:t>推论</a:t>
            </a:r>
            <a:r>
              <a:rPr lang="zh-CN" altLang="en-US" baseline="-25000" smtClean="0">
                <a:cs typeface="Times New Roman" panose="02020603050405020304" pitchFamily="18" charset="0"/>
              </a:rPr>
              <a:t>     </a:t>
            </a:r>
            <a:r>
              <a:rPr lang="en-US" altLang="zh-CN" smtClean="0">
                <a:cs typeface="Times New Roman" panose="02020603050405020304" pitchFamily="18" charset="0"/>
              </a:rPr>
              <a:t>(R</a:t>
            </a:r>
            <a:r>
              <a:rPr lang="en-US" altLang="zh-CN" baseline="30000" smtClean="0">
                <a:cs typeface="Times New Roman" panose="02020603050405020304" pitchFamily="18" charset="0"/>
              </a:rPr>
              <a:t>n</a:t>
            </a:r>
            <a:r>
              <a:rPr lang="en-US" altLang="zh-CN" smtClean="0">
                <a:cs typeface="Times New Roman" panose="02020603050405020304" pitchFamily="18" charset="0"/>
              </a:rPr>
              <a:t>) </a:t>
            </a:r>
            <a:r>
              <a:rPr lang="el-GR" altLang="zh-CN" baseline="-25000" smtClean="0">
                <a:cs typeface="Times New Roman" panose="02020603050405020304" pitchFamily="18" charset="0"/>
              </a:rPr>
              <a:t>λ</a:t>
            </a:r>
            <a:r>
              <a:rPr lang="en-US" altLang="zh-CN" smtClean="0">
                <a:cs typeface="Times New Roman" panose="02020603050405020304" pitchFamily="18" charset="0"/>
              </a:rPr>
              <a:t>= (R</a:t>
            </a:r>
            <a:r>
              <a:rPr lang="el-GR" altLang="zh-CN" baseline="-25000" smtClean="0">
                <a:cs typeface="Times New Roman" panose="02020603050405020304" pitchFamily="18" charset="0"/>
              </a:rPr>
              <a:t>λ</a:t>
            </a:r>
            <a:r>
              <a:rPr lang="en-US" altLang="zh-CN" smtClean="0">
                <a:cs typeface="Times New Roman" panose="02020603050405020304" pitchFamily="18" charset="0"/>
              </a:rPr>
              <a:t>)</a:t>
            </a:r>
            <a:r>
              <a:rPr lang="en-US" altLang="zh-CN" baseline="30000" smtClean="0">
                <a:cs typeface="Times New Roman" panose="02020603050405020304" pitchFamily="18" charset="0"/>
              </a:rPr>
              <a:t>n</a:t>
            </a:r>
            <a:endParaRPr lang="en-US" altLang="zh-CN" smtClean="0"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cs typeface="Times New Roman" panose="02020603050405020304" pitchFamily="18" charset="0"/>
              </a:rPr>
              <a:t>(6) (Q</a:t>
            </a:r>
            <a:r>
              <a:rPr lang="ru-RU" altLang="zh-CN" smtClean="0">
                <a:cs typeface="Times New Roman" panose="02020603050405020304" pitchFamily="18" charset="0"/>
              </a:rPr>
              <a:t>о</a:t>
            </a:r>
            <a:r>
              <a:rPr lang="en-US" altLang="zh-CN" smtClean="0">
                <a:cs typeface="Times New Roman" panose="02020603050405020304" pitchFamily="18" charset="0"/>
              </a:rPr>
              <a:t>R) </a:t>
            </a:r>
            <a:r>
              <a:rPr lang="en-US" altLang="zh-CN" baseline="30000" smtClean="0">
                <a:cs typeface="Times New Roman" panose="02020603050405020304" pitchFamily="18" charset="0"/>
              </a:rPr>
              <a:t>T</a:t>
            </a:r>
            <a:r>
              <a:rPr lang="en-US" altLang="zh-CN" smtClean="0">
                <a:cs typeface="Times New Roman" panose="02020603050405020304" pitchFamily="18" charset="0"/>
              </a:rPr>
              <a:t>= R</a:t>
            </a:r>
            <a:r>
              <a:rPr lang="en-US" altLang="zh-CN" baseline="30000" smtClean="0">
                <a:cs typeface="Times New Roman" panose="02020603050405020304" pitchFamily="18" charset="0"/>
              </a:rPr>
              <a:t>T</a:t>
            </a:r>
            <a:r>
              <a:rPr lang="ru-RU" altLang="zh-CN" smtClean="0">
                <a:cs typeface="Times New Roman" panose="02020603050405020304" pitchFamily="18" charset="0"/>
              </a:rPr>
              <a:t>о </a:t>
            </a:r>
            <a:r>
              <a:rPr lang="en-US" altLang="zh-CN" smtClean="0">
                <a:cs typeface="Times New Roman" panose="02020603050405020304" pitchFamily="18" charset="0"/>
              </a:rPr>
              <a:t>Q</a:t>
            </a:r>
            <a:r>
              <a:rPr lang="en-US" altLang="zh-CN" baseline="30000" smtClean="0">
                <a:cs typeface="Times New Roman" panose="02020603050405020304" pitchFamily="18" charset="0"/>
              </a:rPr>
              <a:t>T</a:t>
            </a:r>
            <a:endParaRPr lang="en-US" altLang="zh-CN" smtClean="0"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cs typeface="Times New Roman" panose="02020603050405020304" pitchFamily="18" charset="0"/>
              </a:rPr>
              <a:t>推论 </a:t>
            </a:r>
            <a:r>
              <a:rPr lang="en-US" altLang="zh-CN" smtClean="0">
                <a:cs typeface="Times New Roman" panose="02020603050405020304" pitchFamily="18" charset="0"/>
              </a:rPr>
              <a:t>(R</a:t>
            </a:r>
            <a:r>
              <a:rPr lang="en-US" altLang="zh-CN" baseline="30000" smtClean="0">
                <a:cs typeface="Times New Roman" panose="02020603050405020304" pitchFamily="18" charset="0"/>
              </a:rPr>
              <a:t>n</a:t>
            </a:r>
            <a:r>
              <a:rPr lang="en-US" altLang="zh-CN" smtClean="0">
                <a:cs typeface="Times New Roman" panose="02020603050405020304" pitchFamily="18" charset="0"/>
              </a:rPr>
              <a:t>) </a:t>
            </a:r>
            <a:r>
              <a:rPr lang="en-US" altLang="zh-CN" baseline="30000" smtClean="0">
                <a:cs typeface="Times New Roman" panose="02020603050405020304" pitchFamily="18" charset="0"/>
              </a:rPr>
              <a:t>T</a:t>
            </a:r>
            <a:r>
              <a:rPr lang="en-US" altLang="zh-CN" smtClean="0">
                <a:cs typeface="Times New Roman" panose="02020603050405020304" pitchFamily="18" charset="0"/>
              </a:rPr>
              <a:t>= (R</a:t>
            </a:r>
            <a:r>
              <a:rPr lang="en-US" altLang="zh-CN" baseline="30000" smtClean="0">
                <a:cs typeface="Times New Roman" panose="02020603050405020304" pitchFamily="18" charset="0"/>
              </a:rPr>
              <a:t>T</a:t>
            </a:r>
            <a:r>
              <a:rPr lang="en-US" altLang="zh-CN" smtClean="0">
                <a:cs typeface="Times New Roman" panose="02020603050405020304" pitchFamily="18" charset="0"/>
              </a:rPr>
              <a:t>)</a:t>
            </a:r>
            <a:r>
              <a:rPr lang="en-US" altLang="zh-CN" baseline="30000" smtClean="0">
                <a:cs typeface="Times New Roman" panose="02020603050405020304" pitchFamily="18" charset="0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页脚占位符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8806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BB20D1A-F08B-4168-B87D-6571652ACE5F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95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课堂作业</a:t>
            </a:r>
            <a:r>
              <a:rPr lang="en-US" altLang="zh-CN" smtClean="0"/>
              <a:t>2-1</a:t>
            </a:r>
          </a:p>
        </p:txBody>
      </p:sp>
      <p:graphicFrame>
        <p:nvGraphicFramePr>
          <p:cNvPr id="88069" name="Object 3"/>
          <p:cNvGraphicFramePr>
            <a:graphicFrameLocks noChangeAspect="1"/>
          </p:cNvGraphicFramePr>
          <p:nvPr>
            <p:ph sz="half" idx="2"/>
          </p:nvPr>
        </p:nvGraphicFramePr>
        <p:xfrm>
          <a:off x="1187450" y="2420938"/>
          <a:ext cx="7488238" cy="2473325"/>
        </p:xfrm>
        <a:graphic>
          <a:graphicData uri="http://schemas.openxmlformats.org/presentationml/2006/ole">
            <p:oleObj spid="_x0000_s154625" name="Equation" r:id="rId4" imgW="7404100" imgH="23749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9113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F250235-9FF3-4E18-9AE1-EA65C6E82BF3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96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课堂作业</a:t>
            </a:r>
            <a:r>
              <a:rPr lang="en-US" altLang="zh-CN" sz="4000" dirty="0" smtClean="0"/>
              <a:t>2-2</a:t>
            </a:r>
          </a:p>
        </p:txBody>
      </p:sp>
      <p:pic>
        <p:nvPicPr>
          <p:cNvPr id="911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8375" y="2076450"/>
            <a:ext cx="7851775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ture">
  <a:themeElements>
    <a:clrScheme name="Nature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Natur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ature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2845</Words>
  <Application>WPS 演示</Application>
  <PresentationFormat>全屏显示(4:3)</PresentationFormat>
  <Paragraphs>556</Paragraphs>
  <Slides>96</Slides>
  <Notes>35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96</vt:i4>
      </vt:variant>
    </vt:vector>
  </HeadingPairs>
  <TitlesOfParts>
    <vt:vector size="101" baseType="lpstr">
      <vt:lpstr>Nature</vt:lpstr>
      <vt:lpstr>Clip</vt:lpstr>
      <vt:lpstr>Equation</vt:lpstr>
      <vt:lpstr>Microsoft 公式 3.0</vt:lpstr>
      <vt:lpstr>公式</vt:lpstr>
      <vt:lpstr>模糊数学 </vt:lpstr>
      <vt:lpstr>幻灯片 2</vt:lpstr>
      <vt:lpstr>幻灯片 3</vt:lpstr>
      <vt:lpstr>4-1 模糊关系的定义和性质</vt:lpstr>
      <vt:lpstr>什么是关系？</vt:lpstr>
      <vt:lpstr>关系——例</vt:lpstr>
      <vt:lpstr>“经典关系”的定义</vt:lpstr>
      <vt:lpstr>关系——例</vt:lpstr>
      <vt:lpstr>关系模糊关系</vt:lpstr>
      <vt:lpstr>模糊关系的定义</vt:lpstr>
      <vt:lpstr>模糊关系——例1</vt:lpstr>
      <vt:lpstr>幻灯片 12</vt:lpstr>
      <vt:lpstr>模糊关系——例2</vt:lpstr>
      <vt:lpstr>幻灯片 14</vt:lpstr>
      <vt:lpstr>模糊关系——例2</vt:lpstr>
      <vt:lpstr>模糊关系——例3</vt:lpstr>
      <vt:lpstr>模糊关系——例4</vt:lpstr>
      <vt:lpstr>模糊关系——例4</vt:lpstr>
      <vt:lpstr>模糊关系的运算</vt:lpstr>
      <vt:lpstr>模糊关系的相等</vt:lpstr>
      <vt:lpstr>模糊关系的包含</vt:lpstr>
      <vt:lpstr>模糊关系的并</vt:lpstr>
      <vt:lpstr>模糊关系的交</vt:lpstr>
      <vt:lpstr>模糊关系的余</vt:lpstr>
      <vt:lpstr>分解定理</vt:lpstr>
      <vt:lpstr>λ截关系</vt:lpstr>
      <vt:lpstr>4-2 模糊矩阵</vt:lpstr>
      <vt:lpstr>模糊关系模糊矩阵</vt:lpstr>
      <vt:lpstr>模糊矩阵的定义</vt:lpstr>
      <vt:lpstr>模糊矩阵－例</vt:lpstr>
      <vt:lpstr>请给出下例的模糊矩阵</vt:lpstr>
      <vt:lpstr>矩阵与关系</vt:lpstr>
      <vt:lpstr>模糊矩阵与普通矩阵</vt:lpstr>
      <vt:lpstr>模糊矩阵的相等、包含</vt:lpstr>
      <vt:lpstr>模糊矩阵的交、并、余</vt:lpstr>
      <vt:lpstr>给出如下模糊矩阵运算结果</vt:lpstr>
      <vt:lpstr>模糊矩阵的运算性质</vt:lpstr>
      <vt:lpstr>模糊矩阵的运算性质</vt:lpstr>
      <vt:lpstr>模糊矩阵的运算性质</vt:lpstr>
      <vt:lpstr>4-3 模糊关系的对称性与自反性</vt:lpstr>
      <vt:lpstr>转置矩阵的定义</vt:lpstr>
      <vt:lpstr>转置矩阵转置关系</vt:lpstr>
      <vt:lpstr>转置关系——例</vt:lpstr>
      <vt:lpstr>对称矩阵的定义</vt:lpstr>
      <vt:lpstr>是对称矩阵吗？</vt:lpstr>
      <vt:lpstr>对称矩阵对称关系</vt:lpstr>
      <vt:lpstr>转置关系的性质1,2</vt:lpstr>
      <vt:lpstr>转置关系的性质3,4</vt:lpstr>
      <vt:lpstr>转置关系的性质5</vt:lpstr>
      <vt:lpstr>性质5说明什么？</vt:lpstr>
      <vt:lpstr>自反关系</vt:lpstr>
      <vt:lpstr>恒等关系</vt:lpstr>
      <vt:lpstr>自反关系与恒等关系</vt:lpstr>
      <vt:lpstr>4-4 λ截矩阵</vt:lpstr>
      <vt:lpstr>λ截集λ截矩阵</vt:lpstr>
      <vt:lpstr>λ截矩阵的定义</vt:lpstr>
      <vt:lpstr>λ截矩阵——例</vt:lpstr>
      <vt:lpstr>λ截矩阵的性质1</vt:lpstr>
      <vt:lpstr>λ截矩阵的性质2</vt:lpstr>
      <vt:lpstr>课堂作业(3-1)</vt:lpstr>
      <vt:lpstr>课堂作业(3-2)</vt:lpstr>
      <vt:lpstr>课堂作业(3-3)</vt:lpstr>
      <vt:lpstr>作业答案</vt:lpstr>
      <vt:lpstr>幻灯片 64</vt:lpstr>
      <vt:lpstr>幻灯片 65</vt:lpstr>
      <vt:lpstr>幻灯片 66</vt:lpstr>
      <vt:lpstr>幻灯片 67</vt:lpstr>
      <vt:lpstr>4-5 模糊关系的合成</vt:lpstr>
      <vt:lpstr>经典关系的合成</vt:lpstr>
      <vt:lpstr>叔侄关系</vt:lpstr>
      <vt:lpstr>关系合成的定义</vt:lpstr>
      <vt:lpstr>合成关系的表示</vt:lpstr>
      <vt:lpstr>经典关系合成模糊关系合成</vt:lpstr>
      <vt:lpstr>R2=？</vt:lpstr>
      <vt:lpstr>模糊关系合成的矩阵表示</vt:lpstr>
      <vt:lpstr>模糊矩阵合成</vt:lpstr>
      <vt:lpstr>幻灯片 77</vt:lpstr>
      <vt:lpstr>模糊矩阵的乘积</vt:lpstr>
      <vt:lpstr>模糊矩阵乘积vs.经典矩阵乘积</vt:lpstr>
      <vt:lpstr>幻灯片 80</vt:lpstr>
      <vt:lpstr>模糊关系的合成——例1</vt:lpstr>
      <vt:lpstr>例1的答案</vt:lpstr>
      <vt:lpstr>例1的答案</vt:lpstr>
      <vt:lpstr>模糊关系的合成——例2</vt:lpstr>
      <vt:lpstr>例2答案</vt:lpstr>
      <vt:lpstr>例2答案</vt:lpstr>
      <vt:lpstr>例2答案</vt:lpstr>
      <vt:lpstr>模糊关系合成的性质1,2</vt:lpstr>
      <vt:lpstr>模糊关系合成的性质1,2</vt:lpstr>
      <vt:lpstr>模糊关系合成的性质3,4</vt:lpstr>
      <vt:lpstr>(Q∪R)оS=(QоS)∪(RоS)</vt:lpstr>
      <vt:lpstr>模糊关系合成的性质</vt:lpstr>
      <vt:lpstr>(Q∩R)оS=(QоS) ∩(RоS)？</vt:lpstr>
      <vt:lpstr>模糊关系合成的性质5,6</vt:lpstr>
      <vt:lpstr>课堂作业2-1</vt:lpstr>
      <vt:lpstr>课堂作业2-2</vt:lpstr>
    </vt:vector>
  </TitlesOfParts>
  <Company>FOUNDER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管  理  学</dc:title>
  <dc:creator>CHERIO</dc:creator>
  <cp:lastModifiedBy>Dell</cp:lastModifiedBy>
  <cp:revision>1366</cp:revision>
  <dcterms:created xsi:type="dcterms:W3CDTF">2003-10-11T02:41:00Z</dcterms:created>
  <dcterms:modified xsi:type="dcterms:W3CDTF">2020-12-18T11:56:42Z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