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slides/slide14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69.xml" ContentType="application/vnd.openxmlformats-officedocument.presentationml.slide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slides/slide147.xml" ContentType="application/vnd.openxmlformats-officedocument.presentationml.slide+xml"/>
  <Override PartName="/ppt/slides/slide158.xml" ContentType="application/vnd.openxmlformats-officedocument.presentationml.slide+xml"/>
  <Override PartName="/ppt/slides/slide194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slides/slide136.xml" ContentType="application/vnd.openxmlformats-officedocument.presentationml.slide+xml"/>
  <Override PartName="/ppt/slides/slide183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25.xml" ContentType="application/vnd.openxmlformats-officedocument.presentationml.slide+xml"/>
  <Override PartName="/ppt/slides/slide172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50.xml" ContentType="application/vnd.openxmlformats-officedocument.presentationml.slide+xml"/>
  <Override PartName="/ppt/slides/slide161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55.xml" ContentType="application/vnd.openxmlformats-officedocument.presentationml.slide+xml"/>
  <Override PartName="/ppt/theme/theme2.xml" ContentType="application/vnd.openxmlformats-officedocument.theme+xml"/>
  <Override PartName="/ppt/notesSlides/notesSlide57.xml" ContentType="application/vnd.openxmlformats-officedocument.presentationml.notes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188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19.xml" ContentType="application/vnd.openxmlformats-officedocument.presentationml.slide+xml"/>
  <Override PartName="/ppt/slides/slide166.xml" ContentType="application/vnd.openxmlformats-officedocument.presentationml.slide+xml"/>
  <Override PartName="/ppt/slides/slide177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08.xml" ContentType="application/vnd.openxmlformats-officedocument.presentationml.slide+xml"/>
  <Override PartName="/ppt/slides/slide155.xml" ContentType="application/vnd.openxmlformats-officedocument.presentationml.slide+xml"/>
  <Override PartName="/ppt/slides/slide49.xml" ContentType="application/vnd.openxmlformats-officedocument.presentationml.slide+xml"/>
  <Override PartName="/ppt/slides/slide96.xml" ContentType="application/vnd.openxmlformats-officedocument.presentationml.slide+xml"/>
  <Override PartName="/ppt/slides/slide144.xml" ContentType="application/vnd.openxmlformats-officedocument.presentationml.slide+xml"/>
  <Override PartName="/ppt/slides/slide191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38.xml" ContentType="application/vnd.openxmlformats-officedocument.presentationml.slide+xml"/>
  <Override PartName="/ppt/slides/slide85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s/slide180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s/slide140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slideLayouts/slideLayout15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89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s/slide149.xml" ContentType="application/vnd.openxmlformats-officedocument.presentationml.slide+xml"/>
  <Override PartName="/ppt/slides/slide178.xml" ContentType="application/vnd.openxmlformats-officedocument.presentationml.slide+xml"/>
  <Override PartName="/ppt/slides/slide196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slides/slide138.xml" ContentType="application/vnd.openxmlformats-officedocument.presentationml.slide+xml"/>
  <Override PartName="/ppt/slides/slide167.xml" ContentType="application/vnd.openxmlformats-officedocument.presentationml.slide+xml"/>
  <Override PartName="/ppt/slides/slide185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145.xml" ContentType="application/vnd.openxmlformats-officedocument.presentationml.slide+xml"/>
  <Override PartName="/ppt/slides/slide156.xml" ContentType="application/vnd.openxmlformats-officedocument.presentationml.slide+xml"/>
  <Override PartName="/ppt/slides/slide174.xml" ContentType="application/vnd.openxmlformats-officedocument.presentationml.slide+xml"/>
  <Override PartName="/ppt/slides/slide192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s/slide134.xml" ContentType="application/vnd.openxmlformats-officedocument.presentationml.slide+xml"/>
  <Override PartName="/ppt/slides/slide163.xml" ContentType="application/vnd.openxmlformats-officedocument.presentationml.slide+xml"/>
  <Override PartName="/ppt/slides/slide181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slides/slide141.xml" ContentType="application/vnd.openxmlformats-officedocument.presentationml.slide+xml"/>
  <Override PartName="/ppt/slides/slide152.xml" ContentType="application/vnd.openxmlformats-officedocument.presentationml.slide+xml"/>
  <Override PartName="/ppt/slides/slide170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slides/slide20.xml" ContentType="application/vnd.openxmlformats-officedocument.presentationml.slide+xml"/>
  <Override PartName="/ppt/slides/slide168.xml" ContentType="application/vnd.openxmlformats-officedocument.presentationml.slide+xml"/>
  <Override PartName="/ppt/slides/slide179.xml" ContentType="application/vnd.openxmlformats-officedocument.presentationml.slide+xml"/>
  <Override PartName="/ppt/slides/slide197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slides/slide139.xml" ContentType="application/vnd.openxmlformats-officedocument.presentationml.slide+xml"/>
  <Override PartName="/ppt/slides/slide157.xml" ContentType="application/vnd.openxmlformats-officedocument.presentationml.slide+xml"/>
  <Override PartName="/ppt/slides/slide186.xml" ContentType="application/vnd.openxmlformats-officedocument.presentationml.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slides/slide146.xml" ContentType="application/vnd.openxmlformats-officedocument.presentationml.slide+xml"/>
  <Override PartName="/ppt/slides/slide164.xml" ContentType="application/vnd.openxmlformats-officedocument.presentationml.slide+xml"/>
  <Override PartName="/ppt/slides/slide175.xml" ContentType="application/vnd.openxmlformats-officedocument.presentationml.slide+xml"/>
  <Override PartName="/ppt/slides/slide193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slides/slide153.xml" ContentType="application/vnd.openxmlformats-officedocument.presentationml.slide+xml"/>
  <Override PartName="/ppt/slides/slide171.xml" ContentType="application/vnd.openxmlformats-officedocument.presentationml.slide+xml"/>
  <Override PartName="/ppt/slides/slide182.xml" ContentType="application/vnd.openxmlformats-officedocument.presentationml.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slides/slide160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s/slide187.xml" ContentType="application/vnd.openxmlformats-officedocument.presentationml.slide+xml"/>
  <Override PartName="/ppt/slides/slide198.xml" ContentType="application/vnd.openxmlformats-officedocument.presentationml.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slides/slide129.xml" ContentType="application/vnd.openxmlformats-officedocument.presentationml.slide+xml"/>
  <Override PartName="/ppt/slides/slide176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18.xml" ContentType="application/vnd.openxmlformats-officedocument.presentationml.slide+xml"/>
  <Override PartName="/ppt/slides/slide165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107.xml" ContentType="application/vnd.openxmlformats-officedocument.presentationml.slide+xml"/>
  <Override PartName="/ppt/slides/slide143.xml" ContentType="application/vnd.openxmlformats-officedocument.presentationml.slide+xml"/>
  <Override PartName="/ppt/slides/slide154.xml" ContentType="application/vnd.openxmlformats-officedocument.presentationml.slide+xml"/>
  <Override PartName="/ppt/slides/slide190.xml" ContentType="application/vnd.openxmlformats-officedocument.presentationml.slide+xml"/>
  <Override PartName="/ppt/viewProps.xml" ContentType="application/vnd.openxmlformats-officedocument.presentationml.viewProps+xml"/>
  <Override PartName="/ppt/slides/slide48.xml" ContentType="application/vnd.openxmlformats-officedocument.presentationml.slide+xml"/>
  <Override PartName="/ppt/slides/slide95.xml" ContentType="application/vnd.openxmlformats-officedocument.presentationml.slide+xml"/>
  <Override PartName="/ppt/slides/slide132.xml" ContentType="application/vnd.openxmlformats-officedocument.presentationml.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notesSlides/notesSlide53.xml" ContentType="application/vnd.openxmlformats-officedocument.presentationml.notesSlide+xml"/>
  <Override PartName="/ppt/slides/slide40.xml" ContentType="application/vnd.openxmlformats-officedocument.presentationml.slide+xml"/>
  <Override PartName="/ppt/slides/slide159.xml" ContentType="application/vnd.openxmlformats-officedocument.presentationml.slide+xml"/>
  <Override PartName="/ppt/notesSlides/notesSlide42.xml" ContentType="application/vnd.openxmlformats-officedocument.presentationml.notesSlide+xml"/>
  <Override PartName="/ppt/slides/slide148.xml" ContentType="application/vnd.openxmlformats-officedocument.presentationml.slide+xml"/>
  <Override PartName="/ppt/slides/slide195.xml" ContentType="application/vnd.openxmlformats-officedocument.presentationml.slide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126.xml" ContentType="application/vnd.openxmlformats-officedocument.presentationml.slide+xml"/>
  <Override PartName="/ppt/slides/slide137.xml" ContentType="application/vnd.openxmlformats-officedocument.presentationml.slide+xml"/>
  <Override PartName="/ppt/slides/slide173.xml" ContentType="application/vnd.openxmlformats-officedocument.presentationml.slide+xml"/>
  <Override PartName="/ppt/slides/slide184.xml" ContentType="application/vnd.openxmlformats-officedocument.presentationml.slide+xml"/>
  <Override PartName="/ppt/slides/slide78.xml" ContentType="application/vnd.openxmlformats-officedocument.presentationml.slide+xml"/>
  <Override PartName="/ppt/slides/slide115.xml" ContentType="application/vnd.openxmlformats-officedocument.presentationml.slide+xml"/>
  <Override PartName="/ppt/slides/slide162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104.xml" ContentType="application/vnd.openxmlformats-officedocument.presentationml.slide+xml"/>
  <Override PartName="/ppt/slides/slide151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0"/>
  </p:notesMasterIdLst>
  <p:sldIdLst>
    <p:sldId id="649" r:id="rId2"/>
    <p:sldId id="869" r:id="rId3"/>
    <p:sldId id="549" r:id="rId4"/>
    <p:sldId id="599" r:id="rId5"/>
    <p:sldId id="551" r:id="rId6"/>
    <p:sldId id="646" r:id="rId7"/>
    <p:sldId id="587" r:id="rId8"/>
    <p:sldId id="553" r:id="rId9"/>
    <p:sldId id="647" r:id="rId10"/>
    <p:sldId id="554" r:id="rId11"/>
    <p:sldId id="588" r:id="rId12"/>
    <p:sldId id="589" r:id="rId13"/>
    <p:sldId id="590" r:id="rId14"/>
    <p:sldId id="648" r:id="rId15"/>
    <p:sldId id="557" r:id="rId16"/>
    <p:sldId id="592" r:id="rId17"/>
    <p:sldId id="872" r:id="rId18"/>
    <p:sldId id="871" r:id="rId19"/>
    <p:sldId id="591" r:id="rId20"/>
    <p:sldId id="559" r:id="rId21"/>
    <p:sldId id="594" r:id="rId22"/>
    <p:sldId id="595" r:id="rId23"/>
    <p:sldId id="596" r:id="rId24"/>
    <p:sldId id="560" r:id="rId25"/>
    <p:sldId id="597" r:id="rId26"/>
    <p:sldId id="598" r:id="rId27"/>
    <p:sldId id="562" r:id="rId28"/>
    <p:sldId id="600" r:id="rId29"/>
    <p:sldId id="601" r:id="rId30"/>
    <p:sldId id="565" r:id="rId31"/>
    <p:sldId id="602" r:id="rId32"/>
    <p:sldId id="603" r:id="rId33"/>
    <p:sldId id="605" r:id="rId34"/>
    <p:sldId id="606" r:id="rId35"/>
    <p:sldId id="607" r:id="rId36"/>
    <p:sldId id="608" r:id="rId37"/>
    <p:sldId id="612" r:id="rId38"/>
    <p:sldId id="613" r:id="rId39"/>
    <p:sldId id="610" r:id="rId40"/>
    <p:sldId id="616" r:id="rId41"/>
    <p:sldId id="614" r:id="rId42"/>
    <p:sldId id="618" r:id="rId43"/>
    <p:sldId id="623" r:id="rId44"/>
    <p:sldId id="622" r:id="rId45"/>
    <p:sldId id="617" r:id="rId46"/>
    <p:sldId id="615" r:id="rId47"/>
    <p:sldId id="624" r:id="rId48"/>
    <p:sldId id="625" r:id="rId49"/>
    <p:sldId id="626" r:id="rId50"/>
    <p:sldId id="627" r:id="rId51"/>
    <p:sldId id="628" r:id="rId52"/>
    <p:sldId id="629" r:id="rId53"/>
    <p:sldId id="651" r:id="rId54"/>
    <p:sldId id="634" r:id="rId55"/>
    <p:sldId id="641" r:id="rId56"/>
    <p:sldId id="635" r:id="rId57"/>
    <p:sldId id="636" r:id="rId58"/>
    <p:sldId id="642" r:id="rId59"/>
    <p:sldId id="643" r:id="rId60"/>
    <p:sldId id="645" r:id="rId61"/>
    <p:sldId id="631" r:id="rId62"/>
    <p:sldId id="632" r:id="rId63"/>
    <p:sldId id="865" r:id="rId64"/>
    <p:sldId id="866" r:id="rId65"/>
    <p:sldId id="867" r:id="rId66"/>
    <p:sldId id="868" r:id="rId67"/>
    <p:sldId id="881" r:id="rId68"/>
    <p:sldId id="653" r:id="rId69"/>
    <p:sldId id="654" r:id="rId70"/>
    <p:sldId id="655" r:id="rId71"/>
    <p:sldId id="656" r:id="rId72"/>
    <p:sldId id="657" r:id="rId73"/>
    <p:sldId id="658" r:id="rId74"/>
    <p:sldId id="659" r:id="rId75"/>
    <p:sldId id="873" r:id="rId76"/>
    <p:sldId id="875" r:id="rId77"/>
    <p:sldId id="876" r:id="rId78"/>
    <p:sldId id="877" r:id="rId79"/>
    <p:sldId id="878" r:id="rId80"/>
    <p:sldId id="879" r:id="rId81"/>
    <p:sldId id="660" r:id="rId82"/>
    <p:sldId id="661" r:id="rId83"/>
    <p:sldId id="662" r:id="rId84"/>
    <p:sldId id="663" r:id="rId85"/>
    <p:sldId id="664" r:id="rId86"/>
    <p:sldId id="665" r:id="rId87"/>
    <p:sldId id="666" r:id="rId88"/>
    <p:sldId id="673" r:id="rId89"/>
    <p:sldId id="857" r:id="rId90"/>
    <p:sldId id="674" r:id="rId91"/>
    <p:sldId id="858" r:id="rId92"/>
    <p:sldId id="676" r:id="rId93"/>
    <p:sldId id="859" r:id="rId94"/>
    <p:sldId id="677" r:id="rId95"/>
    <p:sldId id="860" r:id="rId96"/>
    <p:sldId id="678" r:id="rId97"/>
    <p:sldId id="882" r:id="rId98"/>
    <p:sldId id="883" r:id="rId99"/>
    <p:sldId id="884" r:id="rId100"/>
    <p:sldId id="885" r:id="rId101"/>
    <p:sldId id="886" r:id="rId102"/>
    <p:sldId id="887" r:id="rId103"/>
    <p:sldId id="888" r:id="rId104"/>
    <p:sldId id="889" r:id="rId105"/>
    <p:sldId id="890" r:id="rId106"/>
    <p:sldId id="891" r:id="rId107"/>
    <p:sldId id="892" r:id="rId108"/>
    <p:sldId id="893" r:id="rId109"/>
    <p:sldId id="894" r:id="rId110"/>
    <p:sldId id="895" r:id="rId111"/>
    <p:sldId id="896" r:id="rId112"/>
    <p:sldId id="897" r:id="rId113"/>
    <p:sldId id="898" r:id="rId114"/>
    <p:sldId id="899" r:id="rId115"/>
    <p:sldId id="900" r:id="rId116"/>
    <p:sldId id="901" r:id="rId117"/>
    <p:sldId id="902" r:id="rId118"/>
    <p:sldId id="903" r:id="rId119"/>
    <p:sldId id="904" r:id="rId120"/>
    <p:sldId id="905" r:id="rId121"/>
    <p:sldId id="906" r:id="rId122"/>
    <p:sldId id="907" r:id="rId123"/>
    <p:sldId id="908" r:id="rId124"/>
    <p:sldId id="909" r:id="rId125"/>
    <p:sldId id="910" r:id="rId126"/>
    <p:sldId id="911" r:id="rId127"/>
    <p:sldId id="912" r:id="rId128"/>
    <p:sldId id="913" r:id="rId129"/>
    <p:sldId id="914" r:id="rId130"/>
    <p:sldId id="915" r:id="rId131"/>
    <p:sldId id="916" r:id="rId132"/>
    <p:sldId id="917" r:id="rId133"/>
    <p:sldId id="918" r:id="rId134"/>
    <p:sldId id="919" r:id="rId135"/>
    <p:sldId id="920" r:id="rId136"/>
    <p:sldId id="921" r:id="rId137"/>
    <p:sldId id="922" r:id="rId138"/>
    <p:sldId id="923" r:id="rId139"/>
    <p:sldId id="924" r:id="rId140"/>
    <p:sldId id="925" r:id="rId141"/>
    <p:sldId id="926" r:id="rId142"/>
    <p:sldId id="927" r:id="rId143"/>
    <p:sldId id="928" r:id="rId144"/>
    <p:sldId id="929" r:id="rId145"/>
    <p:sldId id="930" r:id="rId146"/>
    <p:sldId id="931" r:id="rId147"/>
    <p:sldId id="932" r:id="rId148"/>
    <p:sldId id="933" r:id="rId149"/>
    <p:sldId id="934" r:id="rId150"/>
    <p:sldId id="935" r:id="rId151"/>
    <p:sldId id="936" r:id="rId152"/>
    <p:sldId id="937" r:id="rId153"/>
    <p:sldId id="938" r:id="rId154"/>
    <p:sldId id="939" r:id="rId155"/>
    <p:sldId id="940" r:id="rId156"/>
    <p:sldId id="941" r:id="rId157"/>
    <p:sldId id="942" r:id="rId158"/>
    <p:sldId id="943" r:id="rId159"/>
    <p:sldId id="944" r:id="rId160"/>
    <p:sldId id="945" r:id="rId161"/>
    <p:sldId id="946" r:id="rId162"/>
    <p:sldId id="947" r:id="rId163"/>
    <p:sldId id="948" r:id="rId164"/>
    <p:sldId id="949" r:id="rId165"/>
    <p:sldId id="950" r:id="rId166"/>
    <p:sldId id="951" r:id="rId167"/>
    <p:sldId id="952" r:id="rId168"/>
    <p:sldId id="953" r:id="rId169"/>
    <p:sldId id="954" r:id="rId170"/>
    <p:sldId id="955" r:id="rId171"/>
    <p:sldId id="956" r:id="rId172"/>
    <p:sldId id="957" r:id="rId173"/>
    <p:sldId id="958" r:id="rId174"/>
    <p:sldId id="959" r:id="rId175"/>
    <p:sldId id="960" r:id="rId176"/>
    <p:sldId id="961" r:id="rId177"/>
    <p:sldId id="962" r:id="rId178"/>
    <p:sldId id="963" r:id="rId179"/>
    <p:sldId id="964" r:id="rId180"/>
    <p:sldId id="965" r:id="rId181"/>
    <p:sldId id="966" r:id="rId182"/>
    <p:sldId id="967" r:id="rId183"/>
    <p:sldId id="968" r:id="rId184"/>
    <p:sldId id="969" r:id="rId185"/>
    <p:sldId id="970" r:id="rId186"/>
    <p:sldId id="971" r:id="rId187"/>
    <p:sldId id="972" r:id="rId188"/>
    <p:sldId id="973" r:id="rId189"/>
    <p:sldId id="974" r:id="rId190"/>
    <p:sldId id="975" r:id="rId191"/>
    <p:sldId id="976" r:id="rId192"/>
    <p:sldId id="977" r:id="rId193"/>
    <p:sldId id="978" r:id="rId194"/>
    <p:sldId id="979" r:id="rId195"/>
    <p:sldId id="980" r:id="rId196"/>
    <p:sldId id="981" r:id="rId197"/>
    <p:sldId id="982" r:id="rId198"/>
    <p:sldId id="983" r:id="rId19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00"/>
    <a:srgbClr val="FFFF00"/>
    <a:srgbClr val="91131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200" autoAdjust="0"/>
    <p:restoredTop sz="83905" autoAdjust="0"/>
  </p:normalViewPr>
  <p:slideViewPr>
    <p:cSldViewPr>
      <p:cViewPr>
        <p:scale>
          <a:sx n="70" d="100"/>
          <a:sy n="70" d="100"/>
        </p:scale>
        <p:origin x="-1786" y="-12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196" Type="http://schemas.openxmlformats.org/officeDocument/2006/relationships/slide" Target="slides/slide195.xml"/><Relationship Id="rId200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1" Type="http://schemas.openxmlformats.org/officeDocument/2006/relationships/presProps" Target="pres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204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0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/Relationships>
</file>

<file path=ppt/drawings/_rels/vmlDrawing10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22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w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w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w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w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wmf"/></Relationships>
</file>

<file path=ppt/drawings/_rels/vmlDrawing5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w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w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wmf"/></Relationships>
</file>

<file path=ppt/drawings/_rels/vmlDrawing5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6.wmf"/><Relationship Id="rId1" Type="http://schemas.openxmlformats.org/officeDocument/2006/relationships/image" Target="../media/image85.w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wmf"/></Relationships>
</file>

<file path=ppt/drawings/_rels/vmlDrawing6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6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1.wmf"/><Relationship Id="rId1" Type="http://schemas.openxmlformats.org/officeDocument/2006/relationships/image" Target="../media/image89.wmf"/></Relationships>
</file>

<file path=ppt/drawings/_rels/vmlDrawing6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2.wmf"/><Relationship Id="rId1" Type="http://schemas.openxmlformats.org/officeDocument/2006/relationships/image" Target="../media/image89.wmf"/></Relationships>
</file>

<file path=ppt/drawings/_rels/vmlDrawing6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6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5.wmf"/><Relationship Id="rId1" Type="http://schemas.openxmlformats.org/officeDocument/2006/relationships/image" Target="../media/image93.wmf"/></Relationships>
</file>

<file path=ppt/drawings/_rels/vmlDrawing6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wmf"/></Relationships>
</file>

<file path=ppt/drawings/_rels/vmlDrawing6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7.wmf"/></Relationships>
</file>

<file path=ppt/drawings/_rels/vmlDrawing6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7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9.wmf"/></Relationships>
</file>

<file path=ppt/drawings/_rels/vmlDrawing7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wmf"/><Relationship Id="rId1" Type="http://schemas.openxmlformats.org/officeDocument/2006/relationships/image" Target="../media/image100.wmf"/></Relationships>
</file>

<file path=ppt/drawings/_rels/vmlDrawing7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2.wmf"/></Relationships>
</file>

<file path=ppt/drawings/_rels/vmlDrawing7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7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5.wmf"/></Relationships>
</file>

<file path=ppt/drawings/_rels/vmlDrawing7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6.wmf"/></Relationships>
</file>

<file path=ppt/drawings/_rels/vmlDrawing7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9.wmf"/></Relationships>
</file>

<file path=ppt/drawings/_rels/vmlDrawing7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0.wmf"/></Relationships>
</file>

<file path=ppt/drawings/_rels/vmlDrawing7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2.wmf"/></Relationships>
</file>

<file path=ppt/drawings/_rels/vmlDrawing7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8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wmf"/><Relationship Id="rId1" Type="http://schemas.openxmlformats.org/officeDocument/2006/relationships/image" Target="../media/image117.wmf"/></Relationships>
</file>

<file path=ppt/drawings/_rels/vmlDrawing8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wmf"/><Relationship Id="rId1" Type="http://schemas.openxmlformats.org/officeDocument/2006/relationships/image" Target="../media/image119.wmf"/></Relationships>
</file>

<file path=ppt/drawings/_rels/vmlDrawing8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wmf"/><Relationship Id="rId1" Type="http://schemas.openxmlformats.org/officeDocument/2006/relationships/image" Target="../media/image119.wmf"/></Relationships>
</file>

<file path=ppt/drawings/_rels/vmlDrawing8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wmf"/><Relationship Id="rId1" Type="http://schemas.openxmlformats.org/officeDocument/2006/relationships/image" Target="../media/image119.wmf"/></Relationships>
</file>

<file path=ppt/drawings/_rels/vmlDrawing8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wmf"/><Relationship Id="rId1" Type="http://schemas.openxmlformats.org/officeDocument/2006/relationships/image" Target="../media/image119.wmf"/></Relationships>
</file>

<file path=ppt/drawings/_rels/vmlDrawing8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4.wmf"/></Relationships>
</file>

<file path=ppt/drawings/_rels/vmlDrawing8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5.wmf"/></Relationships>
</file>

<file path=ppt/drawings/_rels/vmlDrawing8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7.wmf"/></Relationships>
</file>

<file path=ppt/drawings/_rels/vmlDrawing8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/Relationships>
</file>

<file path=ppt/drawings/_rels/vmlDrawing8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9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1.wmf"/></Relationships>
</file>

<file path=ppt/drawings/_rels/vmlDrawing9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2.wmf"/></Relationships>
</file>

<file path=ppt/drawings/_rels/vmlDrawing9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3.wmf"/></Relationships>
</file>

<file path=ppt/drawings/_rels/vmlDrawing9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4.wmf"/></Relationships>
</file>

<file path=ppt/drawings/_rels/vmlDrawing9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4.wmf"/></Relationships>
</file>

<file path=ppt/drawings/_rels/vmlDrawing9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wmf"/><Relationship Id="rId1" Type="http://schemas.openxmlformats.org/officeDocument/2006/relationships/image" Target="../media/image135.wmf"/></Relationships>
</file>

<file path=ppt/drawings/_rels/vmlDrawing9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wmf"/><Relationship Id="rId1" Type="http://schemas.openxmlformats.org/officeDocument/2006/relationships/image" Target="../media/image137.wmf"/></Relationships>
</file>

<file path=ppt/drawings/_rels/vmlDrawing9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9.wmf"/></Relationships>
</file>

<file path=ppt/drawings/_rels/vmlDrawing9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wmf"/><Relationship Id="rId2" Type="http://schemas.openxmlformats.org/officeDocument/2006/relationships/image" Target="../media/image141.wmf"/><Relationship Id="rId1" Type="http://schemas.openxmlformats.org/officeDocument/2006/relationships/image" Target="../media/image140.wmf"/></Relationships>
</file>

<file path=ppt/drawings/_rels/vmlDrawing9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4.wmf"/><Relationship Id="rId1" Type="http://schemas.openxmlformats.org/officeDocument/2006/relationships/image" Target="../media/image14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9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9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E3925573-C0E6-4A92-B825-BB62A7FF2F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21A3793-2EA5-456F-82BB-AB6A6D54B306}" type="slidenum">
              <a:rPr lang="en-US" altLang="zh-CN" sz="1200" smtClean="0"/>
              <a:pPr eaLnBrk="1" hangingPunct="1"/>
              <a:t>1</a:t>
            </a:fld>
            <a:endParaRPr lang="en-US" altLang="zh-CN" sz="1200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3939332-CE22-4EB9-8D52-1D0DAF90D247}" type="slidenum">
              <a:rPr lang="en-US" altLang="zh-CN" sz="1200" smtClean="0"/>
              <a:pPr eaLnBrk="1" hangingPunct="1"/>
              <a:t>20</a:t>
            </a:fld>
            <a:endParaRPr lang="en-US" altLang="zh-CN" sz="1200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9AD128C-B995-4F91-A35F-945026B0A4B3}" type="slidenum">
              <a:rPr lang="en-US" altLang="zh-CN" sz="1200" smtClean="0"/>
              <a:pPr eaLnBrk="1" hangingPunct="1"/>
              <a:t>24</a:t>
            </a:fld>
            <a:endParaRPr lang="en-US" altLang="zh-CN" sz="1200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EF74DDC-27F1-4EF7-9E20-A843E716CF45}" type="slidenum">
              <a:rPr lang="en-US" altLang="zh-CN" sz="1200" smtClean="0"/>
              <a:pPr eaLnBrk="1" hangingPunct="1"/>
              <a:t>27</a:t>
            </a:fld>
            <a:endParaRPr lang="en-US" altLang="zh-CN" sz="1200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1D5DC0D-340D-4B23-939A-4DAC5A8D0AD2}" type="slidenum">
              <a:rPr lang="en-US" altLang="zh-CN" sz="1200" smtClean="0"/>
              <a:pPr eaLnBrk="1" hangingPunct="1"/>
              <a:t>30</a:t>
            </a:fld>
            <a:endParaRPr lang="en-US" altLang="zh-CN" sz="1200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08C1E0C-2E9A-4CD5-972F-C64BAB16FBAC}" type="slidenum">
              <a:rPr lang="en-US" altLang="zh-CN" sz="1200" smtClean="0"/>
              <a:pPr eaLnBrk="1" hangingPunct="1"/>
              <a:t>31</a:t>
            </a:fld>
            <a:endParaRPr lang="en-US" altLang="zh-CN" sz="1200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看一下这个的模糊矩阵是什么？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66968BA-D967-46A0-98F4-1887832FF132}" type="slidenum">
              <a:rPr lang="en-US" altLang="zh-CN" sz="1200" smtClean="0"/>
              <a:pPr eaLnBrk="1" hangingPunct="1"/>
              <a:t>34</a:t>
            </a:fld>
            <a:endParaRPr lang="en-US" altLang="zh-CN" sz="1200" smtClean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29581DC-E19D-4FE6-A725-B612A16C23D8}" type="slidenum">
              <a:rPr lang="en-US" altLang="zh-CN" sz="1200" smtClean="0"/>
              <a:pPr eaLnBrk="1" hangingPunct="1"/>
              <a:t>35</a:t>
            </a:fld>
            <a:endParaRPr lang="en-US" altLang="zh-CN" sz="1200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B923F7A-C8FB-426F-B242-08084511970C}" type="slidenum">
              <a:rPr lang="en-US" altLang="zh-CN" sz="1200" smtClean="0"/>
              <a:pPr eaLnBrk="1" hangingPunct="1"/>
              <a:t>36</a:t>
            </a:fld>
            <a:endParaRPr lang="en-US" altLang="zh-CN" sz="1200" smtClean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5CEC050-80E3-4A86-AAA1-96B7D01E03A5}" type="slidenum">
              <a:rPr lang="en-US" altLang="zh-CN" sz="1200" smtClean="0"/>
              <a:pPr eaLnBrk="1" hangingPunct="1"/>
              <a:t>39</a:t>
            </a:fld>
            <a:endParaRPr lang="en-US" altLang="zh-CN" sz="1200" smtClean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24F3AFB-8708-435F-97A5-1874AEED9510}" type="slidenum">
              <a:rPr lang="en-US" altLang="zh-CN" sz="1200" smtClean="0"/>
              <a:pPr eaLnBrk="1" hangingPunct="1"/>
              <a:t>3</a:t>
            </a:fld>
            <a:endParaRPr lang="en-US" altLang="zh-CN" sz="1200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C86E1A2-5618-4E5A-A683-8A3089CC1AE2}" type="slidenum">
              <a:rPr lang="en-US" altLang="zh-CN" sz="1200" smtClean="0"/>
              <a:pPr eaLnBrk="1" hangingPunct="1"/>
              <a:t>40</a:t>
            </a:fld>
            <a:endParaRPr lang="en-US" altLang="zh-CN" sz="1200" smtClean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8EE0228-64AA-493C-913B-AA90CF938BDF}" type="slidenum">
              <a:rPr lang="en-US" altLang="zh-CN" sz="1200" smtClean="0"/>
              <a:pPr eaLnBrk="1" hangingPunct="1"/>
              <a:t>44</a:t>
            </a:fld>
            <a:endParaRPr lang="en-US" altLang="zh-CN" sz="1200" smtClean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注意，这里矩阵必须是方的。即</a:t>
            </a:r>
            <a:r>
              <a:rPr lang="en-US" altLang="zh-CN" smtClean="0"/>
              <a:t>m</a:t>
            </a:r>
            <a:r>
              <a:rPr lang="en-US" altLang="zh-CN" smtClean="0">
                <a:latin typeface="宋体" panose="02010600030101010101" pitchFamily="2" charset="-122"/>
              </a:rPr>
              <a:t>×m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D4EA22D-2D19-4D97-9A6F-0A504289032F}" type="slidenum">
              <a:rPr lang="en-US" altLang="zh-CN" sz="1200" smtClean="0"/>
              <a:pPr eaLnBrk="1" hangingPunct="1"/>
              <a:t>45</a:t>
            </a:fld>
            <a:endParaRPr lang="en-US" altLang="zh-CN" sz="1200" smtClean="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是，因为其转置矩阵</a:t>
            </a:r>
            <a:r>
              <a:rPr lang="en-US" altLang="zh-CN" smtClean="0"/>
              <a:t>=R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3AFEAC7-6DC5-4DFD-B196-0316665ECC90}" type="slidenum">
              <a:rPr lang="en-US" altLang="zh-CN" sz="1200" smtClean="0"/>
              <a:pPr eaLnBrk="1" hangingPunct="1"/>
              <a:t>46</a:t>
            </a:fld>
            <a:endParaRPr lang="en-US" altLang="zh-CN" sz="1200" smtClean="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换句话说，如果模糊矩阵是对称的，则对应的模糊关系就是对称的。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CD2266E-C840-4C93-A384-F2925490E6E1}" type="slidenum">
              <a:rPr lang="en-US" altLang="zh-CN" sz="1200" smtClean="0"/>
              <a:pPr eaLnBrk="1" hangingPunct="1"/>
              <a:t>51</a:t>
            </a:fld>
            <a:endParaRPr lang="en-US" altLang="zh-CN" sz="1200" smtClean="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A85F9F5-C123-4D59-B0DE-765F614568E5}" type="slidenum">
              <a:rPr lang="en-US" altLang="zh-CN" sz="1200" smtClean="0"/>
              <a:pPr eaLnBrk="1" hangingPunct="1"/>
              <a:t>52</a:t>
            </a:fld>
            <a:endParaRPr lang="en-US" altLang="zh-CN" sz="1200" smtClean="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单位矩阵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462B2C8-233A-4319-ABCB-B33B44A99FC2}" type="slidenum">
              <a:rPr lang="en-US" altLang="zh-CN" sz="1200" smtClean="0"/>
              <a:pPr eaLnBrk="1" hangingPunct="1"/>
              <a:t>54</a:t>
            </a:fld>
            <a:endParaRPr lang="en-US" altLang="zh-CN" sz="1200" smtClean="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9310A8E-3D3F-4881-A022-A0C958842892}" type="slidenum">
              <a:rPr lang="en-US" altLang="zh-CN" sz="1200" smtClean="0"/>
              <a:pPr eaLnBrk="1" hangingPunct="1"/>
              <a:t>56</a:t>
            </a:fld>
            <a:endParaRPr lang="en-US" altLang="zh-CN" sz="1200" smtClean="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强截矩阵的定义就无需给出，一眼就可以看出来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A1D8273-7D83-4076-9CC3-41A5EFF897F5}" type="slidenum">
              <a:rPr lang="en-US" altLang="zh-CN" sz="1200" smtClean="0"/>
              <a:pPr eaLnBrk="1" hangingPunct="1"/>
              <a:t>58</a:t>
            </a:fld>
            <a:endParaRPr lang="en-US" altLang="zh-CN" sz="1200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课堂给出证明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相当于</a:t>
            </a:r>
            <a:r>
              <a:rPr lang="en-US" altLang="zh-CN"/>
              <a:t>1</a:t>
            </a:r>
            <a:r>
              <a:rPr lang="zh-CN" altLang="en-US"/>
              <a:t>学时</a:t>
            </a:r>
            <a:r>
              <a:rPr lang="en-US" altLang="zh-CN"/>
              <a:t>+10</a:t>
            </a:r>
            <a:r>
              <a:rPr lang="zh-CN" altLang="en-US"/>
              <a:t>分钟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183D2B2-8017-4B9F-9E94-76EB730C5D57}" type="slidenum">
              <a:rPr lang="en-US" altLang="zh-CN" sz="1200" smtClean="0"/>
              <a:pPr eaLnBrk="1" hangingPunct="1"/>
              <a:t>4</a:t>
            </a:fld>
            <a:endParaRPr lang="en-US" altLang="zh-CN" sz="1200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  <a:pPr lvl="0" algn="r" eaLnBrk="1" hangingPunct="1"/>
              <a:t>63</a:t>
            </a:fld>
            <a:endParaRPr lang="en-US" altLang="zh-CN" sz="1200" dirty="0"/>
          </a:p>
        </p:txBody>
      </p:sp>
      <p:sp>
        <p:nvSpPr>
          <p:cNvPr id="5529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530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6069B16-34E8-48E5-8CDA-FFC58FA52691}" type="slidenum">
              <a:rPr lang="en-US" altLang="zh-CN" sz="1200" smtClean="0"/>
              <a:pPr eaLnBrk="1" hangingPunct="1"/>
              <a:t>68</a:t>
            </a:fld>
            <a:endParaRPr lang="en-US" altLang="zh-CN" sz="1200" smtClean="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AECB805-54BD-4C25-9D6C-A5D96C3C6024}" type="slidenum">
              <a:rPr lang="en-US" altLang="zh-CN" sz="1200" smtClean="0"/>
              <a:pPr eaLnBrk="1" hangingPunct="1"/>
              <a:t>72</a:t>
            </a:fld>
            <a:endParaRPr lang="en-US" altLang="zh-CN" sz="1200" smtClean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E488CEE-938B-402D-89E7-DF135325184D}" type="slidenum">
              <a:rPr lang="en-US" altLang="zh-CN" sz="1200" smtClean="0"/>
              <a:pPr eaLnBrk="1" hangingPunct="1"/>
              <a:t>81</a:t>
            </a:fld>
            <a:endParaRPr lang="en-US" altLang="zh-CN" sz="1200" smtClean="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把</a:t>
            </a:r>
            <a:r>
              <a:rPr lang="en-US" altLang="zh-CN" smtClean="0"/>
              <a:t>R</a:t>
            </a:r>
            <a:r>
              <a:rPr lang="en-US" altLang="zh-CN" baseline="-25000" smtClean="0"/>
              <a:t>1</a:t>
            </a:r>
            <a:r>
              <a:rPr lang="en-US" altLang="zh-CN" smtClean="0"/>
              <a:t> (x,y)</a:t>
            </a:r>
            <a:r>
              <a:rPr lang="zh-CN" altLang="en-US" smtClean="0"/>
              <a:t>看做是关于</a:t>
            </a:r>
            <a:r>
              <a:rPr lang="en-US" altLang="zh-CN" smtClean="0"/>
              <a:t>y</a:t>
            </a:r>
            <a:r>
              <a:rPr lang="zh-CN" altLang="en-US" smtClean="0"/>
              <a:t>的函数，把</a:t>
            </a:r>
            <a:r>
              <a:rPr lang="en-US" altLang="zh-CN" smtClean="0"/>
              <a:t>x</a:t>
            </a:r>
            <a:r>
              <a:rPr lang="zh-CN" altLang="en-US" smtClean="0"/>
              <a:t>看做是一个常量</a:t>
            </a:r>
          </a:p>
          <a:p>
            <a:pPr eaLnBrk="1" hangingPunct="1"/>
            <a:r>
              <a:rPr lang="zh-CN" altLang="en-US" smtClean="0"/>
              <a:t>把</a:t>
            </a:r>
            <a:r>
              <a:rPr lang="en-US" altLang="zh-CN" smtClean="0"/>
              <a:t>R</a:t>
            </a:r>
            <a:r>
              <a:rPr lang="en-US" altLang="zh-CN" baseline="-25000" smtClean="0"/>
              <a:t>2</a:t>
            </a:r>
            <a:r>
              <a:rPr lang="en-US" altLang="zh-CN" smtClean="0"/>
              <a:t> (x,y)</a:t>
            </a:r>
            <a:r>
              <a:rPr lang="zh-CN" altLang="en-US" smtClean="0"/>
              <a:t>看做是关于</a:t>
            </a:r>
            <a:r>
              <a:rPr lang="en-US" altLang="zh-CN" smtClean="0"/>
              <a:t>y</a:t>
            </a:r>
            <a:r>
              <a:rPr lang="zh-CN" altLang="en-US" smtClean="0"/>
              <a:t>的函数，把</a:t>
            </a:r>
            <a:r>
              <a:rPr lang="en-US" altLang="zh-CN" smtClean="0"/>
              <a:t>z</a:t>
            </a:r>
            <a:r>
              <a:rPr lang="zh-CN" altLang="en-US" smtClean="0"/>
              <a:t>看做是一个常量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2246BCD-5AB2-49CC-BE5B-336498E3EF05}" type="slidenum">
              <a:rPr lang="en-US" altLang="zh-CN" sz="1200" smtClean="0"/>
              <a:pPr eaLnBrk="1" hangingPunct="1"/>
              <a:t>85</a:t>
            </a:fld>
            <a:endParaRPr lang="en-US" altLang="zh-CN" sz="1200" smtClean="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下面画出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59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两者的值明显不同</a:t>
            </a:r>
          </a:p>
        </p:txBody>
      </p:sp>
      <p:sp>
        <p:nvSpPr>
          <p:cNvPr id="1259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D88CB93-8965-43DB-B17F-51B78776733B}" type="slidenum">
              <a:rPr lang="en-US" altLang="zh-CN" sz="1200" smtClean="0"/>
              <a:pPr eaLnBrk="1" hangingPunct="1"/>
              <a:t>95</a:t>
            </a:fld>
            <a:endParaRPr lang="en-US" altLang="zh-CN" sz="1200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93CCE18C-6DA3-48C2-9AEF-664FE362AF36}" type="slidenum">
              <a:rPr lang="en-US" altLang="zh-CN"/>
              <a:pPr/>
              <a:t>97</a:t>
            </a:fld>
            <a:endParaRPr lang="en-US" altLang="zh-CN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FC9BA9BE-C662-489E-950F-501770DFF3C6}" type="slidenum">
              <a:rPr lang="en-US" altLang="zh-CN"/>
              <a:pPr/>
              <a:t>109</a:t>
            </a:fld>
            <a:endParaRPr lang="en-US" altLang="zh-CN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意味着无论合成多少次，都没有变化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C7478CBA-505F-4E03-80D1-12A0E8C1C32F}" type="slidenum">
              <a:rPr lang="en-US" altLang="zh-CN"/>
              <a:pPr/>
              <a:t>110</a:t>
            </a:fld>
            <a:endParaRPr lang="en-US" altLang="zh-CN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给出证明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C3B8A351-9A95-4C9B-A744-5A96E1327468}" type="slidenum">
              <a:rPr lang="en-US" altLang="zh-CN"/>
              <a:pPr/>
              <a:t>120</a:t>
            </a:fld>
            <a:endParaRPr lang="en-US" altLang="zh-CN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这里要说明一下，所谓</a:t>
            </a:r>
            <a:r>
              <a:rPr lang="en-US" altLang="zh-CN" smtClean="0"/>
              <a:t>λ=0.4</a:t>
            </a:r>
            <a:r>
              <a:rPr lang="zh-CN" altLang="en-US" smtClean="0"/>
              <a:t>，是指在</a:t>
            </a:r>
            <a:r>
              <a:rPr lang="en-US" altLang="zh-CN" smtClean="0"/>
              <a:t>[0,0.4]</a:t>
            </a:r>
            <a:r>
              <a:rPr lang="zh-CN" altLang="en-US" smtClean="0"/>
              <a:t>上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E332273-1E89-4D45-A6B4-413BC2CCD469}" type="slidenum">
              <a:rPr lang="en-US" altLang="zh-CN" sz="1200" smtClean="0"/>
              <a:pPr eaLnBrk="1" hangingPunct="1"/>
              <a:t>5</a:t>
            </a:fld>
            <a:endParaRPr lang="en-US" altLang="zh-CN" sz="1200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B76D329-C915-43A9-A152-548D342F3FF8}" type="slidenum">
              <a:rPr lang="en-US" altLang="zh-CN"/>
              <a:pPr/>
              <a:t>122</a:t>
            </a:fld>
            <a:endParaRPr lang="en-US" altLang="zh-CN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这里要说明一下，所谓</a:t>
            </a:r>
            <a:r>
              <a:rPr lang="en-US" altLang="zh-CN" smtClean="0"/>
              <a:t>λ=0.4</a:t>
            </a:r>
            <a:r>
              <a:rPr lang="zh-CN" altLang="en-US" smtClean="0"/>
              <a:t>，是指在</a:t>
            </a:r>
            <a:r>
              <a:rPr lang="en-US" altLang="zh-CN" smtClean="0"/>
              <a:t>[0,0.4]</a:t>
            </a:r>
            <a:r>
              <a:rPr lang="zh-CN" altLang="en-US" smtClean="0"/>
              <a:t>上</a:t>
            </a: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34C9C46A-9F2E-442A-A7F1-12103643B151}" type="slidenum">
              <a:rPr lang="en-US" altLang="zh-CN"/>
              <a:pPr/>
              <a:t>124</a:t>
            </a:fld>
            <a:endParaRPr lang="en-US" altLang="zh-CN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6F1BE801-B5C2-415E-ABA5-B71DB460D8B5}" type="slidenum">
              <a:rPr lang="en-US" altLang="zh-CN"/>
              <a:pPr/>
              <a:t>127</a:t>
            </a:fld>
            <a:endParaRPr lang="en-US" altLang="zh-CN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之前讲过对称闭包</a:t>
            </a: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12469921-B2FB-45DF-81C1-E08BDBD3B170}" type="slidenum">
              <a:rPr lang="en-US" altLang="zh-CN"/>
              <a:pPr/>
              <a:t>131</a:t>
            </a:fld>
            <a:endParaRPr lang="en-US" altLang="zh-CN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定理</a:t>
            </a:r>
            <a:r>
              <a:rPr lang="en-US" altLang="zh-CN" smtClean="0"/>
              <a:t>2</a:t>
            </a:r>
            <a:r>
              <a:rPr lang="zh-CN" altLang="en-US" smtClean="0"/>
              <a:t>说明，至多做</a:t>
            </a:r>
            <a:r>
              <a:rPr lang="en-US" altLang="zh-CN" smtClean="0"/>
              <a:t>n</a:t>
            </a:r>
            <a:r>
              <a:rPr lang="zh-CN" altLang="en-US" smtClean="0"/>
              <a:t>次并操作，就可以得到传递闭包</a:t>
            </a: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A2009693-5E38-4DCE-965B-724A3F0636F5}" type="slidenum">
              <a:rPr lang="en-US" altLang="zh-CN"/>
              <a:pPr/>
              <a:t>139</a:t>
            </a:fld>
            <a:endParaRPr lang="en-US" altLang="zh-CN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如果超出</a:t>
            </a:r>
            <a:r>
              <a:rPr lang="en-US" altLang="zh-CN" smtClean="0"/>
              <a:t>n</a:t>
            </a:r>
            <a:r>
              <a:rPr lang="zh-CN" altLang="en-US" smtClean="0"/>
              <a:t>了，说明一定到了，都无需再做下一步</a:t>
            </a: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86C173B-B4EA-4DAC-A93A-96C3C408FA8E}" type="slidenum">
              <a:rPr lang="en-US" altLang="zh-CN" sz="1200" smtClean="0"/>
              <a:pPr eaLnBrk="1" hangingPunct="1"/>
              <a:t>144</a:t>
            </a:fld>
            <a:endParaRPr lang="en-US" altLang="zh-CN" sz="1200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1ABFD17-9052-44CC-AB1A-0B6D0AEFC60D}" type="slidenum">
              <a:rPr lang="en-US" altLang="zh-CN" sz="1200" smtClean="0"/>
              <a:pPr eaLnBrk="1" hangingPunct="1"/>
              <a:t>145</a:t>
            </a:fld>
            <a:endParaRPr lang="en-US" altLang="zh-CN" sz="1200" smtClean="0"/>
          </a:p>
        </p:txBody>
      </p:sp>
      <p:sp>
        <p:nvSpPr>
          <p:cNvPr id="6246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C1EC323F-8973-4599-9434-85641BF02075}" type="slidenum">
              <a:rPr lang="en-US" altLang="zh-CN" sz="1200"/>
              <a:pPr algn="r" eaLnBrk="1" hangingPunct="1"/>
              <a:t>145</a:t>
            </a:fld>
            <a:endParaRPr lang="en-US" altLang="zh-CN" sz="1200"/>
          </a:p>
        </p:txBody>
      </p:sp>
      <p:sp>
        <p:nvSpPr>
          <p:cNvPr id="624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A1B92C5-58BD-4B3C-8622-9A1850A49AB7}" type="slidenum">
              <a:rPr lang="en-US" altLang="zh-CN" sz="1200" smtClean="0"/>
              <a:pPr eaLnBrk="1" hangingPunct="1"/>
              <a:t>151</a:t>
            </a:fld>
            <a:endParaRPr lang="en-US" altLang="zh-CN" sz="1200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最大绝对值差做和得到的是</a:t>
            </a:r>
            <a:r>
              <a:rPr lang="en-US" altLang="zh-CN" smtClean="0">
                <a:ea typeface="宋体" panose="02010600030101010101" pitchFamily="2" charset="-122"/>
              </a:rPr>
              <a:t>9</a:t>
            </a:r>
            <a:r>
              <a:rPr lang="zh-CN" altLang="en-US" smtClean="0">
                <a:ea typeface="宋体" panose="02010600030101010101" pitchFamily="2" charset="-122"/>
              </a:rPr>
              <a:t>，因此</a:t>
            </a:r>
            <a:r>
              <a:rPr lang="en-US" altLang="zh-CN" smtClean="0">
                <a:ea typeface="宋体" panose="02010600030101010101" pitchFamily="2" charset="-122"/>
              </a:rPr>
              <a:t>c=0.1</a:t>
            </a:r>
            <a:r>
              <a:rPr lang="zh-CN" altLang="en-US" smtClean="0">
                <a:ea typeface="宋体" panose="02010600030101010101" pitchFamily="2" charset="-122"/>
              </a:rPr>
              <a:t>没问题</a:t>
            </a: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3D39CEA-FD21-4B59-93F4-B09C3819484C}" type="slidenum">
              <a:rPr lang="en-US" altLang="zh-CN" sz="1200" smtClean="0"/>
              <a:pPr eaLnBrk="1" hangingPunct="1"/>
              <a:t>153</a:t>
            </a:fld>
            <a:endParaRPr lang="en-US" altLang="zh-CN" sz="1200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问：</a:t>
            </a: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56445DC-A169-497B-A145-CBC5BEAD182A}" type="slidenum">
              <a:rPr lang="en-US" altLang="zh-CN" sz="1200" smtClean="0"/>
              <a:pPr eaLnBrk="1" hangingPunct="1"/>
              <a:t>160</a:t>
            </a:fld>
            <a:endParaRPr lang="en-US" altLang="zh-CN" sz="1200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观察该矩阵，一共只有</a:t>
            </a:r>
            <a:r>
              <a:rPr lang="en-US" altLang="zh-CN" smtClean="0">
                <a:ea typeface="宋体" panose="02010600030101010101" pitchFamily="2" charset="-122"/>
              </a:rPr>
              <a:t>0.4,0.5,0.6,0.8,1</a:t>
            </a:r>
            <a:r>
              <a:rPr lang="zh-CN" altLang="en-US" smtClean="0">
                <a:ea typeface="宋体" panose="02010600030101010101" pitchFamily="2" charset="-122"/>
              </a:rPr>
              <a:t>，我们以</a:t>
            </a:r>
            <a:r>
              <a:rPr lang="en-US" altLang="zh-CN" smtClean="0">
                <a:ea typeface="宋体" panose="02010600030101010101" pitchFamily="2" charset="-122"/>
              </a:rPr>
              <a:t>0.5</a:t>
            </a:r>
            <a:r>
              <a:rPr lang="zh-CN" altLang="en-US" smtClean="0">
                <a:ea typeface="宋体" panose="02010600030101010101" pitchFamily="2" charset="-122"/>
              </a:rPr>
              <a:t>为例，可以发现</a:t>
            </a:r>
            <a:r>
              <a:rPr lang="en-US" altLang="zh-CN" smtClean="0">
                <a:ea typeface="宋体" panose="02010600030101010101" pitchFamily="2" charset="-122"/>
              </a:rPr>
              <a:t>5</a:t>
            </a:r>
            <a:r>
              <a:rPr lang="zh-CN" altLang="en-US" smtClean="0">
                <a:ea typeface="宋体" panose="02010600030101010101" pitchFamily="2" charset="-122"/>
              </a:rPr>
              <a:t>个环境单元共分成</a:t>
            </a:r>
            <a:r>
              <a:rPr lang="en-US" altLang="zh-CN" smtClean="0">
                <a:ea typeface="宋体" panose="02010600030101010101" pitchFamily="2" charset="-122"/>
              </a:rPr>
              <a:t>2</a:t>
            </a:r>
            <a:r>
              <a:rPr lang="zh-CN" altLang="en-US" smtClean="0">
                <a:ea typeface="宋体" panose="02010600030101010101" pitchFamily="2" charset="-122"/>
              </a:rPr>
              <a:t>类，</a:t>
            </a:r>
            <a:r>
              <a:rPr lang="en-US" altLang="zh-CN" smtClean="0">
                <a:ea typeface="宋体" panose="02010600030101010101" pitchFamily="2" charset="-122"/>
              </a:rPr>
              <a:t>1345</a:t>
            </a:r>
            <a:r>
              <a:rPr lang="zh-CN" altLang="en-US" smtClean="0">
                <a:ea typeface="宋体" panose="02010600030101010101" pitchFamily="2" charset="-122"/>
              </a:rPr>
              <a:t>在一类，</a:t>
            </a:r>
            <a:r>
              <a:rPr lang="en-US" altLang="zh-CN" smtClean="0">
                <a:ea typeface="宋体" panose="02010600030101010101" pitchFamily="2" charset="-122"/>
              </a:rPr>
              <a:t>2</a:t>
            </a:r>
            <a:r>
              <a:rPr lang="zh-CN" altLang="en-US" smtClean="0">
                <a:ea typeface="宋体" panose="02010600030101010101" pitchFamily="2" charset="-122"/>
              </a:rPr>
              <a:t>自成一类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863701A-5287-42E2-A44E-F68D1E8B387F}" type="slidenum">
              <a:rPr lang="en-US" altLang="zh-CN" sz="1200" smtClean="0"/>
              <a:pPr eaLnBrk="1" hangingPunct="1"/>
              <a:t>8</a:t>
            </a:fld>
            <a:endParaRPr lang="en-US" altLang="zh-CN" sz="1200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E7325C0-EDF2-4DA1-AD8A-E65E133262F0}" type="slidenum">
              <a:rPr lang="en-US" altLang="zh-CN" sz="1200" smtClean="0"/>
              <a:pPr eaLnBrk="1" hangingPunct="1"/>
              <a:t>167</a:t>
            </a:fld>
            <a:endParaRPr lang="en-US" altLang="zh-CN" sz="1200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这里要说明一下，所谓</a:t>
            </a:r>
            <a:r>
              <a:rPr lang="en-US" altLang="zh-CN" smtClean="0">
                <a:ea typeface="宋体" panose="02010600030101010101" pitchFamily="2" charset="-122"/>
              </a:rPr>
              <a:t>λ=0.4</a:t>
            </a:r>
            <a:r>
              <a:rPr lang="zh-CN" altLang="en-US" smtClean="0">
                <a:ea typeface="宋体" panose="02010600030101010101" pitchFamily="2" charset="-122"/>
              </a:rPr>
              <a:t>，是指在</a:t>
            </a:r>
            <a:r>
              <a:rPr lang="en-US" altLang="zh-CN" smtClean="0">
                <a:ea typeface="宋体" panose="02010600030101010101" pitchFamily="2" charset="-122"/>
              </a:rPr>
              <a:t>[0,0.4]</a:t>
            </a:r>
            <a:r>
              <a:rPr lang="zh-CN" altLang="en-US" smtClean="0">
                <a:ea typeface="宋体" panose="02010600030101010101" pitchFamily="2" charset="-122"/>
              </a:rPr>
              <a:t>上</a:t>
            </a: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0A9DBE4-7A26-4E10-9353-969B25644D52}" type="slidenum">
              <a:rPr lang="en-US" altLang="zh-CN" sz="1200" smtClean="0"/>
              <a:pPr eaLnBrk="1" hangingPunct="1"/>
              <a:t>173</a:t>
            </a:fld>
            <a:endParaRPr lang="en-US" altLang="zh-CN" sz="1200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当</a:t>
            </a:r>
            <a:r>
              <a:rPr lang="el-GR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>λ</a:t>
            </a:r>
            <a:r>
              <a:rPr lang="en-US" altLang="zh-CN" smtClean="0">
                <a:ea typeface="宋体" panose="02010600030101010101" pitchFamily="2" charset="-122"/>
              </a:rPr>
              <a:t>=0.5</a:t>
            </a:r>
            <a:r>
              <a:rPr lang="zh-CN" altLang="en-US" smtClean="0">
                <a:ea typeface="宋体" panose="02010600030101010101" pitchFamily="2" charset="-122"/>
              </a:rPr>
              <a:t>时，</a:t>
            </a:r>
            <a:r>
              <a:rPr lang="zh-CN" altLang="en-US" smtClean="0">
                <a:solidFill>
                  <a:srgbClr val="0033CC"/>
                </a:solidFill>
                <a:ea typeface="宋体" panose="02010600030101010101" pitchFamily="2" charset="-122"/>
              </a:rPr>
              <a:t>相似类有公共元素</a:t>
            </a: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B5BE3EB-D20E-4E83-BF00-CBFA35E1F390}" type="slidenum">
              <a:rPr lang="en-US" altLang="zh-CN" sz="1200" smtClean="0"/>
              <a:pPr eaLnBrk="1" hangingPunct="1"/>
              <a:t>179</a:t>
            </a:fld>
            <a:endParaRPr lang="en-US" altLang="zh-CN" sz="1200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6E65233-8EBA-419F-AAFF-66D87E89F2E6}" type="slidenum">
              <a:rPr lang="en-US" altLang="zh-CN" sz="1200" smtClean="0"/>
              <a:pPr eaLnBrk="1" hangingPunct="1"/>
              <a:t>183</a:t>
            </a:fld>
            <a:endParaRPr lang="en-US" altLang="zh-CN" sz="1200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07073D5-1107-4DB5-887A-1912771FE0D8}" type="slidenum">
              <a:rPr lang="en-US" altLang="zh-CN" sz="1200" smtClean="0"/>
              <a:pPr eaLnBrk="1" hangingPunct="1"/>
              <a:t>187</a:t>
            </a:fld>
            <a:endParaRPr lang="en-US" altLang="zh-CN" sz="1200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b="1" dirty="0" smtClean="0">
                <a:ea typeface="宋体" panose="02010600030101010101" pitchFamily="2" charset="-122"/>
              </a:rPr>
              <a:t>Ⅰ=(5,5,3,2),Ⅱ=(2,3,4,5),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b="1" dirty="0" smtClean="0">
                <a:ea typeface="宋体" panose="02010600030101010101" pitchFamily="2" charset="-122"/>
              </a:rPr>
              <a:t>Ⅲ=(5,5,2,3),Ⅳ=(1,5,3,1),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b="1" dirty="0" smtClean="0">
                <a:ea typeface="宋体" panose="02010600030101010101" pitchFamily="2" charset="-122"/>
              </a:rPr>
              <a:t>Ⅴ=(2,4,5,1)</a:t>
            </a:r>
          </a:p>
          <a:p>
            <a:pPr eaLnBrk="1" hangingPunct="1"/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分子是跟均值的绝对距离，分母是分散程度。如果分散程度大的话，那么即便分子大，得到的值也不大。这个数可以反映出该数值与均值的相对分散程度。</a:t>
            </a:r>
          </a:p>
          <a:p>
            <a:r>
              <a:rPr lang="zh-CN" altLang="en-US" dirty="0" smtClean="0">
                <a:sym typeface="+mn-ea"/>
              </a:rPr>
              <a:t>一</a:t>
            </a:r>
            <a:r>
              <a:rPr lang="zh-CN" altLang="en-US" dirty="0">
                <a:sym typeface="+mn-ea"/>
              </a:rPr>
              <a:t>个较大的标准差，代表大部分的数值和其平均值之间差异较大</a:t>
            </a:r>
            <a:r>
              <a:rPr lang="zh-CN" altLang="en-US" dirty="0" smtClean="0">
                <a:sym typeface="+mn-ea"/>
              </a:rPr>
              <a:t>；</a:t>
            </a:r>
            <a:endParaRPr lang="en-US" altLang="zh-CN" dirty="0" smtClean="0"/>
          </a:p>
          <a:p>
            <a:r>
              <a:rPr lang="zh-CN" altLang="en-US" dirty="0" smtClean="0">
                <a:sym typeface="+mn-ea"/>
              </a:rPr>
              <a:t>一</a:t>
            </a:r>
            <a:r>
              <a:rPr lang="zh-CN" altLang="en-US" dirty="0">
                <a:sym typeface="+mn-ea"/>
              </a:rPr>
              <a:t>个较小的标准差，代表这些数值较接近平均值。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EBD2DC-00EE-4C7C-A831-68DE90C45225}" type="slidenum">
              <a:rPr lang="en-US" altLang="zh-CN" smtClean="0"/>
              <a:pPr>
                <a:defRPr/>
              </a:pPr>
              <a:t>188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482651E-604B-43DA-8D24-E2606DAAF450}" type="slidenum">
              <a:rPr lang="en-US" altLang="zh-CN" sz="1200" smtClean="0"/>
              <a:pPr eaLnBrk="1" hangingPunct="1"/>
              <a:t>192</a:t>
            </a:fld>
            <a:endParaRPr lang="en-US" altLang="zh-CN" sz="1200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b="1" dirty="0" smtClean="0">
                <a:ea typeface="宋体" panose="02010600030101010101" pitchFamily="2" charset="-122"/>
              </a:rPr>
              <a:t>Ⅰ=(5,5,3,2),Ⅱ=(2,3,4,5),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b="1" dirty="0" smtClean="0">
                <a:ea typeface="宋体" panose="02010600030101010101" pitchFamily="2" charset="-122"/>
              </a:rPr>
              <a:t>Ⅲ=(5,5,2,3),Ⅳ=(1,5,3,1),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b="1" dirty="0" smtClean="0">
                <a:ea typeface="宋体" panose="02010600030101010101" pitchFamily="2" charset="-122"/>
              </a:rPr>
              <a:t>Ⅴ=(2,4,5,1)</a:t>
            </a:r>
          </a:p>
          <a:p>
            <a:pPr eaLnBrk="1" hangingPunct="1"/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6FEB1F0-A003-4677-B9B2-23D8B3FB01EC}" type="slidenum">
              <a:rPr lang="en-US" altLang="zh-CN" sz="1200" smtClean="0"/>
              <a:pPr eaLnBrk="1" hangingPunct="1"/>
              <a:t>193</a:t>
            </a:fld>
            <a:endParaRPr lang="en-US" altLang="zh-CN" sz="1200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FD66D9B-AF88-48ED-9580-FEE424BD5E83}" type="slidenum">
              <a:rPr lang="en-US" altLang="zh-CN" sz="1200" smtClean="0"/>
              <a:pPr eaLnBrk="1" hangingPunct="1"/>
              <a:t>194</a:t>
            </a:fld>
            <a:endParaRPr lang="en-US" altLang="zh-CN" sz="1200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C14FC8C-2869-4AB6-94A4-99336C1791B3}" type="slidenum">
              <a:rPr lang="en-US" altLang="zh-CN" sz="1200" smtClean="0"/>
              <a:pPr eaLnBrk="1" hangingPunct="1"/>
              <a:t>9</a:t>
            </a:fld>
            <a:endParaRPr lang="en-US" altLang="zh-CN" sz="1200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1593950-B203-4C2B-A578-446183D1E202}" type="slidenum">
              <a:rPr lang="en-US" altLang="zh-CN" sz="1200" smtClean="0"/>
              <a:pPr eaLnBrk="1" hangingPunct="1"/>
              <a:t>10</a:t>
            </a:fld>
            <a:endParaRPr lang="en-US" altLang="zh-CN" sz="1200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C9C27C4-84BA-4767-B865-188D06A294EF}" type="slidenum">
              <a:rPr lang="en-US" altLang="zh-CN" sz="1200" smtClean="0"/>
              <a:pPr eaLnBrk="1" hangingPunct="1"/>
              <a:t>15</a:t>
            </a:fld>
            <a:endParaRPr lang="en-US" altLang="zh-CN" sz="1200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46C3EA9-2785-416D-9625-C6E838FAFDC3}" type="slidenum">
              <a:rPr lang="en-US" altLang="zh-CN" sz="1200" smtClean="0"/>
              <a:pPr eaLnBrk="1" hangingPunct="1"/>
              <a:t>16</a:t>
            </a:fld>
            <a:endParaRPr lang="en-US" altLang="zh-CN" sz="1200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隶属度是前者对后者的信任程度</a:t>
            </a:r>
          </a:p>
          <a:p>
            <a:pPr eaLnBrk="1" hangingPunct="1"/>
            <a:r>
              <a:rPr lang="en-US" altLang="zh-CN" smtClean="0"/>
              <a:t>U1</a:t>
            </a:r>
            <a:r>
              <a:rPr lang="zh-CN" altLang="en-US" smtClean="0"/>
              <a:t>是极度自信但是绝对不信任他人；其他人对他的信任度却很高；</a:t>
            </a:r>
          </a:p>
          <a:p>
            <a:pPr eaLnBrk="1" hangingPunct="1"/>
            <a:r>
              <a:rPr lang="en-US" altLang="zh-CN" smtClean="0"/>
              <a:t>u3</a:t>
            </a:r>
            <a:r>
              <a:rPr lang="zh-CN" altLang="en-US" smtClean="0"/>
              <a:t>则是无其他人信任，自己对自己的信任度都只有</a:t>
            </a:r>
            <a:r>
              <a:rPr lang="en-US" altLang="zh-CN" smtClean="0"/>
              <a:t>0.5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hidden">
          <a:xfrm>
            <a:off x="228600" y="3200400"/>
            <a:ext cx="8763000" cy="134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pic>
        <p:nvPicPr>
          <p:cNvPr id="5" name="Picture 3" descr="ANABNR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900" t="-1314" r="-2" b="-36961"/>
          <a:stretch>
            <a:fillRect/>
          </a:stretch>
        </p:blipFill>
        <p:spPr bwMode="auto">
          <a:xfrm>
            <a:off x="533400" y="3200400"/>
            <a:ext cx="84582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hidden">
          <a:xfrm>
            <a:off x="795338" y="2895600"/>
            <a:ext cx="304800" cy="990600"/>
          </a:xfrm>
          <a:prstGeom prst="rect">
            <a:avLst/>
          </a:prstGeom>
          <a:solidFill>
            <a:schemeClr val="accent2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143000" y="1981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038350" y="4351338"/>
            <a:ext cx="6400800" cy="1371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吉林大学计算机科学与技术学院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1A7EB95C-1546-40F4-BB81-ABEDC3B9DE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吉林大学计算机科学与技术学院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17F200-1408-4BA6-8D75-0972E887F983}" type="slidenum">
              <a:rPr lang="en-US" altLang="zh-CN"/>
              <a:pPr>
                <a:defRPr/>
              </a:pPr>
              <a:t>‹#›</a:t>
            </a:fld>
            <a:endParaRPr lang="en-US" altLang="zh-CN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96100" y="838200"/>
            <a:ext cx="1943100" cy="5470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838200"/>
            <a:ext cx="5676900" cy="5470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吉林大学计算机科学与技术学院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57BA21-B0D4-41BE-9879-DBD76A8F28E3}" type="slidenum">
              <a:rPr lang="en-US" altLang="zh-CN"/>
              <a:pPr>
                <a:defRPr/>
              </a:pPr>
              <a:t>‹#›</a:t>
            </a:fld>
            <a:endParaRPr lang="en-US" altLang="zh-CN" sz="1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066800" y="838200"/>
            <a:ext cx="7772400" cy="547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吉林大学计算机科学与技术学院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DDAAF6-5BD3-4975-B8A7-95095D041CD3}" type="slidenum">
              <a:rPr lang="en-US" altLang="zh-CN"/>
              <a:pPr>
                <a:defRPr/>
              </a:pPr>
              <a:t>‹#›</a:t>
            </a:fld>
            <a:endParaRPr lang="en-US" altLang="zh-CN" sz="14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7191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066800" y="1844675"/>
            <a:ext cx="3810000" cy="44640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29200" y="1844675"/>
            <a:ext cx="3810000" cy="2155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029200" y="4152900"/>
            <a:ext cx="3810000" cy="2155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吉林大学计算机科学与技术学院</a:t>
            </a: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6CD86-F9B8-426D-9D6A-A84C8F5EC4D5}" type="slidenum">
              <a:rPr lang="en-US" altLang="zh-CN"/>
              <a:pPr>
                <a:defRPr/>
              </a:pPr>
              <a:t>‹#›</a:t>
            </a:fld>
            <a:endParaRPr lang="en-US" altLang="zh-CN" sz="14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7191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066800" y="1844675"/>
            <a:ext cx="3810000" cy="44640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844675"/>
            <a:ext cx="3810000" cy="44640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吉林大学计算机科学与技术学院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C85525-99DF-497E-B2AB-EF90E766E81D}" type="slidenum">
              <a:rPr lang="en-US" altLang="zh-CN"/>
              <a:pPr>
                <a:defRPr/>
              </a:pPr>
              <a:t>‹#›</a:t>
            </a:fld>
            <a:endParaRPr lang="en-US" altLang="zh-CN" sz="14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7191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066800" y="1844675"/>
            <a:ext cx="3810000" cy="44640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5029200" y="1844675"/>
            <a:ext cx="3810000" cy="446405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吉林大学计算机科学与技术学院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B1E9AC-EFBD-4179-AFAB-D4FD51D913F6}" type="slidenum">
              <a:rPr lang="en-US" altLang="zh-CN"/>
              <a:pPr>
                <a:defRPr/>
              </a:pPr>
              <a:t>‹#›</a:t>
            </a:fld>
            <a:endParaRPr lang="en-US" altLang="zh-CN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33CC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吉林大学计算机科学与技术学院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A14B5-FE23-4064-9F31-7B0E8069C6D1}" type="slidenum">
              <a:rPr lang="en-US" altLang="zh-CN"/>
              <a:pPr>
                <a:defRPr/>
              </a:pPr>
              <a:t>‹#›</a:t>
            </a:fld>
            <a:endParaRPr lang="en-US" altLang="zh-CN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吉林大学计算机科学与技术学院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09AE0-6E5D-4FF3-B044-1792728EFCE8}" type="slidenum">
              <a:rPr lang="en-US" altLang="zh-CN"/>
              <a:pPr>
                <a:defRPr/>
              </a:pPr>
              <a:t>‹#›</a:t>
            </a:fld>
            <a:endParaRPr lang="en-US" altLang="zh-CN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1844675"/>
            <a:ext cx="3810000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844675"/>
            <a:ext cx="3810000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吉林大学计算机科学与技术学院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79C1B5-B36D-4951-B0AC-23CBB95E8F69}" type="slidenum">
              <a:rPr lang="en-US" altLang="zh-CN"/>
              <a:pPr>
                <a:defRPr/>
              </a:pPr>
              <a:t>‹#›</a:t>
            </a:fld>
            <a:endParaRPr lang="en-US" altLang="zh-CN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吉林大学计算机科学与技术学院</a:t>
            </a:r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24EEF4-FAED-4925-91FC-40F9ED070A9E}" type="slidenum">
              <a:rPr lang="en-US" altLang="zh-CN"/>
              <a:pPr>
                <a:defRPr/>
              </a:pPr>
              <a:t>‹#›</a:t>
            </a:fld>
            <a:endParaRPr lang="en-US" altLang="zh-CN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吉林大学计算机科学与技术学院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0958B1-464B-42D8-8D24-E2F054D6EE08}" type="slidenum">
              <a:rPr lang="en-US" altLang="zh-CN"/>
              <a:pPr>
                <a:defRPr/>
              </a:pPr>
              <a:t>‹#›</a:t>
            </a:fld>
            <a:endParaRPr lang="en-US" altLang="zh-CN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吉林大学计算机科学与技术学院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D6CAF3-907B-48EC-8C02-2ED0D901686F}" type="slidenum">
              <a:rPr lang="en-US" altLang="zh-CN"/>
              <a:pPr>
                <a:defRPr/>
              </a:pPr>
              <a:t>‹#›</a:t>
            </a:fld>
            <a:endParaRPr lang="en-US" altLang="zh-CN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吉林大学计算机科学与技术学院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E15782-9122-40AD-AE55-9180B2B5EBA4}" type="slidenum">
              <a:rPr lang="en-US" altLang="zh-CN"/>
              <a:pPr>
                <a:defRPr/>
              </a:pPr>
              <a:t>‹#›</a:t>
            </a:fld>
            <a:endParaRPr lang="en-US" altLang="zh-CN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吉林大学计算机科学与技术学院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13FA01-E30B-4AED-B615-227495DD33ED}" type="slidenum">
              <a:rPr lang="en-US" altLang="zh-CN"/>
              <a:pPr>
                <a:defRPr/>
              </a:pPr>
              <a:t>‹#›</a:t>
            </a:fld>
            <a:endParaRPr lang="en-US" altLang="zh-CN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hidden">
          <a:xfrm>
            <a:off x="152400" y="0"/>
            <a:ext cx="1447800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hidden">
          <a:xfrm>
            <a:off x="1676400" y="0"/>
            <a:ext cx="7467600" cy="12192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1028" name="Rectangle 4" descr="Stationery"/>
          <p:cNvSpPr>
            <a:spLocks noChangeArrowheads="1"/>
          </p:cNvSpPr>
          <p:nvPr/>
        </p:nvSpPr>
        <p:spPr bwMode="auto">
          <a:xfrm>
            <a:off x="457200" y="0"/>
            <a:ext cx="1219200" cy="762000"/>
          </a:xfrm>
          <a:prstGeom prst="rect">
            <a:avLst/>
          </a:prstGeom>
          <a:blipFill dpi="0" rotWithShape="0">
            <a:blip r:embed="rId17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1029" name="Rectangle 5" descr="Stationery"/>
          <p:cNvSpPr>
            <a:spLocks noChangeArrowheads="1"/>
          </p:cNvSpPr>
          <p:nvPr/>
        </p:nvSpPr>
        <p:spPr bwMode="auto">
          <a:xfrm>
            <a:off x="0" y="0"/>
            <a:ext cx="457200" cy="6858000"/>
          </a:xfrm>
          <a:prstGeom prst="rect">
            <a:avLst/>
          </a:prstGeom>
          <a:blipFill dpi="0" rotWithShape="0">
            <a:blip r:embed="rId17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838200"/>
            <a:ext cx="77724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35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4135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吉林大学计算机科学与技术学院</a:t>
            </a:r>
          </a:p>
        </p:txBody>
      </p:sp>
      <p:pic>
        <p:nvPicPr>
          <p:cNvPr id="1033" name="Picture 9" descr="anabnr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28725" y="0"/>
            <a:ext cx="7915275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1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413500"/>
            <a:ext cx="914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917BA40-8270-420F-8C1D-96DE3C9F22F8}" type="slidenum">
              <a:rPr lang="en-US" altLang="zh-CN"/>
              <a:pPr>
                <a:defRPr/>
              </a:pPr>
              <a:t>‹#›</a:t>
            </a:fld>
            <a:endParaRPr lang="en-US" altLang="zh-CN" sz="1400"/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844675"/>
            <a:ext cx="7772400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036" name="Picture 13" descr="xh"/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8913"/>
            <a:ext cx="865187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5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5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5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5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5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5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5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5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5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5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5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5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2" grpId="0" build="p">
        <p:tmplLst>
          <p:tmpl lvl="1">
            <p:tnLst>
              <p:par>
                <p:cTn presetID="27" presetClass="entr" presetSubtype="0" fill="hold" nodeType="clickEffect">
                  <p:stCondLst>
                    <p:cond delay="0"/>
                  </p:stCondLst>
                  <p:iterate type="lt">
                    <p:tmPct val="5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discrete" valueType="clr">
                      <p:cBhvr override="childStyle">
                        <p:cTn dur="80"/>
                        <p:tgtEl>
                          <p:spTgt spid="5132"/>
                        </p:tgtEl>
                        <p:attrNameLst>
                          <p:attrName>style.color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anim calcmode="discrete" valueType="clr">
                      <p:cBhvr>
                        <p:cTn dur="80"/>
                        <p:tgtEl>
                          <p:spTgt spid="5132"/>
                        </p:tgtEl>
                        <p:attrNameLst>
                          <p:attrName>fillcolor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set>
                      <p:cBhvr>
                        <p:cTn dur="80"/>
                        <p:tgtEl>
                          <p:spTgt spid="5132"/>
                        </p:tgtEl>
                        <p:attrNameLst>
                          <p:attrName>fill.type</p:attrName>
                        </p:attrNameLst>
                      </p:cBhvr>
                      <p:to>
                        <p:strVal val="solid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27" presetClass="entr" presetSubtype="0" fill="hold" nodeType="clickEffect">
                  <p:stCondLst>
                    <p:cond delay="0"/>
                  </p:stCondLst>
                  <p:iterate type="lt">
                    <p:tmPct val="5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discrete" valueType="clr">
                      <p:cBhvr override="childStyle">
                        <p:cTn dur="80"/>
                        <p:tgtEl>
                          <p:spTgt spid="5132"/>
                        </p:tgtEl>
                        <p:attrNameLst>
                          <p:attrName>style.color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anim calcmode="discrete" valueType="clr">
                      <p:cBhvr>
                        <p:cTn dur="80"/>
                        <p:tgtEl>
                          <p:spTgt spid="5132"/>
                        </p:tgtEl>
                        <p:attrNameLst>
                          <p:attrName>fillcolor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set>
                      <p:cBhvr>
                        <p:cTn dur="80"/>
                        <p:tgtEl>
                          <p:spTgt spid="5132"/>
                        </p:tgtEl>
                        <p:attrNameLst>
                          <p:attrName>fill.type</p:attrName>
                        </p:attrNameLst>
                      </p:cBhvr>
                      <p:to>
                        <p:strVal val="solid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27" presetClass="entr" presetSubtype="0" fill="hold" nodeType="clickEffect">
                  <p:stCondLst>
                    <p:cond delay="0"/>
                  </p:stCondLst>
                  <p:iterate type="lt">
                    <p:tmPct val="5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discrete" valueType="clr">
                      <p:cBhvr override="childStyle">
                        <p:cTn dur="80"/>
                        <p:tgtEl>
                          <p:spTgt spid="5132"/>
                        </p:tgtEl>
                        <p:attrNameLst>
                          <p:attrName>style.color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anim calcmode="discrete" valueType="clr">
                      <p:cBhvr>
                        <p:cTn dur="80"/>
                        <p:tgtEl>
                          <p:spTgt spid="5132"/>
                        </p:tgtEl>
                        <p:attrNameLst>
                          <p:attrName>fillcolor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set>
                      <p:cBhvr>
                        <p:cTn dur="80"/>
                        <p:tgtEl>
                          <p:spTgt spid="5132"/>
                        </p:tgtEl>
                        <p:attrNameLst>
                          <p:attrName>fill.type</p:attrName>
                        </p:attrNameLst>
                      </p:cBhvr>
                      <p:to>
                        <p:strVal val="solid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27" presetClass="entr" presetSubtype="0" fill="hold" nodeType="withEffect">
                  <p:stCondLst>
                    <p:cond delay="0"/>
                  </p:stCondLst>
                  <p:iterate type="lt">
                    <p:tmPct val="5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discrete" valueType="clr">
                      <p:cBhvr override="childStyle">
                        <p:cTn dur="80"/>
                        <p:tgtEl>
                          <p:spTgt spid="5132"/>
                        </p:tgtEl>
                        <p:attrNameLst>
                          <p:attrName>style.color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anim calcmode="discrete" valueType="clr">
                      <p:cBhvr>
                        <p:cTn dur="80"/>
                        <p:tgtEl>
                          <p:spTgt spid="5132"/>
                        </p:tgtEl>
                        <p:attrNameLst>
                          <p:attrName>fillcolor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set>
                      <p:cBhvr>
                        <p:cTn dur="80"/>
                        <p:tgtEl>
                          <p:spTgt spid="5132"/>
                        </p:tgtEl>
                        <p:attrNameLst>
                          <p:attrName>fill.type</p:attrName>
                        </p:attrNameLst>
                      </p:cBhvr>
                      <p:to>
                        <p:strVal val="solid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27" presetClass="entr" presetSubtype="0" fill="hold" nodeType="withEffect">
                  <p:stCondLst>
                    <p:cond delay="0"/>
                  </p:stCondLst>
                  <p:iterate type="lt">
                    <p:tmPct val="5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discrete" valueType="clr">
                      <p:cBhvr override="childStyle">
                        <p:cTn dur="80"/>
                        <p:tgtEl>
                          <p:spTgt spid="5132"/>
                        </p:tgtEl>
                        <p:attrNameLst>
                          <p:attrName>style.color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anim calcmode="discrete" valueType="clr">
                      <p:cBhvr>
                        <p:cTn dur="80"/>
                        <p:tgtEl>
                          <p:spTgt spid="5132"/>
                        </p:tgtEl>
                        <p:attrNameLst>
                          <p:attrName>fillcolor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set>
                      <p:cBhvr>
                        <p:cTn dur="80"/>
                        <p:tgtEl>
                          <p:spTgt spid="5132"/>
                        </p:tgtEl>
                        <p:attrNameLst>
                          <p:attrName>fill.type</p:attrName>
                        </p:attrNameLst>
                      </p:cBhvr>
                      <p:to>
                        <p:strVal val="solid"/>
                      </p:to>
                    </p:set>
                  </p:childTnLst>
                </p:cTn>
              </p:par>
            </p:tnLst>
          </p:tmpl>
        </p:tmplLst>
      </p:bldP>
    </p:bld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40000"/>
        </a:spcBef>
        <a:spcAft>
          <a:spcPct val="0"/>
        </a:spcAft>
        <a:buClr>
          <a:srgbClr val="A50021"/>
        </a:buClr>
        <a:buSzPct val="75000"/>
        <a:buFont typeface="Wingdings" panose="05000000000000000000" pitchFamily="2" charset="2"/>
        <a:buChar char="n"/>
        <a:defRPr kumimoji="1" sz="3600" b="1">
          <a:solidFill>
            <a:schemeClr val="tx1"/>
          </a:solidFill>
          <a:latin typeface="+mn-lt"/>
          <a:ea typeface="+mn-ea"/>
          <a:cs typeface="+mn-cs"/>
        </a:defRPr>
      </a:lvl1pPr>
      <a:lvl2pPr marL="1027430" indent="-4559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kumimoji="1" sz="3200" b="1">
          <a:solidFill>
            <a:srgbClr val="911316"/>
          </a:solidFill>
          <a:latin typeface="+mn-lt"/>
          <a:ea typeface="+mn-ea"/>
        </a:defRPr>
      </a:lvl2pPr>
      <a:lvl3pPr marL="1370330" indent="-228600" algn="l" rtl="0" eaLnBrk="0" fontAlgn="base" hangingPunct="0">
        <a:spcBef>
          <a:spcPct val="20000"/>
        </a:spcBef>
        <a:spcAft>
          <a:spcPct val="0"/>
        </a:spcAft>
        <a:buClr>
          <a:srgbClr val="666699"/>
        </a:buClr>
        <a:buSzPct val="70000"/>
        <a:buFont typeface="Wingdings" panose="05000000000000000000" pitchFamily="2" charset="2"/>
        <a:buChar char="n"/>
        <a:defRPr kumimoji="1" sz="2400" b="1">
          <a:solidFill>
            <a:schemeClr val="tx1"/>
          </a:solidFill>
          <a:latin typeface="+mn-lt"/>
          <a:ea typeface="+mn-ea"/>
        </a:defRPr>
      </a:lvl3pPr>
      <a:lvl4pPr marL="1713230" indent="-228600" algn="l" rtl="0" eaLnBrk="0" fontAlgn="base" hangingPunct="0">
        <a:spcBef>
          <a:spcPct val="20000"/>
        </a:spcBef>
        <a:spcAft>
          <a:spcPct val="0"/>
        </a:spcAft>
        <a:buSzPct val="60000"/>
        <a:buFont typeface="Wingdings" panose="05000000000000000000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1.v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2.v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3.v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4.vml"/><Relationship Id="rId4" Type="http://schemas.openxmlformats.org/officeDocument/2006/relationships/oleObject" Target="../embeddings/oleObject68.bin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5.v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6.v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7.v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8.vml"/><Relationship Id="rId4" Type="http://schemas.openxmlformats.org/officeDocument/2006/relationships/oleObject" Target="../embeddings/oleObject73.bin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9.v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0.v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1.vml"/><Relationship Id="rId4" Type="http://schemas.openxmlformats.org/officeDocument/2006/relationships/oleObject" Target="../embeddings/oleObject77.bin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2.vml"/><Relationship Id="rId4" Type="http://schemas.openxmlformats.org/officeDocument/2006/relationships/oleObject" Target="../embeddings/oleObject79.bin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3.vml"/><Relationship Id="rId4" Type="http://schemas.openxmlformats.org/officeDocument/2006/relationships/oleObject" Target="../embeddings/oleObject81.bin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4.vml"/><Relationship Id="rId4" Type="http://schemas.openxmlformats.org/officeDocument/2006/relationships/oleObject" Target="../embeddings/oleObject83.bin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5.vml"/><Relationship Id="rId4" Type="http://schemas.openxmlformats.org/officeDocument/2006/relationships/oleObject" Target="../embeddings/oleObject8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6.vml"/><Relationship Id="rId4" Type="http://schemas.openxmlformats.org/officeDocument/2006/relationships/oleObject" Target="../embeddings/oleObject86.bin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67.v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8.v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69.vml"/><Relationship Id="rId4" Type="http://schemas.openxmlformats.org/officeDocument/2006/relationships/oleObject" Target="../embeddings/oleObject89.bin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0.v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71.vml"/><Relationship Id="rId5" Type="http://schemas.openxmlformats.org/officeDocument/2006/relationships/oleObject" Target="../embeddings/oleObject92.bin"/><Relationship Id="rId4" Type="http://schemas.openxmlformats.org/officeDocument/2006/relationships/oleObject" Target="../embeddings/oleObject9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3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72.v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3.vml"/><Relationship Id="rId4" Type="http://schemas.openxmlformats.org/officeDocument/2006/relationships/oleObject" Target="../embeddings/oleObject95.bin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6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74.v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5.vml"/><Relationship Id="rId4" Type="http://schemas.openxmlformats.org/officeDocument/2006/relationships/oleObject" Target="../embeddings/oleObject97.bin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6.v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77.vml"/><Relationship Id="rId4" Type="http://schemas.openxmlformats.org/officeDocument/2006/relationships/oleObject" Target="../embeddings/oleObject99.bin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8.v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5.bin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9.vml"/><Relationship Id="rId4" Type="http://schemas.openxmlformats.org/officeDocument/2006/relationships/oleObject" Target="../embeddings/oleObject101.bin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0.vml"/><Relationship Id="rId4" Type="http://schemas.openxmlformats.org/officeDocument/2006/relationships/oleObject" Target="../embeddings/oleObject103.bin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1.vml"/><Relationship Id="rId4" Type="http://schemas.openxmlformats.org/officeDocument/2006/relationships/oleObject" Target="../embeddings/oleObject105.bin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2.vml"/><Relationship Id="rId4" Type="http://schemas.openxmlformats.org/officeDocument/2006/relationships/oleObject" Target="../embeddings/oleObject107.bin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3.vml"/><Relationship Id="rId4" Type="http://schemas.openxmlformats.org/officeDocument/2006/relationships/oleObject" Target="../embeddings/oleObject109.bin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4.vml"/><Relationship Id="rId4" Type="http://schemas.openxmlformats.org/officeDocument/2006/relationships/oleObject" Target="../embeddings/oleObject111.bin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85.v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3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86.vml"/><Relationship Id="rId4" Type="http://schemas.openxmlformats.org/officeDocument/2006/relationships/image" Target="../media/image126.png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4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87.vml"/><Relationship Id="rId4" Type="http://schemas.openxmlformats.org/officeDocument/2006/relationships/image" Target="../media/image126.png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8.vml"/><Relationship Id="rId6" Type="http://schemas.openxmlformats.org/officeDocument/2006/relationships/oleObject" Target="../embeddings/oleObject117.bin"/><Relationship Id="rId5" Type="http://schemas.openxmlformats.org/officeDocument/2006/relationships/oleObject" Target="../embeddings/oleObject116.bin"/><Relationship Id="rId4" Type="http://schemas.openxmlformats.org/officeDocument/2006/relationships/oleObject" Target="../embeddings/oleObject115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9.vml"/><Relationship Id="rId6" Type="http://schemas.openxmlformats.org/officeDocument/2006/relationships/oleObject" Target="../embeddings/oleObject120.bin"/><Relationship Id="rId5" Type="http://schemas.openxmlformats.org/officeDocument/2006/relationships/oleObject" Target="../embeddings/oleObject119.bin"/><Relationship Id="rId4" Type="http://schemas.openxmlformats.org/officeDocument/2006/relationships/oleObject" Target="../embeddings/oleObject118.bin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90.vml"/></Relationships>
</file>

<file path=ppt/slides/_rels/slide1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2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91.vml"/></Relationships>
</file>

<file path=ppt/slides/_rels/slide18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92.vml"/><Relationship Id="rId4" Type="http://schemas.openxmlformats.org/officeDocument/2006/relationships/oleObject" Target="../embeddings/oleObject123.bin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93.vml"/><Relationship Id="rId4" Type="http://schemas.openxmlformats.org/officeDocument/2006/relationships/oleObject" Target="../embeddings/oleObject124.bin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5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94.v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95.vml"/><Relationship Id="rId5" Type="http://schemas.openxmlformats.org/officeDocument/2006/relationships/oleObject" Target="../embeddings/oleObject127.bin"/><Relationship Id="rId4" Type="http://schemas.openxmlformats.org/officeDocument/2006/relationships/oleObject" Target="../embeddings/oleObject126.bin"/></Relationships>
</file>

<file path=ppt/slides/_rels/slide19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6.vml"/><Relationship Id="rId5" Type="http://schemas.openxmlformats.org/officeDocument/2006/relationships/oleObject" Target="../embeddings/oleObject129.bin"/><Relationship Id="rId4" Type="http://schemas.openxmlformats.org/officeDocument/2006/relationships/oleObject" Target="../embeddings/oleObject128.bin"/></Relationships>
</file>

<file path=ppt/slides/_rels/slide19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97.vml"/><Relationship Id="rId4" Type="http://schemas.openxmlformats.org/officeDocument/2006/relationships/oleObject" Target="../embeddings/oleObject130.bin"/></Relationships>
</file>

<file path=ppt/slides/_rels/slide19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8.vml"/><Relationship Id="rId5" Type="http://schemas.openxmlformats.org/officeDocument/2006/relationships/oleObject" Target="../embeddings/oleObject133.bin"/><Relationship Id="rId4" Type="http://schemas.openxmlformats.org/officeDocument/2006/relationships/oleObject" Target="../embeddings/oleObject132.bin"/></Relationships>
</file>

<file path=ppt/slides/_rels/slide19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9.vml"/><Relationship Id="rId4" Type="http://schemas.openxmlformats.org/officeDocument/2006/relationships/oleObject" Target="../embeddings/oleObject135.bin"/></Relationships>
</file>

<file path=ppt/slides/_rels/slide19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0.vml"/><Relationship Id="rId5" Type="http://schemas.openxmlformats.org/officeDocument/2006/relationships/oleObject" Target="../embeddings/oleObject138.bin"/><Relationship Id="rId4" Type="http://schemas.openxmlformats.org/officeDocument/2006/relationships/oleObject" Target="../embeddings/oleObject137.bin"/></Relationships>
</file>

<file path=ppt/slides/_rels/slide19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9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01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6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0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12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13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14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15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18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20.bin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oleObject" Target="../embeddings/oleObject21.bin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0.vml"/><Relationship Id="rId4" Type="http://schemas.openxmlformats.org/officeDocument/2006/relationships/oleObject" Target="../embeddings/oleObject24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2.vml"/><Relationship Id="rId4" Type="http://schemas.openxmlformats.org/officeDocument/2006/relationships/oleObject" Target="../embeddings/oleObject26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3.vml"/><Relationship Id="rId5" Type="http://schemas.openxmlformats.org/officeDocument/2006/relationships/oleObject" Target="../embeddings/oleObject28.bin"/><Relationship Id="rId4" Type="http://schemas.openxmlformats.org/officeDocument/2006/relationships/oleObject" Target="../embeddings/oleObject27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4.vml"/><Relationship Id="rId4" Type="http://schemas.openxmlformats.org/officeDocument/2006/relationships/oleObject" Target="../embeddings/oleObject30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5.vml"/><Relationship Id="rId4" Type="http://schemas.openxmlformats.org/officeDocument/2006/relationships/oleObject" Target="../embeddings/oleObject31.bin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oleObject" Target="../embeddings/oleObject32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oleObject" Target="../embeddings/oleObject34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38.bin"/><Relationship Id="rId5" Type="http://schemas.openxmlformats.org/officeDocument/2006/relationships/oleObject" Target="../embeddings/oleObject37.bin"/><Relationship Id="rId4" Type="http://schemas.openxmlformats.org/officeDocument/2006/relationships/oleObject" Target="../embeddings/oleObject36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5" Type="http://schemas.openxmlformats.org/officeDocument/2006/relationships/oleObject" Target="../embeddings/oleObject39.bin"/><Relationship Id="rId4" Type="http://schemas.openxmlformats.org/officeDocument/2006/relationships/image" Target="../media/image4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2.vml"/><Relationship Id="rId4" Type="http://schemas.openxmlformats.org/officeDocument/2006/relationships/oleObject" Target="../embeddings/oleObject40.bin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3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54.png"/><Relationship Id="rId4" Type="http://schemas.openxmlformats.org/officeDocument/2006/relationships/oleObject" Target="../embeddings/oleObject42.bin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5.v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7.vml"/><Relationship Id="rId4" Type="http://schemas.openxmlformats.org/officeDocument/2006/relationships/oleObject" Target="../embeddings/oleObject46.bin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8.vml"/><Relationship Id="rId4" Type="http://schemas.openxmlformats.org/officeDocument/2006/relationships/oleObject" Target="../embeddings/oleObject48.bin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4" Type="http://schemas.openxmlformats.org/officeDocument/2006/relationships/oleObject" Target="../embeddings/oleObject51.bin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54.bin"/><Relationship Id="rId5" Type="http://schemas.openxmlformats.org/officeDocument/2006/relationships/oleObject" Target="../embeddings/oleObject53.bin"/><Relationship Id="rId4" Type="http://schemas.openxmlformats.org/officeDocument/2006/relationships/oleObject" Target="../embeddings/oleObject52.bin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66.jpe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4.v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8.vml"/><Relationship Id="rId4" Type="http://schemas.openxmlformats.org/officeDocument/2006/relationships/oleObject" Target="../embeddings/oleObject61.bin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9.vml"/><Relationship Id="rId4" Type="http://schemas.openxmlformats.org/officeDocument/2006/relationships/oleObject" Target="../embeddings/oleObject62.bin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0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3075" name="Rectangle 9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48A8A16-DEA5-4680-8E1B-3F69C1AFB18C}" type="slidenum">
              <a:rPr kumimoji="0" lang="en-US" altLang="zh-CN" sz="1400" smtClean="0">
                <a:solidFill>
                  <a:schemeClr val="tx2"/>
                </a:solidFill>
              </a:rPr>
              <a:pPr eaLnBrk="1" hangingPunct="1"/>
              <a:t>1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4221163"/>
            <a:ext cx="6400800" cy="1371600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</a:pPr>
            <a:r>
              <a:rPr lang="zh-CN" altLang="en-US" smtClean="0"/>
              <a:t>孙舒杨</a:t>
            </a:r>
            <a:endParaRPr kumimoji="0" lang="zh-CN" altLang="en-US" smtClean="0"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80000"/>
              </a:lnSpc>
            </a:pPr>
            <a:r>
              <a:rPr kumimoji="0" lang="en-US" altLang="zh-CN" smtClean="0">
                <a:latin typeface="宋体" panose="02010600030101010101" pitchFamily="2" charset="-122"/>
              </a:rPr>
              <a:t>Email. sysun@jlu.edu.cn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7200" b="0" smtClean="0"/>
              <a:t>模糊数学</a:t>
            </a:r>
            <a:br>
              <a:rPr lang="zh-CN" altLang="en-US" sz="7200" b="0" smtClean="0"/>
            </a:br>
            <a:endParaRPr lang="zh-CN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页脚占位符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12291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518308F-38AA-4AD9-92C6-BF82A430A4F7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10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模糊关系的定义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628775"/>
            <a:ext cx="8066087" cy="4419600"/>
          </a:xfrm>
        </p:spPr>
        <p:txBody>
          <a:bodyPr/>
          <a:lstStyle/>
          <a:p>
            <a:pPr eaLnBrk="1" hangingPunct="1"/>
            <a:r>
              <a:rPr lang="zh-CN" altLang="en-US" smtClean="0"/>
              <a:t>以集合</a:t>
            </a:r>
            <a:r>
              <a:rPr lang="en-US" altLang="zh-CN" smtClean="0"/>
              <a:t>U,V</a:t>
            </a:r>
            <a:r>
              <a:rPr lang="zh-CN" altLang="en-US" smtClean="0"/>
              <a:t>的直积</a:t>
            </a:r>
            <a:r>
              <a:rPr lang="en-US" altLang="zh-CN" smtClean="0"/>
              <a:t>U×V</a:t>
            </a:r>
            <a:r>
              <a:rPr lang="zh-CN" altLang="en-US" smtClean="0"/>
              <a:t>为论域</a:t>
            </a:r>
          </a:p>
          <a:p>
            <a:pPr eaLnBrk="1" hangingPunct="1"/>
            <a:r>
              <a:rPr lang="zh-CN" altLang="en-US" smtClean="0"/>
              <a:t>其上的一个模糊子集</a:t>
            </a:r>
            <a:r>
              <a:rPr lang="en-US" altLang="zh-CN" smtClean="0"/>
              <a:t>R</a:t>
            </a:r>
            <a:r>
              <a:rPr lang="zh-CN" altLang="en-US" smtClean="0"/>
              <a:t>称为</a:t>
            </a:r>
            <a:r>
              <a:rPr lang="en-US" altLang="zh-CN" smtClean="0"/>
              <a:t>U,V</a:t>
            </a:r>
            <a:r>
              <a:rPr lang="zh-CN" altLang="en-US" smtClean="0"/>
              <a:t>的一个</a:t>
            </a:r>
            <a:r>
              <a:rPr lang="zh-CN" altLang="en-US" u="sng" smtClean="0">
                <a:solidFill>
                  <a:srgbClr val="0033CC"/>
                </a:solidFill>
              </a:rPr>
              <a:t>模糊关系</a:t>
            </a:r>
            <a:r>
              <a:rPr lang="zh-CN" altLang="en-US" smtClean="0"/>
              <a:t>。若</a:t>
            </a:r>
            <a:r>
              <a:rPr lang="en-US" altLang="zh-CN" smtClean="0"/>
              <a:t>U=V </a:t>
            </a:r>
            <a:r>
              <a:rPr lang="zh-CN" altLang="en-US" smtClean="0"/>
              <a:t>，则称为“</a:t>
            </a:r>
            <a:r>
              <a:rPr lang="en-US" altLang="zh-CN" smtClean="0"/>
              <a:t>U</a:t>
            </a:r>
            <a:r>
              <a:rPr lang="zh-CN" altLang="en-US" smtClean="0"/>
              <a:t>上的模糊关系</a:t>
            </a:r>
            <a:r>
              <a:rPr lang="en-US" altLang="zh-CN" smtClean="0"/>
              <a:t>R”</a:t>
            </a:r>
          </a:p>
          <a:p>
            <a:pPr eaLnBrk="1" hangingPunct="1"/>
            <a:r>
              <a:rPr lang="zh-CN" altLang="en-US" smtClean="0"/>
              <a:t>其隶属函数为： </a:t>
            </a:r>
            <a:r>
              <a:rPr kumimoji="0" lang="en-US" altLang="zh-CN" sz="3200" i="1" smtClean="0"/>
              <a:t>μ</a:t>
            </a:r>
            <a:r>
              <a:rPr lang="en-US" altLang="zh-CN" sz="3200" i="1" baseline="-25000" smtClean="0"/>
              <a:t>R</a:t>
            </a:r>
            <a:r>
              <a:rPr lang="en-US" altLang="zh-CN" sz="3200" smtClean="0"/>
              <a:t> </a:t>
            </a:r>
            <a:r>
              <a:rPr lang="zh-CN" altLang="en-US" sz="3200" smtClean="0"/>
              <a:t>： </a:t>
            </a:r>
            <a:r>
              <a:rPr lang="en-US" altLang="zh-CN" smtClean="0"/>
              <a:t>U×V</a:t>
            </a:r>
            <a:r>
              <a:rPr lang="en-US" altLang="zh-CN" sz="3200" smtClean="0"/>
              <a:t> </a:t>
            </a:r>
            <a:r>
              <a:rPr lang="en-US" altLang="zh-CN" sz="3200" smtClean="0">
                <a:sym typeface="Wingdings" panose="05000000000000000000" pitchFamily="2" charset="2"/>
              </a:rPr>
              <a:t> [0,1]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页脚占位符 5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</a:pPr>
            <a:r>
              <a:rPr lang="en-US" altLang="zh-CN" smtClean="0"/>
              <a:t>吉林大学计算机科学与技术学院</a:t>
            </a:r>
          </a:p>
        </p:txBody>
      </p:sp>
      <p:sp>
        <p:nvSpPr>
          <p:cNvPr id="307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36BC356F-D393-4658-BADD-211694300BD4}" type="slidenum">
              <a:rPr lang="en-US" altLang="zh-CN"/>
              <a:pPr/>
              <a:t>100</a:t>
            </a:fld>
            <a:endParaRPr lang="en-US" altLang="zh-CN" sz="140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自反矩阵的定理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844675"/>
            <a:ext cx="7416800" cy="44640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3200" smtClean="0"/>
              <a:t>定理</a:t>
            </a:r>
            <a:r>
              <a:rPr lang="en-US" altLang="zh-CN" sz="3200" smtClean="0"/>
              <a:t>. </a:t>
            </a:r>
            <a:r>
              <a:rPr lang="zh-CN" altLang="en-US" sz="3200" smtClean="0"/>
              <a:t>设模糊矩阵 </a:t>
            </a:r>
            <a:r>
              <a:rPr lang="en-US" altLang="zh-CN" sz="3200" smtClean="0"/>
              <a:t>A ∈M</a:t>
            </a:r>
            <a:r>
              <a:rPr lang="en-US" altLang="zh-CN" sz="3200" baseline="-25000" smtClean="0"/>
              <a:t>n×n</a:t>
            </a:r>
            <a:r>
              <a:rPr lang="zh-CN" altLang="en-US" sz="3200" smtClean="0"/>
              <a:t>是自反矩阵，则有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smtClean="0"/>
              <a:t>I </a:t>
            </a:r>
            <a:r>
              <a:rPr lang="en-US" altLang="zh-CN" sz="3200" smtClean="0">
                <a:latin typeface="Batang" pitchFamily="18" charset="-127"/>
                <a:ea typeface="Batang" pitchFamily="18" charset="-127"/>
              </a:rPr>
              <a:t>⊆</a:t>
            </a:r>
            <a:r>
              <a:rPr lang="en-US" altLang="zh-CN" sz="3200" smtClean="0"/>
              <a:t> A</a:t>
            </a:r>
            <a:r>
              <a:rPr lang="en-US" altLang="zh-CN" sz="3200" smtClean="0">
                <a:latin typeface="Batang" pitchFamily="18" charset="-127"/>
                <a:ea typeface="Batang" pitchFamily="18" charset="-127"/>
              </a:rPr>
              <a:t>⊆</a:t>
            </a:r>
            <a:r>
              <a:rPr lang="en-US" altLang="zh-CN" sz="3200" smtClean="0"/>
              <a:t>A</a:t>
            </a:r>
            <a:r>
              <a:rPr lang="en-US" altLang="zh-CN" sz="3200" baseline="30000" smtClean="0"/>
              <a:t>2 </a:t>
            </a:r>
            <a:r>
              <a:rPr lang="en-US" altLang="zh-CN" sz="3200" smtClean="0">
                <a:latin typeface="Batang" pitchFamily="18" charset="-127"/>
                <a:ea typeface="Batang" pitchFamily="18" charset="-127"/>
              </a:rPr>
              <a:t>⊆</a:t>
            </a:r>
            <a:r>
              <a:rPr lang="en-US" altLang="zh-CN" sz="3200" smtClean="0"/>
              <a:t> A</a:t>
            </a:r>
            <a:r>
              <a:rPr lang="en-US" altLang="zh-CN" sz="3200" baseline="30000" smtClean="0"/>
              <a:t>3</a:t>
            </a:r>
            <a:r>
              <a:rPr lang="en-US" altLang="zh-CN" sz="3200" smtClean="0"/>
              <a:t> </a:t>
            </a:r>
            <a:r>
              <a:rPr lang="en-US" altLang="zh-CN" sz="3200" smtClean="0">
                <a:latin typeface="Batang" pitchFamily="18" charset="-127"/>
                <a:ea typeface="Batang" pitchFamily="18" charset="-127"/>
              </a:rPr>
              <a:t>⊆</a:t>
            </a:r>
            <a:r>
              <a:rPr lang="en-US" altLang="zh-CN" sz="3200" smtClean="0"/>
              <a:t>…</a:t>
            </a:r>
            <a:r>
              <a:rPr lang="en-US" altLang="zh-CN" sz="3200" smtClean="0">
                <a:latin typeface="Batang" pitchFamily="18" charset="-127"/>
                <a:ea typeface="Batang" pitchFamily="18" charset="-127"/>
              </a:rPr>
              <a:t>⊆</a:t>
            </a:r>
            <a:r>
              <a:rPr lang="en-US" altLang="zh-CN" sz="3200" smtClean="0"/>
              <a:t> A</a:t>
            </a:r>
            <a:r>
              <a:rPr lang="en-US" altLang="zh-CN" sz="3200" baseline="30000" smtClean="0"/>
              <a:t>n-1</a:t>
            </a:r>
            <a:r>
              <a:rPr lang="en-US" altLang="zh-CN" sz="3200" smtClean="0"/>
              <a:t> </a:t>
            </a:r>
            <a:r>
              <a:rPr lang="en-US" altLang="zh-CN" sz="3200" smtClean="0">
                <a:latin typeface="Batang" pitchFamily="18" charset="-127"/>
                <a:ea typeface="Batang" pitchFamily="18" charset="-127"/>
              </a:rPr>
              <a:t>⊆</a:t>
            </a:r>
            <a:r>
              <a:rPr lang="en-US" altLang="zh-CN" sz="3200" smtClean="0"/>
              <a:t>A</a:t>
            </a:r>
            <a:r>
              <a:rPr lang="en-US" altLang="zh-CN" sz="3200" baseline="30000" smtClean="0"/>
              <a:t>n</a:t>
            </a:r>
            <a:r>
              <a:rPr lang="en-US" altLang="zh-CN" sz="3200" smtClean="0">
                <a:latin typeface="Batang" pitchFamily="18" charset="-127"/>
                <a:ea typeface="Batang" pitchFamily="18" charset="-127"/>
              </a:rPr>
              <a:t>⊆</a:t>
            </a:r>
            <a:r>
              <a:rPr lang="en-US" altLang="zh-CN" sz="3200" smtClean="0"/>
              <a:t>…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3200" smtClean="0"/>
              <a:t>证明</a:t>
            </a:r>
            <a:r>
              <a:rPr lang="en-US" altLang="zh-CN" sz="3200" smtClean="0"/>
              <a:t>:</a:t>
            </a:r>
          </a:p>
        </p:txBody>
      </p:sp>
      <p:graphicFrame>
        <p:nvGraphicFramePr>
          <p:cNvPr id="3074" name="Object 6"/>
          <p:cNvGraphicFramePr>
            <a:graphicFrameLocks noChangeAspect="1"/>
          </p:cNvGraphicFramePr>
          <p:nvPr/>
        </p:nvGraphicFramePr>
        <p:xfrm>
          <a:off x="2286000" y="4429125"/>
          <a:ext cx="5305425" cy="1214438"/>
        </p:xfrm>
        <a:graphic>
          <a:graphicData uri="http://schemas.openxmlformats.org/presentationml/2006/ole">
            <p:oleObj spid="_x0000_s177154" name="公式" r:id="rId3" imgW="2108160" imgH="482400" progId="Equation.3">
              <p:embed/>
            </p:oleObj>
          </a:graphicData>
        </a:graphic>
      </p:graphicFrame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页脚占位符 5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</a:pPr>
            <a:r>
              <a:rPr lang="en-US" altLang="zh-CN" smtClean="0"/>
              <a:t>吉林大学计算机科学与技术学院</a:t>
            </a:r>
          </a:p>
        </p:txBody>
      </p:sp>
      <p:sp>
        <p:nvSpPr>
          <p:cNvPr id="4100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58246752-548A-4CC2-88AD-A8241282FFB5}" type="slidenum">
              <a:rPr lang="en-US" altLang="zh-CN"/>
              <a:pPr/>
              <a:t>101</a:t>
            </a:fld>
            <a:endParaRPr lang="en-US" altLang="zh-CN" sz="1400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对称性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844675"/>
            <a:ext cx="7392988" cy="4464050"/>
          </a:xfrm>
        </p:spPr>
        <p:txBody>
          <a:bodyPr/>
          <a:lstStyle/>
          <a:p>
            <a:pPr eaLnBrk="1" hangingPunct="1"/>
            <a:r>
              <a:rPr lang="zh-CN" altLang="en-US" sz="3200" smtClean="0"/>
              <a:t>若模糊关系</a:t>
            </a:r>
            <a:r>
              <a:rPr lang="en-US" altLang="zh-CN" sz="3200" smtClean="0"/>
              <a:t>R</a:t>
            </a:r>
            <a:r>
              <a:rPr lang="zh-CN" altLang="en-US" sz="3200" smtClean="0"/>
              <a:t>满足</a:t>
            </a:r>
            <a:r>
              <a:rPr lang="en-US" altLang="zh-CN" sz="3200" smtClean="0"/>
              <a:t>R(u,v)=R(v,u)</a:t>
            </a:r>
            <a:r>
              <a:rPr lang="zh-CN" altLang="en-US" sz="3200" smtClean="0"/>
              <a:t>，则称</a:t>
            </a:r>
            <a:r>
              <a:rPr lang="en-US" altLang="zh-CN" sz="3200" smtClean="0"/>
              <a:t>R</a:t>
            </a:r>
            <a:r>
              <a:rPr lang="zh-CN" altLang="en-US" sz="3200" smtClean="0"/>
              <a:t>具有对称性</a:t>
            </a:r>
          </a:p>
          <a:p>
            <a:pPr eaLnBrk="1" hangingPunct="1"/>
            <a:r>
              <a:rPr lang="zh-CN" altLang="en-US" sz="3200" smtClean="0"/>
              <a:t>模糊对称矩阵</a:t>
            </a:r>
          </a:p>
          <a:p>
            <a:pPr lvl="1" eaLnBrk="1" hangingPunct="1"/>
            <a:r>
              <a:rPr lang="en-US" altLang="zh-CN" sz="2800" smtClean="0"/>
              <a:t>r</a:t>
            </a:r>
            <a:r>
              <a:rPr lang="en-US" altLang="zh-CN" sz="2800" baseline="-25000" smtClean="0"/>
              <a:t>ij</a:t>
            </a:r>
            <a:r>
              <a:rPr lang="en-US" altLang="zh-CN" sz="2800" smtClean="0"/>
              <a:t> = r</a:t>
            </a:r>
            <a:r>
              <a:rPr lang="en-US" altLang="zh-CN" sz="2800" baseline="-25000" smtClean="0"/>
              <a:t>ji</a:t>
            </a:r>
            <a:endParaRPr lang="en-US" altLang="zh-CN" sz="2800" smtClean="0"/>
          </a:p>
          <a:p>
            <a:pPr eaLnBrk="1" hangingPunct="1"/>
            <a:r>
              <a:rPr lang="zh-CN" altLang="en-US" sz="3200" smtClean="0"/>
              <a:t>例如：</a:t>
            </a:r>
          </a:p>
        </p:txBody>
      </p:sp>
      <p:graphicFrame>
        <p:nvGraphicFramePr>
          <p:cNvPr id="409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779838" y="4149725"/>
          <a:ext cx="3313112" cy="1801813"/>
        </p:xfrm>
        <a:graphic>
          <a:graphicData uri="http://schemas.openxmlformats.org/presentationml/2006/ole">
            <p:oleObj spid="_x0000_s178178" r:id="rId3" imgW="1308100" imgH="711200" progId="Equation.3">
              <p:embed/>
            </p:oleObj>
          </a:graphicData>
        </a:graphic>
      </p:graphicFrame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页脚占位符 5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</a:pPr>
            <a:r>
              <a:rPr lang="en-US" altLang="zh-CN" smtClean="0"/>
              <a:t>吉林大学计算机科学与技术学院</a:t>
            </a:r>
          </a:p>
        </p:txBody>
      </p:sp>
      <p:sp>
        <p:nvSpPr>
          <p:cNvPr id="5124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58F86AC4-D19B-4674-AFA2-8F6B8E805CB0}" type="slidenum">
              <a:rPr lang="en-US" altLang="zh-CN"/>
              <a:pPr/>
              <a:t>102</a:t>
            </a:fld>
            <a:endParaRPr lang="en-US" altLang="zh-CN" sz="140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传递性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844675"/>
            <a:ext cx="7392988" cy="2016125"/>
          </a:xfrm>
        </p:spPr>
        <p:txBody>
          <a:bodyPr/>
          <a:lstStyle/>
          <a:p>
            <a:pPr eaLnBrk="1" hangingPunct="1"/>
            <a:r>
              <a:rPr lang="zh-CN" altLang="en-US" sz="3200" smtClean="0"/>
              <a:t>若模糊关系</a:t>
            </a:r>
            <a:r>
              <a:rPr lang="en-US" altLang="zh-CN" sz="3200" smtClean="0"/>
              <a:t>R</a:t>
            </a:r>
            <a:r>
              <a:rPr lang="zh-CN" altLang="en-US" sz="3200" smtClean="0"/>
              <a:t>满足</a:t>
            </a:r>
            <a:r>
              <a:rPr lang="en-US" altLang="zh-CN" sz="3200" smtClean="0"/>
              <a:t>R</a:t>
            </a:r>
            <a:r>
              <a:rPr lang="ru-RU" altLang="zh-CN" sz="3200" smtClean="0"/>
              <a:t>о</a:t>
            </a:r>
            <a:r>
              <a:rPr lang="en-US" altLang="zh-CN" sz="3200" smtClean="0"/>
              <a:t>R</a:t>
            </a:r>
            <a:r>
              <a:rPr lang="en-US" altLang="zh-CN" sz="3200" smtClean="0">
                <a:latin typeface="Batang" pitchFamily="18" charset="-127"/>
                <a:ea typeface="Batang" pitchFamily="18" charset="-127"/>
              </a:rPr>
              <a:t>⊆</a:t>
            </a:r>
            <a:r>
              <a:rPr lang="en-US" altLang="zh-CN" sz="3200" smtClean="0">
                <a:ea typeface="Batang" pitchFamily="18" charset="-127"/>
              </a:rPr>
              <a:t>R</a:t>
            </a:r>
            <a:r>
              <a:rPr lang="zh-CN" altLang="en-US" sz="3200" smtClean="0"/>
              <a:t>，则称</a:t>
            </a:r>
            <a:r>
              <a:rPr lang="en-US" altLang="zh-CN" sz="3200" smtClean="0"/>
              <a:t>R</a:t>
            </a:r>
            <a:r>
              <a:rPr lang="zh-CN" altLang="en-US" sz="3200" smtClean="0"/>
              <a:t>具有</a:t>
            </a:r>
            <a:r>
              <a:rPr lang="zh-CN" altLang="en-US" sz="3200" u="sng" smtClean="0">
                <a:solidFill>
                  <a:srgbClr val="0033CC"/>
                </a:solidFill>
              </a:rPr>
              <a:t>传递性</a:t>
            </a:r>
          </a:p>
          <a:p>
            <a:pPr eaLnBrk="1" hangingPunct="1"/>
            <a:r>
              <a:rPr lang="zh-CN" altLang="en-US" sz="3200" smtClean="0"/>
              <a:t>模糊传递矩阵</a:t>
            </a:r>
            <a:endParaRPr lang="zh-CN" altLang="en-US" sz="3200" smtClean="0">
              <a:latin typeface="宋体" pitchFamily="2" charset="-122"/>
            </a:endParaRPr>
          </a:p>
        </p:txBody>
      </p:sp>
      <p:graphicFrame>
        <p:nvGraphicFramePr>
          <p:cNvPr id="512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411413" y="3860800"/>
          <a:ext cx="3810000" cy="1473200"/>
        </p:xfrm>
        <a:graphic>
          <a:graphicData uri="http://schemas.openxmlformats.org/presentationml/2006/ole">
            <p:oleObj spid="_x0000_s179202" r:id="rId3" imgW="952087" imgH="368140" progId="">
              <p:embed/>
            </p:oleObj>
          </a:graphicData>
        </a:graphic>
      </p:graphicFrame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页脚占位符 5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</a:pPr>
            <a:r>
              <a:rPr lang="en-US" altLang="zh-CN" smtClean="0"/>
              <a:t>吉林大学计算机科学与技术学院</a:t>
            </a:r>
          </a:p>
        </p:txBody>
      </p:sp>
      <p:sp>
        <p:nvSpPr>
          <p:cNvPr id="6149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12D5E82D-F14C-4D8D-87AE-3C4D63178467}" type="slidenum">
              <a:rPr lang="en-US" altLang="zh-CN"/>
              <a:pPr/>
              <a:t>103</a:t>
            </a:fld>
            <a:endParaRPr lang="en-US" altLang="zh-CN" sz="1400"/>
          </a:p>
        </p:txBody>
      </p:sp>
      <p:sp>
        <p:nvSpPr>
          <p:cNvPr id="61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模糊传递矩阵</a:t>
            </a:r>
            <a:r>
              <a:rPr lang="en-US" altLang="zh-CN" sz="4000" smtClean="0"/>
              <a:t>——</a:t>
            </a:r>
            <a:r>
              <a:rPr lang="zh-CN" altLang="en-US" sz="4000" smtClean="0"/>
              <a:t>例</a:t>
            </a:r>
          </a:p>
        </p:txBody>
      </p:sp>
      <p:graphicFrame>
        <p:nvGraphicFramePr>
          <p:cNvPr id="6146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2195513" y="1830388"/>
          <a:ext cx="5256212" cy="2103437"/>
        </p:xfrm>
        <a:graphic>
          <a:graphicData uri="http://schemas.openxmlformats.org/presentationml/2006/ole">
            <p:oleObj spid="_x0000_s180226" r:id="rId3" imgW="1778000" imgH="711200" progId="">
              <p:embed/>
            </p:oleObj>
          </a:graphicData>
        </a:graphic>
      </p:graphicFrame>
      <p:graphicFrame>
        <p:nvGraphicFramePr>
          <p:cNvPr id="6147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051050" y="4122738"/>
          <a:ext cx="5113338" cy="2185987"/>
        </p:xfrm>
        <a:graphic>
          <a:graphicData uri="http://schemas.openxmlformats.org/presentationml/2006/ole">
            <p:oleObj spid="_x0000_s180227" r:id="rId4" imgW="1663700" imgH="711200" progId="">
              <p:embed/>
            </p:oleObj>
          </a:graphicData>
        </a:graphic>
      </p:graphicFrame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页脚占位符 5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</a:pPr>
            <a:r>
              <a:rPr lang="en-US" altLang="zh-CN" smtClean="0"/>
              <a:t>吉林大学计算机科学与技术学院</a:t>
            </a:r>
          </a:p>
        </p:txBody>
      </p:sp>
      <p:sp>
        <p:nvSpPr>
          <p:cNvPr id="7172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FCEFBAD4-AEF3-4325-A581-3AE40DF9AD52}" type="slidenum">
              <a:rPr lang="en-US" altLang="zh-CN"/>
              <a:pPr/>
              <a:t>104</a:t>
            </a:fld>
            <a:endParaRPr lang="en-US" altLang="zh-CN" sz="1400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模糊传递矩阵的定理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844675"/>
            <a:ext cx="7488238" cy="280828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定理</a:t>
            </a:r>
            <a:r>
              <a:rPr lang="en-US" altLang="zh-CN" smtClean="0"/>
              <a:t>. </a:t>
            </a:r>
            <a:r>
              <a:rPr lang="zh-CN" altLang="en-US" smtClean="0"/>
              <a:t>设模糊矩阵 </a:t>
            </a:r>
            <a:r>
              <a:rPr lang="en-US" altLang="zh-CN" smtClean="0"/>
              <a:t>Q ∈M</a:t>
            </a:r>
            <a:r>
              <a:rPr lang="en-US" altLang="zh-CN" baseline="-25000" smtClean="0"/>
              <a:t>n×n</a:t>
            </a:r>
            <a:r>
              <a:rPr lang="zh-CN" altLang="en-US" smtClean="0"/>
              <a:t>是传递矩阵，则有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Q </a:t>
            </a:r>
            <a:r>
              <a:rPr lang="en-US" altLang="zh-CN" smtClean="0">
                <a:latin typeface="Batang" pitchFamily="18" charset="-127"/>
                <a:ea typeface="Batang" pitchFamily="18" charset="-127"/>
              </a:rPr>
              <a:t>⊇</a:t>
            </a:r>
            <a:r>
              <a:rPr lang="en-US" altLang="zh-CN" smtClean="0"/>
              <a:t>Q</a:t>
            </a:r>
            <a:r>
              <a:rPr lang="en-US" altLang="zh-CN" baseline="30000" smtClean="0"/>
              <a:t>2 </a:t>
            </a:r>
            <a:r>
              <a:rPr lang="en-US" altLang="zh-CN" smtClean="0">
                <a:latin typeface="Batang" pitchFamily="18" charset="-127"/>
                <a:ea typeface="Batang" pitchFamily="18" charset="-127"/>
              </a:rPr>
              <a:t>⊇</a:t>
            </a:r>
            <a:r>
              <a:rPr lang="en-US" altLang="zh-CN" smtClean="0"/>
              <a:t> Q</a:t>
            </a:r>
            <a:r>
              <a:rPr lang="en-US" altLang="zh-CN" baseline="30000" smtClean="0"/>
              <a:t>3</a:t>
            </a:r>
            <a:r>
              <a:rPr lang="en-US" altLang="zh-CN" smtClean="0"/>
              <a:t> </a:t>
            </a:r>
            <a:r>
              <a:rPr lang="en-US" altLang="zh-CN" smtClean="0">
                <a:latin typeface="Batang" pitchFamily="18" charset="-127"/>
                <a:ea typeface="Batang" pitchFamily="18" charset="-127"/>
              </a:rPr>
              <a:t>⊇</a:t>
            </a:r>
            <a:r>
              <a:rPr lang="en-US" altLang="zh-CN" smtClean="0"/>
              <a:t>… </a:t>
            </a:r>
            <a:r>
              <a:rPr lang="en-US" altLang="zh-CN" smtClean="0">
                <a:latin typeface="Batang" pitchFamily="18" charset="-127"/>
                <a:ea typeface="Batang" pitchFamily="18" charset="-127"/>
              </a:rPr>
              <a:t>⊇</a:t>
            </a:r>
            <a:r>
              <a:rPr lang="en-US" altLang="zh-CN" smtClean="0"/>
              <a:t>Q</a:t>
            </a:r>
            <a:r>
              <a:rPr lang="en-US" altLang="zh-CN" baseline="30000" smtClean="0"/>
              <a:t>n-1</a:t>
            </a:r>
            <a:r>
              <a:rPr lang="en-US" altLang="zh-CN" smtClean="0"/>
              <a:t> </a:t>
            </a:r>
            <a:r>
              <a:rPr lang="en-US" altLang="zh-CN" smtClean="0">
                <a:latin typeface="Batang" pitchFamily="18" charset="-127"/>
                <a:ea typeface="Batang" pitchFamily="18" charset="-127"/>
              </a:rPr>
              <a:t>⊇</a:t>
            </a:r>
            <a:r>
              <a:rPr lang="en-US" altLang="zh-CN" smtClean="0"/>
              <a:t>Q</a:t>
            </a:r>
            <a:r>
              <a:rPr lang="en-US" altLang="zh-CN" baseline="30000" smtClean="0"/>
              <a:t>n </a:t>
            </a:r>
            <a:r>
              <a:rPr lang="en-US" altLang="zh-CN" smtClean="0">
                <a:latin typeface="Batang" pitchFamily="18" charset="-127"/>
                <a:ea typeface="Batang" pitchFamily="18" charset="-127"/>
              </a:rPr>
              <a:t>⊇</a:t>
            </a:r>
            <a:r>
              <a:rPr lang="en-US" altLang="zh-CN" smtClean="0"/>
              <a:t>…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证明</a:t>
            </a:r>
            <a:r>
              <a:rPr lang="en-US" altLang="zh-CN" smtClean="0"/>
              <a:t>:</a:t>
            </a:r>
          </a:p>
        </p:txBody>
      </p:sp>
      <p:graphicFrame>
        <p:nvGraphicFramePr>
          <p:cNvPr id="717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552700" y="4554538"/>
          <a:ext cx="5084763" cy="1998662"/>
        </p:xfrm>
        <a:graphic>
          <a:graphicData uri="http://schemas.openxmlformats.org/presentationml/2006/ole">
            <p:oleObj spid="_x0000_s181250" r:id="rId3" imgW="4330700" imgH="1701800" progId="">
              <p:embed/>
            </p:oleObj>
          </a:graphicData>
        </a:graphic>
      </p:graphicFrame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页脚占位符 4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</a:pPr>
            <a:r>
              <a:rPr lang="en-US" altLang="zh-CN" smtClean="0"/>
              <a:t>吉林大学计算机科学与技术学院</a:t>
            </a:r>
          </a:p>
        </p:txBody>
      </p:sp>
      <p:sp>
        <p:nvSpPr>
          <p:cNvPr id="3174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97D3D076-A570-4A79-8C6E-ED4FCE319C82}" type="slidenum">
              <a:rPr lang="en-US" altLang="zh-CN"/>
              <a:pPr/>
              <a:t>105</a:t>
            </a:fld>
            <a:endParaRPr lang="en-US" altLang="zh-CN" sz="140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模糊等价关系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定义</a:t>
            </a:r>
            <a:r>
              <a:rPr lang="en-US" altLang="zh-CN" smtClean="0"/>
              <a:t>. </a:t>
            </a:r>
            <a:r>
              <a:rPr lang="zh-CN" altLang="en-US" smtClean="0"/>
              <a:t>模糊关系</a:t>
            </a:r>
            <a:r>
              <a:rPr lang="en-US" altLang="zh-CN" smtClean="0"/>
              <a:t>R∈F(U</a:t>
            </a:r>
            <a:r>
              <a:rPr lang="en-US" altLang="zh-CN" smtClean="0">
                <a:latin typeface="宋体" pitchFamily="2" charset="-122"/>
              </a:rPr>
              <a:t>×</a:t>
            </a:r>
            <a:r>
              <a:rPr lang="en-US" altLang="zh-CN" smtClean="0"/>
              <a:t>U</a:t>
            </a:r>
            <a:r>
              <a:rPr lang="en-US" altLang="zh-CN" smtClean="0">
                <a:latin typeface="宋体" pitchFamily="2" charset="-122"/>
              </a:rPr>
              <a:t>)</a:t>
            </a:r>
            <a:r>
              <a:rPr lang="en-US" altLang="zh-CN" smtClean="0"/>
              <a:t> , </a:t>
            </a:r>
            <a:r>
              <a:rPr lang="zh-CN" altLang="en-US" smtClean="0"/>
              <a:t>满足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）自反性：</a:t>
            </a:r>
            <a:r>
              <a:rPr lang="en-US" altLang="zh-CN" smtClean="0"/>
              <a:t>R (u,u)=1;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）对称性：</a:t>
            </a:r>
            <a:r>
              <a:rPr lang="en-US" altLang="zh-CN" smtClean="0"/>
              <a:t>R(u,v)=R(v,u);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3</a:t>
            </a:r>
            <a:r>
              <a:rPr lang="zh-CN" altLang="en-US" smtClean="0"/>
              <a:t>）传递性：</a:t>
            </a:r>
            <a:r>
              <a:rPr lang="en-US" altLang="zh-CN" smtClean="0"/>
              <a:t>R</a:t>
            </a:r>
            <a:r>
              <a:rPr lang="en-US" altLang="zh-CN" baseline="30000" smtClean="0"/>
              <a:t>2 </a:t>
            </a:r>
            <a:r>
              <a:rPr lang="en-US" altLang="zh-CN" smtClean="0">
                <a:latin typeface="Batang" pitchFamily="18" charset="-127"/>
                <a:ea typeface="Batang" pitchFamily="18" charset="-127"/>
              </a:rPr>
              <a:t>⊆</a:t>
            </a:r>
            <a:r>
              <a:rPr lang="en-US" altLang="zh-CN" smtClean="0"/>
              <a:t>R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则称</a:t>
            </a:r>
            <a:r>
              <a:rPr lang="en-US" altLang="zh-CN" smtClean="0"/>
              <a:t>R</a:t>
            </a:r>
            <a:r>
              <a:rPr lang="zh-CN" altLang="en-US" smtClean="0"/>
              <a:t>为</a:t>
            </a:r>
            <a:r>
              <a:rPr lang="zh-CN" altLang="en-US" u="sng" smtClean="0">
                <a:solidFill>
                  <a:srgbClr val="0033CC"/>
                </a:solidFill>
              </a:rPr>
              <a:t>模糊等价关系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页脚占位符 5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</a:pPr>
            <a:r>
              <a:rPr lang="en-US" altLang="zh-CN" smtClean="0"/>
              <a:t>吉林大学计算机科学与技术学院</a:t>
            </a:r>
          </a:p>
        </p:txBody>
      </p:sp>
      <p:sp>
        <p:nvSpPr>
          <p:cNvPr id="819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58817EA6-B244-499A-8904-3A3475078CF2}" type="slidenum">
              <a:rPr lang="en-US" altLang="zh-CN"/>
              <a:pPr/>
              <a:t>106</a:t>
            </a:fld>
            <a:endParaRPr lang="en-US" altLang="zh-CN" sz="140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模糊等价矩阵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844675"/>
            <a:ext cx="7466013" cy="4464050"/>
          </a:xfrm>
        </p:spPr>
        <p:txBody>
          <a:bodyPr/>
          <a:lstStyle/>
          <a:p>
            <a:pPr eaLnBrk="1" hangingPunct="1"/>
            <a:r>
              <a:rPr lang="zh-CN" altLang="en-US" sz="3300" smtClean="0"/>
              <a:t>若论域</a:t>
            </a:r>
            <a:r>
              <a:rPr lang="en-US" altLang="zh-CN" sz="3300" smtClean="0"/>
              <a:t>U</a:t>
            </a:r>
            <a:r>
              <a:rPr lang="zh-CN" altLang="en-US" sz="3300" smtClean="0"/>
              <a:t>是有限论域，则</a:t>
            </a:r>
            <a:r>
              <a:rPr lang="en-US" altLang="zh-CN" sz="3300" smtClean="0"/>
              <a:t>U</a:t>
            </a:r>
            <a:r>
              <a:rPr lang="zh-CN" altLang="en-US" sz="3300" smtClean="0"/>
              <a:t>上的模糊等价关系</a:t>
            </a:r>
            <a:r>
              <a:rPr lang="en-US" altLang="zh-CN" sz="3300" smtClean="0"/>
              <a:t>R</a:t>
            </a:r>
            <a:r>
              <a:rPr lang="zh-CN" altLang="en-US" sz="3300" smtClean="0"/>
              <a:t>可表示为模糊等价矩阵</a:t>
            </a:r>
          </a:p>
          <a:p>
            <a:pPr eaLnBrk="1" hangingPunct="1"/>
            <a:r>
              <a:rPr lang="zh-CN" altLang="en-US" smtClean="0"/>
              <a:t>模糊等价矩阵</a:t>
            </a:r>
          </a:p>
          <a:p>
            <a:pPr lvl="1" eaLnBrk="1" hangingPunct="1">
              <a:lnSpc>
                <a:spcPts val="4500"/>
              </a:lnSpc>
            </a:pPr>
            <a:r>
              <a:rPr lang="zh-CN" altLang="en-US" smtClean="0"/>
              <a:t>自反性 </a:t>
            </a:r>
            <a:r>
              <a:rPr lang="en-US" altLang="zh-CN" smtClean="0"/>
              <a:t>r</a:t>
            </a:r>
            <a:r>
              <a:rPr lang="en-US" altLang="zh-CN" baseline="-25000" smtClean="0"/>
              <a:t>ii</a:t>
            </a:r>
            <a:r>
              <a:rPr lang="en-US" altLang="zh-CN" smtClean="0"/>
              <a:t> = 1</a:t>
            </a:r>
          </a:p>
          <a:p>
            <a:pPr lvl="1" eaLnBrk="1" hangingPunct="1">
              <a:lnSpc>
                <a:spcPts val="4500"/>
              </a:lnSpc>
            </a:pPr>
            <a:r>
              <a:rPr lang="zh-CN" altLang="en-US" smtClean="0"/>
              <a:t>对称性 </a:t>
            </a:r>
            <a:r>
              <a:rPr lang="en-US" altLang="zh-CN" smtClean="0"/>
              <a:t>r</a:t>
            </a:r>
            <a:r>
              <a:rPr lang="en-US" altLang="zh-CN" baseline="-25000" smtClean="0"/>
              <a:t>ij</a:t>
            </a:r>
            <a:r>
              <a:rPr lang="en-US" altLang="zh-CN" smtClean="0"/>
              <a:t> = r</a:t>
            </a:r>
            <a:r>
              <a:rPr lang="en-US" altLang="zh-CN" baseline="-25000" smtClean="0"/>
              <a:t>ji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传递性</a:t>
            </a:r>
          </a:p>
        </p:txBody>
      </p:sp>
      <p:graphicFrame>
        <p:nvGraphicFramePr>
          <p:cNvPr id="819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563938" y="5268913"/>
          <a:ext cx="2879725" cy="1112837"/>
        </p:xfrm>
        <a:graphic>
          <a:graphicData uri="http://schemas.openxmlformats.org/presentationml/2006/ole">
            <p:oleObj spid="_x0000_s182274" r:id="rId3" imgW="952087" imgH="368140" progId="">
              <p:embed/>
            </p:oleObj>
          </a:graphicData>
        </a:graphic>
      </p:graphicFrame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页脚占位符 5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</a:pPr>
            <a:r>
              <a:rPr lang="en-US" altLang="zh-CN" smtClean="0"/>
              <a:t>吉林大学计算机科学与技术学院</a:t>
            </a:r>
          </a:p>
        </p:txBody>
      </p:sp>
      <p:sp>
        <p:nvSpPr>
          <p:cNvPr id="9220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67BABE97-4959-43B6-8289-AE504005929F}" type="slidenum">
              <a:rPr lang="en-US" altLang="zh-CN"/>
              <a:pPr/>
              <a:t>107</a:t>
            </a:fld>
            <a:endParaRPr lang="en-US" altLang="zh-CN" sz="1400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</a:t>
            </a:r>
            <a:r>
              <a:rPr lang="zh-CN" altLang="en-US" smtClean="0"/>
              <a:t>是否为模糊等价矩阵？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844675"/>
            <a:ext cx="7629525" cy="44640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4000" smtClean="0"/>
              <a:t>设论域</a:t>
            </a:r>
            <a:r>
              <a:rPr lang="en-US" altLang="zh-CN" sz="4000" smtClean="0"/>
              <a:t>U={x</a:t>
            </a:r>
            <a:r>
              <a:rPr lang="en-US" altLang="zh-CN" sz="4000" baseline="-25000" smtClean="0"/>
              <a:t>1</a:t>
            </a:r>
            <a:r>
              <a:rPr lang="en-US" altLang="zh-CN" sz="4000" smtClean="0"/>
              <a:t>, x</a:t>
            </a:r>
            <a:r>
              <a:rPr lang="en-US" altLang="zh-CN" sz="4000" baseline="-25000" smtClean="0"/>
              <a:t>2</a:t>
            </a:r>
            <a:r>
              <a:rPr lang="en-US" altLang="zh-CN" sz="4000" smtClean="0"/>
              <a:t>}</a:t>
            </a:r>
            <a:r>
              <a:rPr lang="zh-CN" altLang="en-US" sz="4000" smtClean="0"/>
              <a:t>，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4000" b="0" smtClean="0"/>
          </a:p>
        </p:txBody>
      </p:sp>
      <p:graphicFrame>
        <p:nvGraphicFramePr>
          <p:cNvPr id="921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481263" y="3036888"/>
          <a:ext cx="3035300" cy="1681162"/>
        </p:xfrm>
        <a:graphic>
          <a:graphicData uri="http://schemas.openxmlformats.org/presentationml/2006/ole">
            <p:oleObj spid="_x0000_s183298" r:id="rId3" imgW="850900" imgH="457200" progId="Equation.3">
              <p:embed/>
            </p:oleObj>
          </a:graphicData>
        </a:graphic>
      </p:graphicFrame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页脚占位符 4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</a:pPr>
            <a:r>
              <a:rPr lang="en-US" altLang="zh-CN" smtClean="0"/>
              <a:t>吉林大学计算机科学与技术学院</a:t>
            </a:r>
          </a:p>
        </p:txBody>
      </p:sp>
      <p:sp>
        <p:nvSpPr>
          <p:cNvPr id="32771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399444E5-4468-413D-AD42-D6B070C88DE4}" type="slidenum">
              <a:rPr lang="en-US" altLang="zh-CN"/>
              <a:pPr/>
              <a:t>108</a:t>
            </a:fld>
            <a:endParaRPr lang="en-US" altLang="zh-CN" sz="140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等价布尔关系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一个布尔矩阵具有如下特性，则称其为等价的布尔矩阵，对应一个普通的等价关系</a:t>
            </a:r>
          </a:p>
          <a:p>
            <a:pPr lvl="1" eaLnBrk="1" hangingPunct="1"/>
            <a:r>
              <a:rPr lang="zh-CN" altLang="en-US" smtClean="0"/>
              <a:t>自反性</a:t>
            </a:r>
          </a:p>
          <a:p>
            <a:pPr lvl="1" eaLnBrk="1" hangingPunct="1"/>
            <a:r>
              <a:rPr lang="zh-CN" altLang="en-US" smtClean="0"/>
              <a:t>对称性</a:t>
            </a:r>
          </a:p>
          <a:p>
            <a:pPr lvl="1" eaLnBrk="1" hangingPunct="1"/>
            <a:r>
              <a:rPr lang="zh-CN" altLang="en-US" smtClean="0"/>
              <a:t>传递性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页脚占位符 4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</a:pPr>
            <a:r>
              <a:rPr lang="en-US" altLang="zh-CN" smtClean="0"/>
              <a:t>吉林大学计算机科学与技术学院</a:t>
            </a:r>
          </a:p>
        </p:txBody>
      </p:sp>
      <p:sp>
        <p:nvSpPr>
          <p:cNvPr id="3379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33AD1C44-8652-437E-9837-8EC72C5A741C}" type="slidenum">
              <a:rPr lang="en-US" altLang="zh-CN"/>
              <a:pPr/>
              <a:t>109</a:t>
            </a:fld>
            <a:endParaRPr lang="en-US" altLang="zh-CN" sz="1400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模糊等价矩阵的性质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若</a:t>
            </a:r>
            <a:r>
              <a:rPr lang="en-US" altLang="zh-CN" smtClean="0"/>
              <a:t>R</a:t>
            </a:r>
            <a:r>
              <a:rPr lang="zh-CN" altLang="en-US" smtClean="0"/>
              <a:t>为模糊等价矩阵，则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         </a:t>
            </a:r>
            <a:r>
              <a:rPr lang="en-US" altLang="zh-CN" smtClean="0"/>
              <a:t>R= R</a:t>
            </a:r>
            <a:r>
              <a:rPr lang="en-US" altLang="zh-CN" baseline="30000" smtClean="0"/>
              <a:t>2 </a:t>
            </a:r>
            <a:r>
              <a:rPr lang="en-US" altLang="zh-CN" smtClean="0"/>
              <a:t>= R</a:t>
            </a:r>
            <a:r>
              <a:rPr lang="en-US" altLang="zh-CN" baseline="30000" smtClean="0"/>
              <a:t>3</a:t>
            </a:r>
            <a:r>
              <a:rPr lang="en-US" altLang="zh-CN" smtClean="0"/>
              <a:t> = … = R</a:t>
            </a:r>
            <a:r>
              <a:rPr lang="en-US" altLang="zh-CN" baseline="30000" smtClean="0"/>
              <a:t>n-1</a:t>
            </a:r>
            <a:r>
              <a:rPr lang="en-US" altLang="zh-CN" smtClean="0"/>
              <a:t> = R</a:t>
            </a:r>
            <a:r>
              <a:rPr lang="en-US" altLang="zh-CN" baseline="30000" smtClean="0"/>
              <a:t>n </a:t>
            </a:r>
            <a:endParaRPr lang="en-US" altLang="zh-CN" smtClean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证明：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自反性： </a:t>
            </a:r>
            <a:r>
              <a:rPr lang="en-US" altLang="zh-CN" smtClean="0"/>
              <a:t>R</a:t>
            </a:r>
            <a:r>
              <a:rPr lang="en-US" altLang="zh-CN" smtClean="0">
                <a:latin typeface="Batang" pitchFamily="18" charset="-127"/>
                <a:ea typeface="Batang" pitchFamily="18" charset="-127"/>
              </a:rPr>
              <a:t>⊆</a:t>
            </a:r>
            <a:r>
              <a:rPr lang="en-US" altLang="zh-CN" smtClean="0"/>
              <a:t>R</a:t>
            </a:r>
            <a:r>
              <a:rPr lang="en-US" altLang="zh-CN" baseline="30000" smtClean="0"/>
              <a:t>2 </a:t>
            </a:r>
            <a:r>
              <a:rPr lang="en-US" altLang="zh-CN" smtClean="0">
                <a:latin typeface="Batang" pitchFamily="18" charset="-127"/>
                <a:ea typeface="Batang" pitchFamily="18" charset="-127"/>
              </a:rPr>
              <a:t>⊆</a:t>
            </a:r>
            <a:r>
              <a:rPr lang="en-US" altLang="zh-CN" smtClean="0"/>
              <a:t>…</a:t>
            </a:r>
            <a:r>
              <a:rPr lang="en-US" altLang="zh-CN" smtClean="0">
                <a:latin typeface="Batang" pitchFamily="18" charset="-127"/>
                <a:ea typeface="Batang" pitchFamily="18" charset="-127"/>
              </a:rPr>
              <a:t>⊆</a:t>
            </a:r>
            <a:r>
              <a:rPr lang="en-US" altLang="zh-CN" smtClean="0"/>
              <a:t> R</a:t>
            </a:r>
            <a:r>
              <a:rPr lang="en-US" altLang="zh-CN" baseline="30000" smtClean="0"/>
              <a:t>n-1</a:t>
            </a:r>
            <a:r>
              <a:rPr lang="en-US" altLang="zh-CN" smtClean="0"/>
              <a:t> </a:t>
            </a:r>
            <a:r>
              <a:rPr lang="en-US" altLang="zh-CN" smtClean="0">
                <a:latin typeface="Batang" pitchFamily="18" charset="-127"/>
                <a:ea typeface="Batang" pitchFamily="18" charset="-127"/>
              </a:rPr>
              <a:t>⊆</a:t>
            </a:r>
            <a:r>
              <a:rPr lang="en-US" altLang="zh-CN" smtClean="0"/>
              <a:t>R</a:t>
            </a:r>
            <a:r>
              <a:rPr lang="en-US" altLang="zh-CN" baseline="30000" smtClean="0"/>
              <a:t>n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传递性</a:t>
            </a:r>
            <a:r>
              <a:rPr lang="en-US" altLang="zh-CN" smtClean="0"/>
              <a:t>:    </a:t>
            </a:r>
            <a:r>
              <a:rPr lang="en-US" altLang="zh-CN" sz="4000" smtClean="0"/>
              <a:t>R</a:t>
            </a:r>
            <a:r>
              <a:rPr lang="en-US" altLang="zh-CN" sz="4000" smtClean="0">
                <a:latin typeface="Batang" pitchFamily="18" charset="-127"/>
                <a:ea typeface="Batang" pitchFamily="18" charset="-127"/>
              </a:rPr>
              <a:t>⊇</a:t>
            </a:r>
            <a:r>
              <a:rPr lang="en-US" altLang="zh-CN" sz="4000" smtClean="0"/>
              <a:t>R</a:t>
            </a:r>
            <a:r>
              <a:rPr lang="en-US" altLang="zh-CN" sz="4000" baseline="30000" smtClean="0"/>
              <a:t>2</a:t>
            </a:r>
            <a:r>
              <a:rPr lang="en-US" altLang="zh-CN" sz="4000" smtClean="0">
                <a:latin typeface="Batang" pitchFamily="18" charset="-127"/>
                <a:ea typeface="Batang" pitchFamily="18" charset="-127"/>
              </a:rPr>
              <a:t>⊇</a:t>
            </a:r>
            <a:r>
              <a:rPr lang="en-US" altLang="zh-CN" sz="4000" smtClean="0"/>
              <a:t>…</a:t>
            </a:r>
            <a:r>
              <a:rPr lang="en-US" altLang="zh-CN" sz="4000" smtClean="0">
                <a:latin typeface="Batang" pitchFamily="18" charset="-127"/>
                <a:ea typeface="Batang" pitchFamily="18" charset="-127"/>
              </a:rPr>
              <a:t>⊇</a:t>
            </a:r>
            <a:r>
              <a:rPr lang="en-US" altLang="zh-CN" sz="4000" smtClean="0"/>
              <a:t>R</a:t>
            </a:r>
            <a:r>
              <a:rPr lang="en-US" altLang="zh-CN" sz="4000" baseline="30000" smtClean="0"/>
              <a:t>n-1</a:t>
            </a:r>
            <a:r>
              <a:rPr lang="en-US" altLang="zh-CN" sz="4000" smtClean="0">
                <a:latin typeface="Batang" pitchFamily="18" charset="-127"/>
                <a:ea typeface="Batang" pitchFamily="18" charset="-127"/>
              </a:rPr>
              <a:t>⊇</a:t>
            </a:r>
            <a:r>
              <a:rPr lang="en-US" altLang="zh-CN" sz="4000" smtClean="0"/>
              <a:t>R</a:t>
            </a:r>
            <a:r>
              <a:rPr lang="en-US" altLang="zh-CN" sz="4000" baseline="30000" smtClean="0"/>
              <a:t>n</a:t>
            </a:r>
            <a:endParaRPr lang="en-US" altLang="zh-CN" sz="400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页脚占位符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13315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9605450-3FC3-40B2-801B-CFB609375A4C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11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模糊关系</a:t>
            </a:r>
            <a:r>
              <a:rPr lang="en-US" altLang="zh-CN" sz="4000" smtClean="0"/>
              <a:t>——</a:t>
            </a:r>
            <a:r>
              <a:rPr lang="zh-CN" altLang="en-US" sz="4000" smtClean="0"/>
              <a:t>例</a:t>
            </a:r>
            <a:r>
              <a:rPr lang="en-US" altLang="zh-CN" sz="4000" smtClean="0"/>
              <a:t>1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844675"/>
            <a:ext cx="7537450" cy="4464050"/>
          </a:xfrm>
        </p:spPr>
        <p:txBody>
          <a:bodyPr/>
          <a:lstStyle/>
          <a:p>
            <a:pPr eaLnBrk="1" hangingPunct="1"/>
            <a:r>
              <a:rPr lang="zh-CN" altLang="en-US" smtClean="0"/>
              <a:t>设</a:t>
            </a:r>
            <a:r>
              <a:rPr lang="en-US" altLang="zh-CN" smtClean="0"/>
              <a:t>X</a:t>
            </a:r>
            <a:r>
              <a:rPr lang="zh-CN" altLang="en-US" smtClean="0"/>
              <a:t>为横轴，</a:t>
            </a:r>
            <a:r>
              <a:rPr lang="en-US" altLang="zh-CN" smtClean="0"/>
              <a:t>Y</a:t>
            </a:r>
            <a:r>
              <a:rPr lang="zh-CN" altLang="en-US" smtClean="0"/>
              <a:t>为纵轴，直积</a:t>
            </a:r>
            <a:r>
              <a:rPr lang="en-US" altLang="zh-CN" smtClean="0"/>
              <a:t>X×Y</a:t>
            </a:r>
            <a:r>
              <a:rPr lang="zh-CN" altLang="en-US" smtClean="0"/>
              <a:t>是整个平面，其上的模糊关系</a:t>
            </a:r>
            <a:r>
              <a:rPr lang="en-US" altLang="zh-CN" smtClean="0"/>
              <a:t>R=“x</a:t>
            </a:r>
            <a:r>
              <a:rPr lang="zh-CN" altLang="en-US" smtClean="0"/>
              <a:t>远大于</a:t>
            </a:r>
            <a:r>
              <a:rPr lang="en-US" altLang="zh-CN" smtClean="0"/>
              <a:t>y”</a:t>
            </a:r>
            <a:r>
              <a:rPr lang="zh-CN" altLang="en-US" smtClean="0"/>
              <a:t>，怎么表示？</a:t>
            </a:r>
          </a:p>
        </p:txBody>
      </p:sp>
      <p:graphicFrame>
        <p:nvGraphicFramePr>
          <p:cNvPr id="13318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2195513" y="4076700"/>
          <a:ext cx="5832475" cy="1822450"/>
        </p:xfrm>
        <a:graphic>
          <a:graphicData uri="http://schemas.openxmlformats.org/presentationml/2006/ole">
            <p:oleObj spid="_x0000_s30721" name="Equation" r:id="rId3" imgW="6096000" imgH="19050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页脚占位符 6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</a:pPr>
            <a:r>
              <a:rPr lang="en-US" altLang="zh-CN" smtClean="0"/>
              <a:t>吉林大学计算机科学与技术学院</a:t>
            </a:r>
          </a:p>
        </p:txBody>
      </p:sp>
      <p:sp>
        <p:nvSpPr>
          <p:cNvPr id="34819" name="灯片编号占位符 7"/>
          <p:cNvSpPr>
            <a:spLocks noGrp="1" noChangeArrowheads="1"/>
          </p:cNvSpPr>
          <p:nvPr>
            <p:ph type="sldNum" sz="quarter" idx="12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15C27F88-A37F-49F2-AC42-F101524CA853}" type="slidenum">
              <a:rPr lang="en-US" altLang="zh-CN"/>
              <a:pPr/>
              <a:t>110</a:t>
            </a:fld>
            <a:endParaRPr lang="en-US" altLang="zh-CN" sz="140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模糊等价矩阵的定理</a:t>
            </a:r>
            <a:r>
              <a:rPr lang="en-US" altLang="zh-CN" smtClean="0"/>
              <a:t>1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844675"/>
            <a:ext cx="7699375" cy="44640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3200" smtClean="0"/>
              <a:t>定理</a:t>
            </a:r>
            <a:r>
              <a:rPr lang="en-US" altLang="zh-CN" sz="3200" smtClean="0"/>
              <a:t>1.  R</a:t>
            </a:r>
            <a:r>
              <a:rPr lang="zh-CN" altLang="en-US" sz="3200" smtClean="0"/>
              <a:t>是模糊等价矩阵</a:t>
            </a:r>
            <a:r>
              <a:rPr lang="zh-CN" altLang="en-US" sz="3200" smtClean="0">
                <a:latin typeface="Batang" pitchFamily="18" charset="-127"/>
                <a:ea typeface="Batang" pitchFamily="18" charset="-127"/>
              </a:rPr>
              <a:t>⇔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3200" smtClean="0"/>
              <a:t>对于任何</a:t>
            </a:r>
            <a:r>
              <a:rPr lang="en-US" altLang="zh-CN" sz="3200" smtClean="0"/>
              <a:t>λ∈[0,1]</a:t>
            </a:r>
            <a:r>
              <a:rPr lang="zh-CN" altLang="en-US" sz="3200" smtClean="0"/>
              <a:t>，</a:t>
            </a:r>
            <a:r>
              <a:rPr lang="en-US" altLang="zh-CN" sz="3200" smtClean="0"/>
              <a:t>R</a:t>
            </a:r>
            <a:r>
              <a:rPr lang="en-US" altLang="zh-CN" sz="3200" baseline="-25000" smtClean="0"/>
              <a:t>λ</a:t>
            </a:r>
            <a:r>
              <a:rPr lang="zh-CN" altLang="en-US" sz="3200" smtClean="0"/>
              <a:t>是等价布尔矩阵。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3200" smtClean="0"/>
              <a:t>证明：</a:t>
            </a:r>
          </a:p>
          <a:p>
            <a:pPr lvl="1" eaLnBrk="1" hangingPunct="1"/>
            <a:r>
              <a:rPr lang="zh-CN" altLang="en-US" sz="2800" smtClean="0"/>
              <a:t>对称性、自反性显然</a:t>
            </a:r>
          </a:p>
          <a:p>
            <a:pPr lvl="1" eaLnBrk="1" hangingPunct="1"/>
            <a:r>
              <a:rPr lang="zh-CN" altLang="en-US" sz="2800" smtClean="0"/>
              <a:t>传递性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对象 5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835025" y="896938"/>
          <a:ext cx="7527925" cy="1271587"/>
        </p:xfrm>
        <a:graphic>
          <a:graphicData uri="http://schemas.openxmlformats.org/presentationml/2006/ole">
            <p:oleObj spid="_x0000_s184322" r:id="rId3" imgW="2705040" imgH="457200" progId="Equation.3">
              <p:embed/>
            </p:oleObj>
          </a:graphicData>
        </a:graphic>
      </p:graphicFrame>
      <p:graphicFrame>
        <p:nvGraphicFramePr>
          <p:cNvPr id="10243" name="对象 6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835025" y="2635250"/>
          <a:ext cx="7842250" cy="1711325"/>
        </p:xfrm>
        <a:graphic>
          <a:graphicData uri="http://schemas.openxmlformats.org/presentationml/2006/ole">
            <p:oleObj spid="_x0000_s184323" r:id="rId4" imgW="3492360" imgH="761760" progId="Equation.3">
              <p:embed/>
            </p:oleObj>
          </a:graphicData>
        </a:graphic>
      </p:graphicFrame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graphicFrame>
        <p:nvGraphicFramePr>
          <p:cNvPr id="11266" name="对象 7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1143000" y="142875"/>
          <a:ext cx="6572250" cy="6310313"/>
        </p:xfrm>
        <a:graphic>
          <a:graphicData uri="http://schemas.openxmlformats.org/presentationml/2006/ole">
            <p:oleObj spid="_x0000_s185346" name="公式" r:id="rId3" imgW="3174840" imgH="3047760" progId="Equation.3">
              <p:embed/>
            </p:oleObj>
          </a:graphicData>
        </a:graphic>
      </p:graphicFrame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页脚占位符 4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</a:pPr>
            <a:r>
              <a:rPr lang="en-US" altLang="zh-CN" smtClean="0"/>
              <a:t>吉林大学计算机科学与技术学院</a:t>
            </a:r>
          </a:p>
        </p:txBody>
      </p:sp>
      <p:sp>
        <p:nvSpPr>
          <p:cNvPr id="35843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FA44444B-D31C-47D0-873C-1D9BE58DAAE1}" type="slidenum">
              <a:rPr lang="en-US" altLang="zh-CN"/>
              <a:pPr/>
              <a:t>113</a:t>
            </a:fld>
            <a:endParaRPr lang="en-US" altLang="zh-CN" sz="1400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定理</a:t>
            </a:r>
            <a:r>
              <a:rPr lang="en-US" altLang="zh-CN" sz="4000" smtClean="0"/>
              <a:t>1</a:t>
            </a:r>
            <a:r>
              <a:rPr lang="zh-CN" altLang="en-US" sz="4000" smtClean="0"/>
              <a:t>的意义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模糊等价矩阵</a:t>
            </a:r>
            <a:r>
              <a:rPr lang="zh-CN" altLang="en-US" smtClean="0">
                <a:sym typeface="Wingdings" pitchFamily="2" charset="2"/>
              </a:rPr>
              <a:t></a:t>
            </a:r>
            <a:r>
              <a:rPr lang="zh-CN" altLang="en-US" smtClean="0"/>
              <a:t>普通等价矩阵</a:t>
            </a:r>
          </a:p>
          <a:p>
            <a:pPr eaLnBrk="1" hangingPunct="1"/>
            <a:r>
              <a:rPr lang="zh-CN" altLang="en-US" smtClean="0"/>
              <a:t>普通等价矩阵</a:t>
            </a:r>
            <a:r>
              <a:rPr lang="zh-CN" altLang="en-US" smtClean="0">
                <a:latin typeface="Batang" pitchFamily="18" charset="-127"/>
                <a:ea typeface="Batang" pitchFamily="18" charset="-127"/>
              </a:rPr>
              <a:t>⇔</a:t>
            </a:r>
            <a:r>
              <a:rPr lang="zh-CN" altLang="en-US" smtClean="0"/>
              <a:t>普通等价关系</a:t>
            </a:r>
          </a:p>
          <a:p>
            <a:pPr eaLnBrk="1" hangingPunct="1"/>
            <a:r>
              <a:rPr lang="zh-CN" altLang="en-US" smtClean="0"/>
              <a:t>普通等价关系可以分类</a:t>
            </a:r>
          </a:p>
          <a:p>
            <a:pPr eaLnBrk="1" hangingPunct="1"/>
            <a:r>
              <a:rPr lang="zh-CN" altLang="en-US" smtClean="0"/>
              <a:t>当</a:t>
            </a:r>
            <a:r>
              <a:rPr lang="en-US" altLang="zh-CN" smtClean="0"/>
              <a:t>λ</a:t>
            </a:r>
            <a:r>
              <a:rPr lang="zh-CN" altLang="en-US" smtClean="0"/>
              <a:t>在</a:t>
            </a:r>
            <a:r>
              <a:rPr lang="en-US" altLang="zh-CN" smtClean="0"/>
              <a:t>[0,1]</a:t>
            </a:r>
            <a:r>
              <a:rPr lang="zh-CN" altLang="en-US" smtClean="0"/>
              <a:t>上变动时，得到不同的</a:t>
            </a:r>
            <a:r>
              <a:rPr lang="en-US" altLang="zh-CN" smtClean="0"/>
              <a:t>R</a:t>
            </a:r>
            <a:r>
              <a:rPr lang="en-US" altLang="zh-CN" baseline="-25000" smtClean="0"/>
              <a:t>λ</a:t>
            </a:r>
            <a:r>
              <a:rPr lang="en-US" altLang="zh-CN" smtClean="0"/>
              <a:t>, </a:t>
            </a:r>
            <a:r>
              <a:rPr lang="zh-CN" altLang="en-US" smtClean="0"/>
              <a:t>从而得到不同的分类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页脚占位符 6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</a:pPr>
            <a:r>
              <a:rPr lang="en-US" altLang="zh-CN" smtClean="0"/>
              <a:t>吉林大学计算机科学与技术学院</a:t>
            </a:r>
          </a:p>
        </p:txBody>
      </p:sp>
      <p:sp>
        <p:nvSpPr>
          <p:cNvPr id="12292" name="灯片编号占位符 7"/>
          <p:cNvSpPr>
            <a:spLocks noGrp="1" noChangeArrowheads="1"/>
          </p:cNvSpPr>
          <p:nvPr>
            <p:ph type="sldNum" sz="quarter" idx="12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905A4760-7894-48AC-80C8-6028F7E473B1}" type="slidenum">
              <a:rPr lang="en-US" altLang="zh-CN"/>
              <a:pPr/>
              <a:t>114</a:t>
            </a:fld>
            <a:endParaRPr lang="en-US" altLang="zh-CN" sz="1400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模糊等价矩阵分类</a:t>
            </a:r>
            <a:r>
              <a:rPr lang="en-US" altLang="zh-CN" sz="4000" smtClean="0"/>
              <a:t>——</a:t>
            </a:r>
            <a:r>
              <a:rPr lang="zh-CN" altLang="en-US" sz="4000" smtClean="0"/>
              <a:t>例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844675"/>
            <a:ext cx="7559675" cy="44640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3200" smtClean="0"/>
              <a:t>设</a:t>
            </a:r>
            <a:r>
              <a:rPr lang="en-US" altLang="zh-CN" sz="3200" smtClean="0"/>
              <a:t>X={x</a:t>
            </a:r>
            <a:r>
              <a:rPr lang="en-US" altLang="zh-CN" sz="3200" baseline="-25000" smtClean="0"/>
              <a:t>1</a:t>
            </a:r>
            <a:r>
              <a:rPr lang="en-US" altLang="zh-CN" sz="3200" smtClean="0"/>
              <a:t>, x</a:t>
            </a:r>
            <a:r>
              <a:rPr lang="en-US" altLang="zh-CN" sz="3200" baseline="-25000" smtClean="0"/>
              <a:t>2</a:t>
            </a:r>
            <a:r>
              <a:rPr lang="en-US" altLang="zh-CN" sz="3200" smtClean="0"/>
              <a:t>, x</a:t>
            </a:r>
            <a:r>
              <a:rPr lang="en-US" altLang="zh-CN" sz="3200" baseline="-25000" smtClean="0"/>
              <a:t>3</a:t>
            </a:r>
            <a:r>
              <a:rPr lang="en-US" altLang="zh-CN" sz="3200" smtClean="0"/>
              <a:t> ,x</a:t>
            </a:r>
            <a:r>
              <a:rPr lang="en-US" altLang="zh-CN" sz="3200" baseline="-25000" smtClean="0"/>
              <a:t>4</a:t>
            </a:r>
            <a:r>
              <a:rPr lang="en-US" altLang="zh-CN" sz="3200" smtClean="0"/>
              <a:t>, x</a:t>
            </a:r>
            <a:r>
              <a:rPr lang="en-US" altLang="zh-CN" sz="3200" baseline="-25000" smtClean="0"/>
              <a:t>5</a:t>
            </a:r>
            <a:r>
              <a:rPr lang="en-US" altLang="zh-CN" sz="3200" smtClean="0"/>
              <a:t> }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3200" smtClean="0"/>
          </a:p>
          <a:p>
            <a:pPr eaLnBrk="1" hangingPunct="1">
              <a:buFont typeface="Wingdings" pitchFamily="2" charset="2"/>
              <a:buNone/>
            </a:pPr>
            <a:endParaRPr lang="en-US" altLang="zh-CN" sz="3200" smtClean="0"/>
          </a:p>
          <a:p>
            <a:pPr eaLnBrk="1" hangingPunct="1">
              <a:buFont typeface="Wingdings" pitchFamily="2" charset="2"/>
              <a:buNone/>
            </a:pPr>
            <a:endParaRPr lang="en-US" altLang="zh-CN" sz="3200" smtClean="0"/>
          </a:p>
          <a:p>
            <a:pPr eaLnBrk="1" hangingPunct="1">
              <a:buFont typeface="Wingdings" pitchFamily="2" charset="2"/>
              <a:buNone/>
            </a:pPr>
            <a:endParaRPr lang="en-US" altLang="zh-CN" sz="3200" smtClean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3200" smtClean="0"/>
              <a:t>求当</a:t>
            </a:r>
            <a:r>
              <a:rPr lang="en-US" altLang="zh-CN" sz="3200" smtClean="0"/>
              <a:t>λ </a:t>
            </a:r>
            <a:r>
              <a:rPr lang="zh-CN" altLang="en-US" sz="3200" smtClean="0"/>
              <a:t>＝</a:t>
            </a:r>
            <a:r>
              <a:rPr lang="en-US" altLang="zh-CN" sz="3200" smtClean="0"/>
              <a:t>1, 0.8, 0.6, 0.5, 0.4</a:t>
            </a:r>
            <a:r>
              <a:rPr lang="zh-CN" altLang="en-US" sz="3200" smtClean="0"/>
              <a:t>时的聚类结果。</a:t>
            </a:r>
          </a:p>
        </p:txBody>
      </p:sp>
      <p:graphicFrame>
        <p:nvGraphicFramePr>
          <p:cNvPr id="1229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209675" y="2673350"/>
          <a:ext cx="3248025" cy="2246313"/>
        </p:xfrm>
        <a:graphic>
          <a:graphicData uri="http://schemas.openxmlformats.org/presentationml/2006/ole">
            <p:oleObj spid="_x0000_s186370" r:id="rId3" imgW="1739900" imgH="1168400" progId="">
              <p:embed/>
            </p:oleObj>
          </a:graphicData>
        </a:graphic>
      </p:graphicFrame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页脚占位符 4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</a:pPr>
            <a:r>
              <a:rPr lang="en-US" altLang="zh-CN" smtClean="0"/>
              <a:t>吉林大学计算机科学与技术学院</a:t>
            </a:r>
          </a:p>
        </p:txBody>
      </p:sp>
      <p:sp>
        <p:nvSpPr>
          <p:cNvPr id="1331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2F1AD7F7-34D5-4674-8E59-EFE4D845BE66}" type="slidenum">
              <a:rPr lang="en-US" altLang="zh-CN"/>
              <a:pPr/>
              <a:t>115</a:t>
            </a:fld>
            <a:endParaRPr lang="en-US" altLang="zh-CN" sz="1400"/>
          </a:p>
        </p:txBody>
      </p:sp>
      <p:sp>
        <p:nvSpPr>
          <p:cNvPr id="133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λ </a:t>
            </a:r>
            <a:r>
              <a:rPr lang="zh-CN" altLang="en-US" sz="4000" smtClean="0"/>
              <a:t>＝</a:t>
            </a:r>
            <a:r>
              <a:rPr lang="en-US" altLang="zh-CN" sz="4000" smtClean="0"/>
              <a:t>1</a:t>
            </a:r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/>
        </p:nvGraphicFramePr>
        <p:xfrm>
          <a:off x="577850" y="1700213"/>
          <a:ext cx="4100513" cy="2417762"/>
        </p:xfrm>
        <a:graphic>
          <a:graphicData uri="http://schemas.openxmlformats.org/presentationml/2006/ole">
            <p:oleObj spid="_x0000_s187394" r:id="rId3" imgW="1981200" imgH="1168400" progId="">
              <p:embed/>
            </p:oleObj>
          </a:graphicData>
        </a:graphic>
      </p:graphicFrame>
      <p:graphicFrame>
        <p:nvGraphicFramePr>
          <p:cNvPr id="1145861" name="Object 5"/>
          <p:cNvGraphicFramePr>
            <a:graphicFrameLocks noChangeAspect="1"/>
          </p:cNvGraphicFramePr>
          <p:nvPr/>
        </p:nvGraphicFramePr>
        <p:xfrm>
          <a:off x="4960938" y="1628775"/>
          <a:ext cx="3616325" cy="2541588"/>
        </p:xfrm>
        <a:graphic>
          <a:graphicData uri="http://schemas.openxmlformats.org/presentationml/2006/ole">
            <p:oleObj spid="_x0000_s187395" r:id="rId4" imgW="4267200" imgH="2997200" progId="">
              <p:embed/>
            </p:oleObj>
          </a:graphicData>
        </a:graphic>
      </p:graphicFrame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900113" y="4292600"/>
            <a:ext cx="77755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利用</a:t>
            </a:r>
            <a:r>
              <a:rPr lang="en-US" altLang="zh-CN" sz="2800" b="1"/>
              <a:t>λ </a:t>
            </a:r>
            <a:r>
              <a:rPr lang="zh-CN" altLang="en-US" sz="2800" b="1"/>
              <a:t>＝</a:t>
            </a:r>
            <a:r>
              <a:rPr lang="en-US" altLang="zh-CN" sz="2800" b="1"/>
              <a:t>1</a:t>
            </a:r>
            <a:r>
              <a:rPr lang="zh-CN" altLang="en-US" sz="2800" b="1"/>
              <a:t>时的截关系，将</a:t>
            </a:r>
            <a:r>
              <a:rPr lang="en-US" altLang="zh-CN" sz="2800" b="1"/>
              <a:t>X</a:t>
            </a:r>
            <a:r>
              <a:rPr lang="zh-CN" altLang="en-US" sz="2800" b="1"/>
              <a:t>分成？个等价类：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042988" y="5084763"/>
            <a:ext cx="67691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/>
              <a:t>{x</a:t>
            </a:r>
            <a:r>
              <a:rPr lang="en-US" altLang="zh-CN" sz="3200" b="1" baseline="-25000"/>
              <a:t>1</a:t>
            </a:r>
            <a:r>
              <a:rPr lang="en-US" altLang="zh-CN" sz="3200" b="1"/>
              <a:t>}, {x</a:t>
            </a:r>
            <a:r>
              <a:rPr lang="en-US" altLang="zh-CN" sz="3200" b="1" baseline="-25000"/>
              <a:t>2</a:t>
            </a:r>
            <a:r>
              <a:rPr lang="en-US" altLang="zh-CN" sz="3200" b="1"/>
              <a:t>}, {x</a:t>
            </a:r>
            <a:r>
              <a:rPr lang="en-US" altLang="zh-CN" sz="3200" b="1" baseline="-25000"/>
              <a:t>3</a:t>
            </a:r>
            <a:r>
              <a:rPr lang="en-US" altLang="zh-CN" sz="3200" b="1"/>
              <a:t>}, {x</a:t>
            </a:r>
            <a:r>
              <a:rPr lang="en-US" altLang="zh-CN" sz="3200" b="1" baseline="-25000"/>
              <a:t>4</a:t>
            </a:r>
            <a:r>
              <a:rPr lang="en-US" altLang="zh-CN" sz="3200" b="1"/>
              <a:t>}, {x</a:t>
            </a:r>
            <a:r>
              <a:rPr lang="en-US" altLang="zh-CN" sz="3200" b="1" baseline="-25000"/>
              <a:t>5</a:t>
            </a:r>
            <a:r>
              <a:rPr lang="en-US" altLang="zh-CN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45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页脚占位符 4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</a:pPr>
            <a:r>
              <a:rPr lang="en-US" altLang="zh-CN" smtClean="0"/>
              <a:t>吉林大学计算机科学与技术学院</a:t>
            </a:r>
          </a:p>
        </p:txBody>
      </p:sp>
      <p:sp>
        <p:nvSpPr>
          <p:cNvPr id="14341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049D65CB-F695-45FD-8310-819DE4BCB7DD}" type="slidenum">
              <a:rPr lang="en-US" altLang="zh-CN"/>
              <a:pPr/>
              <a:t>116</a:t>
            </a:fld>
            <a:endParaRPr lang="en-US" altLang="zh-CN" sz="1400"/>
          </a:p>
        </p:txBody>
      </p:sp>
      <p:sp>
        <p:nvSpPr>
          <p:cNvPr id="143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λ </a:t>
            </a:r>
            <a:r>
              <a:rPr lang="zh-CN" altLang="en-US" sz="4000" smtClean="0"/>
              <a:t>＝</a:t>
            </a:r>
            <a:r>
              <a:rPr lang="en-US" altLang="zh-CN" sz="4000" smtClean="0"/>
              <a:t>0.8</a:t>
            </a:r>
          </a:p>
        </p:txBody>
      </p:sp>
      <p:graphicFrame>
        <p:nvGraphicFramePr>
          <p:cNvPr id="14338" name="Object 4"/>
          <p:cNvGraphicFramePr>
            <a:graphicFrameLocks noChangeAspect="1"/>
          </p:cNvGraphicFramePr>
          <p:nvPr/>
        </p:nvGraphicFramePr>
        <p:xfrm>
          <a:off x="577850" y="1700213"/>
          <a:ext cx="4100513" cy="2417762"/>
        </p:xfrm>
        <a:graphic>
          <a:graphicData uri="http://schemas.openxmlformats.org/presentationml/2006/ole">
            <p:oleObj spid="_x0000_s188418" r:id="rId3" imgW="1981200" imgH="1168400" progId="">
              <p:embed/>
            </p:oleObj>
          </a:graphicData>
        </a:graphic>
      </p:graphicFrame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900113" y="4292600"/>
            <a:ext cx="77755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利用</a:t>
            </a:r>
            <a:r>
              <a:rPr lang="en-US" altLang="zh-CN" sz="2800" b="1"/>
              <a:t>λ </a:t>
            </a:r>
            <a:r>
              <a:rPr lang="zh-CN" altLang="en-US" sz="2800" b="1"/>
              <a:t>＝</a:t>
            </a:r>
            <a:r>
              <a:rPr lang="en-US" altLang="zh-CN" sz="2800" b="1"/>
              <a:t>0.8</a:t>
            </a:r>
            <a:r>
              <a:rPr lang="zh-CN" altLang="en-US" sz="2800" b="1"/>
              <a:t>时的截关系，将</a:t>
            </a:r>
            <a:r>
              <a:rPr lang="en-US" altLang="zh-CN" sz="2800" b="1"/>
              <a:t>X</a:t>
            </a:r>
            <a:r>
              <a:rPr lang="zh-CN" altLang="en-US" sz="2800" b="1"/>
              <a:t>分成？个等价类：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042988" y="5084763"/>
            <a:ext cx="67691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/>
              <a:t>{x</a:t>
            </a:r>
            <a:r>
              <a:rPr lang="en-US" altLang="zh-CN" sz="3200" b="1" baseline="-25000"/>
              <a:t>1</a:t>
            </a:r>
            <a:r>
              <a:rPr lang="en-US" altLang="zh-CN" sz="3200" b="1"/>
              <a:t>, x</a:t>
            </a:r>
            <a:r>
              <a:rPr lang="en-US" altLang="zh-CN" sz="3200" b="1" baseline="-25000"/>
              <a:t>3</a:t>
            </a:r>
            <a:r>
              <a:rPr lang="en-US" altLang="zh-CN" sz="3200" b="1"/>
              <a:t>}, {x</a:t>
            </a:r>
            <a:r>
              <a:rPr lang="en-US" altLang="zh-CN" sz="3200" b="1" baseline="-25000"/>
              <a:t>2</a:t>
            </a:r>
            <a:r>
              <a:rPr lang="en-US" altLang="zh-CN" sz="3200" b="1"/>
              <a:t>}, {x</a:t>
            </a:r>
            <a:r>
              <a:rPr lang="en-US" altLang="zh-CN" sz="3200" b="1" baseline="-25000"/>
              <a:t>4</a:t>
            </a:r>
            <a:r>
              <a:rPr lang="en-US" altLang="zh-CN" sz="3200" b="1"/>
              <a:t>}, {x</a:t>
            </a:r>
            <a:r>
              <a:rPr lang="en-US" altLang="zh-CN" sz="3200" b="1" baseline="-25000"/>
              <a:t>5</a:t>
            </a:r>
            <a:r>
              <a:rPr lang="en-US" altLang="zh-CN" sz="3200" b="1"/>
              <a:t>}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4870450" y="1628775"/>
          <a:ext cx="3798888" cy="2541588"/>
        </p:xfrm>
        <a:graphic>
          <a:graphicData uri="http://schemas.openxmlformats.org/presentationml/2006/ole">
            <p:oleObj spid="_x0000_s188419" r:id="rId4" imgW="4483100" imgH="29972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页脚占位符 4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</a:pPr>
            <a:r>
              <a:rPr lang="en-US" altLang="zh-CN" smtClean="0"/>
              <a:t>吉林大学计算机科学与技术学院</a:t>
            </a:r>
          </a:p>
        </p:txBody>
      </p:sp>
      <p:sp>
        <p:nvSpPr>
          <p:cNvPr id="1536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2F066E85-ACFF-4784-B7F5-61FFEA255F82}" type="slidenum">
              <a:rPr lang="en-US" altLang="zh-CN"/>
              <a:pPr/>
              <a:t>117</a:t>
            </a:fld>
            <a:endParaRPr lang="en-US" altLang="zh-CN" sz="1400"/>
          </a:p>
        </p:txBody>
      </p:sp>
      <p:sp>
        <p:nvSpPr>
          <p:cNvPr id="153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λ </a:t>
            </a:r>
            <a:r>
              <a:rPr lang="zh-CN" altLang="en-US" sz="4000" smtClean="0"/>
              <a:t>＝</a:t>
            </a:r>
            <a:r>
              <a:rPr lang="en-US" altLang="zh-CN" sz="4000" smtClean="0"/>
              <a:t>0.6</a:t>
            </a:r>
          </a:p>
        </p:txBody>
      </p:sp>
      <p:graphicFrame>
        <p:nvGraphicFramePr>
          <p:cNvPr id="15362" name="Object 4"/>
          <p:cNvGraphicFramePr>
            <a:graphicFrameLocks noChangeAspect="1"/>
          </p:cNvGraphicFramePr>
          <p:nvPr/>
        </p:nvGraphicFramePr>
        <p:xfrm>
          <a:off x="577850" y="1700213"/>
          <a:ext cx="4100513" cy="2417762"/>
        </p:xfrm>
        <a:graphic>
          <a:graphicData uri="http://schemas.openxmlformats.org/presentationml/2006/ole">
            <p:oleObj spid="_x0000_s189442" r:id="rId3" imgW="1981200" imgH="1168400" progId="">
              <p:embed/>
            </p:oleObj>
          </a:graphicData>
        </a:graphic>
      </p:graphicFrame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900113" y="4292600"/>
            <a:ext cx="77755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利用</a:t>
            </a:r>
            <a:r>
              <a:rPr lang="en-US" altLang="zh-CN" sz="2800" b="1"/>
              <a:t>λ </a:t>
            </a:r>
            <a:r>
              <a:rPr lang="zh-CN" altLang="en-US" sz="2800" b="1"/>
              <a:t>＝</a:t>
            </a:r>
            <a:r>
              <a:rPr lang="en-US" altLang="zh-CN" sz="2800" b="1"/>
              <a:t>0.6</a:t>
            </a:r>
            <a:r>
              <a:rPr lang="zh-CN" altLang="en-US" sz="2800" b="1"/>
              <a:t>时的截关系，将</a:t>
            </a:r>
            <a:r>
              <a:rPr lang="en-US" altLang="zh-CN" sz="2800" b="1"/>
              <a:t>X</a:t>
            </a:r>
            <a:r>
              <a:rPr lang="zh-CN" altLang="en-US" sz="2800" b="1"/>
              <a:t>分成？个等价类：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042988" y="5084763"/>
            <a:ext cx="67691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/>
              <a:t>{x</a:t>
            </a:r>
            <a:r>
              <a:rPr lang="en-US" altLang="zh-CN" sz="3200" b="1" baseline="-25000"/>
              <a:t>1</a:t>
            </a:r>
            <a:r>
              <a:rPr lang="en-US" altLang="zh-CN" sz="3200" b="1"/>
              <a:t>, x</a:t>
            </a:r>
            <a:r>
              <a:rPr lang="en-US" altLang="zh-CN" sz="3200" b="1" baseline="-25000"/>
              <a:t>3</a:t>
            </a:r>
            <a:r>
              <a:rPr lang="en-US" altLang="zh-CN" sz="3200" b="1"/>
              <a:t>}, {x</a:t>
            </a:r>
            <a:r>
              <a:rPr lang="en-US" altLang="zh-CN" sz="3200" b="1" baseline="-25000"/>
              <a:t>2</a:t>
            </a:r>
            <a:r>
              <a:rPr lang="en-US" altLang="zh-CN" sz="3200" b="1"/>
              <a:t>}, {x</a:t>
            </a:r>
            <a:r>
              <a:rPr lang="en-US" altLang="zh-CN" sz="3200" b="1" baseline="-25000"/>
              <a:t>4</a:t>
            </a:r>
            <a:r>
              <a:rPr lang="en-US" altLang="zh-CN" sz="3200" b="1"/>
              <a:t>, x</a:t>
            </a:r>
            <a:r>
              <a:rPr lang="en-US" altLang="zh-CN" sz="3200" b="1" baseline="-25000"/>
              <a:t>5</a:t>
            </a:r>
            <a:r>
              <a:rPr lang="en-US" altLang="zh-CN" sz="3200" b="1"/>
              <a:t>}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865688" y="1722438"/>
          <a:ext cx="3810000" cy="2541587"/>
        </p:xfrm>
        <a:graphic>
          <a:graphicData uri="http://schemas.openxmlformats.org/presentationml/2006/ole">
            <p:oleObj spid="_x0000_s189443" r:id="rId4" imgW="4495800" imgH="29972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页脚占位符 4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</a:pPr>
            <a:r>
              <a:rPr lang="en-US" altLang="zh-CN" smtClean="0"/>
              <a:t>吉林大学计算机科学与技术学院</a:t>
            </a:r>
          </a:p>
        </p:txBody>
      </p:sp>
      <p:sp>
        <p:nvSpPr>
          <p:cNvPr id="1638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B5FD9933-0CC8-402B-9AB0-E3314A284B11}" type="slidenum">
              <a:rPr lang="en-US" altLang="zh-CN"/>
              <a:pPr/>
              <a:t>118</a:t>
            </a:fld>
            <a:endParaRPr lang="en-US" altLang="zh-CN" sz="1400"/>
          </a:p>
        </p:txBody>
      </p:sp>
      <p:sp>
        <p:nvSpPr>
          <p:cNvPr id="163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λ </a:t>
            </a:r>
            <a:r>
              <a:rPr lang="zh-CN" altLang="en-US" sz="4000" smtClean="0"/>
              <a:t>＝</a:t>
            </a:r>
            <a:r>
              <a:rPr lang="en-US" altLang="zh-CN" sz="4000" smtClean="0"/>
              <a:t>0.5</a:t>
            </a:r>
          </a:p>
        </p:txBody>
      </p:sp>
      <p:graphicFrame>
        <p:nvGraphicFramePr>
          <p:cNvPr id="16386" name="Object 4"/>
          <p:cNvGraphicFramePr>
            <a:graphicFrameLocks noChangeAspect="1"/>
          </p:cNvGraphicFramePr>
          <p:nvPr/>
        </p:nvGraphicFramePr>
        <p:xfrm>
          <a:off x="577850" y="1700213"/>
          <a:ext cx="4100513" cy="2417762"/>
        </p:xfrm>
        <a:graphic>
          <a:graphicData uri="http://schemas.openxmlformats.org/presentationml/2006/ole">
            <p:oleObj spid="_x0000_s190466" r:id="rId3" imgW="1981200" imgH="1168400" progId="">
              <p:embed/>
            </p:oleObj>
          </a:graphicData>
        </a:graphic>
      </p:graphicFrame>
      <p:graphicFrame>
        <p:nvGraphicFramePr>
          <p:cNvPr id="1148933" name="Object 5"/>
          <p:cNvGraphicFramePr>
            <a:graphicFrameLocks noChangeAspect="1"/>
          </p:cNvGraphicFramePr>
          <p:nvPr/>
        </p:nvGraphicFramePr>
        <p:xfrm>
          <a:off x="4895850" y="1628775"/>
          <a:ext cx="3746500" cy="2541588"/>
        </p:xfrm>
        <a:graphic>
          <a:graphicData uri="http://schemas.openxmlformats.org/presentationml/2006/ole">
            <p:oleObj spid="_x0000_s190467" r:id="rId4" imgW="4419600" imgH="2997200" progId="">
              <p:embed/>
            </p:oleObj>
          </a:graphicData>
        </a:graphic>
      </p:graphicFrame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900113" y="4292600"/>
            <a:ext cx="77755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利用</a:t>
            </a:r>
            <a:r>
              <a:rPr lang="en-US" altLang="zh-CN" sz="2800" b="1"/>
              <a:t>λ </a:t>
            </a:r>
            <a:r>
              <a:rPr lang="zh-CN" altLang="en-US" sz="2800" b="1"/>
              <a:t>＝</a:t>
            </a:r>
            <a:r>
              <a:rPr lang="en-US" altLang="zh-CN" sz="2800" b="1"/>
              <a:t>0.5</a:t>
            </a:r>
            <a:r>
              <a:rPr lang="zh-CN" altLang="en-US" sz="2800" b="1"/>
              <a:t>时的截关系，将</a:t>
            </a:r>
            <a:r>
              <a:rPr lang="en-US" altLang="zh-CN" sz="2800" b="1"/>
              <a:t>X</a:t>
            </a:r>
            <a:r>
              <a:rPr lang="zh-CN" altLang="en-US" sz="2800" b="1"/>
              <a:t>分成？个等价类：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042988" y="5084763"/>
            <a:ext cx="67691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/>
              <a:t>{x</a:t>
            </a:r>
            <a:r>
              <a:rPr lang="en-US" altLang="zh-CN" sz="3200" baseline="-25000"/>
              <a:t>1</a:t>
            </a:r>
            <a:r>
              <a:rPr lang="en-US" altLang="zh-CN" sz="3200"/>
              <a:t>, x</a:t>
            </a:r>
            <a:r>
              <a:rPr lang="en-US" altLang="zh-CN" sz="3200" baseline="-25000"/>
              <a:t>3</a:t>
            </a:r>
            <a:r>
              <a:rPr lang="en-US" altLang="zh-CN" sz="3200"/>
              <a:t>, x</a:t>
            </a:r>
            <a:r>
              <a:rPr lang="en-US" altLang="zh-CN" sz="3200" baseline="-25000"/>
              <a:t>4</a:t>
            </a:r>
            <a:r>
              <a:rPr lang="en-US" altLang="zh-CN" sz="3200"/>
              <a:t>, x</a:t>
            </a:r>
            <a:r>
              <a:rPr lang="en-US" altLang="zh-CN" sz="3200" baseline="-25000"/>
              <a:t>5</a:t>
            </a:r>
            <a:r>
              <a:rPr lang="en-US" altLang="zh-CN" sz="3200"/>
              <a:t>}, {x</a:t>
            </a:r>
            <a:r>
              <a:rPr lang="en-US" altLang="zh-CN" sz="3200" baseline="-25000"/>
              <a:t>2</a:t>
            </a:r>
            <a:r>
              <a:rPr lang="en-US" altLang="zh-CN" sz="32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4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页脚占位符 4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</a:pPr>
            <a:r>
              <a:rPr lang="en-US" altLang="zh-CN" smtClean="0"/>
              <a:t>吉林大学计算机科学与技术学院</a:t>
            </a:r>
          </a:p>
        </p:txBody>
      </p:sp>
      <p:sp>
        <p:nvSpPr>
          <p:cNvPr id="17413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7837BBD9-A87E-45C3-8CC0-9E0133CB9542}" type="slidenum">
              <a:rPr lang="en-US" altLang="zh-CN"/>
              <a:pPr/>
              <a:t>119</a:t>
            </a:fld>
            <a:endParaRPr lang="en-US" altLang="zh-CN" sz="1400"/>
          </a:p>
        </p:txBody>
      </p:sp>
      <p:sp>
        <p:nvSpPr>
          <p:cNvPr id="174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λ </a:t>
            </a:r>
            <a:r>
              <a:rPr lang="zh-CN" altLang="en-US" sz="4000" smtClean="0"/>
              <a:t>＝</a:t>
            </a:r>
            <a:r>
              <a:rPr lang="en-US" altLang="zh-CN" sz="4000" smtClean="0"/>
              <a:t>0.4</a:t>
            </a:r>
          </a:p>
        </p:txBody>
      </p:sp>
      <p:graphicFrame>
        <p:nvGraphicFramePr>
          <p:cNvPr id="17410" name="Object 4"/>
          <p:cNvGraphicFramePr>
            <a:graphicFrameLocks noChangeAspect="1"/>
          </p:cNvGraphicFramePr>
          <p:nvPr/>
        </p:nvGraphicFramePr>
        <p:xfrm>
          <a:off x="577850" y="1700213"/>
          <a:ext cx="4100513" cy="2417762"/>
        </p:xfrm>
        <a:graphic>
          <a:graphicData uri="http://schemas.openxmlformats.org/presentationml/2006/ole">
            <p:oleObj spid="_x0000_s191490" r:id="rId3" imgW="1981200" imgH="1168400" progId="">
              <p:embed/>
            </p:oleObj>
          </a:graphicData>
        </a:graphic>
      </p:graphicFrame>
      <p:graphicFrame>
        <p:nvGraphicFramePr>
          <p:cNvPr id="1149957" name="Object 5"/>
          <p:cNvGraphicFramePr>
            <a:graphicFrameLocks noChangeAspect="1"/>
          </p:cNvGraphicFramePr>
          <p:nvPr/>
        </p:nvGraphicFramePr>
        <p:xfrm>
          <a:off x="4852988" y="1628775"/>
          <a:ext cx="3832225" cy="2541588"/>
        </p:xfrm>
        <a:graphic>
          <a:graphicData uri="http://schemas.openxmlformats.org/presentationml/2006/ole">
            <p:oleObj spid="_x0000_s191491" r:id="rId4" imgW="4521200" imgH="2997200" progId="">
              <p:embed/>
            </p:oleObj>
          </a:graphicData>
        </a:graphic>
      </p:graphicFrame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900113" y="4292600"/>
            <a:ext cx="77755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利用</a:t>
            </a:r>
            <a:r>
              <a:rPr lang="en-US" altLang="zh-CN" sz="2800" b="1"/>
              <a:t>λ </a:t>
            </a:r>
            <a:r>
              <a:rPr lang="zh-CN" altLang="en-US" sz="2800" b="1"/>
              <a:t>＝</a:t>
            </a:r>
            <a:r>
              <a:rPr lang="en-US" altLang="zh-CN" sz="2800" b="1"/>
              <a:t>0.4</a:t>
            </a:r>
            <a:r>
              <a:rPr lang="zh-CN" altLang="en-US" sz="2800" b="1"/>
              <a:t>时的截关系，将</a:t>
            </a:r>
            <a:r>
              <a:rPr lang="en-US" altLang="zh-CN" sz="2800" b="1"/>
              <a:t>X</a:t>
            </a:r>
            <a:r>
              <a:rPr lang="zh-CN" altLang="en-US" sz="2800" b="1"/>
              <a:t>分成？个等价类：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042988" y="5084763"/>
            <a:ext cx="67691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/>
              <a:t>{x</a:t>
            </a:r>
            <a:r>
              <a:rPr lang="en-US" altLang="zh-CN" sz="3200" b="1" baseline="-25000"/>
              <a:t>1</a:t>
            </a:r>
            <a:r>
              <a:rPr lang="en-US" altLang="zh-CN" sz="3200" b="1"/>
              <a:t>, x</a:t>
            </a:r>
            <a:r>
              <a:rPr lang="en-US" altLang="zh-CN" sz="3200" b="1" baseline="-25000"/>
              <a:t>2</a:t>
            </a:r>
            <a:r>
              <a:rPr lang="en-US" altLang="zh-CN" sz="3200" b="1"/>
              <a:t>, x</a:t>
            </a:r>
            <a:r>
              <a:rPr lang="en-US" altLang="zh-CN" sz="3200" b="1" baseline="-25000"/>
              <a:t>3</a:t>
            </a:r>
            <a:r>
              <a:rPr lang="en-US" altLang="zh-CN" sz="3200" b="1"/>
              <a:t>, x</a:t>
            </a:r>
            <a:r>
              <a:rPr lang="en-US" altLang="zh-CN" sz="3200" b="1" baseline="-25000"/>
              <a:t>4</a:t>
            </a:r>
            <a:r>
              <a:rPr lang="en-US" altLang="zh-CN" sz="3200" b="1"/>
              <a:t>, x</a:t>
            </a:r>
            <a:r>
              <a:rPr lang="en-US" altLang="zh-CN" sz="3200" b="1" baseline="-25000"/>
              <a:t>5</a:t>
            </a:r>
            <a:r>
              <a:rPr lang="en-US" altLang="zh-CN" sz="3200" b="1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49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页脚占位符 6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14339" name="灯片编号占位符 7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CDAFDFD-CC5E-4AB0-A68F-A0330FBB8176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12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71550" y="2852738"/>
            <a:ext cx="7608888" cy="3529012"/>
          </a:xfrm>
        </p:spPr>
        <p:txBody>
          <a:bodyPr/>
          <a:lstStyle/>
          <a:p>
            <a:pPr eaLnBrk="1" hangingPunct="1"/>
            <a:r>
              <a:rPr lang="zh-CN" altLang="en-US" sz="3200" smtClean="0"/>
              <a:t>当</a:t>
            </a:r>
            <a:r>
              <a:rPr lang="en-US" altLang="zh-CN" sz="3200" smtClean="0"/>
              <a:t>x-y=1</a:t>
            </a:r>
            <a:r>
              <a:rPr lang="zh-CN" altLang="en-US" sz="3200" smtClean="0"/>
              <a:t>时，</a:t>
            </a:r>
          </a:p>
          <a:p>
            <a:pPr lvl="1" eaLnBrk="1" hangingPunct="1"/>
            <a:r>
              <a:rPr lang="en-US" altLang="zh-CN" sz="2800" smtClean="0"/>
              <a:t>R(x,y)=0.0099</a:t>
            </a:r>
          </a:p>
          <a:p>
            <a:pPr eaLnBrk="1" hangingPunct="1"/>
            <a:r>
              <a:rPr lang="zh-CN" altLang="en-US" sz="3200" smtClean="0"/>
              <a:t>当</a:t>
            </a:r>
            <a:r>
              <a:rPr lang="en-US" altLang="zh-CN" sz="3200" smtClean="0"/>
              <a:t>x-y=10</a:t>
            </a:r>
            <a:r>
              <a:rPr lang="zh-CN" altLang="en-US" sz="3200" smtClean="0"/>
              <a:t>时，</a:t>
            </a:r>
          </a:p>
          <a:p>
            <a:pPr lvl="1" eaLnBrk="1" hangingPunct="1"/>
            <a:r>
              <a:rPr lang="en-US" altLang="zh-CN" sz="2800" smtClean="0"/>
              <a:t>R(x,y)=0.5</a:t>
            </a:r>
          </a:p>
          <a:p>
            <a:pPr eaLnBrk="1" hangingPunct="1"/>
            <a:r>
              <a:rPr lang="zh-CN" altLang="en-US" sz="3200" smtClean="0"/>
              <a:t>当</a:t>
            </a:r>
            <a:r>
              <a:rPr lang="en-US" altLang="zh-CN" sz="3200" smtClean="0"/>
              <a:t>x-y=100</a:t>
            </a:r>
            <a:r>
              <a:rPr lang="zh-CN" altLang="en-US" sz="3200" smtClean="0"/>
              <a:t>时，</a:t>
            </a:r>
          </a:p>
          <a:p>
            <a:pPr lvl="1" eaLnBrk="1" hangingPunct="1"/>
            <a:r>
              <a:rPr lang="en-US" altLang="zh-CN" sz="2800" smtClean="0"/>
              <a:t>R(x,y)=0.99</a:t>
            </a:r>
            <a:endParaRPr lang="en-US" altLang="zh-CN" sz="2400" smtClean="0"/>
          </a:p>
        </p:txBody>
      </p:sp>
      <p:graphicFrame>
        <p:nvGraphicFramePr>
          <p:cNvPr id="14341" name="Rectangle 4"/>
          <p:cNvGraphicFramePr>
            <a:graphicFrameLocks/>
          </p:cNvGraphicFramePr>
          <p:nvPr>
            <p:ph sz="quarter" idx="2"/>
          </p:nvPr>
        </p:nvGraphicFramePr>
        <p:xfrm>
          <a:off x="5316538" y="1844675"/>
          <a:ext cx="3233737" cy="2155825"/>
        </p:xfrm>
        <a:graphic>
          <a:graphicData uri="http://schemas.openxmlformats.org/presentationml/2006/ole">
            <p:oleObj spid="_x0000_s43010" name="Equation" r:id="rId3" imgW="0" imgH="0" progId="">
              <p:embed/>
            </p:oleObj>
          </a:graphicData>
        </a:graphic>
      </p:graphicFrame>
      <p:graphicFrame>
        <p:nvGraphicFramePr>
          <p:cNvPr id="14342" name="Object 11"/>
          <p:cNvGraphicFramePr>
            <a:graphicFrameLocks noChangeAspect="1"/>
          </p:cNvGraphicFramePr>
          <p:nvPr>
            <p:ph type="title"/>
          </p:nvPr>
        </p:nvGraphicFramePr>
        <p:xfrm>
          <a:off x="1763713" y="692150"/>
          <a:ext cx="6264275" cy="1958975"/>
        </p:xfrm>
        <a:graphic>
          <a:graphicData uri="http://schemas.openxmlformats.org/presentationml/2006/ole">
            <p:oleObj spid="_x0000_s43009" name="Equation" r:id="rId4" imgW="6096000" imgH="19050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页脚占位符 4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</a:pPr>
            <a:r>
              <a:rPr lang="en-US" altLang="zh-CN" smtClean="0"/>
              <a:t>吉林大学计算机科学与技术学院</a:t>
            </a:r>
          </a:p>
        </p:txBody>
      </p:sp>
      <p:sp>
        <p:nvSpPr>
          <p:cNvPr id="3686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E19FA90F-96D6-482B-B259-8A821ECDE5FC}" type="slidenum">
              <a:rPr lang="en-US" altLang="zh-CN"/>
              <a:pPr/>
              <a:t>120</a:t>
            </a:fld>
            <a:endParaRPr lang="en-US" altLang="zh-CN" sz="1400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动态聚类图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700213"/>
            <a:ext cx="8139113" cy="431958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λ</a:t>
            </a:r>
            <a:r>
              <a:rPr lang="zh-CN" altLang="en-US" smtClean="0"/>
              <a:t>由</a:t>
            </a:r>
            <a:r>
              <a:rPr lang="en-US" altLang="zh-CN" smtClean="0"/>
              <a:t>1</a:t>
            </a:r>
            <a:r>
              <a:rPr lang="zh-CN" altLang="en-US" smtClean="0"/>
              <a:t>变到</a:t>
            </a:r>
            <a:r>
              <a:rPr lang="en-US" altLang="zh-CN" smtClean="0"/>
              <a:t>0</a:t>
            </a:r>
            <a:r>
              <a:rPr lang="zh-CN" altLang="en-US" smtClean="0"/>
              <a:t>，</a:t>
            </a:r>
            <a:r>
              <a:rPr lang="en-US" altLang="zh-CN" smtClean="0"/>
              <a:t>R</a:t>
            </a:r>
            <a:r>
              <a:rPr lang="en-US" altLang="zh-CN" baseline="-25000" smtClean="0"/>
              <a:t>λ</a:t>
            </a:r>
            <a:r>
              <a:rPr lang="zh-CN" altLang="en-US" smtClean="0"/>
              <a:t>的分类由细到粗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555875" y="3141663"/>
            <a:ext cx="4679950" cy="2881312"/>
            <a:chOff x="612" y="1933"/>
            <a:chExt cx="2948" cy="1815"/>
          </a:xfrm>
        </p:grpSpPr>
        <p:sp>
          <p:nvSpPr>
            <p:cNvPr id="36871" name="Line 5"/>
            <p:cNvSpPr>
              <a:spLocks noChangeShapeType="1"/>
            </p:cNvSpPr>
            <p:nvPr/>
          </p:nvSpPr>
          <p:spPr bwMode="auto">
            <a:xfrm>
              <a:off x="1655" y="2296"/>
              <a:ext cx="0" cy="182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2" name="Line 6"/>
            <p:cNvSpPr>
              <a:spLocks noChangeShapeType="1"/>
            </p:cNvSpPr>
            <p:nvPr/>
          </p:nvSpPr>
          <p:spPr bwMode="auto">
            <a:xfrm>
              <a:off x="2109" y="2296"/>
              <a:ext cx="0" cy="998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3" name="Line 7"/>
            <p:cNvSpPr>
              <a:spLocks noChangeShapeType="1"/>
            </p:cNvSpPr>
            <p:nvPr/>
          </p:nvSpPr>
          <p:spPr bwMode="auto">
            <a:xfrm>
              <a:off x="2562" y="2296"/>
              <a:ext cx="0" cy="182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4" name="Line 8"/>
            <p:cNvSpPr>
              <a:spLocks noChangeShapeType="1"/>
            </p:cNvSpPr>
            <p:nvPr/>
          </p:nvSpPr>
          <p:spPr bwMode="auto">
            <a:xfrm>
              <a:off x="2971" y="2251"/>
              <a:ext cx="0" cy="453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5" name="Text Box 9"/>
            <p:cNvSpPr txBox="1">
              <a:spLocks noChangeArrowheads="1"/>
            </p:cNvSpPr>
            <p:nvPr/>
          </p:nvSpPr>
          <p:spPr bwMode="auto">
            <a:xfrm>
              <a:off x="1474" y="1933"/>
              <a:ext cx="40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Arial" pitchFamily="34" charset="0"/>
                </a:rPr>
                <a:t>x1</a:t>
              </a:r>
            </a:p>
          </p:txBody>
        </p:sp>
        <p:sp>
          <p:nvSpPr>
            <p:cNvPr id="36876" name="Text Box 10"/>
            <p:cNvSpPr txBox="1">
              <a:spLocks noChangeArrowheads="1"/>
            </p:cNvSpPr>
            <p:nvPr/>
          </p:nvSpPr>
          <p:spPr bwMode="auto">
            <a:xfrm>
              <a:off x="1882" y="1933"/>
              <a:ext cx="40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Arial" pitchFamily="34" charset="0"/>
                </a:rPr>
                <a:t>x2</a:t>
              </a:r>
            </a:p>
          </p:txBody>
        </p:sp>
        <p:sp>
          <p:nvSpPr>
            <p:cNvPr id="36877" name="Text Box 11"/>
            <p:cNvSpPr txBox="1">
              <a:spLocks noChangeArrowheads="1"/>
            </p:cNvSpPr>
            <p:nvPr/>
          </p:nvSpPr>
          <p:spPr bwMode="auto">
            <a:xfrm>
              <a:off x="2336" y="1933"/>
              <a:ext cx="40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Arial" pitchFamily="34" charset="0"/>
                </a:rPr>
                <a:t>x3</a:t>
              </a:r>
            </a:p>
          </p:txBody>
        </p:sp>
        <p:sp>
          <p:nvSpPr>
            <p:cNvPr id="36878" name="Text Box 12"/>
            <p:cNvSpPr txBox="1">
              <a:spLocks noChangeArrowheads="1"/>
            </p:cNvSpPr>
            <p:nvPr/>
          </p:nvSpPr>
          <p:spPr bwMode="auto">
            <a:xfrm>
              <a:off x="2744" y="1933"/>
              <a:ext cx="40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Arial" pitchFamily="34" charset="0"/>
                </a:rPr>
                <a:t>x4</a:t>
              </a:r>
            </a:p>
          </p:txBody>
        </p:sp>
        <p:sp>
          <p:nvSpPr>
            <p:cNvPr id="36879" name="Text Box 13"/>
            <p:cNvSpPr txBox="1">
              <a:spLocks noChangeArrowheads="1"/>
            </p:cNvSpPr>
            <p:nvPr/>
          </p:nvSpPr>
          <p:spPr bwMode="auto">
            <a:xfrm>
              <a:off x="3152" y="1933"/>
              <a:ext cx="40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Arial" pitchFamily="34" charset="0"/>
                </a:rPr>
                <a:t>x5</a:t>
              </a:r>
            </a:p>
          </p:txBody>
        </p:sp>
        <p:sp>
          <p:nvSpPr>
            <p:cNvPr id="36880" name="Line 14"/>
            <p:cNvSpPr>
              <a:spLocks noChangeShapeType="1"/>
            </p:cNvSpPr>
            <p:nvPr/>
          </p:nvSpPr>
          <p:spPr bwMode="auto">
            <a:xfrm>
              <a:off x="3334" y="2251"/>
              <a:ext cx="0" cy="408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1" name="Text Box 15"/>
            <p:cNvSpPr txBox="1">
              <a:spLocks noChangeArrowheads="1"/>
            </p:cNvSpPr>
            <p:nvPr/>
          </p:nvSpPr>
          <p:spPr bwMode="auto">
            <a:xfrm>
              <a:off x="748" y="2205"/>
              <a:ext cx="10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" pitchFamily="34" charset="0"/>
                </a:rPr>
                <a:t>λ =1</a:t>
              </a:r>
            </a:p>
          </p:txBody>
        </p:sp>
        <p:sp>
          <p:nvSpPr>
            <p:cNvPr id="36882" name="Text Box 16"/>
            <p:cNvSpPr txBox="1">
              <a:spLocks noChangeArrowheads="1"/>
            </p:cNvSpPr>
            <p:nvPr/>
          </p:nvSpPr>
          <p:spPr bwMode="auto">
            <a:xfrm>
              <a:off x="612" y="2568"/>
              <a:ext cx="10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" pitchFamily="34" charset="0"/>
                </a:rPr>
                <a:t>λ =0.8</a:t>
              </a:r>
            </a:p>
          </p:txBody>
        </p:sp>
        <p:sp>
          <p:nvSpPr>
            <p:cNvPr id="36883" name="Text Box 17"/>
            <p:cNvSpPr txBox="1">
              <a:spLocks noChangeArrowheads="1"/>
            </p:cNvSpPr>
            <p:nvPr/>
          </p:nvSpPr>
          <p:spPr bwMode="auto">
            <a:xfrm>
              <a:off x="612" y="3294"/>
              <a:ext cx="10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" pitchFamily="34" charset="0"/>
                </a:rPr>
                <a:t>λ =0.4</a:t>
              </a:r>
            </a:p>
          </p:txBody>
        </p:sp>
        <p:sp>
          <p:nvSpPr>
            <p:cNvPr id="36884" name="Line 18"/>
            <p:cNvSpPr>
              <a:spLocks noChangeShapeType="1"/>
            </p:cNvSpPr>
            <p:nvPr/>
          </p:nvSpPr>
          <p:spPr bwMode="auto">
            <a:xfrm>
              <a:off x="1655" y="2478"/>
              <a:ext cx="0" cy="227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5" name="Line 19"/>
            <p:cNvSpPr>
              <a:spLocks noChangeShapeType="1"/>
            </p:cNvSpPr>
            <p:nvPr/>
          </p:nvSpPr>
          <p:spPr bwMode="auto">
            <a:xfrm>
              <a:off x="2562" y="2478"/>
              <a:ext cx="0" cy="544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6" name="Line 20"/>
            <p:cNvSpPr>
              <a:spLocks noChangeShapeType="1"/>
            </p:cNvSpPr>
            <p:nvPr/>
          </p:nvSpPr>
          <p:spPr bwMode="auto">
            <a:xfrm>
              <a:off x="1655" y="2704"/>
              <a:ext cx="907" cy="0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7" name="Line 21"/>
            <p:cNvSpPr>
              <a:spLocks noChangeShapeType="1"/>
            </p:cNvSpPr>
            <p:nvPr/>
          </p:nvSpPr>
          <p:spPr bwMode="auto">
            <a:xfrm>
              <a:off x="2971" y="2704"/>
              <a:ext cx="0" cy="318"/>
            </a:xfrm>
            <a:prstGeom prst="line">
              <a:avLst/>
            </a:prstGeom>
            <a:noFill/>
            <a:ln w="349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8" name="Text Box 22"/>
            <p:cNvSpPr txBox="1">
              <a:spLocks noChangeArrowheads="1"/>
            </p:cNvSpPr>
            <p:nvPr/>
          </p:nvSpPr>
          <p:spPr bwMode="auto">
            <a:xfrm>
              <a:off x="612" y="2840"/>
              <a:ext cx="10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" pitchFamily="34" charset="0"/>
                </a:rPr>
                <a:t>λ =0.6</a:t>
              </a:r>
            </a:p>
          </p:txBody>
        </p:sp>
        <p:sp>
          <p:nvSpPr>
            <p:cNvPr id="36889" name="Line 23"/>
            <p:cNvSpPr>
              <a:spLocks noChangeShapeType="1"/>
            </p:cNvSpPr>
            <p:nvPr/>
          </p:nvSpPr>
          <p:spPr bwMode="auto">
            <a:xfrm>
              <a:off x="3334" y="2659"/>
              <a:ext cx="0" cy="363"/>
            </a:xfrm>
            <a:prstGeom prst="line">
              <a:avLst/>
            </a:prstGeom>
            <a:noFill/>
            <a:ln w="349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0" name="Line 24"/>
            <p:cNvSpPr>
              <a:spLocks noChangeShapeType="1"/>
            </p:cNvSpPr>
            <p:nvPr/>
          </p:nvSpPr>
          <p:spPr bwMode="auto">
            <a:xfrm>
              <a:off x="2971" y="3022"/>
              <a:ext cx="363" cy="0"/>
            </a:xfrm>
            <a:prstGeom prst="line">
              <a:avLst/>
            </a:prstGeom>
            <a:noFill/>
            <a:ln w="34925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1" name="Line 25"/>
            <p:cNvSpPr>
              <a:spLocks noChangeShapeType="1"/>
            </p:cNvSpPr>
            <p:nvPr/>
          </p:nvSpPr>
          <p:spPr bwMode="auto">
            <a:xfrm>
              <a:off x="2562" y="3022"/>
              <a:ext cx="0" cy="227"/>
            </a:xfrm>
            <a:prstGeom prst="line">
              <a:avLst/>
            </a:prstGeom>
            <a:noFill/>
            <a:ln w="34925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2" name="Text Box 26"/>
            <p:cNvSpPr txBox="1">
              <a:spLocks noChangeArrowheads="1"/>
            </p:cNvSpPr>
            <p:nvPr/>
          </p:nvSpPr>
          <p:spPr bwMode="auto">
            <a:xfrm>
              <a:off x="612" y="3067"/>
              <a:ext cx="10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" pitchFamily="34" charset="0"/>
                </a:rPr>
                <a:t>λ =0.5</a:t>
              </a:r>
            </a:p>
          </p:txBody>
        </p:sp>
        <p:sp>
          <p:nvSpPr>
            <p:cNvPr id="36893" name="Line 27"/>
            <p:cNvSpPr>
              <a:spLocks noChangeShapeType="1"/>
            </p:cNvSpPr>
            <p:nvPr/>
          </p:nvSpPr>
          <p:spPr bwMode="auto">
            <a:xfrm>
              <a:off x="3152" y="3022"/>
              <a:ext cx="0" cy="227"/>
            </a:xfrm>
            <a:prstGeom prst="line">
              <a:avLst/>
            </a:prstGeom>
            <a:noFill/>
            <a:ln w="34925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4" name="Line 28"/>
            <p:cNvSpPr>
              <a:spLocks noChangeShapeType="1"/>
            </p:cNvSpPr>
            <p:nvPr/>
          </p:nvSpPr>
          <p:spPr bwMode="auto">
            <a:xfrm>
              <a:off x="2562" y="3249"/>
              <a:ext cx="590" cy="0"/>
            </a:xfrm>
            <a:prstGeom prst="line">
              <a:avLst/>
            </a:prstGeom>
            <a:noFill/>
            <a:ln w="34925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5" name="Line 29"/>
            <p:cNvSpPr>
              <a:spLocks noChangeShapeType="1"/>
            </p:cNvSpPr>
            <p:nvPr/>
          </p:nvSpPr>
          <p:spPr bwMode="auto">
            <a:xfrm>
              <a:off x="2109" y="3294"/>
              <a:ext cx="0" cy="227"/>
            </a:xfrm>
            <a:prstGeom prst="line">
              <a:avLst/>
            </a:prstGeom>
            <a:noFill/>
            <a:ln w="34925">
              <a:solidFill>
                <a:srgbClr val="33996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6" name="Line 30"/>
            <p:cNvSpPr>
              <a:spLocks noChangeShapeType="1"/>
            </p:cNvSpPr>
            <p:nvPr/>
          </p:nvSpPr>
          <p:spPr bwMode="auto">
            <a:xfrm>
              <a:off x="2789" y="3249"/>
              <a:ext cx="0" cy="272"/>
            </a:xfrm>
            <a:prstGeom prst="line">
              <a:avLst/>
            </a:prstGeom>
            <a:noFill/>
            <a:ln w="34925">
              <a:solidFill>
                <a:srgbClr val="33996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7" name="Line 31"/>
            <p:cNvSpPr>
              <a:spLocks noChangeShapeType="1"/>
            </p:cNvSpPr>
            <p:nvPr/>
          </p:nvSpPr>
          <p:spPr bwMode="auto">
            <a:xfrm>
              <a:off x="2109" y="3521"/>
              <a:ext cx="681" cy="0"/>
            </a:xfrm>
            <a:prstGeom prst="line">
              <a:avLst/>
            </a:prstGeom>
            <a:noFill/>
            <a:ln w="34925">
              <a:solidFill>
                <a:srgbClr val="33996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8" name="Line 32"/>
            <p:cNvSpPr>
              <a:spLocks noChangeShapeType="1"/>
            </p:cNvSpPr>
            <p:nvPr/>
          </p:nvSpPr>
          <p:spPr bwMode="auto">
            <a:xfrm>
              <a:off x="2426" y="3521"/>
              <a:ext cx="0" cy="227"/>
            </a:xfrm>
            <a:prstGeom prst="line">
              <a:avLst/>
            </a:prstGeom>
            <a:noFill/>
            <a:ln w="34925">
              <a:solidFill>
                <a:srgbClr val="33996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页脚占位符 4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</a:pPr>
            <a:r>
              <a:rPr lang="en-US" altLang="zh-CN" smtClean="0"/>
              <a:t>吉林大学计算机科学与技术学院</a:t>
            </a:r>
          </a:p>
        </p:txBody>
      </p:sp>
      <p:sp>
        <p:nvSpPr>
          <p:cNvPr id="37891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6CE371E7-2E86-437B-B5D7-E9B88A767371}" type="slidenum">
              <a:rPr lang="en-US" altLang="zh-CN"/>
              <a:pPr/>
              <a:t>121</a:t>
            </a:fld>
            <a:endParaRPr lang="en-US" altLang="zh-CN" sz="1400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模糊等价矩阵的定理</a:t>
            </a:r>
            <a:r>
              <a:rPr lang="en-US" altLang="zh-CN" sz="4000" smtClean="0"/>
              <a:t>2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定理</a:t>
            </a:r>
            <a:r>
              <a:rPr lang="en-US" altLang="zh-CN" smtClean="0"/>
              <a:t>2.  R ∈ μ</a:t>
            </a:r>
            <a:r>
              <a:rPr lang="en-US" altLang="zh-CN" baseline="-25000" smtClean="0"/>
              <a:t>n×n</a:t>
            </a:r>
            <a:r>
              <a:rPr lang="zh-CN" altLang="en-US" smtClean="0"/>
              <a:t>是模糊等价矩阵，则对于任何</a:t>
            </a:r>
            <a:r>
              <a:rPr lang="en-US" altLang="zh-CN" smtClean="0"/>
              <a:t>λ,μ ∈[0,1]</a:t>
            </a:r>
            <a:r>
              <a:rPr lang="zh-CN" altLang="en-US" smtClean="0"/>
              <a:t>，且</a:t>
            </a:r>
            <a:r>
              <a:rPr lang="en-US" altLang="zh-CN" smtClean="0"/>
              <a:t>λ&lt;μ</a:t>
            </a:r>
            <a:r>
              <a:rPr lang="zh-CN" altLang="en-US" smtClean="0"/>
              <a:t>，</a:t>
            </a:r>
            <a:r>
              <a:rPr lang="en-US" altLang="zh-CN" smtClean="0"/>
              <a:t>R</a:t>
            </a:r>
            <a:r>
              <a:rPr lang="en-US" altLang="zh-CN" baseline="-25000" smtClean="0"/>
              <a:t>μ</a:t>
            </a:r>
            <a:r>
              <a:rPr lang="zh-CN" altLang="en-US" smtClean="0"/>
              <a:t>所决定的分类中的每个类都是</a:t>
            </a:r>
            <a:r>
              <a:rPr lang="en-US" altLang="zh-CN" smtClean="0"/>
              <a:t>R</a:t>
            </a:r>
            <a:r>
              <a:rPr lang="en-US" altLang="zh-CN" baseline="-25000" smtClean="0"/>
              <a:t>λ</a:t>
            </a:r>
            <a:r>
              <a:rPr lang="zh-CN" altLang="en-US" smtClean="0"/>
              <a:t>所决定的分类中的某个类的子类。</a:t>
            </a:r>
          </a:p>
          <a:p>
            <a:pPr eaLnBrk="1" hangingPunct="1"/>
            <a:r>
              <a:rPr lang="zh-CN" altLang="en-US" smtClean="0"/>
              <a:t>说明什么？</a:t>
            </a:r>
          </a:p>
          <a:p>
            <a:pPr lvl="1" eaLnBrk="1" hangingPunct="1"/>
            <a:r>
              <a:rPr lang="en-US" altLang="zh-CN" smtClean="0"/>
              <a:t>λ</a:t>
            </a:r>
            <a:r>
              <a:rPr lang="zh-CN" altLang="en-US" smtClean="0"/>
              <a:t>越大，分类越细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页脚占位符 4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</a:pPr>
            <a:r>
              <a:rPr lang="en-US" altLang="zh-CN" smtClean="0"/>
              <a:t>吉林大学计算机科学与技术学院</a:t>
            </a:r>
          </a:p>
        </p:txBody>
      </p:sp>
      <p:sp>
        <p:nvSpPr>
          <p:cNvPr id="3891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8C8C1FF4-ADBE-49AB-98B2-9CB7D7C51932}" type="slidenum">
              <a:rPr lang="en-US" altLang="zh-CN"/>
              <a:pPr/>
              <a:t>122</a:t>
            </a:fld>
            <a:endParaRPr lang="en-US" altLang="zh-CN" sz="1400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动态聚类图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700213"/>
            <a:ext cx="8139113" cy="431958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λ</a:t>
            </a:r>
            <a:r>
              <a:rPr lang="zh-CN" altLang="en-US" smtClean="0"/>
              <a:t>由</a:t>
            </a:r>
            <a:r>
              <a:rPr lang="en-US" altLang="zh-CN" smtClean="0"/>
              <a:t>1</a:t>
            </a:r>
            <a:r>
              <a:rPr lang="zh-CN" altLang="en-US" smtClean="0"/>
              <a:t>变到</a:t>
            </a:r>
            <a:r>
              <a:rPr lang="en-US" altLang="zh-CN" smtClean="0"/>
              <a:t>0</a:t>
            </a:r>
            <a:r>
              <a:rPr lang="zh-CN" altLang="en-US" smtClean="0"/>
              <a:t>的过程，是</a:t>
            </a:r>
            <a:r>
              <a:rPr lang="en-US" altLang="zh-CN" smtClean="0"/>
              <a:t>R</a:t>
            </a:r>
            <a:r>
              <a:rPr lang="en-US" altLang="zh-CN" baseline="-25000" smtClean="0"/>
              <a:t>λ</a:t>
            </a:r>
            <a:r>
              <a:rPr lang="zh-CN" altLang="en-US" smtClean="0"/>
              <a:t>的分类由细到粗的过程，从而形成了一个动态的聚类图。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555875" y="3141663"/>
            <a:ext cx="4679950" cy="2881312"/>
            <a:chOff x="612" y="1933"/>
            <a:chExt cx="2948" cy="1815"/>
          </a:xfrm>
        </p:grpSpPr>
        <p:sp>
          <p:nvSpPr>
            <p:cNvPr id="38919" name="Line 5"/>
            <p:cNvSpPr>
              <a:spLocks noChangeShapeType="1"/>
            </p:cNvSpPr>
            <p:nvPr/>
          </p:nvSpPr>
          <p:spPr bwMode="auto">
            <a:xfrm>
              <a:off x="1655" y="2296"/>
              <a:ext cx="0" cy="182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0" name="Line 6"/>
            <p:cNvSpPr>
              <a:spLocks noChangeShapeType="1"/>
            </p:cNvSpPr>
            <p:nvPr/>
          </p:nvSpPr>
          <p:spPr bwMode="auto">
            <a:xfrm>
              <a:off x="2109" y="2296"/>
              <a:ext cx="0" cy="998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1" name="Line 7"/>
            <p:cNvSpPr>
              <a:spLocks noChangeShapeType="1"/>
            </p:cNvSpPr>
            <p:nvPr/>
          </p:nvSpPr>
          <p:spPr bwMode="auto">
            <a:xfrm>
              <a:off x="2562" y="2296"/>
              <a:ext cx="0" cy="182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2" name="Line 8"/>
            <p:cNvSpPr>
              <a:spLocks noChangeShapeType="1"/>
            </p:cNvSpPr>
            <p:nvPr/>
          </p:nvSpPr>
          <p:spPr bwMode="auto">
            <a:xfrm>
              <a:off x="2971" y="2251"/>
              <a:ext cx="0" cy="453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3" name="Text Box 9"/>
            <p:cNvSpPr txBox="1">
              <a:spLocks noChangeArrowheads="1"/>
            </p:cNvSpPr>
            <p:nvPr/>
          </p:nvSpPr>
          <p:spPr bwMode="auto">
            <a:xfrm>
              <a:off x="1474" y="1933"/>
              <a:ext cx="40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Arial" pitchFamily="34" charset="0"/>
                </a:rPr>
                <a:t>x1</a:t>
              </a:r>
            </a:p>
          </p:txBody>
        </p:sp>
        <p:sp>
          <p:nvSpPr>
            <p:cNvPr id="38924" name="Text Box 10"/>
            <p:cNvSpPr txBox="1">
              <a:spLocks noChangeArrowheads="1"/>
            </p:cNvSpPr>
            <p:nvPr/>
          </p:nvSpPr>
          <p:spPr bwMode="auto">
            <a:xfrm>
              <a:off x="1882" y="1933"/>
              <a:ext cx="40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Arial" pitchFamily="34" charset="0"/>
                </a:rPr>
                <a:t>x2</a:t>
              </a:r>
            </a:p>
          </p:txBody>
        </p:sp>
        <p:sp>
          <p:nvSpPr>
            <p:cNvPr id="38925" name="Text Box 11"/>
            <p:cNvSpPr txBox="1">
              <a:spLocks noChangeArrowheads="1"/>
            </p:cNvSpPr>
            <p:nvPr/>
          </p:nvSpPr>
          <p:spPr bwMode="auto">
            <a:xfrm>
              <a:off x="2336" y="1933"/>
              <a:ext cx="40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Arial" pitchFamily="34" charset="0"/>
                </a:rPr>
                <a:t>x3</a:t>
              </a:r>
            </a:p>
          </p:txBody>
        </p:sp>
        <p:sp>
          <p:nvSpPr>
            <p:cNvPr id="38926" name="Text Box 12"/>
            <p:cNvSpPr txBox="1">
              <a:spLocks noChangeArrowheads="1"/>
            </p:cNvSpPr>
            <p:nvPr/>
          </p:nvSpPr>
          <p:spPr bwMode="auto">
            <a:xfrm>
              <a:off x="2744" y="1933"/>
              <a:ext cx="40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Arial" pitchFamily="34" charset="0"/>
                </a:rPr>
                <a:t>x4</a:t>
              </a:r>
            </a:p>
          </p:txBody>
        </p:sp>
        <p:sp>
          <p:nvSpPr>
            <p:cNvPr id="38927" name="Text Box 13"/>
            <p:cNvSpPr txBox="1">
              <a:spLocks noChangeArrowheads="1"/>
            </p:cNvSpPr>
            <p:nvPr/>
          </p:nvSpPr>
          <p:spPr bwMode="auto">
            <a:xfrm>
              <a:off x="3152" y="1933"/>
              <a:ext cx="40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Arial" pitchFamily="34" charset="0"/>
                </a:rPr>
                <a:t>x5</a:t>
              </a:r>
            </a:p>
          </p:txBody>
        </p:sp>
        <p:sp>
          <p:nvSpPr>
            <p:cNvPr id="38928" name="Line 14"/>
            <p:cNvSpPr>
              <a:spLocks noChangeShapeType="1"/>
            </p:cNvSpPr>
            <p:nvPr/>
          </p:nvSpPr>
          <p:spPr bwMode="auto">
            <a:xfrm>
              <a:off x="3334" y="2251"/>
              <a:ext cx="0" cy="408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9" name="Text Box 15"/>
            <p:cNvSpPr txBox="1">
              <a:spLocks noChangeArrowheads="1"/>
            </p:cNvSpPr>
            <p:nvPr/>
          </p:nvSpPr>
          <p:spPr bwMode="auto">
            <a:xfrm>
              <a:off x="748" y="2205"/>
              <a:ext cx="10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" pitchFamily="34" charset="0"/>
                </a:rPr>
                <a:t>λ =1</a:t>
              </a:r>
            </a:p>
          </p:txBody>
        </p:sp>
        <p:sp>
          <p:nvSpPr>
            <p:cNvPr id="38930" name="Text Box 16"/>
            <p:cNvSpPr txBox="1">
              <a:spLocks noChangeArrowheads="1"/>
            </p:cNvSpPr>
            <p:nvPr/>
          </p:nvSpPr>
          <p:spPr bwMode="auto">
            <a:xfrm>
              <a:off x="612" y="2568"/>
              <a:ext cx="10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" pitchFamily="34" charset="0"/>
                </a:rPr>
                <a:t>λ =0.8</a:t>
              </a:r>
            </a:p>
          </p:txBody>
        </p:sp>
        <p:sp>
          <p:nvSpPr>
            <p:cNvPr id="38931" name="Text Box 17"/>
            <p:cNvSpPr txBox="1">
              <a:spLocks noChangeArrowheads="1"/>
            </p:cNvSpPr>
            <p:nvPr/>
          </p:nvSpPr>
          <p:spPr bwMode="auto">
            <a:xfrm>
              <a:off x="612" y="3294"/>
              <a:ext cx="10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" pitchFamily="34" charset="0"/>
                </a:rPr>
                <a:t>λ =0.4</a:t>
              </a:r>
            </a:p>
          </p:txBody>
        </p:sp>
        <p:sp>
          <p:nvSpPr>
            <p:cNvPr id="38932" name="Line 18"/>
            <p:cNvSpPr>
              <a:spLocks noChangeShapeType="1"/>
            </p:cNvSpPr>
            <p:nvPr/>
          </p:nvSpPr>
          <p:spPr bwMode="auto">
            <a:xfrm>
              <a:off x="1655" y="2478"/>
              <a:ext cx="0" cy="227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3" name="Line 19"/>
            <p:cNvSpPr>
              <a:spLocks noChangeShapeType="1"/>
            </p:cNvSpPr>
            <p:nvPr/>
          </p:nvSpPr>
          <p:spPr bwMode="auto">
            <a:xfrm>
              <a:off x="2562" y="2478"/>
              <a:ext cx="0" cy="544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4" name="Line 20"/>
            <p:cNvSpPr>
              <a:spLocks noChangeShapeType="1"/>
            </p:cNvSpPr>
            <p:nvPr/>
          </p:nvSpPr>
          <p:spPr bwMode="auto">
            <a:xfrm>
              <a:off x="1655" y="2704"/>
              <a:ext cx="907" cy="0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5" name="Line 21"/>
            <p:cNvSpPr>
              <a:spLocks noChangeShapeType="1"/>
            </p:cNvSpPr>
            <p:nvPr/>
          </p:nvSpPr>
          <p:spPr bwMode="auto">
            <a:xfrm>
              <a:off x="2971" y="2704"/>
              <a:ext cx="0" cy="318"/>
            </a:xfrm>
            <a:prstGeom prst="line">
              <a:avLst/>
            </a:prstGeom>
            <a:noFill/>
            <a:ln w="349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6" name="Text Box 22"/>
            <p:cNvSpPr txBox="1">
              <a:spLocks noChangeArrowheads="1"/>
            </p:cNvSpPr>
            <p:nvPr/>
          </p:nvSpPr>
          <p:spPr bwMode="auto">
            <a:xfrm>
              <a:off x="612" y="2840"/>
              <a:ext cx="10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" pitchFamily="34" charset="0"/>
                </a:rPr>
                <a:t>λ =0.6</a:t>
              </a:r>
            </a:p>
          </p:txBody>
        </p:sp>
        <p:sp>
          <p:nvSpPr>
            <p:cNvPr id="38937" name="Line 23"/>
            <p:cNvSpPr>
              <a:spLocks noChangeShapeType="1"/>
            </p:cNvSpPr>
            <p:nvPr/>
          </p:nvSpPr>
          <p:spPr bwMode="auto">
            <a:xfrm>
              <a:off x="3334" y="2659"/>
              <a:ext cx="0" cy="363"/>
            </a:xfrm>
            <a:prstGeom prst="line">
              <a:avLst/>
            </a:prstGeom>
            <a:noFill/>
            <a:ln w="349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8" name="Line 24"/>
            <p:cNvSpPr>
              <a:spLocks noChangeShapeType="1"/>
            </p:cNvSpPr>
            <p:nvPr/>
          </p:nvSpPr>
          <p:spPr bwMode="auto">
            <a:xfrm>
              <a:off x="2971" y="3022"/>
              <a:ext cx="363" cy="0"/>
            </a:xfrm>
            <a:prstGeom prst="line">
              <a:avLst/>
            </a:prstGeom>
            <a:noFill/>
            <a:ln w="34925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9" name="Line 25"/>
            <p:cNvSpPr>
              <a:spLocks noChangeShapeType="1"/>
            </p:cNvSpPr>
            <p:nvPr/>
          </p:nvSpPr>
          <p:spPr bwMode="auto">
            <a:xfrm>
              <a:off x="2562" y="3022"/>
              <a:ext cx="0" cy="227"/>
            </a:xfrm>
            <a:prstGeom prst="line">
              <a:avLst/>
            </a:prstGeom>
            <a:noFill/>
            <a:ln w="34925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0" name="Text Box 26"/>
            <p:cNvSpPr txBox="1">
              <a:spLocks noChangeArrowheads="1"/>
            </p:cNvSpPr>
            <p:nvPr/>
          </p:nvSpPr>
          <p:spPr bwMode="auto">
            <a:xfrm>
              <a:off x="612" y="3067"/>
              <a:ext cx="10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Arial" pitchFamily="34" charset="0"/>
                </a:rPr>
                <a:t>λ =0.5</a:t>
              </a:r>
            </a:p>
          </p:txBody>
        </p:sp>
        <p:sp>
          <p:nvSpPr>
            <p:cNvPr id="38941" name="Line 27"/>
            <p:cNvSpPr>
              <a:spLocks noChangeShapeType="1"/>
            </p:cNvSpPr>
            <p:nvPr/>
          </p:nvSpPr>
          <p:spPr bwMode="auto">
            <a:xfrm>
              <a:off x="3152" y="3022"/>
              <a:ext cx="0" cy="227"/>
            </a:xfrm>
            <a:prstGeom prst="line">
              <a:avLst/>
            </a:prstGeom>
            <a:noFill/>
            <a:ln w="34925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2" name="Line 28"/>
            <p:cNvSpPr>
              <a:spLocks noChangeShapeType="1"/>
            </p:cNvSpPr>
            <p:nvPr/>
          </p:nvSpPr>
          <p:spPr bwMode="auto">
            <a:xfrm>
              <a:off x="2562" y="3249"/>
              <a:ext cx="590" cy="0"/>
            </a:xfrm>
            <a:prstGeom prst="line">
              <a:avLst/>
            </a:prstGeom>
            <a:noFill/>
            <a:ln w="34925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3" name="Line 29"/>
            <p:cNvSpPr>
              <a:spLocks noChangeShapeType="1"/>
            </p:cNvSpPr>
            <p:nvPr/>
          </p:nvSpPr>
          <p:spPr bwMode="auto">
            <a:xfrm>
              <a:off x="2109" y="3294"/>
              <a:ext cx="0" cy="227"/>
            </a:xfrm>
            <a:prstGeom prst="line">
              <a:avLst/>
            </a:prstGeom>
            <a:noFill/>
            <a:ln w="34925">
              <a:solidFill>
                <a:srgbClr val="33996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4" name="Line 30"/>
            <p:cNvSpPr>
              <a:spLocks noChangeShapeType="1"/>
            </p:cNvSpPr>
            <p:nvPr/>
          </p:nvSpPr>
          <p:spPr bwMode="auto">
            <a:xfrm>
              <a:off x="2789" y="3249"/>
              <a:ext cx="0" cy="272"/>
            </a:xfrm>
            <a:prstGeom prst="line">
              <a:avLst/>
            </a:prstGeom>
            <a:noFill/>
            <a:ln w="34925">
              <a:solidFill>
                <a:srgbClr val="33996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5" name="Line 31"/>
            <p:cNvSpPr>
              <a:spLocks noChangeShapeType="1"/>
            </p:cNvSpPr>
            <p:nvPr/>
          </p:nvSpPr>
          <p:spPr bwMode="auto">
            <a:xfrm>
              <a:off x="2109" y="3521"/>
              <a:ext cx="681" cy="0"/>
            </a:xfrm>
            <a:prstGeom prst="line">
              <a:avLst/>
            </a:prstGeom>
            <a:noFill/>
            <a:ln w="34925">
              <a:solidFill>
                <a:srgbClr val="33996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6" name="Line 32"/>
            <p:cNvSpPr>
              <a:spLocks noChangeShapeType="1"/>
            </p:cNvSpPr>
            <p:nvPr/>
          </p:nvSpPr>
          <p:spPr bwMode="auto">
            <a:xfrm>
              <a:off x="2426" y="3521"/>
              <a:ext cx="0" cy="227"/>
            </a:xfrm>
            <a:prstGeom prst="line">
              <a:avLst/>
            </a:prstGeom>
            <a:noFill/>
            <a:ln w="34925">
              <a:solidFill>
                <a:srgbClr val="33996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39939" name="内容占位符 2"/>
          <p:cNvSpPr>
            <a:spLocks noGrp="1" noChangeArrowheads="1"/>
          </p:cNvSpPr>
          <p:nvPr>
            <p:ph idx="1"/>
          </p:nvPr>
        </p:nvSpPr>
        <p:spPr>
          <a:xfrm>
            <a:off x="1763713" y="2852738"/>
            <a:ext cx="6122987" cy="1397000"/>
          </a:xfrm>
        </p:spPr>
        <p:txBody>
          <a:bodyPr/>
          <a:lstStyle/>
          <a:p>
            <a:pPr marL="0" indent="0" algn="ctr">
              <a:buFont typeface="Wingdings" pitchFamily="2" charset="2"/>
              <a:buNone/>
            </a:pPr>
            <a:r>
              <a:rPr lang="en-US" altLang="zh-CN" sz="9600" dirty="0" smtClean="0"/>
              <a:t>21</a:t>
            </a:r>
            <a:r>
              <a:rPr lang="en-US" altLang="zh-CN" sz="9600" dirty="0" smtClean="0"/>
              <a:t>-22</a:t>
            </a:r>
            <a:r>
              <a:rPr lang="zh-CN" altLang="en-US" sz="9600" dirty="0" smtClean="0"/>
              <a:t>学时</a:t>
            </a:r>
            <a:endParaRPr lang="zh-CN" altLang="en-US" sz="9600" dirty="0" smtClean="0"/>
          </a:p>
        </p:txBody>
      </p:sp>
      <p:sp>
        <p:nvSpPr>
          <p:cNvPr id="39940" name="日期占位符 3"/>
          <p:cNvSpPr>
            <a:spLocks noGrp="1" noChangeArrowheads="1"/>
          </p:cNvSpPr>
          <p:nvPr>
            <p:ph type="dt" sz="quarter" idx="10"/>
          </p:nvPr>
        </p:nvSpPr>
        <p:spPr>
          <a:noFill/>
          <a:ln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</a:pPr>
            <a:fld id="{7878C2A3-B50A-446E-92C3-22FAD8E12369}" type="datetime1">
              <a:rPr lang="zh-CN" altLang="en-US" smtClean="0"/>
              <a:pPr>
                <a:buFont typeface="Arial" pitchFamily="34" charset="0"/>
                <a:buNone/>
              </a:pPr>
              <a:t>2020/12/22</a:t>
            </a:fld>
            <a:endParaRPr lang="zh-CN" altLang="en-US" smtClean="0"/>
          </a:p>
        </p:txBody>
      </p:sp>
      <p:sp>
        <p:nvSpPr>
          <p:cNvPr id="39941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294DAF4C-94E9-41A3-AC5E-D529B3C22EE0}" type="slidenum">
              <a:rPr lang="en-US" altLang="zh-CN"/>
              <a:pPr/>
              <a:t>123</a:t>
            </a:fld>
            <a:endParaRPr lang="en-US" altLang="zh-CN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8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</a:pPr>
            <a:r>
              <a:rPr lang="en-US" altLang="zh-CN" smtClean="0"/>
              <a:t>吉林大学计算机科学与技术学院</a:t>
            </a:r>
          </a:p>
        </p:txBody>
      </p:sp>
      <p:sp>
        <p:nvSpPr>
          <p:cNvPr id="18436" name="Rectangle 9"/>
          <p:cNvSpPr>
            <a:spLocks noGrp="1" noChangeArrowheads="1"/>
          </p:cNvSpPr>
          <p:nvPr>
            <p:ph type="sldNum" sz="quarter" idx="12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FD6C1F76-B1C7-40A0-A5F2-26CF2CB5412C}" type="slidenum">
              <a:rPr lang="en-US" altLang="zh-CN"/>
              <a:pPr/>
              <a:t>124</a:t>
            </a:fld>
            <a:endParaRPr lang="en-US" altLang="zh-CN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170021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3-8 </a:t>
            </a:r>
            <a:r>
              <a:rPr lang="zh-CN" altLang="en-US" smtClean="0"/>
              <a:t>模糊相似关系</a:t>
            </a:r>
          </a:p>
        </p:txBody>
      </p:sp>
      <p:graphicFrame>
        <p:nvGraphicFramePr>
          <p:cNvPr id="18434" name="Object 3"/>
          <p:cNvGraphicFramePr>
            <a:graphicFrameLocks noChangeAspect="1"/>
          </p:cNvGraphicFramePr>
          <p:nvPr/>
        </p:nvGraphicFramePr>
        <p:xfrm>
          <a:off x="3635375" y="4449763"/>
          <a:ext cx="3024188" cy="1643062"/>
        </p:xfrm>
        <a:graphic>
          <a:graphicData uri="http://schemas.openxmlformats.org/presentationml/2006/ole">
            <p:oleObj spid="_x0000_s192514" r:id="rId4" imgW="2979738" imgH="2795588" progId="">
              <p:embed/>
            </p:oleObj>
          </a:graphicData>
        </a:graphic>
      </p:graphicFrame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页脚占位符 4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</a:pPr>
            <a:r>
              <a:rPr lang="en-US" altLang="zh-CN" smtClean="0"/>
              <a:t>吉林大学计算机科学与技术学院</a:t>
            </a:r>
          </a:p>
        </p:txBody>
      </p:sp>
      <p:sp>
        <p:nvSpPr>
          <p:cNvPr id="40963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059900A0-8A55-4D48-9711-CF4165080C44}" type="slidenum">
              <a:rPr lang="en-US" altLang="zh-CN"/>
              <a:pPr/>
              <a:t>125</a:t>
            </a:fld>
            <a:endParaRPr lang="en-US" altLang="zh-CN" sz="1400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模糊相似关系的定义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设</a:t>
            </a:r>
            <a:r>
              <a:rPr lang="en-US" altLang="zh-CN" smtClean="0"/>
              <a:t>R</a:t>
            </a:r>
            <a:r>
              <a:rPr lang="en-US" altLang="zh-CN" smtClean="0">
                <a:latin typeface="宋体" pitchFamily="2" charset="-122"/>
              </a:rPr>
              <a:t>∈F(U×U)</a:t>
            </a:r>
            <a:r>
              <a:rPr lang="zh-CN" altLang="en-US" smtClean="0">
                <a:latin typeface="宋体" pitchFamily="2" charset="-122"/>
              </a:rPr>
              <a:t>，若</a:t>
            </a:r>
            <a:r>
              <a:rPr lang="en-US" altLang="zh-CN" smtClean="0">
                <a:latin typeface="宋体" pitchFamily="2" charset="-122"/>
              </a:rPr>
              <a:t>R</a:t>
            </a:r>
            <a:r>
              <a:rPr lang="zh-CN" altLang="en-US" smtClean="0">
                <a:latin typeface="宋体" pitchFamily="2" charset="-122"/>
              </a:rPr>
              <a:t>具有自反性和对称性，则称</a:t>
            </a:r>
            <a:r>
              <a:rPr lang="en-US" altLang="zh-CN" smtClean="0">
                <a:latin typeface="宋体" pitchFamily="2" charset="-122"/>
              </a:rPr>
              <a:t>R</a:t>
            </a:r>
            <a:r>
              <a:rPr lang="zh-CN" altLang="en-US" smtClean="0">
                <a:latin typeface="宋体" pitchFamily="2" charset="-122"/>
              </a:rPr>
              <a:t>为</a:t>
            </a:r>
            <a:r>
              <a:rPr lang="en-US" altLang="zh-CN" smtClean="0">
                <a:latin typeface="宋体" pitchFamily="2" charset="-122"/>
              </a:rPr>
              <a:t>U</a:t>
            </a:r>
            <a:r>
              <a:rPr lang="zh-CN" altLang="en-US" smtClean="0">
                <a:latin typeface="宋体" pitchFamily="2" charset="-122"/>
              </a:rPr>
              <a:t>上的一个模糊相似关系</a:t>
            </a:r>
          </a:p>
          <a:p>
            <a:pPr eaLnBrk="1" hangingPunct="1"/>
            <a:r>
              <a:rPr lang="zh-CN" altLang="en-US" smtClean="0">
                <a:latin typeface="宋体" pitchFamily="2" charset="-122"/>
              </a:rPr>
              <a:t>例如：模糊关系“彼此熟悉”</a:t>
            </a:r>
          </a:p>
          <a:p>
            <a:pPr eaLnBrk="1" hangingPunct="1"/>
            <a:r>
              <a:rPr lang="zh-CN" altLang="en-US" smtClean="0">
                <a:latin typeface="宋体" pitchFamily="2" charset="-122"/>
              </a:rPr>
              <a:t>模糊相似关系</a:t>
            </a:r>
            <a:r>
              <a:rPr lang="en-US" altLang="zh-CN" smtClean="0">
                <a:latin typeface="宋体" pitchFamily="2" charset="-122"/>
              </a:rPr>
              <a:t>vs.</a:t>
            </a:r>
            <a:r>
              <a:rPr lang="zh-CN" altLang="en-US" smtClean="0">
                <a:latin typeface="宋体" pitchFamily="2" charset="-122"/>
              </a:rPr>
              <a:t>模糊等价关系</a:t>
            </a:r>
          </a:p>
          <a:p>
            <a:pPr lvl="1" eaLnBrk="1" hangingPunct="1"/>
            <a:r>
              <a:rPr lang="zh-CN" altLang="en-US" smtClean="0">
                <a:latin typeface="宋体" pitchFamily="2" charset="-122"/>
              </a:rPr>
              <a:t>没有了传递性的要求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页脚占位符 4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</a:pPr>
            <a:r>
              <a:rPr lang="en-US" altLang="zh-CN" smtClean="0"/>
              <a:t>吉林大学计算机科学与技术学院</a:t>
            </a:r>
          </a:p>
        </p:txBody>
      </p:sp>
      <p:sp>
        <p:nvSpPr>
          <p:cNvPr id="4198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5F64B829-2D02-4DA5-A2E8-9741BB383A79}" type="slidenum">
              <a:rPr lang="en-US" altLang="zh-CN"/>
              <a:pPr/>
              <a:t>126</a:t>
            </a:fld>
            <a:endParaRPr lang="en-US" altLang="zh-CN" sz="1400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为何研究模糊相似关系？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实际应用中，通常只能得到自反和对称矩阵（相似矩阵），模糊等价矩阵较为少见</a:t>
            </a:r>
          </a:p>
          <a:p>
            <a:pPr eaLnBrk="1" hangingPunct="1"/>
            <a:r>
              <a:rPr lang="en-US" altLang="zh-CN" smtClean="0">
                <a:solidFill>
                  <a:srgbClr val="0033CC"/>
                </a:solidFill>
              </a:rPr>
              <a:t>Questions.</a:t>
            </a:r>
            <a:r>
              <a:rPr lang="en-US" altLang="zh-CN" smtClean="0"/>
              <a:t> </a:t>
            </a:r>
          </a:p>
          <a:p>
            <a:pPr lvl="1" eaLnBrk="1" hangingPunct="1"/>
            <a:r>
              <a:rPr lang="zh-CN" altLang="en-US" smtClean="0"/>
              <a:t>对具有相似关系的元素如何分类？</a:t>
            </a:r>
          </a:p>
          <a:p>
            <a:pPr lvl="1" eaLnBrk="1" hangingPunct="1"/>
            <a:r>
              <a:rPr lang="zh-CN" altLang="en-US" smtClean="0"/>
              <a:t>相似矩阵可否改造为等价矩阵？</a:t>
            </a:r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页脚占位符 4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</a:pPr>
            <a:r>
              <a:rPr lang="en-US" altLang="zh-CN" smtClean="0"/>
              <a:t>吉林大学计算机科学与技术学院</a:t>
            </a:r>
          </a:p>
        </p:txBody>
      </p:sp>
      <p:sp>
        <p:nvSpPr>
          <p:cNvPr id="43011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C463F0D5-5B33-4EAC-89E6-3F50634594A9}" type="slidenum">
              <a:rPr lang="en-US" altLang="zh-CN"/>
              <a:pPr/>
              <a:t>127</a:t>
            </a:fld>
            <a:endParaRPr lang="en-US" altLang="zh-CN" sz="1400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全新概念</a:t>
            </a:r>
            <a:r>
              <a:rPr lang="en-US" altLang="zh-CN" sz="4000" smtClean="0"/>
              <a:t>——</a:t>
            </a:r>
            <a:r>
              <a:rPr lang="zh-CN" altLang="en-US" sz="4000" smtClean="0"/>
              <a:t>传递闭包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设</a:t>
            </a:r>
            <a:r>
              <a:rPr lang="en-US" altLang="zh-CN" smtClean="0"/>
              <a:t>A, Â, B</a:t>
            </a:r>
            <a:r>
              <a:rPr lang="en-US" altLang="zh-CN" smtClean="0">
                <a:latin typeface="宋体" pitchFamily="2" charset="-122"/>
              </a:rPr>
              <a:t>∈F(U×U)</a:t>
            </a:r>
            <a:r>
              <a:rPr lang="zh-CN" altLang="en-US" smtClean="0">
                <a:latin typeface="宋体" pitchFamily="2" charset="-122"/>
              </a:rPr>
              <a:t>，若</a:t>
            </a:r>
          </a:p>
          <a:p>
            <a:pPr eaLnBrk="1" hangingPunct="1"/>
            <a:r>
              <a:rPr lang="en-US" altLang="zh-CN" smtClean="0"/>
              <a:t>Â</a:t>
            </a:r>
            <a:r>
              <a:rPr lang="zh-CN" altLang="en-US" smtClean="0"/>
              <a:t>为包含</a:t>
            </a:r>
            <a:r>
              <a:rPr lang="en-US" altLang="zh-CN" smtClean="0"/>
              <a:t>A</a:t>
            </a:r>
            <a:r>
              <a:rPr lang="zh-CN" altLang="en-US" smtClean="0"/>
              <a:t>的传递关系</a:t>
            </a:r>
          </a:p>
          <a:p>
            <a:pPr lvl="1" eaLnBrk="1" hangingPunct="1"/>
            <a:r>
              <a:rPr lang="zh-CN" altLang="en-US" smtClean="0"/>
              <a:t>即</a:t>
            </a:r>
            <a:r>
              <a:rPr lang="en-US" altLang="zh-CN" smtClean="0">
                <a:latin typeface="Batang" pitchFamily="18" charset="-127"/>
                <a:ea typeface="Batang" pitchFamily="18" charset="-127"/>
              </a:rPr>
              <a:t>A⊆</a:t>
            </a:r>
            <a:r>
              <a:rPr lang="en-US" altLang="zh-CN" smtClean="0"/>
              <a:t>Â</a:t>
            </a:r>
            <a:r>
              <a:rPr lang="zh-CN" altLang="en-US" smtClean="0">
                <a:latin typeface="宋体" pitchFamily="2" charset="-122"/>
              </a:rPr>
              <a:t>且</a:t>
            </a:r>
            <a:r>
              <a:rPr lang="en-US" altLang="zh-CN" smtClean="0"/>
              <a:t>Â</a:t>
            </a:r>
            <a:r>
              <a:rPr lang="en-US" altLang="zh-CN" baseline="30000" smtClean="0"/>
              <a:t>2</a:t>
            </a:r>
            <a:r>
              <a:rPr lang="en-US" altLang="zh-CN" smtClean="0">
                <a:latin typeface="Batang" pitchFamily="18" charset="-127"/>
                <a:ea typeface="Batang" pitchFamily="18" charset="-127"/>
              </a:rPr>
              <a:t>⊆ </a:t>
            </a:r>
            <a:r>
              <a:rPr lang="en-US" altLang="zh-CN" smtClean="0"/>
              <a:t>Â</a:t>
            </a:r>
            <a:endParaRPr lang="en-US" altLang="zh-CN" smtClean="0">
              <a:latin typeface="Batang" pitchFamily="18" charset="-127"/>
              <a:ea typeface="Batang" pitchFamily="18" charset="-127"/>
            </a:endParaRPr>
          </a:p>
          <a:p>
            <a:pPr eaLnBrk="1" hangingPunct="1"/>
            <a:r>
              <a:rPr lang="zh-CN" altLang="en-US" smtClean="0">
                <a:latin typeface="宋体" pitchFamily="2" charset="-122"/>
              </a:rPr>
              <a:t>对于任何包含</a:t>
            </a:r>
            <a:r>
              <a:rPr lang="en-US" altLang="zh-CN" smtClean="0">
                <a:latin typeface="宋体" pitchFamily="2" charset="-122"/>
              </a:rPr>
              <a:t>A</a:t>
            </a:r>
            <a:r>
              <a:rPr lang="zh-CN" altLang="en-US" smtClean="0">
                <a:latin typeface="宋体" pitchFamily="2" charset="-122"/>
              </a:rPr>
              <a:t>的传递关系</a:t>
            </a:r>
            <a:r>
              <a:rPr lang="en-US" altLang="zh-CN" smtClean="0">
                <a:latin typeface="宋体" pitchFamily="2" charset="-122"/>
              </a:rPr>
              <a:t>B</a:t>
            </a:r>
            <a:r>
              <a:rPr lang="zh-CN" altLang="en-US" smtClean="0">
                <a:latin typeface="宋体" pitchFamily="2" charset="-122"/>
              </a:rPr>
              <a:t>，都有</a:t>
            </a:r>
            <a:r>
              <a:rPr lang="en-US" altLang="zh-CN" smtClean="0"/>
              <a:t>Â</a:t>
            </a:r>
            <a:r>
              <a:rPr lang="en-US" altLang="zh-CN" smtClean="0">
                <a:latin typeface="Batang" pitchFamily="18" charset="-127"/>
                <a:ea typeface="Batang" pitchFamily="18" charset="-127"/>
              </a:rPr>
              <a:t>⊆B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latin typeface="Batang" pitchFamily="18" charset="-127"/>
                <a:ea typeface="Batang" pitchFamily="18" charset="-127"/>
              </a:rPr>
              <a:t>则称</a:t>
            </a:r>
            <a:r>
              <a:rPr lang="en-US" altLang="zh-CN" smtClean="0"/>
              <a:t>Â</a:t>
            </a:r>
            <a:r>
              <a:rPr lang="zh-CN" altLang="en-US" smtClean="0"/>
              <a:t>为</a:t>
            </a:r>
            <a:r>
              <a:rPr lang="en-US" altLang="zh-CN" smtClean="0"/>
              <a:t>A</a:t>
            </a:r>
            <a:r>
              <a:rPr lang="zh-CN" altLang="en-US" smtClean="0"/>
              <a:t>的</a:t>
            </a:r>
            <a:r>
              <a:rPr lang="zh-CN" altLang="en-US" u="sng" smtClean="0">
                <a:solidFill>
                  <a:srgbClr val="0033CC"/>
                </a:solidFill>
              </a:rPr>
              <a:t>传递闭包</a:t>
            </a:r>
            <a:r>
              <a:rPr lang="zh-CN" altLang="en-US" smtClean="0"/>
              <a:t>，记为</a:t>
            </a:r>
            <a:r>
              <a:rPr lang="en-US" altLang="zh-CN" smtClean="0"/>
              <a:t>t(A)= Â</a:t>
            </a: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页脚占位符 4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</a:pPr>
            <a:r>
              <a:rPr lang="en-US" altLang="zh-CN" smtClean="0"/>
              <a:t>吉林大学计算机科学与技术学院</a:t>
            </a:r>
          </a:p>
        </p:txBody>
      </p:sp>
      <p:sp>
        <p:nvSpPr>
          <p:cNvPr id="4403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E4BCC57E-5C68-4264-AC3A-49FA8DC59F6A}" type="slidenum">
              <a:rPr lang="en-US" altLang="zh-CN"/>
              <a:pPr/>
              <a:t>128</a:t>
            </a:fld>
            <a:endParaRPr lang="en-US" altLang="zh-CN" sz="1400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传递闭包是什么？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</a:t>
            </a:r>
            <a:r>
              <a:rPr lang="zh-CN" altLang="en-US" smtClean="0"/>
              <a:t>的传递闭包</a:t>
            </a:r>
            <a:r>
              <a:rPr lang="en-US" altLang="zh-CN" smtClean="0"/>
              <a:t>t(R)</a:t>
            </a:r>
          </a:p>
          <a:p>
            <a:pPr eaLnBrk="1" hangingPunct="1"/>
            <a:r>
              <a:rPr lang="zh-CN" altLang="en-US" smtClean="0"/>
              <a:t>是包含</a:t>
            </a:r>
            <a:r>
              <a:rPr lang="en-US" altLang="zh-CN" smtClean="0"/>
              <a:t>R</a:t>
            </a:r>
            <a:r>
              <a:rPr lang="zh-CN" altLang="en-US" smtClean="0"/>
              <a:t>的最小的传递关系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页脚占位符 5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</a:pPr>
            <a:r>
              <a:rPr lang="en-US" altLang="zh-CN" smtClean="0"/>
              <a:t>吉林大学计算机科学与技术学院</a:t>
            </a:r>
          </a:p>
        </p:txBody>
      </p:sp>
      <p:sp>
        <p:nvSpPr>
          <p:cNvPr id="19460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93A538D6-D3BC-4CF0-AF69-779C6148DFC8}" type="slidenum">
              <a:rPr lang="en-US" altLang="zh-CN"/>
              <a:pPr/>
              <a:t>129</a:t>
            </a:fld>
            <a:endParaRPr lang="en-US" altLang="zh-CN" sz="1400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传递闭包的定理</a:t>
            </a:r>
            <a:r>
              <a:rPr lang="en-US" altLang="zh-CN" sz="4000" smtClean="0"/>
              <a:t>1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844675"/>
            <a:ext cx="7629525" cy="44640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/>
              <a:t>定理</a:t>
            </a:r>
            <a:r>
              <a:rPr lang="en-US" altLang="zh-CN" smtClean="0"/>
              <a:t>1. </a:t>
            </a:r>
            <a:r>
              <a:rPr lang="zh-CN" altLang="en-US" smtClean="0"/>
              <a:t>设模糊矩阵 </a:t>
            </a:r>
            <a:r>
              <a:rPr lang="en-US" altLang="zh-CN" smtClean="0"/>
              <a:t>A ∈ </a:t>
            </a:r>
            <a:r>
              <a:rPr lang="en-US" altLang="zh-CN" sz="3200" smtClean="0"/>
              <a:t>μ</a:t>
            </a:r>
            <a:r>
              <a:rPr lang="en-US" altLang="zh-CN" sz="3200" baseline="-25000" smtClean="0"/>
              <a:t>n×n</a:t>
            </a:r>
            <a:r>
              <a:rPr lang="en-US" altLang="zh-CN" baseline="-25000" smtClean="0"/>
              <a:t> </a:t>
            </a:r>
            <a:r>
              <a:rPr lang="zh-CN" altLang="en-US" smtClean="0"/>
              <a:t>，则</a:t>
            </a:r>
            <a:r>
              <a:rPr lang="en-US" altLang="zh-CN" smtClean="0"/>
              <a:t>A</a:t>
            </a:r>
            <a:r>
              <a:rPr lang="zh-CN" altLang="en-US" smtClean="0"/>
              <a:t>的传递闭包</a:t>
            </a:r>
            <a:r>
              <a:rPr lang="en-US" altLang="zh-CN" smtClean="0"/>
              <a:t>t(A)</a:t>
            </a:r>
            <a:r>
              <a:rPr lang="zh-CN" altLang="en-US" smtClean="0"/>
              <a:t>是</a:t>
            </a:r>
          </a:p>
        </p:txBody>
      </p:sp>
      <p:graphicFrame>
        <p:nvGraphicFramePr>
          <p:cNvPr id="1945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403350" y="2997200"/>
          <a:ext cx="6638925" cy="1366838"/>
        </p:xfrm>
        <a:graphic>
          <a:graphicData uri="http://schemas.openxmlformats.org/presentationml/2006/ole">
            <p:oleObj spid="_x0000_s193538" r:id="rId3" imgW="2159000" imgH="431800" progId="Equation.3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1536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F3254C9-3CFC-434F-977B-F2D920EA29C3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13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模糊关系</a:t>
            </a:r>
            <a:r>
              <a:rPr lang="en-US" altLang="zh-CN" sz="4000" smtClean="0"/>
              <a:t>——</a:t>
            </a:r>
            <a:r>
              <a:rPr lang="zh-CN" altLang="en-US" sz="4000" smtClean="0"/>
              <a:t>例</a:t>
            </a:r>
            <a:r>
              <a:rPr lang="en-US" altLang="zh-CN" sz="4000" smtClean="0"/>
              <a:t>2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pic>
        <p:nvPicPr>
          <p:cNvPr id="855044" name="Picture 4" descr="friends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700213"/>
            <a:ext cx="7850187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页脚占位符 4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</a:pPr>
            <a:r>
              <a:rPr lang="en-US" altLang="zh-CN" smtClean="0"/>
              <a:t>吉林大学计算机科学与技术学院</a:t>
            </a:r>
          </a:p>
        </p:txBody>
      </p:sp>
      <p:sp>
        <p:nvSpPr>
          <p:cNvPr id="2048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916F5AE4-BCDE-4E8E-816C-E8DD4F714C27}" type="slidenum">
              <a:rPr lang="en-US" altLang="zh-CN"/>
              <a:pPr/>
              <a:t>130</a:t>
            </a:fld>
            <a:endParaRPr lang="en-US" altLang="zh-CN" sz="1400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传递闭包定理</a:t>
            </a:r>
            <a:r>
              <a:rPr lang="en-US" altLang="zh-CN" sz="4000" smtClean="0"/>
              <a:t>1</a:t>
            </a:r>
            <a:r>
              <a:rPr lang="zh-CN" altLang="en-US" sz="4000" smtClean="0"/>
              <a:t>证明</a:t>
            </a:r>
          </a:p>
        </p:txBody>
      </p:sp>
      <p:graphicFrame>
        <p:nvGraphicFramePr>
          <p:cNvPr id="20482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689100" y="1484313"/>
          <a:ext cx="5692775" cy="4071937"/>
        </p:xfrm>
        <a:graphic>
          <a:graphicData uri="http://schemas.openxmlformats.org/presentationml/2006/ole">
            <p:oleObj spid="_x0000_s194562" r:id="rId3" imgW="7581900" imgH="5422900" progId="">
              <p:embed/>
            </p:oleObj>
          </a:graphicData>
        </a:graphic>
      </p:graphicFrame>
      <p:sp>
        <p:nvSpPr>
          <p:cNvPr id="20486" name="文本框 1"/>
          <p:cNvSpPr txBox="1">
            <a:spLocks noChangeArrowheads="1"/>
          </p:cNvSpPr>
          <p:nvPr/>
        </p:nvSpPr>
        <p:spPr bwMode="auto">
          <a:xfrm>
            <a:off x="733425" y="1608138"/>
            <a:ext cx="814388" cy="4603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传递</a:t>
            </a:r>
          </a:p>
        </p:txBody>
      </p:sp>
      <p:sp>
        <p:nvSpPr>
          <p:cNvPr id="20487" name="文本框 2"/>
          <p:cNvSpPr txBox="1">
            <a:spLocks noChangeArrowheads="1"/>
          </p:cNvSpPr>
          <p:nvPr/>
        </p:nvSpPr>
        <p:spPr bwMode="auto">
          <a:xfrm>
            <a:off x="717550" y="3517900"/>
            <a:ext cx="901700" cy="4603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包含</a:t>
            </a:r>
          </a:p>
        </p:txBody>
      </p:sp>
      <p:sp>
        <p:nvSpPr>
          <p:cNvPr id="20488" name="文本框 3"/>
          <p:cNvSpPr txBox="1">
            <a:spLocks noChangeArrowheads="1"/>
          </p:cNvSpPr>
          <p:nvPr/>
        </p:nvSpPr>
        <p:spPr bwMode="auto">
          <a:xfrm>
            <a:off x="715963" y="4243388"/>
            <a:ext cx="831850" cy="4603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最小</a:t>
            </a: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页脚占位符 5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</a:pPr>
            <a:r>
              <a:rPr lang="en-US" altLang="zh-CN" smtClean="0"/>
              <a:t>吉林大学计算机科学与技术学院</a:t>
            </a:r>
          </a:p>
        </p:txBody>
      </p:sp>
      <p:sp>
        <p:nvSpPr>
          <p:cNvPr id="21508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908034E7-1976-43A5-BB61-D2E32FAF9DA7}" type="slidenum">
              <a:rPr lang="en-US" altLang="zh-CN"/>
              <a:pPr/>
              <a:t>131</a:t>
            </a:fld>
            <a:endParaRPr lang="en-US" altLang="zh-CN" sz="1400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传递闭包的定理</a:t>
            </a:r>
            <a:r>
              <a:rPr lang="en-US" altLang="zh-CN" sz="4000" smtClean="0"/>
              <a:t>2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844675"/>
            <a:ext cx="7559675" cy="44640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定理</a:t>
            </a:r>
            <a:r>
              <a:rPr lang="en-US" altLang="zh-CN" smtClean="0"/>
              <a:t>2. </a:t>
            </a:r>
            <a:r>
              <a:rPr lang="zh-CN" altLang="en-US" smtClean="0"/>
              <a:t>设模糊矩阵 </a:t>
            </a:r>
            <a:r>
              <a:rPr lang="en-US" altLang="zh-CN" smtClean="0"/>
              <a:t>A ∈ </a:t>
            </a:r>
            <a:r>
              <a:rPr lang="en-US" altLang="zh-CN" sz="3200" smtClean="0"/>
              <a:t>μ</a:t>
            </a:r>
            <a:r>
              <a:rPr lang="en-US" altLang="zh-CN" sz="3200" baseline="-25000" smtClean="0"/>
              <a:t>n×n</a:t>
            </a:r>
            <a:r>
              <a:rPr lang="en-US" altLang="zh-CN" baseline="-25000" smtClean="0"/>
              <a:t> </a:t>
            </a:r>
            <a:r>
              <a:rPr lang="zh-CN" altLang="en-US" smtClean="0"/>
              <a:t>，则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mtClean="0"/>
          </a:p>
          <a:p>
            <a:pPr eaLnBrk="1" hangingPunct="1">
              <a:buFont typeface="Wingdings" pitchFamily="2" charset="2"/>
              <a:buNone/>
            </a:pPr>
            <a:endParaRPr lang="zh-CN" altLang="en-US" smtClean="0"/>
          </a:p>
          <a:p>
            <a:pPr eaLnBrk="1" hangingPunct="1">
              <a:buFont typeface="Wingdings" pitchFamily="2" charset="2"/>
              <a:buNone/>
            </a:pPr>
            <a:endParaRPr lang="zh-CN" altLang="en-US" smtClean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其中，</a:t>
            </a:r>
            <a:r>
              <a:rPr lang="en-US" altLang="zh-CN" smtClean="0"/>
              <a:t>t(A)</a:t>
            </a:r>
            <a:r>
              <a:rPr lang="zh-CN" altLang="en-US" smtClean="0"/>
              <a:t>是传递闭包。</a:t>
            </a:r>
          </a:p>
        </p:txBody>
      </p:sp>
      <p:graphicFrame>
        <p:nvGraphicFramePr>
          <p:cNvPr id="2150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693988" y="2963863"/>
          <a:ext cx="3459162" cy="1498600"/>
        </p:xfrm>
        <a:graphic>
          <a:graphicData uri="http://schemas.openxmlformats.org/presentationml/2006/ole">
            <p:oleObj spid="_x0000_s195586" r:id="rId4" imgW="774364" imgH="431613" progId="Equation.3">
              <p:embed/>
            </p:oleObj>
          </a:graphicData>
        </a:graphic>
      </p:graphicFrame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页脚占位符 4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</a:pPr>
            <a:r>
              <a:rPr lang="en-US" altLang="zh-CN" smtClean="0"/>
              <a:t>吉林大学计算机科学与技术学院</a:t>
            </a:r>
          </a:p>
        </p:txBody>
      </p:sp>
      <p:sp>
        <p:nvSpPr>
          <p:cNvPr id="4505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9266346B-521F-4A38-8A52-5BE1D39E4873}" type="slidenum">
              <a:rPr lang="en-US" altLang="zh-CN"/>
              <a:pPr/>
              <a:t>132</a:t>
            </a:fld>
            <a:endParaRPr lang="en-US" altLang="zh-CN" sz="1400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定理</a:t>
            </a:r>
            <a:r>
              <a:rPr lang="en-US" altLang="zh-CN" sz="4000" smtClean="0"/>
              <a:t>2</a:t>
            </a:r>
            <a:r>
              <a:rPr lang="zh-CN" altLang="en-US" sz="4000" smtClean="0"/>
              <a:t>的意义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定理</a:t>
            </a:r>
            <a:r>
              <a:rPr lang="en-US" altLang="zh-CN" smtClean="0"/>
              <a:t>2</a:t>
            </a:r>
            <a:r>
              <a:rPr lang="zh-CN" altLang="en-US" smtClean="0"/>
              <a:t>说明，当</a:t>
            </a:r>
            <a:r>
              <a:rPr lang="en-US" altLang="zh-CN" smtClean="0"/>
              <a:t>R</a:t>
            </a:r>
            <a:r>
              <a:rPr lang="zh-CN" altLang="en-US" smtClean="0"/>
              <a:t>是</a:t>
            </a:r>
            <a:r>
              <a:rPr lang="en-US" altLang="zh-CN" smtClean="0"/>
              <a:t>n</a:t>
            </a:r>
            <a:r>
              <a:rPr lang="zh-CN" altLang="en-US" smtClean="0"/>
              <a:t>阶方阵时，至多用</a:t>
            </a:r>
            <a:r>
              <a:rPr lang="en-US" altLang="zh-CN" smtClean="0"/>
              <a:t>n</a:t>
            </a:r>
            <a:r>
              <a:rPr lang="zh-CN" altLang="en-US" smtClean="0"/>
              <a:t>次并运算，就可以得到</a:t>
            </a:r>
            <a:r>
              <a:rPr lang="en-US" altLang="zh-CN" smtClean="0"/>
              <a:t>R</a:t>
            </a:r>
            <a:r>
              <a:rPr lang="zh-CN" altLang="en-US" smtClean="0"/>
              <a:t>的传递闭包</a:t>
            </a:r>
          </a:p>
          <a:p>
            <a:pPr eaLnBrk="1" hangingPunct="1"/>
            <a:r>
              <a:rPr lang="zh-CN" altLang="en-US" smtClean="0"/>
              <a:t>定理</a:t>
            </a:r>
            <a:r>
              <a:rPr lang="en-US" altLang="zh-CN" smtClean="0"/>
              <a:t>2</a:t>
            </a:r>
            <a:r>
              <a:rPr lang="zh-CN" altLang="en-US" smtClean="0"/>
              <a:t>极大地简化了传递闭包的计算</a:t>
            </a: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页脚占位符 4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</a:pPr>
            <a:r>
              <a:rPr lang="en-US" altLang="zh-CN" smtClean="0"/>
              <a:t>吉林大学计算机科学与技术学院</a:t>
            </a:r>
          </a:p>
        </p:txBody>
      </p:sp>
      <p:sp>
        <p:nvSpPr>
          <p:cNvPr id="46083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00780F59-AAF8-4941-BAB1-D290CDF96EA8}" type="slidenum">
              <a:rPr lang="en-US" altLang="zh-CN"/>
              <a:pPr/>
              <a:t>133</a:t>
            </a:fld>
            <a:endParaRPr lang="en-US" altLang="zh-CN" sz="1400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4000" smtClean="0"/>
          </a:p>
        </p:txBody>
      </p:sp>
      <p:sp>
        <p:nvSpPr>
          <p:cNvPr id="4608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模糊相似矩阵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自反性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对称性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任意模糊矩阵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其传递闭包</a:t>
            </a:r>
            <a:r>
              <a:rPr lang="en-US" altLang="zh-CN" smtClean="0"/>
              <a:t>——</a:t>
            </a:r>
            <a:r>
              <a:rPr lang="zh-CN" altLang="en-US" smtClean="0"/>
              <a:t>传递性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模糊相似矩阵</a:t>
            </a:r>
            <a:r>
              <a:rPr lang="zh-CN" altLang="en-US" smtClean="0">
                <a:sym typeface="Wingdings" pitchFamily="2" charset="2"/>
              </a:rPr>
              <a:t>传递闭包模糊等价矩阵</a:t>
            </a:r>
            <a:endParaRPr lang="zh-CN" altLang="en-US" smtClean="0"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页脚占位符 4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</a:pPr>
            <a:r>
              <a:rPr lang="en-US" altLang="zh-CN" smtClean="0"/>
              <a:t>吉林大学计算机科学与技术学院</a:t>
            </a:r>
          </a:p>
        </p:txBody>
      </p:sp>
      <p:sp>
        <p:nvSpPr>
          <p:cNvPr id="4710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13D8FF2-0920-44B2-96C9-3DDBC9EC6837}" type="slidenum">
              <a:rPr lang="en-US" altLang="zh-CN"/>
              <a:pPr/>
              <a:t>134</a:t>
            </a:fld>
            <a:endParaRPr lang="en-US" altLang="zh-CN" sz="1400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改造有理！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3200" smtClean="0"/>
              <a:t>定理</a:t>
            </a:r>
            <a:r>
              <a:rPr lang="en-US" altLang="zh-CN" sz="3200" smtClean="0"/>
              <a:t>. </a:t>
            </a:r>
            <a:r>
              <a:rPr lang="zh-CN" altLang="en-US" sz="3200" smtClean="0"/>
              <a:t>相似矩阵</a:t>
            </a:r>
            <a:r>
              <a:rPr lang="en-US" altLang="zh-CN" sz="3200" smtClean="0"/>
              <a:t>R</a:t>
            </a:r>
            <a:r>
              <a:rPr lang="en-US" altLang="zh-CN" smtClean="0"/>
              <a:t>∈</a:t>
            </a:r>
            <a:r>
              <a:rPr lang="en-US" altLang="zh-CN" sz="3200" smtClean="0"/>
              <a:t>μ</a:t>
            </a:r>
            <a:r>
              <a:rPr lang="en-US" altLang="zh-CN" sz="3200" baseline="-25000" smtClean="0"/>
              <a:t>n×n</a:t>
            </a:r>
            <a:r>
              <a:rPr lang="en-US" altLang="zh-CN" baseline="-25000" smtClean="0"/>
              <a:t> </a:t>
            </a:r>
            <a:r>
              <a:rPr lang="zh-CN" altLang="en-US" sz="3200" smtClean="0"/>
              <a:t>的传递闭包是等价矩阵，且</a:t>
            </a:r>
            <a:r>
              <a:rPr lang="en-US" altLang="zh-CN" sz="3200" smtClean="0"/>
              <a:t>t(R)=R</a:t>
            </a:r>
            <a:r>
              <a:rPr lang="en-US" altLang="zh-CN" sz="3200" baseline="30000" smtClean="0"/>
              <a:t>n</a:t>
            </a:r>
            <a:endParaRPr lang="en-US" altLang="zh-CN" sz="3200" smtClean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3200" smtClean="0"/>
              <a:t>证明：只需证明自反性和对称性</a:t>
            </a:r>
          </a:p>
          <a:p>
            <a:pPr eaLnBrk="1" hangingPunct="1"/>
            <a:r>
              <a:rPr lang="en-US" altLang="zh-CN" sz="3200" smtClean="0"/>
              <a:t>R</a:t>
            </a:r>
            <a:r>
              <a:rPr lang="zh-CN" altLang="en-US" sz="3200" smtClean="0"/>
              <a:t>自反</a:t>
            </a:r>
            <a:r>
              <a:rPr lang="zh-CN" altLang="en-US" sz="3200" smtClean="0">
                <a:latin typeface="Batang" pitchFamily="18" charset="-127"/>
                <a:ea typeface="Batang" pitchFamily="18" charset="-127"/>
              </a:rPr>
              <a:t>⇒ </a:t>
            </a:r>
            <a:r>
              <a:rPr lang="en-US" altLang="zh-CN" sz="3200" smtClean="0"/>
              <a:t>I </a:t>
            </a:r>
            <a:r>
              <a:rPr lang="en-US" altLang="zh-CN" sz="3200" smtClean="0">
                <a:latin typeface="Batang" pitchFamily="18" charset="-127"/>
                <a:ea typeface="Batang" pitchFamily="18" charset="-127"/>
              </a:rPr>
              <a:t>⊆</a:t>
            </a:r>
            <a:r>
              <a:rPr lang="en-US" altLang="zh-CN" sz="3200" smtClean="0"/>
              <a:t> R</a:t>
            </a:r>
            <a:r>
              <a:rPr lang="en-US" altLang="zh-CN" sz="3200" smtClean="0">
                <a:latin typeface="Batang" pitchFamily="18" charset="-127"/>
                <a:ea typeface="Batang" pitchFamily="18" charset="-127"/>
              </a:rPr>
              <a:t>⊆</a:t>
            </a:r>
            <a:r>
              <a:rPr lang="en-US" altLang="zh-CN" sz="3200" smtClean="0"/>
              <a:t>R</a:t>
            </a:r>
            <a:r>
              <a:rPr lang="en-US" altLang="zh-CN" sz="3200" baseline="30000" smtClean="0"/>
              <a:t>2 </a:t>
            </a:r>
            <a:r>
              <a:rPr lang="en-US" altLang="zh-CN" sz="3200" smtClean="0">
                <a:latin typeface="Batang" pitchFamily="18" charset="-127"/>
                <a:ea typeface="Batang" pitchFamily="18" charset="-127"/>
              </a:rPr>
              <a:t>⊆</a:t>
            </a:r>
            <a:r>
              <a:rPr lang="en-US" altLang="zh-CN" sz="3200" smtClean="0"/>
              <a:t> … </a:t>
            </a:r>
            <a:r>
              <a:rPr lang="en-US" altLang="zh-CN" sz="3200" smtClean="0">
                <a:latin typeface="Batang" pitchFamily="18" charset="-127"/>
                <a:ea typeface="Batang" pitchFamily="18" charset="-127"/>
              </a:rPr>
              <a:t>⊆</a:t>
            </a:r>
            <a:r>
              <a:rPr lang="en-US" altLang="zh-CN" sz="3200" smtClean="0"/>
              <a:t>R</a:t>
            </a:r>
            <a:r>
              <a:rPr lang="en-US" altLang="zh-CN" sz="3200" baseline="30000" smtClean="0"/>
              <a:t>n</a:t>
            </a:r>
            <a:endParaRPr lang="en-US" altLang="zh-CN" sz="3200" smtClean="0"/>
          </a:p>
          <a:p>
            <a:pPr eaLnBrk="1" hangingPunct="1"/>
            <a:r>
              <a:rPr lang="en-US" altLang="zh-CN" sz="3200" smtClean="0">
                <a:latin typeface="Batang" pitchFamily="18" charset="-127"/>
                <a:ea typeface="Batang" pitchFamily="18" charset="-127"/>
              </a:rPr>
              <a:t>⇒t(R)=∪</a:t>
            </a:r>
            <a:r>
              <a:rPr lang="en-US" altLang="zh-CN" sz="3200" baseline="-25000" smtClean="0">
                <a:latin typeface="Batang" pitchFamily="18" charset="-127"/>
                <a:ea typeface="Batang" pitchFamily="18" charset="-127"/>
              </a:rPr>
              <a:t>k=1</a:t>
            </a:r>
            <a:r>
              <a:rPr lang="en-US" altLang="zh-CN" sz="3200" baseline="30000" smtClean="0">
                <a:latin typeface="Batang" pitchFamily="18" charset="-127"/>
                <a:ea typeface="Batang" pitchFamily="18" charset="-127"/>
              </a:rPr>
              <a:t>n </a:t>
            </a:r>
            <a:r>
              <a:rPr lang="en-US" altLang="zh-CN" sz="3200" smtClean="0">
                <a:latin typeface="Batang" pitchFamily="18" charset="-127"/>
                <a:ea typeface="Batang" pitchFamily="18" charset="-127"/>
              </a:rPr>
              <a:t>R</a:t>
            </a:r>
            <a:r>
              <a:rPr lang="en-US" altLang="zh-CN" sz="3200" baseline="30000" smtClean="0">
                <a:latin typeface="Batang" pitchFamily="18" charset="-127"/>
                <a:ea typeface="Batang" pitchFamily="18" charset="-127"/>
              </a:rPr>
              <a:t>k</a:t>
            </a:r>
            <a:r>
              <a:rPr lang="en-US" altLang="zh-CN" sz="3200" smtClean="0">
                <a:latin typeface="Batang" pitchFamily="18" charset="-127"/>
                <a:ea typeface="Batang" pitchFamily="18" charset="-127"/>
              </a:rPr>
              <a:t>= </a:t>
            </a:r>
            <a:r>
              <a:rPr lang="en-US" altLang="zh-CN" sz="3200" smtClean="0"/>
              <a:t>R</a:t>
            </a:r>
            <a:r>
              <a:rPr lang="en-US" altLang="zh-CN" sz="3200" baseline="30000" smtClean="0"/>
              <a:t>n</a:t>
            </a:r>
            <a:r>
              <a:rPr lang="zh-CN" altLang="en-US" sz="3200" smtClean="0"/>
              <a:t>是自反的</a:t>
            </a:r>
          </a:p>
          <a:p>
            <a:pPr eaLnBrk="1" hangingPunct="1"/>
            <a:r>
              <a:rPr lang="zh-CN" altLang="en-US" sz="3200" smtClean="0"/>
              <a:t>对称性。</a:t>
            </a:r>
            <a:r>
              <a:rPr lang="en-US" altLang="zh-CN" sz="3200" smtClean="0"/>
              <a:t>R= R</a:t>
            </a:r>
            <a:r>
              <a:rPr lang="en-US" altLang="zh-CN" sz="3200" baseline="30000" smtClean="0"/>
              <a:t>T</a:t>
            </a:r>
            <a:r>
              <a:rPr lang="en-US" altLang="zh-CN" sz="3200" smtClean="0">
                <a:latin typeface="Batang" pitchFamily="18" charset="-127"/>
                <a:ea typeface="Batang" pitchFamily="18" charset="-127"/>
              </a:rPr>
              <a:t>⇒(</a:t>
            </a:r>
            <a:r>
              <a:rPr lang="en-US" altLang="zh-CN" sz="3200" smtClean="0"/>
              <a:t>R</a:t>
            </a:r>
            <a:r>
              <a:rPr lang="en-US" altLang="zh-CN" sz="3200" baseline="30000" smtClean="0"/>
              <a:t>n</a:t>
            </a:r>
            <a:r>
              <a:rPr lang="en-US" altLang="zh-CN" sz="3200" smtClean="0">
                <a:latin typeface="Batang" pitchFamily="18" charset="-127"/>
                <a:ea typeface="Batang" pitchFamily="18" charset="-127"/>
              </a:rPr>
              <a:t>)</a:t>
            </a:r>
            <a:r>
              <a:rPr lang="en-US" altLang="zh-CN" sz="3200" baseline="30000" smtClean="0">
                <a:latin typeface="Batang" pitchFamily="18" charset="-127"/>
                <a:ea typeface="Batang" pitchFamily="18" charset="-127"/>
              </a:rPr>
              <a:t>T</a:t>
            </a:r>
            <a:r>
              <a:rPr lang="en-US" altLang="zh-CN" sz="3200" smtClean="0">
                <a:latin typeface="Batang" pitchFamily="18" charset="-127"/>
                <a:ea typeface="Batang" pitchFamily="18" charset="-127"/>
              </a:rPr>
              <a:t>= (</a:t>
            </a:r>
            <a:r>
              <a:rPr lang="en-US" altLang="zh-CN" sz="3200" smtClean="0"/>
              <a:t>R</a:t>
            </a:r>
            <a:r>
              <a:rPr lang="en-US" altLang="zh-CN" sz="3200" baseline="30000" smtClean="0"/>
              <a:t>T</a:t>
            </a:r>
            <a:r>
              <a:rPr lang="en-US" altLang="zh-CN" sz="3200" smtClean="0">
                <a:latin typeface="Batang" pitchFamily="18" charset="-127"/>
                <a:ea typeface="Batang" pitchFamily="18" charset="-127"/>
              </a:rPr>
              <a:t>)</a:t>
            </a:r>
            <a:r>
              <a:rPr lang="en-US" altLang="zh-CN" sz="3200" baseline="30000" smtClean="0">
                <a:latin typeface="Batang" pitchFamily="18" charset="-127"/>
                <a:ea typeface="Batang" pitchFamily="18" charset="-127"/>
              </a:rPr>
              <a:t>n</a:t>
            </a:r>
            <a:r>
              <a:rPr lang="en-US" altLang="zh-CN" sz="3200" smtClean="0">
                <a:latin typeface="Batang" pitchFamily="18" charset="-127"/>
                <a:ea typeface="Batang" pitchFamily="18" charset="-127"/>
              </a:rPr>
              <a:t> = (</a:t>
            </a:r>
            <a:r>
              <a:rPr lang="en-US" altLang="zh-CN" sz="3200" smtClean="0"/>
              <a:t>R</a:t>
            </a:r>
            <a:r>
              <a:rPr lang="en-US" altLang="zh-CN" sz="3200" baseline="30000" smtClean="0"/>
              <a:t>n</a:t>
            </a:r>
            <a:r>
              <a:rPr lang="en-US" altLang="zh-CN" sz="3200" smtClean="0">
                <a:latin typeface="Batang" pitchFamily="18" charset="-127"/>
                <a:ea typeface="Batang" pitchFamily="18" charset="-127"/>
              </a:rPr>
              <a:t>)</a:t>
            </a:r>
            <a:endParaRPr lang="en-US" altLang="zh-CN" sz="3200" baseline="30000" smtClean="0">
              <a:latin typeface="Batang" pitchFamily="18" charset="-127"/>
              <a:ea typeface="Batang" pitchFamily="18" charset="-127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页脚占位符 4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</a:pPr>
            <a:r>
              <a:rPr lang="en-US" altLang="zh-CN" smtClean="0"/>
              <a:t>吉林大学计算机科学与技术学院</a:t>
            </a:r>
          </a:p>
        </p:txBody>
      </p:sp>
      <p:sp>
        <p:nvSpPr>
          <p:cNvPr id="48131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FF43F933-1A47-42D1-9B6C-31930017B0B7}" type="slidenum">
              <a:rPr lang="en-US" altLang="zh-CN"/>
              <a:pPr/>
              <a:t>135</a:t>
            </a:fld>
            <a:endParaRPr lang="en-US" altLang="zh-CN" sz="1400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481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定理</a:t>
            </a:r>
            <a:r>
              <a:rPr lang="en-US" altLang="zh-CN" smtClean="0"/>
              <a:t>. </a:t>
            </a:r>
            <a:r>
              <a:rPr lang="zh-CN" altLang="en-US" smtClean="0"/>
              <a:t>设</a:t>
            </a:r>
            <a:r>
              <a:rPr lang="en-US" altLang="zh-CN" smtClean="0"/>
              <a:t>R</a:t>
            </a:r>
            <a:r>
              <a:rPr lang="en-US" altLang="zh-CN" sz="4000" smtClean="0"/>
              <a:t>∈</a:t>
            </a:r>
            <a:r>
              <a:rPr lang="en-US" altLang="zh-CN" smtClean="0"/>
              <a:t>μ</a:t>
            </a:r>
            <a:r>
              <a:rPr lang="en-US" altLang="zh-CN" baseline="-25000" smtClean="0"/>
              <a:t>n×n</a:t>
            </a:r>
            <a:r>
              <a:rPr lang="en-US" altLang="zh-CN" sz="4000" baseline="-25000" smtClean="0"/>
              <a:t> </a:t>
            </a:r>
            <a:r>
              <a:rPr lang="zh-CN" altLang="en-US" smtClean="0"/>
              <a:t>为相似矩阵。则对于任意自然数</a:t>
            </a:r>
            <a:r>
              <a:rPr lang="en-US" altLang="zh-CN" smtClean="0"/>
              <a:t>m</a:t>
            </a:r>
            <a:r>
              <a:rPr lang="zh-CN" altLang="zh-CN" smtClean="0"/>
              <a:t>≥</a:t>
            </a:r>
            <a:r>
              <a:rPr lang="en-US" altLang="zh-CN" smtClean="0"/>
              <a:t>n, </a:t>
            </a:r>
            <a:r>
              <a:rPr lang="zh-CN" altLang="en-US" smtClean="0"/>
              <a:t>都有</a:t>
            </a:r>
            <a:r>
              <a:rPr lang="en-US" altLang="zh-CN" smtClean="0"/>
              <a:t>t(R)=R</a:t>
            </a:r>
            <a:r>
              <a:rPr lang="en-US" altLang="zh-CN" baseline="30000" smtClean="0"/>
              <a:t>m</a:t>
            </a:r>
            <a:endParaRPr lang="en-US" altLang="zh-CN" smtClean="0"/>
          </a:p>
          <a:p>
            <a:pPr eaLnBrk="1" hangingPunct="1">
              <a:buFont typeface="Wingdings" pitchFamily="2" charset="2"/>
              <a:buNone/>
            </a:pPr>
            <a:endParaRPr lang="en-US" altLang="zh-CN" baseline="30000" smtClean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证明： </a:t>
            </a:r>
            <a:r>
              <a:rPr lang="en-US" altLang="zh-CN" smtClean="0"/>
              <a:t>R</a:t>
            </a:r>
            <a:r>
              <a:rPr lang="zh-CN" altLang="en-US" smtClean="0"/>
              <a:t>自反</a:t>
            </a:r>
            <a:r>
              <a:rPr lang="en-US" altLang="zh-CN" smtClean="0"/>
              <a:t>=&gt;</a:t>
            </a:r>
            <a:r>
              <a:rPr lang="en-US" altLang="zh-CN" baseline="30000" smtClean="0"/>
              <a:t> </a:t>
            </a:r>
            <a:r>
              <a:rPr lang="en-US" altLang="zh-CN" smtClean="0"/>
              <a:t>I </a:t>
            </a:r>
            <a:r>
              <a:rPr lang="en-US" altLang="zh-CN" smtClean="0">
                <a:latin typeface="Batang" pitchFamily="18" charset="-127"/>
                <a:ea typeface="Batang" pitchFamily="18" charset="-127"/>
              </a:rPr>
              <a:t>⊆</a:t>
            </a:r>
            <a:r>
              <a:rPr lang="en-US" altLang="zh-CN" smtClean="0"/>
              <a:t> R</a:t>
            </a:r>
            <a:r>
              <a:rPr lang="en-US" altLang="zh-CN" smtClean="0">
                <a:latin typeface="Batang" pitchFamily="18" charset="-127"/>
                <a:ea typeface="Batang" pitchFamily="18" charset="-127"/>
              </a:rPr>
              <a:t>⊆</a:t>
            </a:r>
            <a:r>
              <a:rPr lang="en-US" altLang="zh-CN" smtClean="0"/>
              <a:t>R</a:t>
            </a:r>
            <a:r>
              <a:rPr lang="en-US" altLang="zh-CN" baseline="30000" smtClean="0"/>
              <a:t>2 </a:t>
            </a:r>
            <a:r>
              <a:rPr lang="en-US" altLang="zh-CN" smtClean="0">
                <a:latin typeface="Batang" pitchFamily="18" charset="-127"/>
                <a:ea typeface="Batang" pitchFamily="18" charset="-127"/>
              </a:rPr>
              <a:t>⊆</a:t>
            </a:r>
            <a:r>
              <a:rPr lang="en-US" altLang="zh-CN" smtClean="0"/>
              <a:t>… </a:t>
            </a:r>
            <a:r>
              <a:rPr lang="en-US" altLang="zh-CN" smtClean="0">
                <a:latin typeface="Batang" pitchFamily="18" charset="-127"/>
                <a:ea typeface="Batang" pitchFamily="18" charset="-127"/>
              </a:rPr>
              <a:t>⊆</a:t>
            </a:r>
            <a:r>
              <a:rPr lang="en-US" altLang="zh-CN" smtClean="0"/>
              <a:t>R</a:t>
            </a:r>
            <a:r>
              <a:rPr lang="en-US" altLang="zh-CN" baseline="30000" smtClean="0"/>
              <a:t>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t(R)=R</a:t>
            </a:r>
            <a:r>
              <a:rPr lang="en-US" altLang="zh-CN" baseline="30000" smtClean="0"/>
              <a:t>n </a:t>
            </a:r>
            <a:r>
              <a:rPr lang="en-US" altLang="zh-CN" smtClean="0">
                <a:latin typeface="Batang" pitchFamily="18" charset="-127"/>
                <a:ea typeface="Batang" pitchFamily="18" charset="-127"/>
              </a:rPr>
              <a:t>⊆</a:t>
            </a:r>
            <a:r>
              <a:rPr lang="en-US" altLang="zh-CN" smtClean="0"/>
              <a:t>R</a:t>
            </a:r>
            <a:r>
              <a:rPr lang="en-US" altLang="zh-CN" baseline="30000" smtClean="0"/>
              <a:t>m </a:t>
            </a:r>
            <a:r>
              <a:rPr lang="en-US" altLang="zh-CN" smtClean="0">
                <a:latin typeface="Batang" pitchFamily="18" charset="-127"/>
                <a:ea typeface="Batang" pitchFamily="18" charset="-127"/>
              </a:rPr>
              <a:t>⊆ ∪</a:t>
            </a:r>
            <a:r>
              <a:rPr lang="en-US" altLang="zh-CN" baseline="-25000" smtClean="0">
                <a:latin typeface="Batang" pitchFamily="18" charset="-127"/>
                <a:ea typeface="Batang" pitchFamily="18" charset="-127"/>
              </a:rPr>
              <a:t>k=1</a:t>
            </a:r>
            <a:r>
              <a:rPr lang="en-US" altLang="en-US" baseline="30000" smtClean="0"/>
              <a:t>∞</a:t>
            </a:r>
            <a:r>
              <a:rPr lang="en-US" altLang="zh-CN" baseline="30000" smtClean="0">
                <a:latin typeface="Batang" pitchFamily="18" charset="-127"/>
                <a:ea typeface="Batang" pitchFamily="18" charset="-127"/>
              </a:rPr>
              <a:t> </a:t>
            </a:r>
            <a:r>
              <a:rPr lang="en-US" altLang="zh-CN" smtClean="0">
                <a:latin typeface="Batang" pitchFamily="18" charset="-127"/>
                <a:ea typeface="Batang" pitchFamily="18" charset="-127"/>
              </a:rPr>
              <a:t>R</a:t>
            </a:r>
            <a:r>
              <a:rPr lang="en-US" altLang="zh-CN" baseline="30000" smtClean="0">
                <a:latin typeface="Batang" pitchFamily="18" charset="-127"/>
                <a:ea typeface="Batang" pitchFamily="18" charset="-127"/>
              </a:rPr>
              <a:t>k</a:t>
            </a:r>
            <a:r>
              <a:rPr lang="en-US" altLang="zh-CN" smtClean="0">
                <a:latin typeface="Batang" pitchFamily="18" charset="-127"/>
                <a:ea typeface="Batang" pitchFamily="18" charset="-127"/>
              </a:rPr>
              <a:t>=</a:t>
            </a:r>
            <a:r>
              <a:rPr lang="en-US" altLang="zh-CN" smtClean="0"/>
              <a:t>t(R)</a:t>
            </a: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页脚占位符 4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</a:pPr>
            <a:r>
              <a:rPr lang="en-US" altLang="zh-CN" smtClean="0"/>
              <a:t>吉林大学计算机科学与技术学院</a:t>
            </a:r>
          </a:p>
        </p:txBody>
      </p:sp>
      <p:sp>
        <p:nvSpPr>
          <p:cNvPr id="4915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3B74D7C4-1D69-410E-93FD-052691A89586}" type="slidenum">
              <a:rPr lang="en-US" altLang="zh-CN"/>
              <a:pPr/>
              <a:t>136</a:t>
            </a:fld>
            <a:endParaRPr lang="en-US" altLang="zh-CN" sz="1400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模糊相似矩阵</a:t>
            </a:r>
            <a:r>
              <a:rPr lang="zh-CN" altLang="en-US" sz="4000" smtClean="0">
                <a:sym typeface="Wingdings" pitchFamily="2" charset="2"/>
              </a:rPr>
              <a:t>模糊等价矩阵</a:t>
            </a:r>
            <a:endParaRPr lang="zh-CN" altLang="en-US" sz="4000" smtClean="0"/>
          </a:p>
        </p:txBody>
      </p:sp>
      <p:sp>
        <p:nvSpPr>
          <p:cNvPr id="4915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将相似矩阵改造成等价矩阵</a:t>
            </a:r>
          </a:p>
          <a:p>
            <a:pPr eaLnBrk="1" hangingPunct="1"/>
            <a:r>
              <a:rPr lang="zh-CN" altLang="en-US" smtClean="0"/>
              <a:t>只需求相似矩阵的传递闭包</a:t>
            </a: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页脚占位符 4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</a:pPr>
            <a:r>
              <a:rPr lang="en-US" altLang="zh-CN" smtClean="0"/>
              <a:t>吉林大学计算机科学与技术学院</a:t>
            </a:r>
          </a:p>
        </p:txBody>
      </p:sp>
      <p:sp>
        <p:nvSpPr>
          <p:cNvPr id="5017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169CA91-68FD-4B06-AFE9-FAA71ADA8AC7}" type="slidenum">
              <a:rPr lang="en-US" altLang="zh-CN"/>
              <a:pPr/>
              <a:t>137</a:t>
            </a:fld>
            <a:endParaRPr lang="en-US" altLang="zh-CN" sz="1400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可否更简单？</a:t>
            </a:r>
            <a:r>
              <a:rPr lang="en-US" altLang="zh-CN" smtClean="0"/>
              <a:t>t(R)=R</a:t>
            </a:r>
            <a:r>
              <a:rPr lang="en-US" altLang="zh-CN" baseline="30000" smtClean="0"/>
              <a:t>n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mtClean="0"/>
              <a:t>定理</a:t>
            </a:r>
            <a:r>
              <a:rPr lang="en-US" altLang="zh-CN" smtClean="0"/>
              <a:t>. </a:t>
            </a:r>
            <a:r>
              <a:rPr lang="zh-CN" altLang="en-US" smtClean="0"/>
              <a:t>设</a:t>
            </a:r>
            <a:r>
              <a:rPr lang="en-US" altLang="zh-CN" smtClean="0"/>
              <a:t>R∈μ</a:t>
            </a:r>
            <a:r>
              <a:rPr lang="en-US" altLang="zh-CN" baseline="-25000" smtClean="0"/>
              <a:t>n×n</a:t>
            </a:r>
            <a:r>
              <a:rPr lang="en-US" altLang="zh-CN" smtClean="0"/>
              <a:t> </a:t>
            </a:r>
            <a:r>
              <a:rPr lang="zh-CN" altLang="en-US" smtClean="0"/>
              <a:t>是模糊相似矩阵，则存在一个最小自然数</a:t>
            </a:r>
            <a:r>
              <a:rPr lang="en-US" altLang="zh-CN" smtClean="0"/>
              <a:t>k (k≤n)</a:t>
            </a:r>
            <a:r>
              <a:rPr lang="zh-CN" altLang="en-US" smtClean="0"/>
              <a:t>，使得传递闭包</a:t>
            </a:r>
            <a:r>
              <a:rPr lang="en-US" altLang="zh-CN" smtClean="0"/>
              <a:t>t(R)=R</a:t>
            </a:r>
            <a:r>
              <a:rPr lang="en-US" altLang="zh-CN" baseline="30000" smtClean="0"/>
              <a:t>k</a:t>
            </a:r>
            <a:r>
              <a:rPr lang="zh-CN" altLang="en-US" smtClean="0"/>
              <a:t>，对于任何自然数</a:t>
            </a:r>
            <a:r>
              <a:rPr lang="en-US" altLang="zh-CN" smtClean="0"/>
              <a:t>b≥k</a:t>
            </a:r>
            <a:r>
              <a:rPr lang="zh-CN" altLang="en-US" smtClean="0"/>
              <a:t>，都有</a:t>
            </a:r>
            <a:r>
              <a:rPr lang="en-US" altLang="zh-CN" smtClean="0"/>
              <a:t>R</a:t>
            </a:r>
            <a:r>
              <a:rPr lang="en-US" altLang="zh-CN" baseline="30000" smtClean="0"/>
              <a:t>b</a:t>
            </a:r>
            <a:r>
              <a:rPr lang="en-US" altLang="zh-CN" smtClean="0"/>
              <a:t>=R</a:t>
            </a:r>
            <a:r>
              <a:rPr lang="en-US" altLang="zh-CN" baseline="30000" smtClean="0"/>
              <a:t>k</a:t>
            </a:r>
            <a:r>
              <a:rPr lang="zh-CN" altLang="en-US" smtClean="0"/>
              <a:t>，此时，</a:t>
            </a:r>
            <a:r>
              <a:rPr lang="en-US" altLang="zh-CN" smtClean="0"/>
              <a:t>t(R)</a:t>
            </a:r>
            <a:r>
              <a:rPr lang="zh-CN" altLang="en-US" smtClean="0"/>
              <a:t>是模糊等价矩阵。</a:t>
            </a: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平方法求传递闭包</a:t>
            </a:r>
          </a:p>
        </p:txBody>
      </p:sp>
      <p:sp>
        <p:nvSpPr>
          <p:cNvPr id="22532" name="内容占位符 2"/>
          <p:cNvSpPr>
            <a:spLocks noGrp="1" noChangeArrowheads="1"/>
          </p:cNvSpPr>
          <p:nvPr>
            <p:ph idx="1"/>
          </p:nvPr>
        </p:nvSpPr>
        <p:spPr>
          <a:xfrm>
            <a:off x="1066800" y="1844675"/>
            <a:ext cx="7772400" cy="1460500"/>
          </a:xfrm>
        </p:spPr>
        <p:txBody>
          <a:bodyPr/>
          <a:lstStyle/>
          <a:p>
            <a:r>
              <a:rPr lang="zh-CN" altLang="en-US" smtClean="0"/>
              <a:t>从模糊相似矩阵</a:t>
            </a:r>
            <a:r>
              <a:rPr lang="en-US" altLang="zh-CN" smtClean="0"/>
              <a:t>R</a:t>
            </a:r>
            <a:r>
              <a:rPr lang="zh-CN" altLang="en-US" smtClean="0"/>
              <a:t>出发，依次求平方</a:t>
            </a: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1317625" y="4795838"/>
            <a:ext cx="7070725" cy="1198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b="1"/>
              <a:t>当第一次出现</a:t>
            </a:r>
            <a:r>
              <a:rPr lang="en-US" altLang="zh-CN" sz="3600" b="1"/>
              <a:t>R</a:t>
            </a:r>
            <a:r>
              <a:rPr lang="en-US" altLang="zh-CN" sz="3600" b="1" baseline="30000"/>
              <a:t>k </a:t>
            </a:r>
            <a:r>
              <a:rPr lang="en-US" altLang="zh-CN" sz="3600" b="1"/>
              <a:t>◦R</a:t>
            </a:r>
            <a:r>
              <a:rPr lang="en-US" altLang="zh-CN" sz="3600" b="1" baseline="30000"/>
              <a:t>k </a:t>
            </a:r>
            <a:r>
              <a:rPr lang="en-US" altLang="zh-CN" sz="3600" b="1"/>
              <a:t>=R</a:t>
            </a:r>
            <a:r>
              <a:rPr lang="en-US" altLang="zh-CN" sz="3600" b="1" baseline="30000"/>
              <a:t>k</a:t>
            </a:r>
            <a:r>
              <a:rPr lang="zh-CN" altLang="en-US" sz="3600" b="1"/>
              <a:t>时， </a:t>
            </a:r>
            <a:r>
              <a:rPr lang="en-US" altLang="zh-CN" sz="3600" b="1"/>
              <a:t>R</a:t>
            </a:r>
            <a:r>
              <a:rPr lang="en-US" altLang="zh-CN" sz="3600" b="1" baseline="30000"/>
              <a:t>k</a:t>
            </a:r>
            <a:r>
              <a:rPr lang="zh-CN" altLang="en-US" sz="3600" b="1"/>
              <a:t>就是所求的传递闭包</a:t>
            </a:r>
            <a:r>
              <a:rPr lang="en-US" altLang="zh-CN" sz="3600" b="1"/>
              <a:t>t(R)</a:t>
            </a:r>
            <a:endParaRPr lang="zh-CN" altLang="en-US" sz="3600" b="1"/>
          </a:p>
        </p:txBody>
      </p:sp>
      <p:graphicFrame>
        <p:nvGraphicFramePr>
          <p:cNvPr id="22530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709738" y="3170238"/>
          <a:ext cx="6284912" cy="974725"/>
        </p:xfrm>
        <a:graphic>
          <a:graphicData uri="http://schemas.openxmlformats.org/presentationml/2006/ole">
            <p:oleObj spid="_x0000_s196610" r:id="rId3" imgW="19558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页脚占位符 5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</a:pPr>
            <a:r>
              <a:rPr lang="en-US" altLang="zh-CN" smtClean="0"/>
              <a:t>吉林大学计算机科学与技术学院</a:t>
            </a:r>
          </a:p>
        </p:txBody>
      </p:sp>
      <p:sp>
        <p:nvSpPr>
          <p:cNvPr id="2355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9A10BB90-1413-4BAC-AF30-23904ED7624F}" type="slidenum">
              <a:rPr lang="en-US" altLang="zh-CN"/>
              <a:pPr/>
              <a:t>139</a:t>
            </a:fld>
            <a:endParaRPr lang="en-US" altLang="zh-CN" sz="1400"/>
          </a:p>
        </p:txBody>
      </p:sp>
      <p:sp>
        <p:nvSpPr>
          <p:cNvPr id="235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时间复杂度</a:t>
            </a:r>
          </a:p>
        </p:txBody>
      </p:sp>
      <p:graphicFrame>
        <p:nvGraphicFramePr>
          <p:cNvPr id="23554" name="对象 1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1244600" y="2065338"/>
          <a:ext cx="5080000" cy="1712912"/>
        </p:xfrm>
        <a:graphic>
          <a:graphicData uri="http://schemas.openxmlformats.org/presentationml/2006/ole">
            <p:oleObj spid="_x0000_s197634" r:id="rId4" imgW="2184120" imgH="736560" progId="Equation.3">
              <p:embed/>
            </p:oleObj>
          </a:graphicData>
        </a:graphic>
      </p:graphicFrame>
      <p:graphicFrame>
        <p:nvGraphicFramePr>
          <p:cNvPr id="3" name="对象 2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1338263" y="4506913"/>
          <a:ext cx="2538412" cy="774700"/>
        </p:xfrm>
        <a:graphic>
          <a:graphicData uri="http://schemas.openxmlformats.org/presentationml/2006/ole">
            <p:oleObj spid="_x0000_s197635" r:id="rId5" imgW="74916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1638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6E1DFA2-F35A-450E-B41A-B97F539E9F65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14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pic>
        <p:nvPicPr>
          <p:cNvPr id="1639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51575" y="1484313"/>
            <a:ext cx="1128713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51575" y="2995613"/>
            <a:ext cx="112395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51575" y="4508500"/>
            <a:ext cx="111125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484313"/>
            <a:ext cx="952500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68638"/>
            <a:ext cx="1052513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5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9250" y="4508500"/>
            <a:ext cx="1044575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6426" name="Line 10"/>
          <p:cNvSpPr>
            <a:spLocks noChangeShapeType="1"/>
          </p:cNvSpPr>
          <p:nvPr/>
        </p:nvSpPr>
        <p:spPr bwMode="auto">
          <a:xfrm>
            <a:off x="2555875" y="2133600"/>
            <a:ext cx="36004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56427" name="Line 11"/>
          <p:cNvSpPr>
            <a:spLocks noChangeShapeType="1"/>
          </p:cNvSpPr>
          <p:nvPr/>
        </p:nvSpPr>
        <p:spPr bwMode="auto">
          <a:xfrm flipV="1">
            <a:off x="2700338" y="2420938"/>
            <a:ext cx="3384550" cy="13684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56428" name="Line 12"/>
          <p:cNvSpPr>
            <a:spLocks noChangeShapeType="1"/>
          </p:cNvSpPr>
          <p:nvPr/>
        </p:nvSpPr>
        <p:spPr bwMode="auto">
          <a:xfrm flipV="1">
            <a:off x="2700338" y="3644900"/>
            <a:ext cx="3455987" cy="16557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页脚占位符 5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</a:pPr>
            <a:r>
              <a:rPr lang="en-US" altLang="zh-CN" smtClean="0"/>
              <a:t>吉林大学计算机科学与技术学院</a:t>
            </a:r>
          </a:p>
        </p:txBody>
      </p:sp>
      <p:sp>
        <p:nvSpPr>
          <p:cNvPr id="24580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C67B18D8-FE6B-4210-82D1-2FC30FD1175E}" type="slidenum">
              <a:rPr lang="en-US" altLang="zh-CN"/>
              <a:pPr/>
              <a:t>140</a:t>
            </a:fld>
            <a:endParaRPr lang="en-US" altLang="zh-CN" sz="1400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课堂作业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844675"/>
            <a:ext cx="7699375" cy="44640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/>
              <a:t>设</a:t>
            </a:r>
          </a:p>
          <a:p>
            <a:pPr eaLnBrk="1" hangingPunct="1">
              <a:lnSpc>
                <a:spcPct val="90000"/>
              </a:lnSpc>
            </a:pPr>
            <a:endParaRPr lang="zh-CN" altLang="en-US" smtClean="0"/>
          </a:p>
          <a:p>
            <a:pPr eaLnBrk="1" hangingPunct="1">
              <a:lnSpc>
                <a:spcPct val="90000"/>
              </a:lnSpc>
            </a:pPr>
            <a:endParaRPr lang="zh-CN" altLang="en-US" smtClean="0"/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请问至多几次平方可以到达传递闭包？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请给出传递闭包</a:t>
            </a:r>
            <a:r>
              <a:rPr lang="en-US" altLang="zh-CN" smtClean="0"/>
              <a:t>t(R)</a:t>
            </a:r>
          </a:p>
        </p:txBody>
      </p:sp>
      <p:graphicFrame>
        <p:nvGraphicFramePr>
          <p:cNvPr id="2457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703388" y="1946275"/>
          <a:ext cx="3532187" cy="1928813"/>
        </p:xfrm>
        <a:graphic>
          <a:graphicData uri="http://schemas.openxmlformats.org/presentationml/2006/ole">
            <p:oleObj spid="_x0000_s198658" r:id="rId3" imgW="3352800" imgH="1778000" progId="">
              <p:embed/>
            </p:oleObj>
          </a:graphicData>
        </a:graphic>
      </p:graphicFrame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页脚占位符 4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</a:pPr>
            <a:r>
              <a:rPr lang="en-US" altLang="zh-CN" smtClean="0"/>
              <a:t>吉林大学计算机科学与技术学院</a:t>
            </a:r>
          </a:p>
        </p:txBody>
      </p:sp>
      <p:sp>
        <p:nvSpPr>
          <p:cNvPr id="51203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FCB0238-D22E-49A0-8005-F520E8E4432B}" type="slidenum">
              <a:rPr lang="en-US" altLang="zh-CN"/>
              <a:pPr/>
              <a:t>141</a:t>
            </a:fld>
            <a:endParaRPr lang="en-US" altLang="zh-CN" sz="1400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课堂作业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证明：若</a:t>
            </a:r>
            <a:r>
              <a:rPr lang="en-US" altLang="zh-CN" smtClean="0"/>
              <a:t>Q,R</a:t>
            </a:r>
            <a:r>
              <a:rPr lang="zh-CN" altLang="en-US" smtClean="0"/>
              <a:t>是传递的，则</a:t>
            </a:r>
            <a:r>
              <a:rPr lang="en-US" altLang="zh-CN" smtClean="0"/>
              <a:t>Q</a:t>
            </a:r>
            <a:r>
              <a:rPr lang="en-US" altLang="zh-CN" smtClean="0">
                <a:latin typeface="宋体" pitchFamily="2" charset="-122"/>
              </a:rPr>
              <a:t>∩</a:t>
            </a:r>
            <a:r>
              <a:rPr lang="en-US" altLang="zh-CN" smtClean="0"/>
              <a:t>R</a:t>
            </a:r>
            <a:r>
              <a:rPr lang="zh-CN" altLang="en-US" smtClean="0"/>
              <a:t>也是传递的</a:t>
            </a:r>
            <a:r>
              <a:rPr lang="en-US" altLang="zh-CN" smtClean="0"/>
              <a:t>.</a:t>
            </a:r>
            <a:endParaRPr lang="en-US" altLang="zh-CN" smtClean="0">
              <a:latin typeface="Batang" pitchFamily="18" charset="-127"/>
              <a:ea typeface="Batang" pitchFamily="18" charset="-127"/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日期占位符 5"/>
          <p:cNvSpPr>
            <a:spLocks noGrp="1" noChangeArrowheads="1"/>
          </p:cNvSpPr>
          <p:nvPr>
            <p:ph type="dt" sz="quarter" idx="10"/>
          </p:nvPr>
        </p:nvSpPr>
        <p:spPr>
          <a:noFill/>
          <a:ln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</a:pPr>
            <a:fld id="{44977CB8-391C-415E-89E4-4A5C2C90A496}" type="datetime1">
              <a:rPr lang="zh-CN" altLang="en-US" smtClean="0"/>
              <a:pPr>
                <a:buFont typeface="Arial" pitchFamily="34" charset="0"/>
                <a:buNone/>
              </a:pPr>
              <a:t>2020/12/22</a:t>
            </a:fld>
            <a:endParaRPr lang="zh-CN" altLang="en-US" smtClean="0"/>
          </a:p>
        </p:txBody>
      </p:sp>
      <p:sp>
        <p:nvSpPr>
          <p:cNvPr id="25605" name="灯片编号占位符 7"/>
          <p:cNvSpPr>
            <a:spLocks noGrp="1" noChangeArrowheads="1"/>
          </p:cNvSpPr>
          <p:nvPr>
            <p:ph type="sldNum" sz="quarter" idx="12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2AF4BD34-0D5A-4300-878A-26F937F1F484}" type="slidenum">
              <a:rPr lang="en-US" altLang="zh-CN"/>
              <a:pPr/>
              <a:t>142</a:t>
            </a:fld>
            <a:endParaRPr lang="en-US" altLang="zh-CN"/>
          </a:p>
        </p:txBody>
      </p:sp>
      <p:sp>
        <p:nvSpPr>
          <p:cNvPr id="256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课堂作业</a:t>
            </a:r>
            <a:r>
              <a:rPr lang="en-US" altLang="zh-CN" smtClean="0"/>
              <a:t>(4-4)</a:t>
            </a:r>
            <a:r>
              <a:rPr lang="zh-CN" altLang="en-US" smtClean="0"/>
              <a:t>答案</a:t>
            </a:r>
            <a:endParaRPr lang="zh-CN" altLang="en-US" smtClean="0">
              <a:cs typeface="Times New Roman" pitchFamily="18" charset="0"/>
            </a:endParaRPr>
          </a:p>
        </p:txBody>
      </p:sp>
      <p:sp>
        <p:nvSpPr>
          <p:cNvPr id="256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799465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mtClean="0"/>
              <a:t>2</a:t>
            </a:r>
            <a:r>
              <a:rPr lang="zh-CN" altLang="en-US" smtClean="0"/>
              <a:t>次</a:t>
            </a:r>
          </a:p>
          <a:p>
            <a:pPr>
              <a:lnSpc>
                <a:spcPct val="90000"/>
              </a:lnSpc>
            </a:pPr>
            <a:endParaRPr lang="zh-CN" altLang="en-US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zh-CN" altLang="en-US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zh-CN" altLang="en-US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zh-CN" altLang="en-US" smtClean="0"/>
          </a:p>
          <a:p>
            <a:pPr>
              <a:lnSpc>
                <a:spcPct val="90000"/>
              </a:lnSpc>
            </a:pPr>
            <a:r>
              <a:rPr lang="zh-CN" altLang="en-US" smtClean="0"/>
              <a:t>请给出传递闭包</a:t>
            </a:r>
            <a:r>
              <a:rPr lang="en-US" altLang="zh-CN" smtClean="0"/>
              <a:t>t(R)</a:t>
            </a:r>
          </a:p>
        </p:txBody>
      </p:sp>
      <p:graphicFrame>
        <p:nvGraphicFramePr>
          <p:cNvPr id="25602" name="Object 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755650" y="2276475"/>
          <a:ext cx="6769100" cy="1270000"/>
        </p:xfrm>
        <a:graphic>
          <a:graphicData uri="http://schemas.openxmlformats.org/presentationml/2006/ole">
            <p:oleObj spid="_x0000_s199682" r:id="rId3" imgW="9486900" imgH="1778000" progId="">
              <p:embed/>
            </p:oleObj>
          </a:graphicData>
        </a:graphic>
      </p:graphicFrame>
      <p:graphicFrame>
        <p:nvGraphicFramePr>
          <p:cNvPr id="25603" name="Object 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827088" y="3789363"/>
          <a:ext cx="6481762" cy="1214437"/>
        </p:xfrm>
        <a:graphic>
          <a:graphicData uri="http://schemas.openxmlformats.org/presentationml/2006/ole">
            <p:oleObj spid="_x0000_s199683" r:id="rId4" imgW="9486900" imgH="1778000" progId="">
              <p:embed/>
            </p:oleObj>
          </a:graphicData>
        </a:graphic>
      </p:graphicFrame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日期占位符 4"/>
          <p:cNvSpPr>
            <a:spLocks noGrp="1" noChangeArrowheads="1"/>
          </p:cNvSpPr>
          <p:nvPr>
            <p:ph type="dt" sz="quarter" idx="10"/>
          </p:nvPr>
        </p:nvSpPr>
        <p:spPr>
          <a:noFill/>
          <a:ln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</a:pPr>
            <a:fld id="{5A5A247E-981D-4CAF-9E46-6D5E10D3FD8B}" type="datetime1">
              <a:rPr lang="zh-CN" altLang="en-US" smtClean="0"/>
              <a:pPr>
                <a:buFont typeface="Arial" pitchFamily="34" charset="0"/>
                <a:buNone/>
              </a:pPr>
              <a:t>2020/12/22</a:t>
            </a:fld>
            <a:endParaRPr lang="zh-CN" altLang="en-US" smtClean="0"/>
          </a:p>
        </p:txBody>
      </p:sp>
      <p:sp>
        <p:nvSpPr>
          <p:cNvPr id="26628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BD0288C0-103C-47BD-99EC-BC38C27D74CF}" type="slidenum">
              <a:rPr lang="en-US" altLang="zh-CN"/>
              <a:pPr/>
              <a:t>143</a:t>
            </a:fld>
            <a:endParaRPr lang="en-US" altLang="zh-CN"/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800" smtClean="0"/>
              <a:t>课堂作业</a:t>
            </a:r>
            <a:r>
              <a:rPr lang="en-US" altLang="zh-CN" sz="3800" smtClean="0"/>
              <a:t>(4-5)</a:t>
            </a:r>
            <a:endParaRPr lang="en-US" altLang="zh-CN" sz="3800" smtClean="0">
              <a:cs typeface="Times New Roman" pitchFamily="18" charset="0"/>
            </a:endParaRP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7634288" cy="1323975"/>
          </a:xfrm>
        </p:spPr>
        <p:txBody>
          <a:bodyPr/>
          <a:lstStyle/>
          <a:p>
            <a:r>
              <a:rPr lang="zh-CN" altLang="en-US" sz="2800" smtClean="0"/>
              <a:t>证明：若</a:t>
            </a:r>
            <a:r>
              <a:rPr lang="en-US" altLang="zh-CN" sz="2800" smtClean="0"/>
              <a:t>Q,R</a:t>
            </a:r>
            <a:r>
              <a:rPr lang="zh-CN" altLang="en-US" sz="2800" smtClean="0"/>
              <a:t>是传递的，则</a:t>
            </a:r>
            <a:r>
              <a:rPr lang="en-US" altLang="zh-CN" sz="2800" smtClean="0"/>
              <a:t>Q∩R</a:t>
            </a:r>
            <a:r>
              <a:rPr lang="zh-CN" altLang="en-US" sz="2800" smtClean="0"/>
              <a:t>也是传递的</a:t>
            </a:r>
            <a:r>
              <a:rPr lang="en-US" altLang="zh-CN" sz="2800" smtClean="0"/>
              <a:t>.</a:t>
            </a:r>
          </a:p>
        </p:txBody>
      </p:sp>
      <p:graphicFrame>
        <p:nvGraphicFramePr>
          <p:cNvPr id="452612" name="Object 2"/>
          <p:cNvGraphicFramePr>
            <a:graphicFrameLocks noGrp="1" noChangeAspect="1"/>
          </p:cNvGraphicFramePr>
          <p:nvPr>
            <p:ph sz="half" idx="2"/>
          </p:nvPr>
        </p:nvGraphicFramePr>
        <p:xfrm>
          <a:off x="684213" y="2708275"/>
          <a:ext cx="6911975" cy="2246313"/>
        </p:xfrm>
        <a:graphic>
          <a:graphicData uri="http://schemas.openxmlformats.org/presentationml/2006/ole">
            <p:oleObj spid="_x0000_s200706" r:id="rId3" imgW="7658100" imgH="24892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6147" name="Rectangle 9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7BD6A8F-DB13-4FA0-8C56-2B21F8896C1F}" type="slidenum">
              <a:rPr kumimoji="0" lang="en-US" altLang="zh-CN" sz="1400" smtClean="0">
                <a:solidFill>
                  <a:schemeClr val="tx2"/>
                </a:solidFill>
              </a:rPr>
              <a:pPr eaLnBrk="1" hangingPunct="1"/>
              <a:t>144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170021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3-9 </a:t>
            </a:r>
            <a:r>
              <a:rPr lang="zh-CN" altLang="en-US" smtClean="0"/>
              <a:t>聚类分析</a:t>
            </a:r>
          </a:p>
        </p:txBody>
      </p:sp>
      <p:graphicFrame>
        <p:nvGraphicFramePr>
          <p:cNvPr id="6149" name="Object 3"/>
          <p:cNvGraphicFramePr>
            <a:graphicFrameLocks noChangeAspect="1"/>
          </p:cNvGraphicFramePr>
          <p:nvPr/>
        </p:nvGraphicFramePr>
        <p:xfrm>
          <a:off x="3635375" y="4449763"/>
          <a:ext cx="3024188" cy="1643062"/>
        </p:xfrm>
        <a:graphic>
          <a:graphicData uri="http://schemas.openxmlformats.org/presentationml/2006/ole">
            <p:oleObj spid="_x0000_s234498" name="Clip" r:id="rId4" imgW="2979738" imgH="2795588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日期占位符 1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499F9F4-D6C7-4C86-8327-0320CB4B0097}" type="datetime1">
              <a:rPr kumimoji="0" lang="zh-CN" altLang="en-US" sz="1400" smtClean="0">
                <a:solidFill>
                  <a:schemeClr val="tx2"/>
                </a:solidFill>
              </a:rPr>
              <a:pPr eaLnBrk="1" hangingPunct="1"/>
              <a:t>2020/12/22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7171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7F47865-76D1-4338-AB58-A92D8C4D2C52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145</a:t>
            </a:fld>
            <a:endParaRPr kumimoji="0" lang="en-US" altLang="zh-CN" smtClean="0">
              <a:solidFill>
                <a:schemeClr val="tx2"/>
              </a:solidFill>
            </a:endParaRPr>
          </a:p>
        </p:txBody>
      </p:sp>
      <p:sp>
        <p:nvSpPr>
          <p:cNvPr id="7172" name="Text Box 7"/>
          <p:cNvSpPr txBox="1">
            <a:spLocks noChangeArrowheads="1"/>
          </p:cNvSpPr>
          <p:nvPr/>
        </p:nvSpPr>
        <p:spPr bwMode="auto">
          <a:xfrm>
            <a:off x="444500" y="1341438"/>
            <a:ext cx="7799388" cy="211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50000"/>
              </a:spcBef>
              <a:buClr>
                <a:srgbClr val="CC3300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CN" sz="2200" b="1">
                <a:latin typeface="宋体" panose="02010600030101010101" pitchFamily="2" charset="-122"/>
              </a:rPr>
              <a:t> 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聚类分析是把对象自动划分成多个类簇，使得同类簇内对象相近、异类簇间对象相异；</a:t>
            </a:r>
          </a:p>
          <a:p>
            <a:pPr algn="just" eaLnBrk="1" hangingPunct="1">
              <a:spcBef>
                <a:spcPct val="50000"/>
              </a:spcBef>
              <a:buClr>
                <a:srgbClr val="CC3300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 聚类分析对于发现数据的隐含模式、获取知识、预测数据的功能或行为等，具有十分重要的意义。</a:t>
            </a:r>
          </a:p>
        </p:txBody>
      </p:sp>
      <p:grpSp>
        <p:nvGrpSpPr>
          <p:cNvPr id="2" name="Group 10"/>
          <p:cNvGrpSpPr/>
          <p:nvPr/>
        </p:nvGrpSpPr>
        <p:grpSpPr bwMode="auto">
          <a:xfrm>
            <a:off x="1042988" y="3860800"/>
            <a:ext cx="2584450" cy="2025650"/>
            <a:chOff x="3504" y="528"/>
            <a:chExt cx="1968" cy="1786"/>
          </a:xfrm>
        </p:grpSpPr>
        <p:pic>
          <p:nvPicPr>
            <p:cNvPr id="7178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4" y="528"/>
              <a:ext cx="1968" cy="14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79" name="Text Box 12"/>
            <p:cNvSpPr txBox="1">
              <a:spLocks noChangeArrowheads="1"/>
            </p:cNvSpPr>
            <p:nvPr/>
          </p:nvSpPr>
          <p:spPr bwMode="auto">
            <a:xfrm>
              <a:off x="3599" y="2017"/>
              <a:ext cx="1825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/>
                <a:t>  </a:t>
              </a:r>
              <a:r>
                <a:rPr lang="zh-CN" altLang="en-US" sz="1600" b="1"/>
                <a:t>移动通信网客户聚类</a:t>
              </a:r>
            </a:p>
          </p:txBody>
        </p:sp>
      </p:grpSp>
      <p:grpSp>
        <p:nvGrpSpPr>
          <p:cNvPr id="3" name="Group 19"/>
          <p:cNvGrpSpPr/>
          <p:nvPr/>
        </p:nvGrpSpPr>
        <p:grpSpPr bwMode="auto">
          <a:xfrm>
            <a:off x="4641850" y="3716338"/>
            <a:ext cx="3386138" cy="2522537"/>
            <a:chOff x="288" y="1584"/>
            <a:chExt cx="2400" cy="2379"/>
          </a:xfrm>
        </p:grpSpPr>
        <p:sp>
          <p:nvSpPr>
            <p:cNvPr id="7176" name="Text Box 20"/>
            <p:cNvSpPr txBox="1">
              <a:spLocks noChangeArrowheads="1"/>
            </p:cNvSpPr>
            <p:nvPr/>
          </p:nvSpPr>
          <p:spPr bwMode="auto">
            <a:xfrm>
              <a:off x="336" y="3646"/>
              <a:ext cx="2352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600" b="1"/>
                <a:t>蛋白质聚类</a:t>
              </a:r>
            </a:p>
          </p:txBody>
        </p:sp>
        <p:pic>
          <p:nvPicPr>
            <p:cNvPr id="7177" name="Picture 2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1584"/>
              <a:ext cx="2304" cy="2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175" name="Rectangle 23"/>
          <p:cNvSpPr>
            <a:spLocks noChangeArrowheads="1"/>
          </p:cNvSpPr>
          <p:nvPr/>
        </p:nvSpPr>
        <p:spPr bwMode="auto">
          <a:xfrm>
            <a:off x="1403350" y="228600"/>
            <a:ext cx="680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3800" b="1">
                <a:solidFill>
                  <a:schemeClr val="tx2"/>
                </a:solidFill>
              </a:rPr>
              <a:t>聚类分析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93962A7-9BFA-440E-BBEE-A96B2C566733}" type="datetime1">
              <a:rPr kumimoji="0" lang="zh-CN" altLang="en-US" sz="1400" smtClean="0">
                <a:solidFill>
                  <a:schemeClr val="tx2"/>
                </a:solidFill>
              </a:rPr>
              <a:pPr eaLnBrk="1" hangingPunct="1"/>
              <a:t>2020/12/22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819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57F7D8E-19FB-4AAF-9432-DA1AAF9FFB25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146</a:t>
            </a:fld>
            <a:endParaRPr kumimoji="0" lang="en-US" altLang="zh-CN" smtClean="0">
              <a:solidFill>
                <a:schemeClr val="tx2"/>
              </a:solidFill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800" smtClean="0"/>
              <a:t>聚类分析与模式分类的区别：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84313"/>
            <a:ext cx="7924800" cy="4608512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smtClean="0"/>
              <a:t>模式分类是已知若干模式，要求我们正确判断当前的新样本属于哪个模式；</a:t>
            </a:r>
          </a:p>
          <a:p>
            <a:pPr>
              <a:lnSpc>
                <a:spcPct val="120000"/>
              </a:lnSpc>
            </a:pPr>
            <a:r>
              <a:rPr lang="zh-CN" altLang="en-US" sz="2800" smtClean="0"/>
              <a:t>聚类分析所讨论的对象是一大批样本，事先没有给定任何模式供参考，要求我们按样本各自的属性值加以分类。</a:t>
            </a:r>
          </a:p>
          <a:p>
            <a:pPr>
              <a:lnSpc>
                <a:spcPct val="120000"/>
              </a:lnSpc>
            </a:pPr>
            <a:r>
              <a:rPr lang="zh-CN" altLang="en-US" sz="2800" smtClean="0"/>
              <a:t>从机器学习的角度来看，分类是有监督学习，聚类是无监督学习。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A2F4E73-EBB5-4EB3-911F-3E603DEAFADA}" type="datetime1">
              <a:rPr kumimoji="0" lang="zh-CN" altLang="en-US" sz="1400" smtClean="0">
                <a:solidFill>
                  <a:schemeClr val="tx2"/>
                </a:solidFill>
              </a:rPr>
              <a:pPr eaLnBrk="1" hangingPunct="1"/>
              <a:t>2020/12/22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921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8FD7510-8869-4092-9628-4B4796067723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147</a:t>
            </a:fld>
            <a:endParaRPr kumimoji="0" lang="en-US" altLang="zh-CN" smtClean="0">
              <a:solidFill>
                <a:schemeClr val="tx2"/>
              </a:solidFill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800" smtClean="0"/>
              <a:t>聚类分析方法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2420938"/>
            <a:ext cx="7920038" cy="1511300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200" smtClean="0"/>
              <a:t>    </a:t>
            </a:r>
            <a:r>
              <a:rPr lang="zh-CN" altLang="en-US" smtClean="0"/>
              <a:t>简单说，聚类分析就是用数学方法对事物进行分类。通过适当聚类，事物便于研究，事物的内部规律容易为人类所掌握。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A12BD2F-25B8-4BEF-9282-8D5A84ECC90E}" type="datetime1">
              <a:rPr kumimoji="0" lang="zh-CN" altLang="en-US" sz="1400" smtClean="0">
                <a:solidFill>
                  <a:schemeClr val="tx2"/>
                </a:solidFill>
              </a:rPr>
              <a:pPr eaLnBrk="1" hangingPunct="1"/>
              <a:t>2020/12/22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1024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B36F8A9-79FB-4147-8EE6-4908304CF76A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148</a:t>
            </a:fld>
            <a:endParaRPr kumimoji="0" lang="en-US" altLang="zh-CN" smtClean="0">
              <a:solidFill>
                <a:schemeClr val="tx2"/>
              </a:solidFill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800" smtClean="0"/>
              <a:t>模糊聚类分析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84313"/>
            <a:ext cx="7924800" cy="4419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mtClean="0"/>
              <a:t>模糊数学产生之前，聚类分析是数理统计多元分析的一个分支。</a:t>
            </a:r>
          </a:p>
          <a:p>
            <a:pPr>
              <a:lnSpc>
                <a:spcPct val="120000"/>
              </a:lnSpc>
            </a:pPr>
            <a:r>
              <a:rPr lang="zh-CN" altLang="en-US" smtClean="0"/>
              <a:t>现实分类问题往往具有模糊性，例如“环境污染分类”、“临床症状资料分类”、“岩石分类”等等，因此，用模糊数学语言进行模糊聚类分析更为自然。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+mn-ea"/>
              </a:rPr>
              <a:t>模糊聚类问题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6800" y="1844675"/>
            <a:ext cx="7772400" cy="1819910"/>
          </a:xfrm>
        </p:spPr>
        <p:txBody>
          <a:bodyPr/>
          <a:lstStyle/>
          <a:p>
            <a:r>
              <a:rPr lang="zh-CN" altLang="en-US" smtClean="0">
                <a:sym typeface="+mn-ea"/>
              </a:rPr>
              <a:t>设</a:t>
            </a:r>
            <a:r>
              <a:rPr lang="en-US" altLang="zh-CN" smtClean="0">
                <a:sym typeface="+mn-ea"/>
              </a:rPr>
              <a:t>U ={u</a:t>
            </a:r>
            <a:r>
              <a:rPr lang="en-US" altLang="zh-CN" baseline="-25000" smtClean="0">
                <a:sym typeface="+mn-ea"/>
              </a:rPr>
              <a:t>1</a:t>
            </a:r>
            <a:r>
              <a:rPr lang="en-US" altLang="zh-CN" smtClean="0">
                <a:sym typeface="+mn-ea"/>
              </a:rPr>
              <a:t>, u</a:t>
            </a:r>
            <a:r>
              <a:rPr lang="en-US" altLang="zh-CN" baseline="-25000" smtClean="0">
                <a:sym typeface="+mn-ea"/>
              </a:rPr>
              <a:t>2</a:t>
            </a:r>
            <a:r>
              <a:rPr lang="en-US" altLang="zh-CN" smtClean="0">
                <a:sym typeface="+mn-ea"/>
              </a:rPr>
              <a:t>, …, u</a:t>
            </a:r>
            <a:r>
              <a:rPr lang="en-US" altLang="zh-CN" baseline="-25000" smtClean="0">
                <a:sym typeface="+mn-ea"/>
              </a:rPr>
              <a:t>n</a:t>
            </a:r>
            <a:r>
              <a:rPr lang="en-US" altLang="zh-CN" smtClean="0">
                <a:sym typeface="+mn-ea"/>
              </a:rPr>
              <a:t> }</a:t>
            </a:r>
            <a:r>
              <a:rPr lang="zh-CN" altLang="en-US" smtClean="0">
                <a:sym typeface="+mn-ea"/>
              </a:rPr>
              <a:t>为待分类的全体对象，其中每个待分类对象由一组</a:t>
            </a:r>
            <a:r>
              <a:rPr lang="zh-CN" altLang="en-US" smtClean="0">
                <a:solidFill>
                  <a:srgbClr val="0033CC"/>
                </a:solidFill>
                <a:sym typeface="+mn-ea"/>
              </a:rPr>
              <a:t>数据表征</a:t>
            </a:r>
            <a:r>
              <a:rPr lang="zh-CN" altLang="en-US" smtClean="0">
                <a:sym typeface="+mn-ea"/>
              </a:rPr>
              <a:t>如下：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吉林大学计算机科学与技术学院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2364CE-389B-4B09-9737-9599613D9706}" type="slidenum">
              <a:rPr lang="en-US" altLang="zh-CN"/>
              <a:pPr>
                <a:defRPr/>
              </a:pPr>
              <a:t>149</a:t>
            </a:fld>
            <a:endParaRPr lang="en-US" altLang="zh-CN" sz="140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ph sz="half" idx="4294967295"/>
          </p:nvPr>
        </p:nvGraphicFramePr>
        <p:xfrm>
          <a:off x="1916748" y="3564255"/>
          <a:ext cx="5040312" cy="965200"/>
        </p:xfrm>
        <a:graphic>
          <a:graphicData uri="http://schemas.openxmlformats.org/presentationml/2006/ole">
            <p:oleObj spid="_x0000_s235522" name="Equation" r:id="rId3" imgW="1193800" imgH="228600" progId="">
              <p:embed/>
            </p:oleObj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497965" y="5050790"/>
            <a:ext cx="69094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smtClean="0">
                <a:sym typeface="+mn-ea"/>
              </a:rPr>
              <a:t>问题转化为：如何建立对象</a:t>
            </a:r>
            <a:r>
              <a:rPr lang="en-US" altLang="zh-CN" sz="3600" b="1" smtClean="0">
                <a:sym typeface="+mn-ea"/>
              </a:rPr>
              <a:t>u</a:t>
            </a:r>
            <a:r>
              <a:rPr lang="en-US" altLang="zh-CN" sz="3600" b="1" baseline="-25000" smtClean="0">
                <a:sym typeface="+mn-ea"/>
              </a:rPr>
              <a:t>i</a:t>
            </a:r>
            <a:r>
              <a:rPr lang="zh-CN" altLang="en-US" sz="3600" b="1" smtClean="0">
                <a:sym typeface="+mn-ea"/>
              </a:rPr>
              <a:t>与</a:t>
            </a:r>
            <a:r>
              <a:rPr lang="en-US" altLang="zh-CN" sz="3600" b="1" smtClean="0">
                <a:sym typeface="+mn-ea"/>
              </a:rPr>
              <a:t>u</a:t>
            </a:r>
            <a:r>
              <a:rPr lang="en-US" altLang="zh-CN" sz="3600" b="1" baseline="-25000" smtClean="0">
                <a:sym typeface="+mn-ea"/>
              </a:rPr>
              <a:t>j</a:t>
            </a:r>
            <a:r>
              <a:rPr lang="zh-CN" altLang="en-US" sz="3600" b="1" smtClean="0">
                <a:sym typeface="+mn-ea"/>
              </a:rPr>
              <a:t>之间的相似关系</a:t>
            </a:r>
            <a:endParaRPr lang="zh-CN" altLang="en-US" sz="36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页脚占位符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17411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A1903CB-C825-4511-8B5B-BA2BB8F1DA62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15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838200"/>
            <a:ext cx="7772400" cy="715963"/>
          </a:xfrm>
        </p:spPr>
        <p:txBody>
          <a:bodyPr/>
          <a:lstStyle/>
          <a:p>
            <a:pPr eaLnBrk="1" hangingPunct="1"/>
            <a:r>
              <a:rPr lang="zh-CN" altLang="en-US" sz="4000" smtClean="0"/>
              <a:t>模糊关系</a:t>
            </a:r>
            <a:r>
              <a:rPr lang="en-US" altLang="zh-CN" sz="4000" smtClean="0"/>
              <a:t>——</a:t>
            </a:r>
            <a:r>
              <a:rPr lang="zh-CN" altLang="en-US" sz="4000" smtClean="0"/>
              <a:t>例</a:t>
            </a:r>
            <a:r>
              <a:rPr lang="en-US" altLang="zh-CN" sz="4000" smtClean="0"/>
              <a:t>2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412875"/>
            <a:ext cx="8207375" cy="5111750"/>
          </a:xfrm>
        </p:spPr>
        <p:txBody>
          <a:bodyPr/>
          <a:lstStyle/>
          <a:p>
            <a:pPr eaLnBrk="1" hangingPunct="1"/>
            <a:r>
              <a:rPr lang="en-US" altLang="zh-CN" sz="3200" smtClean="0"/>
              <a:t>X={ Ross, Joey, Chandler}</a:t>
            </a:r>
          </a:p>
          <a:p>
            <a:pPr eaLnBrk="1" hangingPunct="1"/>
            <a:r>
              <a:rPr lang="en-US" altLang="zh-CN" sz="3200" smtClean="0"/>
              <a:t>Y={ Monica, Phoebe, Rachel}</a:t>
            </a:r>
          </a:p>
          <a:p>
            <a:pPr eaLnBrk="1" hangingPunct="1"/>
            <a:r>
              <a:rPr lang="en-US" altLang="zh-CN" sz="3200" smtClean="0"/>
              <a:t>X×Y={(Ross, Monica), (Ross, Phoebe), (Ross, Rachel), (Joey, Monica), (Joey, Phoebe), (Joey, Rachel), (Chandler, Monica), (Chandler, Phoebe), (Chandler, Rachel) }</a:t>
            </a:r>
          </a:p>
          <a:p>
            <a:pPr eaLnBrk="1" hangingPunct="1"/>
            <a:r>
              <a:rPr lang="zh-CN" altLang="en-US" sz="3200" smtClean="0"/>
              <a:t>模糊关系</a:t>
            </a:r>
            <a:r>
              <a:rPr lang="en-US" altLang="zh-CN" sz="3200" smtClean="0"/>
              <a:t>R1: </a:t>
            </a:r>
            <a:r>
              <a:rPr lang="zh-CN" altLang="en-US" sz="3200" smtClean="0"/>
              <a:t>朋友关系</a:t>
            </a:r>
          </a:p>
          <a:p>
            <a:pPr eaLnBrk="1" hangingPunct="1"/>
            <a:r>
              <a:rPr lang="zh-CN" altLang="en-US" sz="3200" smtClean="0"/>
              <a:t>模糊关系</a:t>
            </a:r>
            <a:r>
              <a:rPr lang="en-US" altLang="zh-CN" sz="3200" smtClean="0"/>
              <a:t>R2: </a:t>
            </a:r>
            <a:r>
              <a:rPr lang="zh-CN" altLang="en-US" sz="3200" smtClean="0"/>
              <a:t>恋人关系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1229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C6E6685-B329-4EDC-B585-1429191DCB45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150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何谓数据表征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200" smtClean="0"/>
              <a:t>例如，要对一些环境单元进行分类，判断它们的污染程度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200" smtClean="0"/>
              <a:t>每个环境单元包括四个要素：空气、水分、土壤、作物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200" smtClean="0"/>
              <a:t>环境单元的污染状况由</a:t>
            </a:r>
            <a:r>
              <a:rPr lang="zh-CN" altLang="en-US" sz="3200" smtClean="0">
                <a:solidFill>
                  <a:srgbClr val="0033CC"/>
                </a:solidFill>
              </a:rPr>
              <a:t>污染物在四个要素中含量的超限度</a:t>
            </a:r>
            <a:r>
              <a:rPr lang="zh-CN" altLang="en-US" sz="3200" smtClean="0"/>
              <a:t>来描述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200" smtClean="0"/>
              <a:t>《</a:t>
            </a:r>
            <a:r>
              <a:rPr lang="zh-CN" altLang="en-US" sz="3200" smtClean="0"/>
              <a:t>北京市东南郊环境污染治理</a:t>
            </a:r>
            <a:r>
              <a:rPr lang="en-US" altLang="zh-CN" sz="3200" smtClean="0"/>
              <a:t>》</a:t>
            </a:r>
            <a:r>
              <a:rPr lang="zh-CN" altLang="en-US" sz="3200" smtClean="0"/>
              <a:t>，获北京市科技成果一等奖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1331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E63E87C-C264-4141-B047-1D070E66D257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151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现有</a:t>
            </a:r>
            <a:r>
              <a:rPr lang="en-US" altLang="zh-CN" smtClean="0"/>
              <a:t>5</a:t>
            </a:r>
            <a:r>
              <a:rPr lang="zh-CN" altLang="en-US" smtClean="0"/>
              <a:t>个污染单元，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U={</a:t>
            </a:r>
            <a:r>
              <a:rPr lang="en-US" altLang="zh-CN" smtClean="0">
                <a:latin typeface="宋体" panose="02010600030101010101" pitchFamily="2" charset="-122"/>
              </a:rPr>
              <a:t>Ⅰ,Ⅱ,Ⅲ,Ⅳ,Ⅴ</a:t>
            </a:r>
            <a:r>
              <a:rPr lang="en-US" altLang="zh-CN" smtClean="0"/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它们的污染数据如下</a:t>
            </a:r>
            <a:r>
              <a:rPr lang="en-US" altLang="zh-CN" smtClean="0"/>
              <a:t>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>
                <a:latin typeface="宋体" panose="02010600030101010101" pitchFamily="2" charset="-122"/>
              </a:rPr>
              <a:t>Ⅰ=(5,5,3,2),Ⅱ=(2,3,4,5),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>
                <a:latin typeface="宋体" panose="02010600030101010101" pitchFamily="2" charset="-122"/>
              </a:rPr>
              <a:t>Ⅲ=(5,5,2,3),Ⅳ=(1,5,3,1),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>
                <a:latin typeface="宋体" panose="02010600030101010101" pitchFamily="2" charset="-122"/>
              </a:rPr>
              <a:t>Ⅴ=(2,4,5,1)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1433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1439C54-3628-427D-A0E7-5678D8660754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152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步骤</a:t>
            </a:r>
            <a:r>
              <a:rPr lang="en-US" altLang="zh-CN" sz="4000" smtClean="0"/>
              <a:t>1</a:t>
            </a:r>
            <a:r>
              <a:rPr lang="zh-CN" altLang="en-US" sz="4000" smtClean="0"/>
              <a:t>：建立模糊相似关系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844675"/>
            <a:ext cx="8154987" cy="4464050"/>
          </a:xfrm>
        </p:spPr>
        <p:txBody>
          <a:bodyPr/>
          <a:lstStyle/>
          <a:p>
            <a:pPr eaLnBrk="1" hangingPunct="1">
              <a:lnSpc>
                <a:spcPts val="5800"/>
              </a:lnSpc>
              <a:spcBef>
                <a:spcPct val="0"/>
              </a:spcBef>
            </a:pPr>
            <a:r>
              <a:rPr lang="zh-CN" altLang="en-US" smtClean="0"/>
              <a:t>如何建立对象</a:t>
            </a:r>
            <a:r>
              <a:rPr lang="en-US" altLang="zh-CN" smtClean="0"/>
              <a:t>u</a:t>
            </a:r>
            <a:r>
              <a:rPr lang="en-US" altLang="zh-CN" baseline="-25000" smtClean="0"/>
              <a:t>i</a:t>
            </a:r>
            <a:r>
              <a:rPr lang="zh-CN" altLang="en-US" smtClean="0"/>
              <a:t>与</a:t>
            </a:r>
            <a:r>
              <a:rPr lang="en-US" altLang="zh-CN" smtClean="0"/>
              <a:t>u</a:t>
            </a:r>
            <a:r>
              <a:rPr lang="en-US" altLang="zh-CN" baseline="-25000" smtClean="0"/>
              <a:t>j</a:t>
            </a:r>
            <a:r>
              <a:rPr lang="zh-CN" altLang="en-US" smtClean="0"/>
              <a:t>之间的相似关系？</a:t>
            </a:r>
          </a:p>
          <a:p>
            <a:pPr eaLnBrk="1" hangingPunct="1">
              <a:lnSpc>
                <a:spcPts val="5800"/>
              </a:lnSpc>
              <a:spcBef>
                <a:spcPct val="0"/>
              </a:spcBef>
            </a:pPr>
            <a:r>
              <a:rPr lang="zh-CN" altLang="en-US" smtClean="0"/>
              <a:t>有许多方法，应用时根据实际情况，选择一种方法来求</a:t>
            </a:r>
            <a:r>
              <a:rPr lang="en-US" altLang="zh-CN" smtClean="0"/>
              <a:t>u</a:t>
            </a:r>
            <a:r>
              <a:rPr lang="en-US" altLang="zh-CN" baseline="-25000" smtClean="0"/>
              <a:t>i</a:t>
            </a:r>
            <a:r>
              <a:rPr lang="zh-CN" altLang="en-US" smtClean="0"/>
              <a:t>与</a:t>
            </a:r>
            <a:r>
              <a:rPr lang="en-US" altLang="zh-CN" smtClean="0"/>
              <a:t>u</a:t>
            </a:r>
            <a:r>
              <a:rPr lang="en-US" altLang="zh-CN" baseline="-25000" smtClean="0"/>
              <a:t>j</a:t>
            </a:r>
            <a:r>
              <a:rPr lang="zh-CN" altLang="en-US" smtClean="0"/>
              <a:t>的相似关系</a:t>
            </a:r>
            <a:r>
              <a:rPr lang="en-US" altLang="zh-CN" smtClean="0"/>
              <a:t>R(u</a:t>
            </a:r>
            <a:r>
              <a:rPr lang="en-US" altLang="zh-CN" baseline="-25000" smtClean="0"/>
              <a:t>i</a:t>
            </a:r>
            <a:r>
              <a:rPr lang="en-US" altLang="zh-CN" smtClean="0"/>
              <a:t>, u</a:t>
            </a:r>
            <a:r>
              <a:rPr lang="en-US" altLang="zh-CN" baseline="-25000" smtClean="0"/>
              <a:t>j</a:t>
            </a:r>
            <a:r>
              <a:rPr lang="en-US" altLang="zh-CN" smtClean="0"/>
              <a:t>)=r</a:t>
            </a:r>
            <a:r>
              <a:rPr lang="en-US" altLang="zh-CN" baseline="-25000" smtClean="0"/>
              <a:t>ij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在“环境污染”的例子中，如何给出模糊相似矩阵？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页脚占位符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15363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A21AFC4-6A64-4C15-9E83-96E97CB4730D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153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1536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建立相似矩阵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844675"/>
            <a:ext cx="7609205" cy="267843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200" smtClean="0"/>
              <a:t>建立模糊相似矩阵的注意事项：</a:t>
            </a:r>
          </a:p>
          <a:p>
            <a:pPr eaLnBrk="1" hangingPunct="1">
              <a:lnSpc>
                <a:spcPts val="4500"/>
              </a:lnSpc>
            </a:pPr>
            <a:r>
              <a:rPr lang="en-US" altLang="zh-CN" sz="3200" smtClean="0"/>
              <a:t>r</a:t>
            </a:r>
            <a:r>
              <a:rPr lang="en-US" altLang="zh-CN" sz="3200" baseline="-25000" smtClean="0"/>
              <a:t>ij</a:t>
            </a:r>
            <a:r>
              <a:rPr lang="en-US" altLang="zh-CN" sz="3200" smtClean="0">
                <a:latin typeface="宋体" panose="02010600030101010101" pitchFamily="2" charset="-122"/>
              </a:rPr>
              <a:t>∈[0,1]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200" smtClean="0">
                <a:latin typeface="宋体" panose="02010600030101010101" pitchFamily="2" charset="-122"/>
              </a:rPr>
              <a:t>自反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200" smtClean="0">
                <a:latin typeface="宋体" panose="02010600030101010101" pitchFamily="2" charset="-122"/>
              </a:rPr>
              <a:t>对称</a:t>
            </a:r>
          </a:p>
        </p:txBody>
      </p:sp>
      <p:graphicFrame>
        <p:nvGraphicFramePr>
          <p:cNvPr id="15366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3490913" y="2754313"/>
          <a:ext cx="4968875" cy="1768475"/>
        </p:xfrm>
        <a:graphic>
          <a:graphicData uri="http://schemas.openxmlformats.org/presentationml/2006/ole">
            <p:oleObj spid="_x0000_s236546" name="Equation" r:id="rId4" imgW="4851400" imgH="1727200" progId="">
              <p:embed/>
            </p:oleObj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780415" y="5023485"/>
            <a:ext cx="7583170" cy="108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3600" b="1" smtClean="0">
                <a:latin typeface="宋体" panose="02010600030101010101" pitchFamily="2" charset="-122"/>
                <a:sym typeface="+mn-ea"/>
              </a:rPr>
              <a:t>“环境”例中，采用“绝对值减数法”</a:t>
            </a:r>
            <a:endParaRPr lang="zh-CN" altLang="en-US" sz="3600" b="1" smtClean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3600" b="1" smtClean="0">
                <a:solidFill>
                  <a:srgbClr val="0033CC"/>
                </a:solidFill>
                <a:latin typeface="宋体" panose="02010600030101010101" pitchFamily="2" charset="-122"/>
                <a:sym typeface="+mn-ea"/>
              </a:rPr>
              <a:t>问：</a:t>
            </a:r>
            <a:r>
              <a:rPr lang="zh-CN" altLang="en-US" sz="3600" b="1" smtClean="0">
                <a:latin typeface="宋体" panose="02010600030101010101" pitchFamily="2" charset="-122"/>
                <a:sym typeface="+mn-ea"/>
              </a:rPr>
              <a:t>得到的相似矩阵的维数是多少？</a:t>
            </a:r>
            <a:endParaRPr lang="zh-CN" altLang="en-US" sz="36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1638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438A7F6-824A-4B1B-9D04-D750C68957D7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154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模糊相似矩阵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pic>
        <p:nvPicPr>
          <p:cNvPr id="1639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989138"/>
            <a:ext cx="7056437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1741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61843F8-4F2B-4D46-9176-8F447FD97FFD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155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步骤</a:t>
            </a:r>
            <a:r>
              <a:rPr lang="en-US" altLang="zh-CN" sz="4000" smtClean="0"/>
              <a:t>2</a:t>
            </a:r>
            <a:r>
              <a:rPr lang="zh-CN" altLang="en-US" sz="4000" smtClean="0"/>
              <a:t>：相似关系</a:t>
            </a:r>
            <a:r>
              <a:rPr lang="zh-CN" altLang="en-US" sz="4000" smtClean="0">
                <a:sym typeface="Wingdings" panose="05000000000000000000" pitchFamily="2" charset="2"/>
              </a:rPr>
              <a:t>等价关系</a:t>
            </a:r>
            <a:endParaRPr lang="zh-CN" altLang="en-US" sz="4000" smtClean="0"/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步骤</a:t>
            </a:r>
            <a:r>
              <a:rPr lang="en-US" altLang="zh-CN" smtClean="0"/>
              <a:t>1</a:t>
            </a:r>
            <a:r>
              <a:rPr lang="zh-CN" altLang="en-US" smtClean="0"/>
              <a:t>得到的矩阵一般满足自反性和对称性</a:t>
            </a:r>
          </a:p>
          <a:p>
            <a:pPr eaLnBrk="1" hangingPunct="1"/>
            <a:r>
              <a:rPr lang="zh-CN" altLang="en-US" smtClean="0"/>
              <a:t>将模糊相似矩阵改造成模糊等价矩阵</a:t>
            </a:r>
          </a:p>
          <a:p>
            <a:pPr lvl="1" eaLnBrk="1" hangingPunct="1"/>
            <a:r>
              <a:rPr lang="zh-CN" altLang="en-US" smtClean="0"/>
              <a:t>平方法</a:t>
            </a:r>
          </a:p>
          <a:p>
            <a:pPr lvl="1" eaLnBrk="1" hangingPunct="1"/>
            <a:r>
              <a:rPr lang="zh-CN" altLang="en-US" smtClean="0"/>
              <a:t>求传递闭包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1843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6D6413E-528D-423A-94DC-12D7F71950A6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156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至多计算多少次？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844675"/>
            <a:ext cx="7772400" cy="1657985"/>
          </a:xfrm>
        </p:spPr>
        <p:txBody>
          <a:bodyPr/>
          <a:lstStyle/>
          <a:p>
            <a:pPr eaLnBrk="1" hangingPunct="1"/>
            <a:r>
              <a:rPr lang="zh-CN" altLang="en-US" smtClean="0"/>
              <a:t>模糊相似矩阵</a:t>
            </a:r>
            <a:r>
              <a:rPr lang="en-US" altLang="zh-CN" smtClean="0"/>
              <a:t>5</a:t>
            </a:r>
            <a:r>
              <a:rPr lang="en-US" altLang="zh-CN" smtClean="0">
                <a:latin typeface="宋体" panose="02010600030101010101" pitchFamily="2" charset="-122"/>
              </a:rPr>
              <a:t>×</a:t>
            </a:r>
            <a:r>
              <a:rPr lang="en-US" altLang="zh-CN" smtClean="0"/>
              <a:t>5</a:t>
            </a:r>
          </a:p>
          <a:p>
            <a:pPr eaLnBrk="1" hangingPunct="1"/>
            <a:r>
              <a:rPr lang="en-US" altLang="zh-CN" smtClean="0"/>
              <a:t>k=</a:t>
            </a:r>
            <a:r>
              <a:rPr lang="zh-CN" altLang="en-US" smtClean="0"/>
              <a:t>？</a:t>
            </a:r>
            <a:endParaRPr lang="en-US" altLang="zh-CN" baseline="30000" smtClean="0">
              <a:sym typeface="Wingdings" panose="05000000000000000000" pitchFamily="2" charset="2"/>
            </a:endParaRPr>
          </a:p>
        </p:txBody>
      </p:sp>
      <p:graphicFrame>
        <p:nvGraphicFramePr>
          <p:cNvPr id="2" name="对象 1">
            <a:hlinkClick r:id="" action="ppaction://ole?verb=0"/>
          </p:cNvPr>
          <p:cNvGraphicFramePr>
            <a:graphicFrameLocks/>
          </p:cNvGraphicFramePr>
          <p:nvPr/>
        </p:nvGraphicFramePr>
        <p:xfrm>
          <a:off x="3237865" y="3100070"/>
          <a:ext cx="2777490" cy="657860"/>
        </p:xfrm>
        <a:graphic>
          <a:graphicData uri="http://schemas.openxmlformats.org/presentationml/2006/ole">
            <p:oleObj spid="_x0000_s237570" r:id="rId3" imgW="965160" imgH="228600" progId="Equation.3">
              <p:embed/>
            </p:oleObj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895985" y="4158615"/>
            <a:ext cx="77806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ym typeface="+mn-ea"/>
              </a:rPr>
              <a:t>最坏情况下，</a:t>
            </a:r>
            <a:r>
              <a:rPr lang="en-US" altLang="zh-CN" sz="3200" b="1" smtClean="0">
                <a:sym typeface="+mn-ea"/>
              </a:rPr>
              <a:t>R</a:t>
            </a:r>
            <a:r>
              <a:rPr lang="en-US" altLang="zh-CN" sz="3200" b="1" smtClean="0">
                <a:sym typeface="Wingdings" panose="05000000000000000000" pitchFamily="2" charset="2"/>
              </a:rPr>
              <a:t>R</a:t>
            </a:r>
            <a:r>
              <a:rPr lang="en-US" altLang="zh-CN" sz="3200" b="1" baseline="30000" smtClean="0">
                <a:sym typeface="Wingdings" panose="05000000000000000000" pitchFamily="2" charset="2"/>
              </a:rPr>
              <a:t>2</a:t>
            </a:r>
            <a:r>
              <a:rPr lang="en-US" altLang="zh-CN" sz="3200" b="1" smtClean="0">
                <a:sym typeface="Wingdings" panose="05000000000000000000" pitchFamily="2" charset="2"/>
              </a:rPr>
              <a:t>R</a:t>
            </a:r>
            <a:r>
              <a:rPr lang="en-US" altLang="zh-CN" sz="3200" b="1" baseline="30000" smtClean="0">
                <a:sym typeface="Wingdings" panose="05000000000000000000" pitchFamily="2" charset="2"/>
              </a:rPr>
              <a:t>4</a:t>
            </a:r>
            <a:r>
              <a:rPr lang="en-US" altLang="zh-CN" sz="3200" b="1" smtClean="0">
                <a:sym typeface="Wingdings" panose="05000000000000000000" pitchFamily="2" charset="2"/>
              </a:rPr>
              <a:t>R</a:t>
            </a:r>
            <a:r>
              <a:rPr lang="en-US" altLang="zh-CN" sz="3200" b="1" baseline="30000" smtClean="0">
                <a:sym typeface="Wingdings" panose="05000000000000000000" pitchFamily="2" charset="2"/>
              </a:rPr>
              <a:t>8</a:t>
            </a:r>
            <a:r>
              <a:rPr lang="zh-CN" altLang="en-US" sz="3200" b="1" smtClean="0">
                <a:sym typeface="Wingdings" panose="05000000000000000000" pitchFamily="2" charset="2"/>
              </a:rPr>
              <a:t>，计算到</a:t>
            </a:r>
            <a:r>
              <a:rPr lang="en-US" altLang="zh-CN" sz="3200" b="1" smtClean="0">
                <a:sym typeface="Wingdings" panose="05000000000000000000" pitchFamily="2" charset="2"/>
              </a:rPr>
              <a:t>R</a:t>
            </a:r>
            <a:r>
              <a:rPr lang="en-US" altLang="zh-CN" sz="3200" b="1" baseline="30000" smtClean="0">
                <a:sym typeface="Wingdings" panose="05000000000000000000" pitchFamily="2" charset="2"/>
              </a:rPr>
              <a:t>8</a:t>
            </a:r>
            <a:endParaRPr lang="zh-CN" altLang="en-US" sz="32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1945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CB70F8F-F710-4B5A-A8ED-716B287579BB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157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pic>
        <p:nvPicPr>
          <p:cNvPr id="19462" name="Picture 5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1277303" y="962343"/>
            <a:ext cx="4314825" cy="2324100"/>
          </a:xfrm>
          <a:noFill/>
        </p:spPr>
      </p:pic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6013" y="3662680"/>
            <a:ext cx="6192837" cy="245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2048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FC60482-9288-42F4-ABCB-69FCF71BDFE4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158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pic>
        <p:nvPicPr>
          <p:cNvPr id="20485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1114425" y="539750"/>
            <a:ext cx="6553200" cy="2601913"/>
          </a:xfrm>
          <a:noFill/>
        </p:spPr>
      </p:pic>
      <p:pic>
        <p:nvPicPr>
          <p:cNvPr id="2048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6013" y="3500438"/>
            <a:ext cx="6335712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2150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51D9CD5-D7E2-4B2D-8BC5-D14BE51BFB49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159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pic>
        <p:nvPicPr>
          <p:cNvPr id="21509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1042988" y="842963"/>
            <a:ext cx="7131050" cy="2987675"/>
          </a:xfrm>
          <a:noFill/>
        </p:spPr>
      </p:pic>
      <p:pic>
        <p:nvPicPr>
          <p:cNvPr id="2151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84388" y="4564063"/>
            <a:ext cx="403225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1843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49AED6F-93B1-4C56-8A1D-70CDA323C694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16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模糊关系</a:t>
            </a:r>
            <a:r>
              <a:rPr lang="en-US" altLang="zh-CN" sz="4000" smtClean="0"/>
              <a:t>——</a:t>
            </a:r>
            <a:r>
              <a:rPr lang="zh-CN" altLang="en-US" sz="4000" smtClean="0"/>
              <a:t>例</a:t>
            </a:r>
            <a:r>
              <a:rPr lang="en-US" altLang="zh-CN" sz="4000" smtClean="0"/>
              <a:t>3</a:t>
            </a:r>
          </a:p>
        </p:txBody>
      </p:sp>
      <p:graphicFrame>
        <p:nvGraphicFramePr>
          <p:cNvPr id="18437" name="Object 4"/>
          <p:cNvGraphicFramePr>
            <a:graphicFrameLocks noChangeAspect="1"/>
          </p:cNvGraphicFramePr>
          <p:nvPr>
            <p:ph idx="1"/>
          </p:nvPr>
        </p:nvGraphicFramePr>
        <p:xfrm>
          <a:off x="1258888" y="1989138"/>
          <a:ext cx="7127875" cy="3908425"/>
        </p:xfrm>
        <a:graphic>
          <a:graphicData uri="http://schemas.openxmlformats.org/presentationml/2006/ole">
            <p:oleObj spid="_x0000_s44033" name="Equation" r:id="rId4" imgW="2501900" imgH="13716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2253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92CCD6B-CC5A-4E2C-AC6E-27680F99F44C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160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模糊等价矩阵</a:t>
            </a:r>
          </a:p>
        </p:txBody>
      </p:sp>
      <p:graphicFrame>
        <p:nvGraphicFramePr>
          <p:cNvPr id="22533" name="Object 5"/>
          <p:cNvGraphicFramePr>
            <a:graphicFrameLocks noChangeAspect="1"/>
          </p:cNvGraphicFramePr>
          <p:nvPr>
            <p:ph idx="1"/>
          </p:nvPr>
        </p:nvGraphicFramePr>
        <p:xfrm>
          <a:off x="1692275" y="2349500"/>
          <a:ext cx="6192838" cy="3148013"/>
        </p:xfrm>
        <a:graphic>
          <a:graphicData uri="http://schemas.openxmlformats.org/presentationml/2006/ole">
            <p:oleObj spid="_x0000_s238594" name="Equation" r:id="rId4" imgW="2298700" imgH="11684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2355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FBD84EF-7D00-48FA-B112-F5BBE3838A45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161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844675"/>
            <a:ext cx="7772400" cy="1577975"/>
          </a:xfrm>
        </p:spPr>
        <p:txBody>
          <a:bodyPr/>
          <a:lstStyle/>
          <a:p>
            <a:pPr eaLnBrk="1" hangingPunct="1"/>
            <a:r>
              <a:rPr lang="en-US" altLang="zh-CN" smtClean="0"/>
              <a:t>R</a:t>
            </a:r>
            <a:r>
              <a:rPr lang="zh-CN" altLang="en-US" smtClean="0"/>
              <a:t>的传递闭包</a:t>
            </a:r>
            <a:r>
              <a:rPr lang="en-US" altLang="zh-CN" smtClean="0"/>
              <a:t>t(R)=R</a:t>
            </a:r>
            <a:r>
              <a:rPr lang="en-US" altLang="zh-CN" baseline="30000" smtClean="0"/>
              <a:t>4</a:t>
            </a:r>
          </a:p>
          <a:p>
            <a:pPr eaLnBrk="1" hangingPunct="1"/>
            <a:r>
              <a:rPr lang="zh-CN" altLang="en-US" smtClean="0"/>
              <a:t>对于</a:t>
            </a:r>
            <a:r>
              <a:rPr lang="en-US" altLang="zh-CN" smtClean="0"/>
              <a:t>t(R)</a:t>
            </a:r>
            <a:r>
              <a:rPr lang="zh-CN" altLang="en-US" smtClean="0"/>
              <a:t>，依次取截关系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2457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40FC432-9966-4420-8AE4-4C086EF74670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162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λ </a:t>
            </a:r>
            <a:r>
              <a:rPr lang="zh-CN" altLang="en-US" sz="4000" smtClean="0"/>
              <a:t>＝</a:t>
            </a:r>
            <a:r>
              <a:rPr lang="en-US" altLang="zh-CN" sz="4000" smtClean="0"/>
              <a:t>1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4221163"/>
            <a:ext cx="7772400" cy="2232025"/>
          </a:xfrm>
        </p:spPr>
        <p:txBody>
          <a:bodyPr/>
          <a:lstStyle/>
          <a:p>
            <a:pPr eaLnBrk="1" hangingPunct="1"/>
            <a:r>
              <a:rPr lang="zh-CN" altLang="en-US" smtClean="0"/>
              <a:t>利用</a:t>
            </a:r>
            <a:r>
              <a:rPr lang="en-US" altLang="zh-CN" smtClean="0"/>
              <a:t>λ </a:t>
            </a:r>
            <a:r>
              <a:rPr lang="zh-CN" altLang="en-US" smtClean="0"/>
              <a:t>＝</a:t>
            </a:r>
            <a:r>
              <a:rPr lang="en-US" altLang="zh-CN" smtClean="0"/>
              <a:t>1</a:t>
            </a:r>
            <a:r>
              <a:rPr lang="zh-CN" altLang="en-US" smtClean="0"/>
              <a:t>时的截关系，将</a:t>
            </a:r>
            <a:r>
              <a:rPr lang="en-US" altLang="zh-CN" smtClean="0"/>
              <a:t>X</a:t>
            </a:r>
            <a:r>
              <a:rPr lang="zh-CN" altLang="en-US" smtClean="0"/>
              <a:t>分成</a:t>
            </a:r>
            <a:r>
              <a:rPr lang="en-US" altLang="zh-CN" smtClean="0"/>
              <a:t>5</a:t>
            </a:r>
            <a:r>
              <a:rPr lang="zh-CN" altLang="en-US" smtClean="0"/>
              <a:t>个等价类：</a:t>
            </a:r>
          </a:p>
          <a:p>
            <a:pPr eaLnBrk="1" hangingPunct="1"/>
            <a:r>
              <a:rPr lang="en-US" altLang="zh-CN" smtClean="0"/>
              <a:t>{x</a:t>
            </a:r>
            <a:r>
              <a:rPr lang="en-US" altLang="zh-CN" baseline="-25000" smtClean="0"/>
              <a:t>1</a:t>
            </a:r>
            <a:r>
              <a:rPr lang="en-US" altLang="zh-CN" smtClean="0"/>
              <a:t>}, {x</a:t>
            </a:r>
            <a:r>
              <a:rPr lang="en-US" altLang="zh-CN" baseline="-25000" smtClean="0"/>
              <a:t>2</a:t>
            </a:r>
            <a:r>
              <a:rPr lang="en-US" altLang="zh-CN" smtClean="0"/>
              <a:t>}, {x</a:t>
            </a:r>
            <a:r>
              <a:rPr lang="en-US" altLang="zh-CN" baseline="-25000" smtClean="0"/>
              <a:t>3</a:t>
            </a:r>
            <a:r>
              <a:rPr lang="en-US" altLang="zh-CN" smtClean="0"/>
              <a:t>}, {x</a:t>
            </a:r>
            <a:r>
              <a:rPr lang="en-US" altLang="zh-CN" baseline="-25000" smtClean="0"/>
              <a:t>4</a:t>
            </a:r>
            <a:r>
              <a:rPr lang="en-US" altLang="zh-CN" smtClean="0"/>
              <a:t>}, {x</a:t>
            </a:r>
            <a:r>
              <a:rPr lang="en-US" altLang="zh-CN" baseline="-25000" smtClean="0"/>
              <a:t>5</a:t>
            </a:r>
            <a:r>
              <a:rPr lang="en-US" altLang="zh-CN" smtClean="0"/>
              <a:t>}</a:t>
            </a:r>
          </a:p>
        </p:txBody>
      </p:sp>
      <p:graphicFrame>
        <p:nvGraphicFramePr>
          <p:cNvPr id="24582" name="Object 4"/>
          <p:cNvGraphicFramePr>
            <a:graphicFrameLocks noChangeAspect="1"/>
          </p:cNvGraphicFramePr>
          <p:nvPr/>
        </p:nvGraphicFramePr>
        <p:xfrm>
          <a:off x="577850" y="1700213"/>
          <a:ext cx="4100513" cy="2417762"/>
        </p:xfrm>
        <a:graphic>
          <a:graphicData uri="http://schemas.openxmlformats.org/presentationml/2006/ole">
            <p:oleObj spid="_x0000_s239618" name="Equation" r:id="rId3" imgW="1981200" imgH="1168400" progId="">
              <p:embed/>
            </p:oleObj>
          </a:graphicData>
        </a:graphic>
      </p:graphicFrame>
      <p:graphicFrame>
        <p:nvGraphicFramePr>
          <p:cNvPr id="1215493" name="Object 5"/>
          <p:cNvGraphicFramePr>
            <a:graphicFrameLocks noChangeAspect="1"/>
          </p:cNvGraphicFramePr>
          <p:nvPr/>
        </p:nvGraphicFramePr>
        <p:xfrm>
          <a:off x="4960938" y="1628775"/>
          <a:ext cx="3616325" cy="2541588"/>
        </p:xfrm>
        <a:graphic>
          <a:graphicData uri="http://schemas.openxmlformats.org/presentationml/2006/ole">
            <p:oleObj spid="_x0000_s239619" name="Equation" r:id="rId4" imgW="4267200" imgH="29972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2560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0C1F6CF-3B3E-443D-A218-E0960F253C87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163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λ </a:t>
            </a:r>
            <a:r>
              <a:rPr lang="zh-CN" altLang="en-US" sz="4000" smtClean="0"/>
              <a:t>＝</a:t>
            </a:r>
            <a:r>
              <a:rPr lang="en-US" altLang="zh-CN" sz="4000" smtClean="0"/>
              <a:t>0.8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4221163"/>
            <a:ext cx="7772400" cy="2232025"/>
          </a:xfrm>
        </p:spPr>
        <p:txBody>
          <a:bodyPr/>
          <a:lstStyle/>
          <a:p>
            <a:pPr eaLnBrk="1" hangingPunct="1"/>
            <a:r>
              <a:rPr lang="zh-CN" altLang="en-US" smtClean="0"/>
              <a:t>利用</a:t>
            </a:r>
            <a:r>
              <a:rPr lang="en-US" altLang="zh-CN" smtClean="0"/>
              <a:t>λ </a:t>
            </a:r>
            <a:r>
              <a:rPr lang="zh-CN" altLang="en-US" smtClean="0"/>
              <a:t>＝</a:t>
            </a:r>
            <a:r>
              <a:rPr lang="en-US" altLang="zh-CN" smtClean="0"/>
              <a:t>0.8</a:t>
            </a:r>
            <a:r>
              <a:rPr lang="zh-CN" altLang="en-US" smtClean="0"/>
              <a:t>时的截关系，将</a:t>
            </a:r>
            <a:r>
              <a:rPr lang="en-US" altLang="zh-CN" smtClean="0"/>
              <a:t>X</a:t>
            </a:r>
            <a:r>
              <a:rPr lang="zh-CN" altLang="en-US" smtClean="0"/>
              <a:t>分成</a:t>
            </a:r>
            <a:r>
              <a:rPr lang="en-US" altLang="zh-CN" smtClean="0"/>
              <a:t>4</a:t>
            </a:r>
            <a:r>
              <a:rPr lang="zh-CN" altLang="en-US" smtClean="0"/>
              <a:t>个等价类：</a:t>
            </a:r>
          </a:p>
          <a:p>
            <a:pPr eaLnBrk="1" hangingPunct="1"/>
            <a:r>
              <a:rPr lang="en-US" altLang="zh-CN" smtClean="0"/>
              <a:t>{x</a:t>
            </a:r>
            <a:r>
              <a:rPr lang="en-US" altLang="zh-CN" baseline="-25000" smtClean="0"/>
              <a:t>1</a:t>
            </a:r>
            <a:r>
              <a:rPr lang="en-US" altLang="zh-CN" smtClean="0"/>
              <a:t>, x</a:t>
            </a:r>
            <a:r>
              <a:rPr lang="en-US" altLang="zh-CN" baseline="-25000" smtClean="0"/>
              <a:t>3</a:t>
            </a:r>
            <a:r>
              <a:rPr lang="en-US" altLang="zh-CN" smtClean="0"/>
              <a:t>}, {x</a:t>
            </a:r>
            <a:r>
              <a:rPr lang="en-US" altLang="zh-CN" baseline="-25000" smtClean="0"/>
              <a:t>2</a:t>
            </a:r>
            <a:r>
              <a:rPr lang="en-US" altLang="zh-CN" smtClean="0"/>
              <a:t>}, {x</a:t>
            </a:r>
            <a:r>
              <a:rPr lang="en-US" altLang="zh-CN" baseline="-25000" smtClean="0"/>
              <a:t>4</a:t>
            </a:r>
            <a:r>
              <a:rPr lang="en-US" altLang="zh-CN" smtClean="0"/>
              <a:t>}, {x</a:t>
            </a:r>
            <a:r>
              <a:rPr lang="en-US" altLang="zh-CN" baseline="-25000" smtClean="0"/>
              <a:t>5</a:t>
            </a:r>
            <a:r>
              <a:rPr lang="en-US" altLang="zh-CN" smtClean="0"/>
              <a:t>}</a:t>
            </a:r>
          </a:p>
        </p:txBody>
      </p:sp>
      <p:graphicFrame>
        <p:nvGraphicFramePr>
          <p:cNvPr id="25606" name="Object 4"/>
          <p:cNvGraphicFramePr>
            <a:graphicFrameLocks noChangeAspect="1"/>
          </p:cNvGraphicFramePr>
          <p:nvPr/>
        </p:nvGraphicFramePr>
        <p:xfrm>
          <a:off x="577850" y="1700213"/>
          <a:ext cx="4100513" cy="2417762"/>
        </p:xfrm>
        <a:graphic>
          <a:graphicData uri="http://schemas.openxmlformats.org/presentationml/2006/ole">
            <p:oleObj spid="_x0000_s240642" name="Equation" r:id="rId3" imgW="1981200" imgH="1168400" progId="">
              <p:embed/>
            </p:oleObj>
          </a:graphicData>
        </a:graphic>
      </p:graphicFrame>
      <p:graphicFrame>
        <p:nvGraphicFramePr>
          <p:cNvPr id="1216517" name="Object 5"/>
          <p:cNvGraphicFramePr>
            <a:graphicFrameLocks noChangeAspect="1"/>
          </p:cNvGraphicFramePr>
          <p:nvPr/>
        </p:nvGraphicFramePr>
        <p:xfrm>
          <a:off x="4870450" y="1628775"/>
          <a:ext cx="3798888" cy="2541588"/>
        </p:xfrm>
        <a:graphic>
          <a:graphicData uri="http://schemas.openxmlformats.org/presentationml/2006/ole">
            <p:oleObj spid="_x0000_s240643" name="Equation" r:id="rId4" imgW="4483100" imgH="29972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2662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BC50BDE-9922-494F-8FAD-80208CB0C8A1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164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λ </a:t>
            </a:r>
            <a:r>
              <a:rPr lang="zh-CN" altLang="en-US" sz="4000" smtClean="0"/>
              <a:t>＝</a:t>
            </a:r>
            <a:r>
              <a:rPr lang="en-US" altLang="zh-CN" sz="4000" smtClean="0"/>
              <a:t>0.6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4221163"/>
            <a:ext cx="7772400" cy="2232025"/>
          </a:xfrm>
        </p:spPr>
        <p:txBody>
          <a:bodyPr/>
          <a:lstStyle/>
          <a:p>
            <a:pPr eaLnBrk="1" hangingPunct="1"/>
            <a:r>
              <a:rPr lang="zh-CN" altLang="en-US" smtClean="0"/>
              <a:t>利用</a:t>
            </a:r>
            <a:r>
              <a:rPr lang="en-US" altLang="zh-CN" smtClean="0"/>
              <a:t>λ </a:t>
            </a:r>
            <a:r>
              <a:rPr lang="zh-CN" altLang="en-US" smtClean="0"/>
              <a:t>＝</a:t>
            </a:r>
            <a:r>
              <a:rPr lang="en-US" altLang="zh-CN" smtClean="0"/>
              <a:t>0.6</a:t>
            </a:r>
            <a:r>
              <a:rPr lang="zh-CN" altLang="en-US" smtClean="0"/>
              <a:t>时的截关系，将</a:t>
            </a:r>
            <a:r>
              <a:rPr lang="en-US" altLang="zh-CN" smtClean="0"/>
              <a:t>X</a:t>
            </a:r>
            <a:r>
              <a:rPr lang="zh-CN" altLang="en-US" smtClean="0"/>
              <a:t>分成</a:t>
            </a:r>
            <a:r>
              <a:rPr lang="en-US" altLang="zh-CN" smtClean="0"/>
              <a:t>3</a:t>
            </a:r>
            <a:r>
              <a:rPr lang="zh-CN" altLang="en-US" smtClean="0"/>
              <a:t>个等价类：</a:t>
            </a:r>
          </a:p>
          <a:p>
            <a:pPr eaLnBrk="1" hangingPunct="1"/>
            <a:r>
              <a:rPr lang="en-US" altLang="zh-CN" smtClean="0"/>
              <a:t>{x</a:t>
            </a:r>
            <a:r>
              <a:rPr lang="en-US" altLang="zh-CN" baseline="-25000" smtClean="0"/>
              <a:t>1</a:t>
            </a:r>
            <a:r>
              <a:rPr lang="en-US" altLang="zh-CN" smtClean="0"/>
              <a:t>, x</a:t>
            </a:r>
            <a:r>
              <a:rPr lang="en-US" altLang="zh-CN" baseline="-25000" smtClean="0"/>
              <a:t>3</a:t>
            </a:r>
            <a:r>
              <a:rPr lang="en-US" altLang="zh-CN" smtClean="0"/>
              <a:t>}, {x</a:t>
            </a:r>
            <a:r>
              <a:rPr lang="en-US" altLang="zh-CN" baseline="-25000" smtClean="0"/>
              <a:t>2</a:t>
            </a:r>
            <a:r>
              <a:rPr lang="en-US" altLang="zh-CN" smtClean="0"/>
              <a:t>}, {x</a:t>
            </a:r>
            <a:r>
              <a:rPr lang="en-US" altLang="zh-CN" baseline="-25000" smtClean="0"/>
              <a:t>4</a:t>
            </a:r>
            <a:r>
              <a:rPr lang="en-US" altLang="zh-CN" smtClean="0"/>
              <a:t>, x</a:t>
            </a:r>
            <a:r>
              <a:rPr lang="en-US" altLang="zh-CN" baseline="-25000" smtClean="0"/>
              <a:t>5</a:t>
            </a:r>
            <a:r>
              <a:rPr lang="en-US" altLang="zh-CN" smtClean="0"/>
              <a:t>}</a:t>
            </a:r>
          </a:p>
        </p:txBody>
      </p:sp>
      <p:graphicFrame>
        <p:nvGraphicFramePr>
          <p:cNvPr id="26630" name="Object 4"/>
          <p:cNvGraphicFramePr>
            <a:graphicFrameLocks noChangeAspect="1"/>
          </p:cNvGraphicFramePr>
          <p:nvPr/>
        </p:nvGraphicFramePr>
        <p:xfrm>
          <a:off x="577850" y="1700213"/>
          <a:ext cx="4100513" cy="2417762"/>
        </p:xfrm>
        <a:graphic>
          <a:graphicData uri="http://schemas.openxmlformats.org/presentationml/2006/ole">
            <p:oleObj spid="_x0000_s241666" name="Equation" r:id="rId3" imgW="1981200" imgH="1168400" progId="">
              <p:embed/>
            </p:oleObj>
          </a:graphicData>
        </a:graphic>
      </p:graphicFrame>
      <p:graphicFrame>
        <p:nvGraphicFramePr>
          <p:cNvPr id="1218565" name="Object 5"/>
          <p:cNvGraphicFramePr>
            <a:graphicFrameLocks noChangeAspect="1"/>
          </p:cNvGraphicFramePr>
          <p:nvPr/>
        </p:nvGraphicFramePr>
        <p:xfrm>
          <a:off x="4864100" y="1628775"/>
          <a:ext cx="3810000" cy="2541588"/>
        </p:xfrm>
        <a:graphic>
          <a:graphicData uri="http://schemas.openxmlformats.org/presentationml/2006/ole">
            <p:oleObj spid="_x0000_s241667" name="Equation" r:id="rId4" imgW="4495800" imgH="29972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2765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60CB219-8988-4F20-A217-7C10DC4AE0E9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165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λ </a:t>
            </a:r>
            <a:r>
              <a:rPr lang="zh-CN" altLang="en-US" sz="4000" smtClean="0"/>
              <a:t>＝</a:t>
            </a:r>
            <a:r>
              <a:rPr lang="en-US" altLang="zh-CN" sz="4000" smtClean="0"/>
              <a:t>0.5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4221163"/>
            <a:ext cx="7772400" cy="2232025"/>
          </a:xfrm>
        </p:spPr>
        <p:txBody>
          <a:bodyPr/>
          <a:lstStyle/>
          <a:p>
            <a:pPr eaLnBrk="1" hangingPunct="1"/>
            <a:r>
              <a:rPr lang="zh-CN" altLang="en-US" smtClean="0"/>
              <a:t>利用</a:t>
            </a:r>
            <a:r>
              <a:rPr lang="en-US" altLang="zh-CN" smtClean="0"/>
              <a:t>λ </a:t>
            </a:r>
            <a:r>
              <a:rPr lang="zh-CN" altLang="en-US" smtClean="0"/>
              <a:t>＝</a:t>
            </a:r>
            <a:r>
              <a:rPr lang="en-US" altLang="zh-CN" smtClean="0"/>
              <a:t>0.5</a:t>
            </a:r>
            <a:r>
              <a:rPr lang="zh-CN" altLang="en-US" smtClean="0"/>
              <a:t>时的截关系，将</a:t>
            </a:r>
            <a:r>
              <a:rPr lang="en-US" altLang="zh-CN" smtClean="0"/>
              <a:t>X</a:t>
            </a:r>
            <a:r>
              <a:rPr lang="zh-CN" altLang="en-US" smtClean="0"/>
              <a:t>分成</a:t>
            </a:r>
            <a:r>
              <a:rPr lang="en-US" altLang="zh-CN" smtClean="0"/>
              <a:t>2</a:t>
            </a:r>
            <a:r>
              <a:rPr lang="zh-CN" altLang="en-US" smtClean="0"/>
              <a:t>个等价类：</a:t>
            </a:r>
          </a:p>
          <a:p>
            <a:pPr eaLnBrk="1" hangingPunct="1"/>
            <a:r>
              <a:rPr lang="en-US" altLang="zh-CN" smtClean="0"/>
              <a:t>{x</a:t>
            </a:r>
            <a:r>
              <a:rPr lang="en-US" altLang="zh-CN" baseline="-25000" smtClean="0"/>
              <a:t>1</a:t>
            </a:r>
            <a:r>
              <a:rPr lang="en-US" altLang="zh-CN" smtClean="0"/>
              <a:t>, x</a:t>
            </a:r>
            <a:r>
              <a:rPr lang="en-US" altLang="zh-CN" baseline="-25000" smtClean="0"/>
              <a:t>3</a:t>
            </a:r>
            <a:r>
              <a:rPr lang="en-US" altLang="zh-CN" smtClean="0"/>
              <a:t>, x</a:t>
            </a:r>
            <a:r>
              <a:rPr lang="en-US" altLang="zh-CN" baseline="-25000" smtClean="0"/>
              <a:t>4</a:t>
            </a:r>
            <a:r>
              <a:rPr lang="en-US" altLang="zh-CN" smtClean="0"/>
              <a:t>, x</a:t>
            </a:r>
            <a:r>
              <a:rPr lang="en-US" altLang="zh-CN" baseline="-25000" smtClean="0"/>
              <a:t>5</a:t>
            </a:r>
            <a:r>
              <a:rPr lang="en-US" altLang="zh-CN" smtClean="0"/>
              <a:t>}, {x</a:t>
            </a:r>
            <a:r>
              <a:rPr lang="en-US" altLang="zh-CN" baseline="-25000" smtClean="0"/>
              <a:t>2</a:t>
            </a:r>
            <a:r>
              <a:rPr lang="en-US" altLang="zh-CN" smtClean="0"/>
              <a:t>}</a:t>
            </a:r>
          </a:p>
        </p:txBody>
      </p:sp>
      <p:graphicFrame>
        <p:nvGraphicFramePr>
          <p:cNvPr id="27654" name="Object 4"/>
          <p:cNvGraphicFramePr>
            <a:graphicFrameLocks noChangeAspect="1"/>
          </p:cNvGraphicFramePr>
          <p:nvPr/>
        </p:nvGraphicFramePr>
        <p:xfrm>
          <a:off x="577850" y="1700213"/>
          <a:ext cx="4100513" cy="2417762"/>
        </p:xfrm>
        <a:graphic>
          <a:graphicData uri="http://schemas.openxmlformats.org/presentationml/2006/ole">
            <p:oleObj spid="_x0000_s242690" name="Equation" r:id="rId3" imgW="1981200" imgH="1168400" progId="">
              <p:embed/>
            </p:oleObj>
          </a:graphicData>
        </a:graphic>
      </p:graphicFrame>
      <p:graphicFrame>
        <p:nvGraphicFramePr>
          <p:cNvPr id="1220613" name="Object 5"/>
          <p:cNvGraphicFramePr>
            <a:graphicFrameLocks noChangeAspect="1"/>
          </p:cNvGraphicFramePr>
          <p:nvPr/>
        </p:nvGraphicFramePr>
        <p:xfrm>
          <a:off x="4895850" y="1628775"/>
          <a:ext cx="3746500" cy="2541588"/>
        </p:xfrm>
        <a:graphic>
          <a:graphicData uri="http://schemas.openxmlformats.org/presentationml/2006/ole">
            <p:oleObj spid="_x0000_s242691" name="Equation" r:id="rId4" imgW="4419600" imgH="29972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2867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4F6A8B5-35F5-481A-8E4C-07B6F351C5E8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166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λ </a:t>
            </a:r>
            <a:r>
              <a:rPr lang="zh-CN" altLang="en-US" sz="4000" smtClean="0"/>
              <a:t>＝</a:t>
            </a:r>
            <a:r>
              <a:rPr lang="en-US" altLang="zh-CN" sz="4000" smtClean="0"/>
              <a:t>0.4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4221163"/>
            <a:ext cx="7772400" cy="2232025"/>
          </a:xfrm>
        </p:spPr>
        <p:txBody>
          <a:bodyPr/>
          <a:lstStyle/>
          <a:p>
            <a:pPr eaLnBrk="1" hangingPunct="1"/>
            <a:r>
              <a:rPr lang="zh-CN" altLang="en-US" smtClean="0"/>
              <a:t>利用</a:t>
            </a:r>
            <a:r>
              <a:rPr lang="en-US" altLang="zh-CN" smtClean="0"/>
              <a:t>λ </a:t>
            </a:r>
            <a:r>
              <a:rPr lang="zh-CN" altLang="en-US" smtClean="0"/>
              <a:t>＝</a:t>
            </a:r>
            <a:r>
              <a:rPr lang="en-US" altLang="zh-CN" smtClean="0"/>
              <a:t>0.4</a:t>
            </a:r>
            <a:r>
              <a:rPr lang="zh-CN" altLang="en-US" smtClean="0"/>
              <a:t>时的截关系，将</a:t>
            </a:r>
            <a:r>
              <a:rPr lang="en-US" altLang="zh-CN" smtClean="0"/>
              <a:t>X</a:t>
            </a:r>
            <a:r>
              <a:rPr lang="zh-CN" altLang="en-US" smtClean="0"/>
              <a:t>分成</a:t>
            </a:r>
            <a:r>
              <a:rPr lang="en-US" altLang="zh-CN" smtClean="0"/>
              <a:t>1</a:t>
            </a:r>
            <a:r>
              <a:rPr lang="zh-CN" altLang="en-US" smtClean="0"/>
              <a:t>个等价类：</a:t>
            </a:r>
          </a:p>
          <a:p>
            <a:pPr eaLnBrk="1" hangingPunct="1"/>
            <a:r>
              <a:rPr lang="en-US" altLang="zh-CN" smtClean="0"/>
              <a:t>{x</a:t>
            </a:r>
            <a:r>
              <a:rPr lang="en-US" altLang="zh-CN" baseline="-25000" smtClean="0"/>
              <a:t>1</a:t>
            </a:r>
            <a:r>
              <a:rPr lang="en-US" altLang="zh-CN" smtClean="0"/>
              <a:t>, x</a:t>
            </a:r>
            <a:r>
              <a:rPr lang="en-US" altLang="zh-CN" baseline="-25000" smtClean="0"/>
              <a:t>2</a:t>
            </a:r>
            <a:r>
              <a:rPr lang="en-US" altLang="zh-CN" smtClean="0"/>
              <a:t>, x</a:t>
            </a:r>
            <a:r>
              <a:rPr lang="en-US" altLang="zh-CN" baseline="-25000" smtClean="0"/>
              <a:t>3</a:t>
            </a:r>
            <a:r>
              <a:rPr lang="en-US" altLang="zh-CN" smtClean="0"/>
              <a:t>, x</a:t>
            </a:r>
            <a:r>
              <a:rPr lang="en-US" altLang="zh-CN" baseline="-25000" smtClean="0"/>
              <a:t>4</a:t>
            </a:r>
            <a:r>
              <a:rPr lang="en-US" altLang="zh-CN" smtClean="0"/>
              <a:t>, x</a:t>
            </a:r>
            <a:r>
              <a:rPr lang="en-US" altLang="zh-CN" baseline="-25000" smtClean="0"/>
              <a:t>5</a:t>
            </a:r>
            <a:r>
              <a:rPr lang="en-US" altLang="zh-CN" smtClean="0"/>
              <a:t>}</a:t>
            </a:r>
          </a:p>
        </p:txBody>
      </p:sp>
      <p:graphicFrame>
        <p:nvGraphicFramePr>
          <p:cNvPr id="28678" name="Object 4"/>
          <p:cNvGraphicFramePr>
            <a:graphicFrameLocks noChangeAspect="1"/>
          </p:cNvGraphicFramePr>
          <p:nvPr/>
        </p:nvGraphicFramePr>
        <p:xfrm>
          <a:off x="577850" y="1700213"/>
          <a:ext cx="4100513" cy="2417762"/>
        </p:xfrm>
        <a:graphic>
          <a:graphicData uri="http://schemas.openxmlformats.org/presentationml/2006/ole">
            <p:oleObj spid="_x0000_s243714" name="Equation" r:id="rId3" imgW="1981200" imgH="1168400" progId="">
              <p:embed/>
            </p:oleObj>
          </a:graphicData>
        </a:graphic>
      </p:graphicFrame>
      <p:graphicFrame>
        <p:nvGraphicFramePr>
          <p:cNvPr id="1221637" name="Object 5"/>
          <p:cNvGraphicFramePr>
            <a:graphicFrameLocks noChangeAspect="1"/>
          </p:cNvGraphicFramePr>
          <p:nvPr/>
        </p:nvGraphicFramePr>
        <p:xfrm>
          <a:off x="4852988" y="1628775"/>
          <a:ext cx="3832225" cy="2541588"/>
        </p:xfrm>
        <a:graphic>
          <a:graphicData uri="http://schemas.openxmlformats.org/presentationml/2006/ole">
            <p:oleObj spid="_x0000_s243715" name="Equation" r:id="rId4" imgW="4521200" imgH="29972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2969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A294CEE-1DAB-43C0-8514-FBCD82A62271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167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动态聚类图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00213"/>
            <a:ext cx="8139113" cy="431958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λ</a:t>
            </a:r>
            <a:r>
              <a:rPr lang="zh-CN" altLang="en-US" smtClean="0"/>
              <a:t>由</a:t>
            </a:r>
            <a:r>
              <a:rPr lang="en-US" altLang="zh-CN" smtClean="0"/>
              <a:t>1</a:t>
            </a:r>
            <a:r>
              <a:rPr lang="zh-CN" altLang="en-US" smtClean="0"/>
              <a:t>变到</a:t>
            </a:r>
            <a:r>
              <a:rPr lang="en-US" altLang="zh-CN" smtClean="0"/>
              <a:t>0</a:t>
            </a:r>
            <a:r>
              <a:rPr lang="zh-CN" altLang="en-US" smtClean="0"/>
              <a:t>，</a:t>
            </a:r>
            <a:r>
              <a:rPr lang="en-US" altLang="zh-CN" smtClean="0"/>
              <a:t>R</a:t>
            </a:r>
            <a:r>
              <a:rPr lang="en-US" altLang="zh-CN" baseline="-25000" smtClean="0"/>
              <a:t>λ</a:t>
            </a:r>
            <a:r>
              <a:rPr lang="zh-CN" altLang="en-US" smtClean="0"/>
              <a:t>的分类由细到粗</a:t>
            </a:r>
          </a:p>
        </p:txBody>
      </p:sp>
      <p:grpSp>
        <p:nvGrpSpPr>
          <p:cNvPr id="2" name="Group 4"/>
          <p:cNvGrpSpPr/>
          <p:nvPr/>
        </p:nvGrpSpPr>
        <p:grpSpPr bwMode="auto">
          <a:xfrm>
            <a:off x="2555875" y="3141663"/>
            <a:ext cx="4679950" cy="2881312"/>
            <a:chOff x="612" y="1933"/>
            <a:chExt cx="2948" cy="1815"/>
          </a:xfrm>
        </p:grpSpPr>
        <p:sp>
          <p:nvSpPr>
            <p:cNvPr id="29703" name="Line 5"/>
            <p:cNvSpPr>
              <a:spLocks noChangeShapeType="1"/>
            </p:cNvSpPr>
            <p:nvPr/>
          </p:nvSpPr>
          <p:spPr bwMode="auto">
            <a:xfrm>
              <a:off x="1655" y="2296"/>
              <a:ext cx="0" cy="182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4" name="Line 6"/>
            <p:cNvSpPr>
              <a:spLocks noChangeShapeType="1"/>
            </p:cNvSpPr>
            <p:nvPr/>
          </p:nvSpPr>
          <p:spPr bwMode="auto">
            <a:xfrm>
              <a:off x="2109" y="2296"/>
              <a:ext cx="0" cy="998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5" name="Line 7"/>
            <p:cNvSpPr>
              <a:spLocks noChangeShapeType="1"/>
            </p:cNvSpPr>
            <p:nvPr/>
          </p:nvSpPr>
          <p:spPr bwMode="auto">
            <a:xfrm>
              <a:off x="2562" y="2296"/>
              <a:ext cx="0" cy="182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6" name="Line 8"/>
            <p:cNvSpPr>
              <a:spLocks noChangeShapeType="1"/>
            </p:cNvSpPr>
            <p:nvPr/>
          </p:nvSpPr>
          <p:spPr bwMode="auto">
            <a:xfrm>
              <a:off x="2971" y="2251"/>
              <a:ext cx="0" cy="453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7" name="Text Box 9"/>
            <p:cNvSpPr txBox="1">
              <a:spLocks noChangeArrowheads="1"/>
            </p:cNvSpPr>
            <p:nvPr/>
          </p:nvSpPr>
          <p:spPr bwMode="auto">
            <a:xfrm>
              <a:off x="1474" y="1933"/>
              <a:ext cx="40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3200" b="1">
                  <a:latin typeface="Arial" panose="020B0604020202020204" pitchFamily="34" charset="0"/>
                </a:rPr>
                <a:t>x1</a:t>
              </a:r>
            </a:p>
          </p:txBody>
        </p:sp>
        <p:sp>
          <p:nvSpPr>
            <p:cNvPr id="29708" name="Text Box 10"/>
            <p:cNvSpPr txBox="1">
              <a:spLocks noChangeArrowheads="1"/>
            </p:cNvSpPr>
            <p:nvPr/>
          </p:nvSpPr>
          <p:spPr bwMode="auto">
            <a:xfrm>
              <a:off x="1882" y="1933"/>
              <a:ext cx="40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3200" b="1">
                  <a:latin typeface="Arial" panose="020B0604020202020204" pitchFamily="34" charset="0"/>
                </a:rPr>
                <a:t>x2</a:t>
              </a:r>
            </a:p>
          </p:txBody>
        </p:sp>
        <p:sp>
          <p:nvSpPr>
            <p:cNvPr id="29709" name="Text Box 11"/>
            <p:cNvSpPr txBox="1">
              <a:spLocks noChangeArrowheads="1"/>
            </p:cNvSpPr>
            <p:nvPr/>
          </p:nvSpPr>
          <p:spPr bwMode="auto">
            <a:xfrm>
              <a:off x="2336" y="1933"/>
              <a:ext cx="40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3200" b="1">
                  <a:latin typeface="Arial" panose="020B0604020202020204" pitchFamily="34" charset="0"/>
                </a:rPr>
                <a:t>x3</a:t>
              </a:r>
            </a:p>
          </p:txBody>
        </p:sp>
        <p:sp>
          <p:nvSpPr>
            <p:cNvPr id="29710" name="Text Box 12"/>
            <p:cNvSpPr txBox="1">
              <a:spLocks noChangeArrowheads="1"/>
            </p:cNvSpPr>
            <p:nvPr/>
          </p:nvSpPr>
          <p:spPr bwMode="auto">
            <a:xfrm>
              <a:off x="2744" y="1933"/>
              <a:ext cx="40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3200" b="1">
                  <a:latin typeface="Arial" panose="020B0604020202020204" pitchFamily="34" charset="0"/>
                </a:rPr>
                <a:t>x4</a:t>
              </a:r>
            </a:p>
          </p:txBody>
        </p:sp>
        <p:sp>
          <p:nvSpPr>
            <p:cNvPr id="29711" name="Text Box 13"/>
            <p:cNvSpPr txBox="1">
              <a:spLocks noChangeArrowheads="1"/>
            </p:cNvSpPr>
            <p:nvPr/>
          </p:nvSpPr>
          <p:spPr bwMode="auto">
            <a:xfrm>
              <a:off x="3152" y="1933"/>
              <a:ext cx="40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3200" b="1">
                  <a:latin typeface="Arial" panose="020B0604020202020204" pitchFamily="34" charset="0"/>
                </a:rPr>
                <a:t>x5</a:t>
              </a:r>
            </a:p>
          </p:txBody>
        </p:sp>
        <p:sp>
          <p:nvSpPr>
            <p:cNvPr id="29712" name="Line 14"/>
            <p:cNvSpPr>
              <a:spLocks noChangeShapeType="1"/>
            </p:cNvSpPr>
            <p:nvPr/>
          </p:nvSpPr>
          <p:spPr bwMode="auto">
            <a:xfrm>
              <a:off x="3334" y="2251"/>
              <a:ext cx="0" cy="408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3" name="Text Box 15"/>
            <p:cNvSpPr txBox="1">
              <a:spLocks noChangeArrowheads="1"/>
            </p:cNvSpPr>
            <p:nvPr/>
          </p:nvSpPr>
          <p:spPr bwMode="auto">
            <a:xfrm>
              <a:off x="748" y="2205"/>
              <a:ext cx="10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b="1">
                  <a:latin typeface="Arial" panose="020B0604020202020204" pitchFamily="34" charset="0"/>
                </a:rPr>
                <a:t>λ =1</a:t>
              </a:r>
            </a:p>
          </p:txBody>
        </p:sp>
        <p:sp>
          <p:nvSpPr>
            <p:cNvPr id="29714" name="Text Box 16"/>
            <p:cNvSpPr txBox="1">
              <a:spLocks noChangeArrowheads="1"/>
            </p:cNvSpPr>
            <p:nvPr/>
          </p:nvSpPr>
          <p:spPr bwMode="auto">
            <a:xfrm>
              <a:off x="612" y="2568"/>
              <a:ext cx="10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b="1">
                  <a:latin typeface="Arial" panose="020B0604020202020204" pitchFamily="34" charset="0"/>
                </a:rPr>
                <a:t>λ =0.8</a:t>
              </a:r>
            </a:p>
          </p:txBody>
        </p:sp>
        <p:sp>
          <p:nvSpPr>
            <p:cNvPr id="29715" name="Text Box 17"/>
            <p:cNvSpPr txBox="1">
              <a:spLocks noChangeArrowheads="1"/>
            </p:cNvSpPr>
            <p:nvPr/>
          </p:nvSpPr>
          <p:spPr bwMode="auto">
            <a:xfrm>
              <a:off x="612" y="3294"/>
              <a:ext cx="10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b="1">
                  <a:latin typeface="Arial" panose="020B0604020202020204" pitchFamily="34" charset="0"/>
                </a:rPr>
                <a:t>λ =0.4</a:t>
              </a:r>
            </a:p>
          </p:txBody>
        </p:sp>
        <p:sp>
          <p:nvSpPr>
            <p:cNvPr id="29716" name="Line 18"/>
            <p:cNvSpPr>
              <a:spLocks noChangeShapeType="1"/>
            </p:cNvSpPr>
            <p:nvPr/>
          </p:nvSpPr>
          <p:spPr bwMode="auto">
            <a:xfrm>
              <a:off x="1655" y="2478"/>
              <a:ext cx="0" cy="227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7" name="Line 19"/>
            <p:cNvSpPr>
              <a:spLocks noChangeShapeType="1"/>
            </p:cNvSpPr>
            <p:nvPr/>
          </p:nvSpPr>
          <p:spPr bwMode="auto">
            <a:xfrm>
              <a:off x="2562" y="2478"/>
              <a:ext cx="0" cy="544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8" name="Line 20"/>
            <p:cNvSpPr>
              <a:spLocks noChangeShapeType="1"/>
            </p:cNvSpPr>
            <p:nvPr/>
          </p:nvSpPr>
          <p:spPr bwMode="auto">
            <a:xfrm>
              <a:off x="1655" y="2704"/>
              <a:ext cx="907" cy="0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9" name="Line 21"/>
            <p:cNvSpPr>
              <a:spLocks noChangeShapeType="1"/>
            </p:cNvSpPr>
            <p:nvPr/>
          </p:nvSpPr>
          <p:spPr bwMode="auto">
            <a:xfrm>
              <a:off x="2971" y="2704"/>
              <a:ext cx="0" cy="318"/>
            </a:xfrm>
            <a:prstGeom prst="line">
              <a:avLst/>
            </a:prstGeom>
            <a:noFill/>
            <a:ln w="3492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0" name="Text Box 22"/>
            <p:cNvSpPr txBox="1">
              <a:spLocks noChangeArrowheads="1"/>
            </p:cNvSpPr>
            <p:nvPr/>
          </p:nvSpPr>
          <p:spPr bwMode="auto">
            <a:xfrm>
              <a:off x="612" y="2840"/>
              <a:ext cx="10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b="1">
                  <a:latin typeface="Arial" panose="020B0604020202020204" pitchFamily="34" charset="0"/>
                </a:rPr>
                <a:t>λ =0.6</a:t>
              </a:r>
            </a:p>
          </p:txBody>
        </p:sp>
        <p:sp>
          <p:nvSpPr>
            <p:cNvPr id="29721" name="Line 23"/>
            <p:cNvSpPr>
              <a:spLocks noChangeShapeType="1"/>
            </p:cNvSpPr>
            <p:nvPr/>
          </p:nvSpPr>
          <p:spPr bwMode="auto">
            <a:xfrm>
              <a:off x="3334" y="2659"/>
              <a:ext cx="0" cy="363"/>
            </a:xfrm>
            <a:prstGeom prst="line">
              <a:avLst/>
            </a:prstGeom>
            <a:noFill/>
            <a:ln w="3492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2" name="Line 24"/>
            <p:cNvSpPr>
              <a:spLocks noChangeShapeType="1"/>
            </p:cNvSpPr>
            <p:nvPr/>
          </p:nvSpPr>
          <p:spPr bwMode="auto">
            <a:xfrm>
              <a:off x="2971" y="3022"/>
              <a:ext cx="363" cy="0"/>
            </a:xfrm>
            <a:prstGeom prst="line">
              <a:avLst/>
            </a:prstGeom>
            <a:noFill/>
            <a:ln w="34925">
              <a:solidFill>
                <a:srgbClr val="3366FF"/>
              </a:solidFill>
              <a:rou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3" name="Line 25"/>
            <p:cNvSpPr>
              <a:spLocks noChangeShapeType="1"/>
            </p:cNvSpPr>
            <p:nvPr/>
          </p:nvSpPr>
          <p:spPr bwMode="auto">
            <a:xfrm>
              <a:off x="2562" y="3022"/>
              <a:ext cx="0" cy="227"/>
            </a:xfrm>
            <a:prstGeom prst="line">
              <a:avLst/>
            </a:prstGeom>
            <a:noFill/>
            <a:ln w="34925">
              <a:solidFill>
                <a:srgbClr val="FF00FF"/>
              </a:solidFill>
              <a:rou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4" name="Text Box 26"/>
            <p:cNvSpPr txBox="1">
              <a:spLocks noChangeArrowheads="1"/>
            </p:cNvSpPr>
            <p:nvPr/>
          </p:nvSpPr>
          <p:spPr bwMode="auto">
            <a:xfrm>
              <a:off x="612" y="3067"/>
              <a:ext cx="10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b="1">
                  <a:latin typeface="Arial" panose="020B0604020202020204" pitchFamily="34" charset="0"/>
                </a:rPr>
                <a:t>λ =0.5</a:t>
              </a:r>
            </a:p>
          </p:txBody>
        </p:sp>
        <p:sp>
          <p:nvSpPr>
            <p:cNvPr id="29725" name="Line 27"/>
            <p:cNvSpPr>
              <a:spLocks noChangeShapeType="1"/>
            </p:cNvSpPr>
            <p:nvPr/>
          </p:nvSpPr>
          <p:spPr bwMode="auto">
            <a:xfrm>
              <a:off x="3152" y="3022"/>
              <a:ext cx="0" cy="227"/>
            </a:xfrm>
            <a:prstGeom prst="line">
              <a:avLst/>
            </a:prstGeom>
            <a:noFill/>
            <a:ln w="34925">
              <a:solidFill>
                <a:srgbClr val="FF00FF"/>
              </a:solidFill>
              <a:rou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6" name="Line 28"/>
            <p:cNvSpPr>
              <a:spLocks noChangeShapeType="1"/>
            </p:cNvSpPr>
            <p:nvPr/>
          </p:nvSpPr>
          <p:spPr bwMode="auto">
            <a:xfrm>
              <a:off x="2562" y="3249"/>
              <a:ext cx="590" cy="0"/>
            </a:xfrm>
            <a:prstGeom prst="line">
              <a:avLst/>
            </a:prstGeom>
            <a:noFill/>
            <a:ln w="34925">
              <a:solidFill>
                <a:srgbClr val="FF00FF"/>
              </a:solidFill>
              <a:rou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7" name="Line 29"/>
            <p:cNvSpPr>
              <a:spLocks noChangeShapeType="1"/>
            </p:cNvSpPr>
            <p:nvPr/>
          </p:nvSpPr>
          <p:spPr bwMode="auto">
            <a:xfrm>
              <a:off x="2109" y="3294"/>
              <a:ext cx="0" cy="227"/>
            </a:xfrm>
            <a:prstGeom prst="line">
              <a:avLst/>
            </a:prstGeom>
            <a:noFill/>
            <a:ln w="34925">
              <a:solidFill>
                <a:srgbClr val="339966"/>
              </a:solidFill>
              <a:rou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8" name="Line 30"/>
            <p:cNvSpPr>
              <a:spLocks noChangeShapeType="1"/>
            </p:cNvSpPr>
            <p:nvPr/>
          </p:nvSpPr>
          <p:spPr bwMode="auto">
            <a:xfrm>
              <a:off x="2789" y="3249"/>
              <a:ext cx="0" cy="272"/>
            </a:xfrm>
            <a:prstGeom prst="line">
              <a:avLst/>
            </a:prstGeom>
            <a:noFill/>
            <a:ln w="34925">
              <a:solidFill>
                <a:srgbClr val="339966"/>
              </a:solidFill>
              <a:rou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9" name="Line 31"/>
            <p:cNvSpPr>
              <a:spLocks noChangeShapeType="1"/>
            </p:cNvSpPr>
            <p:nvPr/>
          </p:nvSpPr>
          <p:spPr bwMode="auto">
            <a:xfrm>
              <a:off x="2109" y="3521"/>
              <a:ext cx="681" cy="0"/>
            </a:xfrm>
            <a:prstGeom prst="line">
              <a:avLst/>
            </a:prstGeom>
            <a:noFill/>
            <a:ln w="34925">
              <a:solidFill>
                <a:srgbClr val="339966"/>
              </a:solidFill>
              <a:rou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0" name="Line 32"/>
            <p:cNvSpPr>
              <a:spLocks noChangeShapeType="1"/>
            </p:cNvSpPr>
            <p:nvPr/>
          </p:nvSpPr>
          <p:spPr bwMode="auto">
            <a:xfrm>
              <a:off x="2426" y="3521"/>
              <a:ext cx="0" cy="227"/>
            </a:xfrm>
            <a:prstGeom prst="line">
              <a:avLst/>
            </a:prstGeom>
            <a:noFill/>
            <a:ln w="34925">
              <a:solidFill>
                <a:srgbClr val="339966"/>
              </a:solidFill>
              <a:rou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3072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5569E1-B743-42AE-B903-DAE81660BEA3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168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其他建立相似矩阵的方法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非常多！主要分为</a:t>
            </a:r>
            <a:r>
              <a:rPr lang="en-US" altLang="zh-CN" smtClean="0"/>
              <a:t>3</a:t>
            </a:r>
            <a:r>
              <a:rPr lang="zh-CN" altLang="en-US" smtClean="0"/>
              <a:t>类</a:t>
            </a:r>
          </a:p>
          <a:p>
            <a:pPr lvl="1" eaLnBrk="1" hangingPunct="1"/>
            <a:r>
              <a:rPr lang="zh-CN" altLang="en-US" smtClean="0"/>
              <a:t>相似系数法</a:t>
            </a:r>
          </a:p>
          <a:p>
            <a:pPr lvl="1" eaLnBrk="1" hangingPunct="1"/>
            <a:r>
              <a:rPr lang="zh-CN" altLang="en-US" smtClean="0"/>
              <a:t>距离法（绝对值减数法就是距离法之一）</a:t>
            </a:r>
          </a:p>
          <a:p>
            <a:pPr lvl="1" eaLnBrk="1" hangingPunct="1"/>
            <a:r>
              <a:rPr lang="zh-CN" altLang="en-US" smtClean="0"/>
              <a:t>主观法</a:t>
            </a:r>
          </a:p>
          <a:p>
            <a:pPr eaLnBrk="1" hangingPunct="1"/>
            <a:r>
              <a:rPr lang="zh-CN" altLang="en-US" smtClean="0"/>
              <a:t>在后面的附录中给出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3174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9CB8D96-C4D7-4A7C-997E-684B30753349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169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聚类分析的步骤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建立初始矩阵</a:t>
            </a:r>
          </a:p>
          <a:p>
            <a:pPr eaLnBrk="1" hangingPunct="1"/>
            <a:r>
              <a:rPr lang="zh-CN" altLang="en-US" smtClean="0"/>
              <a:t>利用某个建立相似矩阵的方法，建立相似矩阵</a:t>
            </a:r>
          </a:p>
          <a:p>
            <a:pPr eaLnBrk="1" hangingPunct="1"/>
            <a:r>
              <a:rPr lang="zh-CN" altLang="en-US" smtClean="0"/>
              <a:t>利用平方法，相似矩阵</a:t>
            </a:r>
            <a:r>
              <a:rPr lang="zh-CN" altLang="en-US" smtClean="0">
                <a:sym typeface="Wingdings" panose="05000000000000000000" pitchFamily="2" charset="2"/>
              </a:rPr>
              <a:t>等价矩阵</a:t>
            </a:r>
          </a:p>
          <a:p>
            <a:pPr lvl="1" eaLnBrk="1" hangingPunct="1"/>
            <a:r>
              <a:rPr lang="zh-CN" altLang="en-US" smtClean="0"/>
              <a:t>若相似矩阵的维数较大，需要多次自乘，工作量大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模糊关系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例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844675"/>
            <a:ext cx="8339166" cy="1441449"/>
          </a:xfrm>
        </p:spPr>
        <p:txBody>
          <a:bodyPr/>
          <a:lstStyle/>
          <a:p>
            <a:pPr>
              <a:buNone/>
            </a:pPr>
            <a:r>
              <a:rPr lang="zh-CN" altLang="en-US" sz="2800" dirty="0" smtClean="0"/>
              <a:t>某灯具厂对四个车间生产的灯具进行质量等级检测，检测结果见下表。取</a:t>
            </a:r>
            <a:r>
              <a:rPr lang="en-US" altLang="zh-CN" sz="2800" dirty="0" smtClean="0"/>
              <a:t>U={</a:t>
            </a:r>
            <a:r>
              <a:rPr lang="zh-CN" altLang="en-US" sz="2800" dirty="0" smtClean="0"/>
              <a:t>一车间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二车间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三车间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四车间</a:t>
            </a:r>
            <a:r>
              <a:rPr lang="en-US" altLang="zh-CN" sz="2800" dirty="0" smtClean="0"/>
              <a:t>}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V={</a:t>
            </a:r>
            <a:r>
              <a:rPr lang="zh-CN" altLang="en-US" sz="2800" dirty="0" smtClean="0"/>
              <a:t>优质产品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合格产品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不合格产品</a:t>
            </a:r>
            <a:r>
              <a:rPr lang="en-US" altLang="zh-CN" sz="2800" dirty="0" smtClean="0"/>
              <a:t>}</a:t>
            </a:r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吉林大学计算机科学与技术学院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4A14B5-FE23-4064-9F31-7B0E8069C6D1}" type="slidenum">
              <a:rPr lang="en-US" altLang="zh-CN" smtClean="0"/>
              <a:pPr>
                <a:defRPr/>
              </a:pPr>
              <a:t>17</a:t>
            </a:fld>
            <a:endParaRPr lang="en-US" altLang="zh-CN" sz="1400"/>
          </a:p>
        </p:txBody>
      </p:sp>
      <p:graphicFrame>
        <p:nvGraphicFramePr>
          <p:cNvPr id="6" name="内容占位符 5"/>
          <p:cNvGraphicFramePr>
            <a:graphicFrameLocks/>
          </p:cNvGraphicFramePr>
          <p:nvPr/>
        </p:nvGraphicFramePr>
        <p:xfrm>
          <a:off x="785786" y="3357562"/>
          <a:ext cx="7772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100"/>
                <a:gridCol w="1943100"/>
                <a:gridCol w="1943100"/>
                <a:gridCol w="19431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优质产品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合格产品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不合格产品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一车间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82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二车间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78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三车间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84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四车间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73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3277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B3C1F5E-CA93-4D6B-A73D-931C1ECDCBAA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170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直接聚类法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建立模糊相似矩阵</a:t>
            </a:r>
            <a:r>
              <a:rPr lang="en-US" altLang="zh-CN" smtClean="0"/>
              <a:t>R</a:t>
            </a:r>
            <a:r>
              <a:rPr lang="zh-CN" altLang="en-US" smtClean="0"/>
              <a:t>后，无需求出其传递闭包</a:t>
            </a:r>
            <a:r>
              <a:rPr lang="en-US" altLang="zh-CN" smtClean="0"/>
              <a:t>t(R)</a:t>
            </a:r>
          </a:p>
          <a:p>
            <a:pPr eaLnBrk="1" hangingPunct="1"/>
            <a:r>
              <a:rPr lang="zh-CN" altLang="en-US" smtClean="0"/>
              <a:t>直接从</a:t>
            </a:r>
            <a:r>
              <a:rPr lang="en-US" altLang="zh-CN" smtClean="0"/>
              <a:t>R</a:t>
            </a:r>
            <a:r>
              <a:rPr lang="zh-CN" altLang="en-US" smtClean="0"/>
              <a:t>出发，可以求得同样的聚类图</a:t>
            </a:r>
          </a:p>
        </p:txBody>
      </p:sp>
      <p:grpSp>
        <p:nvGrpSpPr>
          <p:cNvPr id="2" name="Group 4"/>
          <p:cNvGrpSpPr/>
          <p:nvPr/>
        </p:nvGrpSpPr>
        <p:grpSpPr bwMode="auto">
          <a:xfrm>
            <a:off x="3635375" y="3976688"/>
            <a:ext cx="4679950" cy="2881312"/>
            <a:chOff x="612" y="1933"/>
            <a:chExt cx="2948" cy="1815"/>
          </a:xfrm>
        </p:grpSpPr>
        <p:sp>
          <p:nvSpPr>
            <p:cNvPr id="32775" name="Line 5"/>
            <p:cNvSpPr>
              <a:spLocks noChangeShapeType="1"/>
            </p:cNvSpPr>
            <p:nvPr/>
          </p:nvSpPr>
          <p:spPr bwMode="auto">
            <a:xfrm>
              <a:off x="1655" y="2296"/>
              <a:ext cx="0" cy="182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6" name="Line 6"/>
            <p:cNvSpPr>
              <a:spLocks noChangeShapeType="1"/>
            </p:cNvSpPr>
            <p:nvPr/>
          </p:nvSpPr>
          <p:spPr bwMode="auto">
            <a:xfrm>
              <a:off x="2109" y="2296"/>
              <a:ext cx="0" cy="998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7" name="Line 7"/>
            <p:cNvSpPr>
              <a:spLocks noChangeShapeType="1"/>
            </p:cNvSpPr>
            <p:nvPr/>
          </p:nvSpPr>
          <p:spPr bwMode="auto">
            <a:xfrm>
              <a:off x="2562" y="2296"/>
              <a:ext cx="0" cy="182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8" name="Line 8"/>
            <p:cNvSpPr>
              <a:spLocks noChangeShapeType="1"/>
            </p:cNvSpPr>
            <p:nvPr/>
          </p:nvSpPr>
          <p:spPr bwMode="auto">
            <a:xfrm>
              <a:off x="2971" y="2251"/>
              <a:ext cx="0" cy="453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9" name="Text Box 9"/>
            <p:cNvSpPr txBox="1">
              <a:spLocks noChangeArrowheads="1"/>
            </p:cNvSpPr>
            <p:nvPr/>
          </p:nvSpPr>
          <p:spPr bwMode="auto">
            <a:xfrm>
              <a:off x="1474" y="1933"/>
              <a:ext cx="40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3200" b="1">
                  <a:latin typeface="Arial" panose="020B0604020202020204" pitchFamily="34" charset="0"/>
                </a:rPr>
                <a:t>x1</a:t>
              </a:r>
            </a:p>
          </p:txBody>
        </p:sp>
        <p:sp>
          <p:nvSpPr>
            <p:cNvPr id="32780" name="Text Box 10"/>
            <p:cNvSpPr txBox="1">
              <a:spLocks noChangeArrowheads="1"/>
            </p:cNvSpPr>
            <p:nvPr/>
          </p:nvSpPr>
          <p:spPr bwMode="auto">
            <a:xfrm>
              <a:off x="1882" y="1933"/>
              <a:ext cx="40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3200" b="1">
                  <a:latin typeface="Arial" panose="020B0604020202020204" pitchFamily="34" charset="0"/>
                </a:rPr>
                <a:t>x2</a:t>
              </a:r>
            </a:p>
          </p:txBody>
        </p:sp>
        <p:sp>
          <p:nvSpPr>
            <p:cNvPr id="32781" name="Text Box 11"/>
            <p:cNvSpPr txBox="1">
              <a:spLocks noChangeArrowheads="1"/>
            </p:cNvSpPr>
            <p:nvPr/>
          </p:nvSpPr>
          <p:spPr bwMode="auto">
            <a:xfrm>
              <a:off x="2336" y="1933"/>
              <a:ext cx="40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3200" b="1">
                  <a:latin typeface="Arial" panose="020B0604020202020204" pitchFamily="34" charset="0"/>
                </a:rPr>
                <a:t>x3</a:t>
              </a:r>
            </a:p>
          </p:txBody>
        </p:sp>
        <p:sp>
          <p:nvSpPr>
            <p:cNvPr id="32782" name="Text Box 12"/>
            <p:cNvSpPr txBox="1">
              <a:spLocks noChangeArrowheads="1"/>
            </p:cNvSpPr>
            <p:nvPr/>
          </p:nvSpPr>
          <p:spPr bwMode="auto">
            <a:xfrm>
              <a:off x="2744" y="1933"/>
              <a:ext cx="40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3200" b="1">
                  <a:latin typeface="Arial" panose="020B0604020202020204" pitchFamily="34" charset="0"/>
                </a:rPr>
                <a:t>x4</a:t>
              </a:r>
            </a:p>
          </p:txBody>
        </p:sp>
        <p:sp>
          <p:nvSpPr>
            <p:cNvPr id="32783" name="Text Box 13"/>
            <p:cNvSpPr txBox="1">
              <a:spLocks noChangeArrowheads="1"/>
            </p:cNvSpPr>
            <p:nvPr/>
          </p:nvSpPr>
          <p:spPr bwMode="auto">
            <a:xfrm>
              <a:off x="3152" y="1933"/>
              <a:ext cx="40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3200" b="1">
                  <a:latin typeface="Arial" panose="020B0604020202020204" pitchFamily="34" charset="0"/>
                </a:rPr>
                <a:t>x5</a:t>
              </a:r>
            </a:p>
          </p:txBody>
        </p:sp>
        <p:sp>
          <p:nvSpPr>
            <p:cNvPr id="32784" name="Line 14"/>
            <p:cNvSpPr>
              <a:spLocks noChangeShapeType="1"/>
            </p:cNvSpPr>
            <p:nvPr/>
          </p:nvSpPr>
          <p:spPr bwMode="auto">
            <a:xfrm>
              <a:off x="3334" y="2251"/>
              <a:ext cx="0" cy="408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5" name="Text Box 15"/>
            <p:cNvSpPr txBox="1">
              <a:spLocks noChangeArrowheads="1"/>
            </p:cNvSpPr>
            <p:nvPr/>
          </p:nvSpPr>
          <p:spPr bwMode="auto">
            <a:xfrm>
              <a:off x="748" y="2205"/>
              <a:ext cx="10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b="1">
                  <a:latin typeface="Arial" panose="020B0604020202020204" pitchFamily="34" charset="0"/>
                </a:rPr>
                <a:t>λ =1</a:t>
              </a:r>
            </a:p>
          </p:txBody>
        </p:sp>
        <p:sp>
          <p:nvSpPr>
            <p:cNvPr id="32786" name="Text Box 16"/>
            <p:cNvSpPr txBox="1">
              <a:spLocks noChangeArrowheads="1"/>
            </p:cNvSpPr>
            <p:nvPr/>
          </p:nvSpPr>
          <p:spPr bwMode="auto">
            <a:xfrm>
              <a:off x="612" y="2568"/>
              <a:ext cx="10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b="1">
                  <a:latin typeface="Arial" panose="020B0604020202020204" pitchFamily="34" charset="0"/>
                </a:rPr>
                <a:t>λ =0.8</a:t>
              </a:r>
            </a:p>
          </p:txBody>
        </p:sp>
        <p:sp>
          <p:nvSpPr>
            <p:cNvPr id="32787" name="Text Box 17"/>
            <p:cNvSpPr txBox="1">
              <a:spLocks noChangeArrowheads="1"/>
            </p:cNvSpPr>
            <p:nvPr/>
          </p:nvSpPr>
          <p:spPr bwMode="auto">
            <a:xfrm>
              <a:off x="612" y="3294"/>
              <a:ext cx="10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b="1">
                  <a:latin typeface="Arial" panose="020B0604020202020204" pitchFamily="34" charset="0"/>
                </a:rPr>
                <a:t>λ =0.4</a:t>
              </a:r>
            </a:p>
          </p:txBody>
        </p:sp>
        <p:sp>
          <p:nvSpPr>
            <p:cNvPr id="32788" name="Line 18"/>
            <p:cNvSpPr>
              <a:spLocks noChangeShapeType="1"/>
            </p:cNvSpPr>
            <p:nvPr/>
          </p:nvSpPr>
          <p:spPr bwMode="auto">
            <a:xfrm>
              <a:off x="1655" y="2478"/>
              <a:ext cx="0" cy="227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9" name="Line 19"/>
            <p:cNvSpPr>
              <a:spLocks noChangeShapeType="1"/>
            </p:cNvSpPr>
            <p:nvPr/>
          </p:nvSpPr>
          <p:spPr bwMode="auto">
            <a:xfrm>
              <a:off x="2562" y="2478"/>
              <a:ext cx="0" cy="544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0" name="Line 20"/>
            <p:cNvSpPr>
              <a:spLocks noChangeShapeType="1"/>
            </p:cNvSpPr>
            <p:nvPr/>
          </p:nvSpPr>
          <p:spPr bwMode="auto">
            <a:xfrm>
              <a:off x="1655" y="2704"/>
              <a:ext cx="907" cy="0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1" name="Line 21"/>
            <p:cNvSpPr>
              <a:spLocks noChangeShapeType="1"/>
            </p:cNvSpPr>
            <p:nvPr/>
          </p:nvSpPr>
          <p:spPr bwMode="auto">
            <a:xfrm>
              <a:off x="2971" y="2704"/>
              <a:ext cx="0" cy="318"/>
            </a:xfrm>
            <a:prstGeom prst="line">
              <a:avLst/>
            </a:prstGeom>
            <a:noFill/>
            <a:ln w="3492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2" name="Text Box 22"/>
            <p:cNvSpPr txBox="1">
              <a:spLocks noChangeArrowheads="1"/>
            </p:cNvSpPr>
            <p:nvPr/>
          </p:nvSpPr>
          <p:spPr bwMode="auto">
            <a:xfrm>
              <a:off x="612" y="2840"/>
              <a:ext cx="10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b="1">
                  <a:latin typeface="Arial" panose="020B0604020202020204" pitchFamily="34" charset="0"/>
                </a:rPr>
                <a:t>λ =0.6</a:t>
              </a:r>
            </a:p>
          </p:txBody>
        </p:sp>
        <p:sp>
          <p:nvSpPr>
            <p:cNvPr id="32793" name="Line 23"/>
            <p:cNvSpPr>
              <a:spLocks noChangeShapeType="1"/>
            </p:cNvSpPr>
            <p:nvPr/>
          </p:nvSpPr>
          <p:spPr bwMode="auto">
            <a:xfrm>
              <a:off x="3334" y="2659"/>
              <a:ext cx="0" cy="363"/>
            </a:xfrm>
            <a:prstGeom prst="line">
              <a:avLst/>
            </a:prstGeom>
            <a:noFill/>
            <a:ln w="3492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4" name="Line 24"/>
            <p:cNvSpPr>
              <a:spLocks noChangeShapeType="1"/>
            </p:cNvSpPr>
            <p:nvPr/>
          </p:nvSpPr>
          <p:spPr bwMode="auto">
            <a:xfrm>
              <a:off x="2971" y="3022"/>
              <a:ext cx="363" cy="0"/>
            </a:xfrm>
            <a:prstGeom prst="line">
              <a:avLst/>
            </a:prstGeom>
            <a:noFill/>
            <a:ln w="34925">
              <a:solidFill>
                <a:srgbClr val="3366FF"/>
              </a:solidFill>
              <a:rou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5" name="Line 25"/>
            <p:cNvSpPr>
              <a:spLocks noChangeShapeType="1"/>
            </p:cNvSpPr>
            <p:nvPr/>
          </p:nvSpPr>
          <p:spPr bwMode="auto">
            <a:xfrm>
              <a:off x="2562" y="3022"/>
              <a:ext cx="0" cy="227"/>
            </a:xfrm>
            <a:prstGeom prst="line">
              <a:avLst/>
            </a:prstGeom>
            <a:noFill/>
            <a:ln w="34925">
              <a:solidFill>
                <a:srgbClr val="FF00FF"/>
              </a:solidFill>
              <a:rou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6" name="Text Box 26"/>
            <p:cNvSpPr txBox="1">
              <a:spLocks noChangeArrowheads="1"/>
            </p:cNvSpPr>
            <p:nvPr/>
          </p:nvSpPr>
          <p:spPr bwMode="auto">
            <a:xfrm>
              <a:off x="612" y="3067"/>
              <a:ext cx="10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b="1">
                  <a:latin typeface="Arial" panose="020B0604020202020204" pitchFamily="34" charset="0"/>
                </a:rPr>
                <a:t>λ =0.5</a:t>
              </a:r>
            </a:p>
          </p:txBody>
        </p:sp>
        <p:sp>
          <p:nvSpPr>
            <p:cNvPr id="32797" name="Line 27"/>
            <p:cNvSpPr>
              <a:spLocks noChangeShapeType="1"/>
            </p:cNvSpPr>
            <p:nvPr/>
          </p:nvSpPr>
          <p:spPr bwMode="auto">
            <a:xfrm>
              <a:off x="3152" y="3022"/>
              <a:ext cx="0" cy="227"/>
            </a:xfrm>
            <a:prstGeom prst="line">
              <a:avLst/>
            </a:prstGeom>
            <a:noFill/>
            <a:ln w="34925">
              <a:solidFill>
                <a:srgbClr val="FF00FF"/>
              </a:solidFill>
              <a:rou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8" name="Line 28"/>
            <p:cNvSpPr>
              <a:spLocks noChangeShapeType="1"/>
            </p:cNvSpPr>
            <p:nvPr/>
          </p:nvSpPr>
          <p:spPr bwMode="auto">
            <a:xfrm>
              <a:off x="2562" y="3249"/>
              <a:ext cx="590" cy="0"/>
            </a:xfrm>
            <a:prstGeom prst="line">
              <a:avLst/>
            </a:prstGeom>
            <a:noFill/>
            <a:ln w="34925">
              <a:solidFill>
                <a:srgbClr val="FF00FF"/>
              </a:solidFill>
              <a:rou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9" name="Line 29"/>
            <p:cNvSpPr>
              <a:spLocks noChangeShapeType="1"/>
            </p:cNvSpPr>
            <p:nvPr/>
          </p:nvSpPr>
          <p:spPr bwMode="auto">
            <a:xfrm>
              <a:off x="2109" y="3294"/>
              <a:ext cx="0" cy="227"/>
            </a:xfrm>
            <a:prstGeom prst="line">
              <a:avLst/>
            </a:prstGeom>
            <a:noFill/>
            <a:ln w="34925">
              <a:solidFill>
                <a:srgbClr val="339966"/>
              </a:solidFill>
              <a:rou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0" name="Line 30"/>
            <p:cNvSpPr>
              <a:spLocks noChangeShapeType="1"/>
            </p:cNvSpPr>
            <p:nvPr/>
          </p:nvSpPr>
          <p:spPr bwMode="auto">
            <a:xfrm>
              <a:off x="2789" y="3249"/>
              <a:ext cx="0" cy="272"/>
            </a:xfrm>
            <a:prstGeom prst="line">
              <a:avLst/>
            </a:prstGeom>
            <a:noFill/>
            <a:ln w="34925">
              <a:solidFill>
                <a:srgbClr val="339966"/>
              </a:solidFill>
              <a:rou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1" name="Line 31"/>
            <p:cNvSpPr>
              <a:spLocks noChangeShapeType="1"/>
            </p:cNvSpPr>
            <p:nvPr/>
          </p:nvSpPr>
          <p:spPr bwMode="auto">
            <a:xfrm>
              <a:off x="2109" y="3521"/>
              <a:ext cx="681" cy="0"/>
            </a:xfrm>
            <a:prstGeom prst="line">
              <a:avLst/>
            </a:prstGeom>
            <a:noFill/>
            <a:ln w="34925">
              <a:solidFill>
                <a:srgbClr val="339966"/>
              </a:solidFill>
              <a:rou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2" name="Line 32"/>
            <p:cNvSpPr>
              <a:spLocks noChangeShapeType="1"/>
            </p:cNvSpPr>
            <p:nvPr/>
          </p:nvSpPr>
          <p:spPr bwMode="auto">
            <a:xfrm>
              <a:off x="2426" y="3521"/>
              <a:ext cx="0" cy="227"/>
            </a:xfrm>
            <a:prstGeom prst="line">
              <a:avLst/>
            </a:prstGeom>
            <a:noFill/>
            <a:ln w="34925">
              <a:solidFill>
                <a:srgbClr val="339966"/>
              </a:solidFill>
              <a:rou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3379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C2B92A0-E491-42E6-B13D-316687D3861B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171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直接聚类法的步骤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取</a:t>
            </a:r>
            <a:r>
              <a:rPr lang="el-GR" altLang="zh-CN" smtClean="0">
                <a:cs typeface="Times New Roman" panose="02020603050405020304" pitchFamily="18" charset="0"/>
              </a:rPr>
              <a:t>λ</a:t>
            </a:r>
            <a:r>
              <a:rPr lang="en-US" altLang="zh-CN" smtClean="0"/>
              <a:t>=1(</a:t>
            </a:r>
            <a:r>
              <a:rPr lang="zh-CN" altLang="en-US" smtClean="0"/>
              <a:t>最大值</a:t>
            </a:r>
            <a:r>
              <a:rPr lang="en-US" altLang="zh-CN" smtClean="0"/>
              <a:t>)</a:t>
            </a:r>
            <a:r>
              <a:rPr lang="zh-CN" altLang="en-US" smtClean="0"/>
              <a:t>，对每个</a:t>
            </a:r>
            <a:r>
              <a:rPr lang="en-US" altLang="zh-CN" smtClean="0"/>
              <a:t>x</a:t>
            </a:r>
            <a:r>
              <a:rPr lang="en-US" altLang="zh-CN" baseline="-25000" smtClean="0"/>
              <a:t>i</a:t>
            </a:r>
            <a:r>
              <a:rPr lang="en-US" altLang="zh-CN" smtClean="0"/>
              <a:t>,</a:t>
            </a:r>
            <a:r>
              <a:rPr lang="zh-CN" altLang="en-US" smtClean="0"/>
              <a:t>确定其相似类</a:t>
            </a:r>
            <a:r>
              <a:rPr lang="en-US" altLang="zh-CN" smtClean="0"/>
              <a:t>[x</a:t>
            </a:r>
            <a:r>
              <a:rPr lang="en-US" altLang="zh-CN" baseline="-25000" smtClean="0"/>
              <a:t>i</a:t>
            </a:r>
            <a:r>
              <a:rPr lang="en-US" altLang="zh-CN" smtClean="0"/>
              <a:t>]</a:t>
            </a:r>
            <a:r>
              <a:rPr lang="en-US" altLang="zh-CN" baseline="-25000" smtClean="0"/>
              <a:t>1</a:t>
            </a:r>
            <a:endParaRPr lang="en-US" altLang="zh-CN" smtClean="0"/>
          </a:p>
          <a:p>
            <a:pPr lvl="1" eaLnBrk="1" hangingPunct="1">
              <a:lnSpc>
                <a:spcPts val="4500"/>
              </a:lnSpc>
            </a:pPr>
            <a:r>
              <a:rPr lang="zh-CN" altLang="en-US" smtClean="0"/>
              <a:t>将满足</a:t>
            </a:r>
            <a:r>
              <a:rPr lang="en-US" altLang="zh-CN" smtClean="0"/>
              <a:t>r</a:t>
            </a:r>
            <a:r>
              <a:rPr lang="en-US" altLang="zh-CN" baseline="-25000" smtClean="0"/>
              <a:t>ij</a:t>
            </a:r>
            <a:r>
              <a:rPr lang="en-US" altLang="zh-CN" smtClean="0"/>
              <a:t> =1</a:t>
            </a:r>
            <a:r>
              <a:rPr lang="zh-CN" altLang="en-US" smtClean="0"/>
              <a:t>的</a:t>
            </a:r>
            <a:r>
              <a:rPr lang="en-US" altLang="zh-CN" smtClean="0"/>
              <a:t>x</a:t>
            </a:r>
            <a:r>
              <a:rPr lang="en-US" altLang="zh-CN" baseline="-25000" smtClean="0"/>
              <a:t>i</a:t>
            </a:r>
            <a:r>
              <a:rPr lang="zh-CN" altLang="en-US" smtClean="0"/>
              <a:t>和</a:t>
            </a:r>
            <a:r>
              <a:rPr lang="en-US" altLang="zh-CN" smtClean="0"/>
              <a:t>x</a:t>
            </a:r>
            <a:r>
              <a:rPr lang="en-US" altLang="zh-CN" baseline="-25000" smtClean="0"/>
              <a:t>j</a:t>
            </a:r>
            <a:r>
              <a:rPr lang="zh-CN" altLang="en-US" smtClean="0"/>
              <a:t>放在一类，构成相似类</a:t>
            </a:r>
          </a:p>
          <a:p>
            <a:pPr lvl="1" eaLnBrk="1" hangingPunct="1"/>
            <a:r>
              <a:rPr lang="en-US" altLang="zh-CN" smtClean="0"/>
              <a:t>[x</a:t>
            </a:r>
            <a:r>
              <a:rPr lang="en-US" altLang="zh-CN" baseline="-25000" smtClean="0"/>
              <a:t>1</a:t>
            </a:r>
            <a:r>
              <a:rPr lang="en-US" altLang="zh-CN" smtClean="0"/>
              <a:t>]</a:t>
            </a:r>
            <a:r>
              <a:rPr lang="en-US" altLang="zh-CN" baseline="-25000" smtClean="0"/>
              <a:t>1</a:t>
            </a:r>
            <a:r>
              <a:rPr lang="en-US" altLang="zh-CN" smtClean="0"/>
              <a:t> ={x</a:t>
            </a:r>
            <a:r>
              <a:rPr lang="en-US" altLang="zh-CN" baseline="-25000" smtClean="0"/>
              <a:t>1</a:t>
            </a:r>
            <a:r>
              <a:rPr lang="en-US" altLang="zh-CN" smtClean="0"/>
              <a:t>}, [x</a:t>
            </a:r>
            <a:r>
              <a:rPr lang="en-US" altLang="zh-CN" baseline="-25000" smtClean="0"/>
              <a:t>2</a:t>
            </a:r>
            <a:r>
              <a:rPr lang="en-US" altLang="zh-CN" smtClean="0"/>
              <a:t>]</a:t>
            </a:r>
            <a:r>
              <a:rPr lang="en-US" altLang="zh-CN" baseline="-25000" smtClean="0"/>
              <a:t>1</a:t>
            </a:r>
            <a:r>
              <a:rPr lang="en-US" altLang="zh-CN" smtClean="0"/>
              <a:t> ={x</a:t>
            </a:r>
            <a:r>
              <a:rPr lang="en-US" altLang="zh-CN" baseline="-25000" smtClean="0"/>
              <a:t>2</a:t>
            </a:r>
            <a:r>
              <a:rPr lang="en-US" altLang="zh-CN" smtClean="0"/>
              <a:t>}, [x</a:t>
            </a:r>
            <a:r>
              <a:rPr lang="en-US" altLang="zh-CN" baseline="-25000" smtClean="0"/>
              <a:t>3</a:t>
            </a:r>
            <a:r>
              <a:rPr lang="en-US" altLang="zh-CN" smtClean="0"/>
              <a:t>]</a:t>
            </a:r>
            <a:r>
              <a:rPr lang="en-US" altLang="zh-CN" baseline="-25000" smtClean="0"/>
              <a:t>1</a:t>
            </a:r>
            <a:r>
              <a:rPr lang="en-US" altLang="zh-CN" smtClean="0"/>
              <a:t> ={x</a:t>
            </a:r>
            <a:r>
              <a:rPr lang="en-US" altLang="zh-CN" baseline="-25000" smtClean="0"/>
              <a:t>3</a:t>
            </a:r>
            <a:r>
              <a:rPr lang="en-US" altLang="zh-CN" smtClean="0"/>
              <a:t>}, [x</a:t>
            </a:r>
            <a:r>
              <a:rPr lang="en-US" altLang="zh-CN" baseline="-25000" smtClean="0"/>
              <a:t>4</a:t>
            </a:r>
            <a:r>
              <a:rPr lang="en-US" altLang="zh-CN" smtClean="0"/>
              <a:t>]</a:t>
            </a:r>
            <a:r>
              <a:rPr lang="en-US" altLang="zh-CN" baseline="-25000" smtClean="0"/>
              <a:t>1</a:t>
            </a:r>
            <a:r>
              <a:rPr lang="en-US" altLang="zh-CN" smtClean="0"/>
              <a:t> ={x</a:t>
            </a:r>
            <a:r>
              <a:rPr lang="en-US" altLang="zh-CN" baseline="-25000" smtClean="0"/>
              <a:t>4</a:t>
            </a:r>
            <a:r>
              <a:rPr lang="en-US" altLang="zh-CN" smtClean="0"/>
              <a:t>}, [x</a:t>
            </a:r>
            <a:r>
              <a:rPr lang="en-US" altLang="zh-CN" baseline="-25000" smtClean="0"/>
              <a:t>5</a:t>
            </a:r>
            <a:r>
              <a:rPr lang="en-US" altLang="zh-CN" smtClean="0"/>
              <a:t>]</a:t>
            </a:r>
            <a:r>
              <a:rPr lang="en-US" altLang="zh-CN" baseline="-25000" smtClean="0"/>
              <a:t>1</a:t>
            </a:r>
            <a:r>
              <a:rPr lang="en-US" altLang="zh-CN" smtClean="0"/>
              <a:t> ={x</a:t>
            </a:r>
            <a:r>
              <a:rPr lang="en-US" altLang="zh-CN" baseline="-25000" smtClean="0"/>
              <a:t>5</a:t>
            </a:r>
            <a:r>
              <a:rPr lang="en-US" altLang="zh-CN" smtClean="0"/>
              <a:t>},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页脚占位符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34819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3A440D7-D8E8-42DF-9FC2-1CE5CDA93049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172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2924175"/>
            <a:ext cx="8280400" cy="3384550"/>
          </a:xfrm>
        </p:spPr>
        <p:txBody>
          <a:bodyPr/>
          <a:lstStyle/>
          <a:p>
            <a:pPr eaLnBrk="1" hangingPunct="1"/>
            <a:r>
              <a:rPr lang="zh-CN" altLang="en-US" sz="3200" smtClean="0"/>
              <a:t>取</a:t>
            </a:r>
            <a:r>
              <a:rPr lang="el-GR" altLang="zh-CN" sz="3200" smtClean="0">
                <a:cs typeface="Times New Roman" panose="02020603050405020304" pitchFamily="18" charset="0"/>
              </a:rPr>
              <a:t>λ</a:t>
            </a:r>
            <a:r>
              <a:rPr lang="en-US" altLang="zh-CN" sz="3200" smtClean="0"/>
              <a:t>=0.8(</a:t>
            </a:r>
            <a:r>
              <a:rPr lang="zh-CN" altLang="en-US" sz="3200" smtClean="0"/>
              <a:t>次大值</a:t>
            </a:r>
            <a:r>
              <a:rPr lang="en-US" altLang="zh-CN" sz="3200" smtClean="0"/>
              <a:t>)</a:t>
            </a:r>
            <a:r>
              <a:rPr lang="zh-CN" altLang="en-US" sz="3200" smtClean="0"/>
              <a:t>，对每个</a:t>
            </a:r>
            <a:r>
              <a:rPr lang="en-US" altLang="zh-CN" sz="3200" smtClean="0"/>
              <a:t>x</a:t>
            </a:r>
            <a:r>
              <a:rPr lang="en-US" altLang="zh-CN" sz="3200" baseline="-25000" smtClean="0"/>
              <a:t>i</a:t>
            </a:r>
            <a:r>
              <a:rPr lang="en-US" altLang="zh-CN" sz="3200" smtClean="0"/>
              <a:t>,</a:t>
            </a:r>
            <a:r>
              <a:rPr lang="zh-CN" altLang="en-US" sz="3200" smtClean="0"/>
              <a:t>确定其相似类</a:t>
            </a:r>
            <a:r>
              <a:rPr lang="en-US" altLang="zh-CN" sz="3200" smtClean="0"/>
              <a:t>[x</a:t>
            </a:r>
            <a:r>
              <a:rPr lang="en-US" altLang="zh-CN" sz="3200" baseline="-25000" smtClean="0"/>
              <a:t>i</a:t>
            </a:r>
            <a:r>
              <a:rPr lang="en-US" altLang="zh-CN" sz="3200" smtClean="0"/>
              <a:t>]</a:t>
            </a:r>
            <a:r>
              <a:rPr lang="en-US" altLang="zh-CN" sz="3200" baseline="-25000" smtClean="0"/>
              <a:t>0.8</a:t>
            </a:r>
          </a:p>
          <a:p>
            <a:pPr lvl="1" eaLnBrk="1" hangingPunct="1">
              <a:lnSpc>
                <a:spcPts val="4500"/>
              </a:lnSpc>
            </a:pPr>
            <a:r>
              <a:rPr lang="zh-CN" altLang="en-US" sz="2800" smtClean="0"/>
              <a:t>将满足</a:t>
            </a:r>
            <a:r>
              <a:rPr lang="en-US" altLang="zh-CN" sz="2800" smtClean="0"/>
              <a:t>r</a:t>
            </a:r>
            <a:r>
              <a:rPr lang="en-US" altLang="zh-CN" sz="2800" baseline="-25000" smtClean="0"/>
              <a:t>ij</a:t>
            </a:r>
            <a:r>
              <a:rPr lang="en-US" altLang="zh-CN" sz="2800" smtClean="0"/>
              <a:t> =1</a:t>
            </a:r>
            <a:r>
              <a:rPr lang="zh-CN" altLang="en-US" sz="2800" smtClean="0"/>
              <a:t>的</a:t>
            </a:r>
            <a:r>
              <a:rPr lang="en-US" altLang="zh-CN" sz="2800" smtClean="0"/>
              <a:t>x</a:t>
            </a:r>
            <a:r>
              <a:rPr lang="en-US" altLang="zh-CN" sz="2800" baseline="-25000" smtClean="0"/>
              <a:t>i</a:t>
            </a:r>
            <a:r>
              <a:rPr lang="zh-CN" altLang="en-US" sz="2800" smtClean="0"/>
              <a:t>和</a:t>
            </a:r>
            <a:r>
              <a:rPr lang="en-US" altLang="zh-CN" sz="2800" smtClean="0"/>
              <a:t>x</a:t>
            </a:r>
            <a:r>
              <a:rPr lang="en-US" altLang="zh-CN" sz="2800" baseline="-25000" smtClean="0"/>
              <a:t>j</a:t>
            </a:r>
            <a:r>
              <a:rPr lang="zh-CN" altLang="en-US" sz="2800" smtClean="0"/>
              <a:t>放在一类，构成相似类</a:t>
            </a:r>
          </a:p>
          <a:p>
            <a:pPr lvl="1" eaLnBrk="1" hangingPunct="1"/>
            <a:r>
              <a:rPr lang="en-US" altLang="zh-CN" sz="2800" smtClean="0"/>
              <a:t>[x</a:t>
            </a:r>
            <a:r>
              <a:rPr lang="en-US" altLang="zh-CN" sz="2800" baseline="-25000" smtClean="0"/>
              <a:t>1</a:t>
            </a:r>
            <a:r>
              <a:rPr lang="en-US" altLang="zh-CN" sz="2800" smtClean="0"/>
              <a:t>]</a:t>
            </a:r>
            <a:r>
              <a:rPr lang="en-US" altLang="zh-CN" sz="2800" baseline="-25000" smtClean="0"/>
              <a:t>0.8</a:t>
            </a:r>
            <a:r>
              <a:rPr lang="en-US" altLang="zh-CN" sz="2800" smtClean="0"/>
              <a:t> = [x</a:t>
            </a:r>
            <a:r>
              <a:rPr lang="en-US" altLang="zh-CN" sz="2800" baseline="-25000" smtClean="0"/>
              <a:t>3</a:t>
            </a:r>
            <a:r>
              <a:rPr lang="en-US" altLang="zh-CN" sz="2800" smtClean="0"/>
              <a:t>]</a:t>
            </a:r>
            <a:r>
              <a:rPr lang="en-US" altLang="zh-CN" sz="2800" baseline="-25000" smtClean="0"/>
              <a:t>0.8</a:t>
            </a:r>
            <a:r>
              <a:rPr lang="en-US" altLang="zh-CN" sz="2800" smtClean="0"/>
              <a:t> ={x</a:t>
            </a:r>
            <a:r>
              <a:rPr lang="en-US" altLang="zh-CN" sz="2800" baseline="-25000" smtClean="0"/>
              <a:t>1</a:t>
            </a:r>
            <a:r>
              <a:rPr lang="en-US" altLang="zh-CN" sz="2800" smtClean="0"/>
              <a:t>, x</a:t>
            </a:r>
            <a:r>
              <a:rPr lang="en-US" altLang="zh-CN" sz="2800" baseline="-25000" smtClean="0"/>
              <a:t>3</a:t>
            </a:r>
            <a:r>
              <a:rPr lang="en-US" altLang="zh-CN" sz="2800" smtClean="0"/>
              <a:t>}, [x</a:t>
            </a:r>
            <a:r>
              <a:rPr lang="en-US" altLang="zh-CN" sz="2800" baseline="-25000" smtClean="0"/>
              <a:t>2</a:t>
            </a:r>
            <a:r>
              <a:rPr lang="en-US" altLang="zh-CN" sz="2800" smtClean="0"/>
              <a:t>]</a:t>
            </a:r>
            <a:r>
              <a:rPr lang="en-US" altLang="zh-CN" sz="2800" baseline="-25000" smtClean="0"/>
              <a:t>0.8</a:t>
            </a:r>
            <a:r>
              <a:rPr lang="en-US" altLang="zh-CN" sz="2800" smtClean="0"/>
              <a:t> ={x</a:t>
            </a:r>
            <a:r>
              <a:rPr lang="en-US" altLang="zh-CN" sz="2800" baseline="-25000" smtClean="0"/>
              <a:t>2</a:t>
            </a:r>
            <a:r>
              <a:rPr lang="en-US" altLang="zh-CN" sz="2800" smtClean="0"/>
              <a:t>},         [x</a:t>
            </a:r>
            <a:r>
              <a:rPr lang="en-US" altLang="zh-CN" sz="2800" baseline="-25000" smtClean="0"/>
              <a:t>4</a:t>
            </a:r>
            <a:r>
              <a:rPr lang="en-US" altLang="zh-CN" sz="2800" smtClean="0"/>
              <a:t>]</a:t>
            </a:r>
            <a:r>
              <a:rPr lang="en-US" altLang="zh-CN" sz="2800" baseline="-25000" smtClean="0"/>
              <a:t>0.8</a:t>
            </a:r>
            <a:r>
              <a:rPr lang="en-US" altLang="zh-CN" sz="2800" smtClean="0"/>
              <a:t> ={x</a:t>
            </a:r>
            <a:r>
              <a:rPr lang="en-US" altLang="zh-CN" sz="2800" baseline="-25000" smtClean="0"/>
              <a:t>4</a:t>
            </a:r>
            <a:r>
              <a:rPr lang="en-US" altLang="zh-CN" sz="2800" smtClean="0"/>
              <a:t>}, [x</a:t>
            </a:r>
            <a:r>
              <a:rPr lang="en-US" altLang="zh-CN" sz="2800" baseline="-25000" smtClean="0"/>
              <a:t>5</a:t>
            </a:r>
            <a:r>
              <a:rPr lang="en-US" altLang="zh-CN" sz="2800" smtClean="0"/>
              <a:t>]</a:t>
            </a:r>
            <a:r>
              <a:rPr lang="en-US" altLang="zh-CN" sz="2800" baseline="-25000" smtClean="0"/>
              <a:t>0.8</a:t>
            </a:r>
            <a:r>
              <a:rPr lang="en-US" altLang="zh-CN" sz="2800" smtClean="0"/>
              <a:t> ={x</a:t>
            </a:r>
            <a:r>
              <a:rPr lang="en-US" altLang="zh-CN" sz="2800" baseline="-25000" smtClean="0"/>
              <a:t>5</a:t>
            </a:r>
            <a:r>
              <a:rPr lang="en-US" altLang="zh-CN" sz="2800" smtClean="0"/>
              <a:t>},</a:t>
            </a:r>
          </a:p>
        </p:txBody>
      </p:sp>
      <p:graphicFrame>
        <p:nvGraphicFramePr>
          <p:cNvPr id="34821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5521325" y="341313"/>
          <a:ext cx="2784475" cy="2208212"/>
        </p:xfrm>
        <a:graphic>
          <a:graphicData uri="http://schemas.openxmlformats.org/presentationml/2006/ole">
            <p:oleObj spid="_x0000_s244738" name="Equation" r:id="rId3" imgW="1473200" imgH="11684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3584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CA99488-8A03-489F-AE2A-69F215F7A5A1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173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直接聚类法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取</a:t>
            </a:r>
            <a:r>
              <a:rPr lang="el-GR" altLang="zh-CN" smtClean="0">
                <a:cs typeface="Times New Roman" panose="02020603050405020304" pitchFamily="18" charset="0"/>
              </a:rPr>
              <a:t>λ</a:t>
            </a:r>
            <a:r>
              <a:rPr lang="en-US" altLang="zh-CN" smtClean="0"/>
              <a:t>=0.6(</a:t>
            </a:r>
            <a:r>
              <a:rPr lang="zh-CN" altLang="en-US" smtClean="0"/>
              <a:t>第三大值</a:t>
            </a:r>
            <a:r>
              <a:rPr lang="en-US" altLang="zh-CN" smtClean="0"/>
              <a:t>)</a:t>
            </a:r>
            <a:r>
              <a:rPr lang="zh-CN" altLang="en-US" smtClean="0"/>
              <a:t>，对每个</a:t>
            </a:r>
            <a:r>
              <a:rPr lang="en-US" altLang="zh-CN" smtClean="0"/>
              <a:t>u</a:t>
            </a:r>
            <a:r>
              <a:rPr lang="en-US" altLang="zh-CN" baseline="-25000" smtClean="0"/>
              <a:t>i</a:t>
            </a:r>
            <a:r>
              <a:rPr lang="en-US" altLang="zh-CN" smtClean="0"/>
              <a:t>,</a:t>
            </a:r>
            <a:r>
              <a:rPr lang="zh-CN" altLang="en-US" smtClean="0"/>
              <a:t>确定其相似类</a:t>
            </a:r>
          </a:p>
          <a:p>
            <a:pPr eaLnBrk="1" hangingPunct="1"/>
            <a:r>
              <a:rPr lang="zh-CN" altLang="en-US" smtClean="0"/>
              <a:t>依此类推</a:t>
            </a:r>
          </a:p>
        </p:txBody>
      </p:sp>
      <p:pic>
        <p:nvPicPr>
          <p:cNvPr id="3584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24300" y="2852738"/>
            <a:ext cx="4314825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页脚占位符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3686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BC08ABA-69B6-4DE2-B0DA-55915B7EE264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174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2924175"/>
            <a:ext cx="8280400" cy="33845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dirty="0" smtClean="0"/>
              <a:t>取</a:t>
            </a:r>
            <a:r>
              <a:rPr lang="el-GR" altLang="zh-CN" sz="3200" dirty="0" smtClean="0">
                <a:cs typeface="Times New Roman" panose="02020603050405020304" pitchFamily="18" charset="0"/>
              </a:rPr>
              <a:t>λ</a:t>
            </a:r>
            <a:r>
              <a:rPr lang="en-US" altLang="zh-CN" sz="3200" dirty="0" smtClean="0"/>
              <a:t>=0.6</a:t>
            </a:r>
            <a:r>
              <a:rPr lang="zh-CN" altLang="en-US" sz="3200" dirty="0" smtClean="0"/>
              <a:t>，对每个</a:t>
            </a:r>
            <a:r>
              <a:rPr lang="en-US" altLang="zh-CN" sz="3200" dirty="0" smtClean="0"/>
              <a:t>x</a:t>
            </a:r>
            <a:r>
              <a:rPr lang="en-US" altLang="zh-CN" sz="3200" baseline="-25000" dirty="0" smtClean="0"/>
              <a:t>i</a:t>
            </a:r>
            <a:r>
              <a:rPr lang="en-US" altLang="zh-CN" sz="3200" dirty="0" smtClean="0"/>
              <a:t>,</a:t>
            </a:r>
            <a:r>
              <a:rPr lang="zh-CN" altLang="en-US" sz="3200" dirty="0" smtClean="0"/>
              <a:t>确定其相似类</a:t>
            </a:r>
            <a:r>
              <a:rPr lang="en-US" altLang="zh-CN" sz="3200" dirty="0" smtClean="0"/>
              <a:t>[x</a:t>
            </a:r>
            <a:r>
              <a:rPr lang="en-US" altLang="zh-CN" sz="3200" baseline="-25000" dirty="0" smtClean="0"/>
              <a:t>i</a:t>
            </a:r>
            <a:r>
              <a:rPr lang="en-US" altLang="zh-CN" sz="3200" dirty="0" smtClean="0"/>
              <a:t>]</a:t>
            </a:r>
            <a:r>
              <a:rPr lang="en-US" altLang="zh-CN" sz="3200" baseline="-25000" dirty="0" smtClean="0"/>
              <a:t>R</a:t>
            </a:r>
          </a:p>
          <a:p>
            <a:pPr lvl="1" eaLnBrk="1" hangingPunct="1">
              <a:lnSpc>
                <a:spcPts val="4500"/>
              </a:lnSpc>
              <a:defRPr/>
            </a:pPr>
            <a:r>
              <a:rPr lang="zh-CN" altLang="en-US" sz="2800" dirty="0" smtClean="0"/>
              <a:t>将满足</a:t>
            </a:r>
            <a:r>
              <a:rPr lang="en-US" altLang="zh-CN" sz="2800" dirty="0" err="1" smtClean="0"/>
              <a:t>r</a:t>
            </a:r>
            <a:r>
              <a:rPr lang="en-US" altLang="zh-CN" sz="2800" baseline="-25000" dirty="0" err="1" smtClean="0"/>
              <a:t>ij</a:t>
            </a:r>
            <a:r>
              <a:rPr lang="en-US" altLang="zh-CN" sz="2800" dirty="0" smtClean="0"/>
              <a:t> =1</a:t>
            </a:r>
            <a:r>
              <a:rPr lang="zh-CN" altLang="en-US" sz="2800" dirty="0" smtClean="0"/>
              <a:t>的</a:t>
            </a:r>
            <a:r>
              <a:rPr lang="en-US" altLang="zh-CN" sz="2800" dirty="0" smtClean="0"/>
              <a:t>x</a:t>
            </a:r>
            <a:r>
              <a:rPr lang="en-US" altLang="zh-CN" sz="2800" baseline="-25000" dirty="0" smtClean="0"/>
              <a:t>i</a:t>
            </a:r>
            <a:r>
              <a:rPr lang="zh-CN" altLang="en-US" sz="2800" dirty="0" smtClean="0"/>
              <a:t>和</a:t>
            </a:r>
            <a:r>
              <a:rPr lang="en-US" altLang="zh-CN" sz="2800" dirty="0" err="1" smtClean="0"/>
              <a:t>x</a:t>
            </a:r>
            <a:r>
              <a:rPr lang="en-US" altLang="zh-CN" sz="2800" baseline="-25000" dirty="0" err="1" smtClean="0"/>
              <a:t>j</a:t>
            </a:r>
            <a:r>
              <a:rPr lang="zh-CN" altLang="en-US" sz="2800" dirty="0" smtClean="0"/>
              <a:t>放在一类，构成相似类</a:t>
            </a:r>
          </a:p>
          <a:p>
            <a:pPr marL="5715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/>
              <a:t>[x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]</a:t>
            </a:r>
            <a:r>
              <a:rPr lang="en-US" altLang="zh-CN" sz="2800" baseline="-25000" dirty="0" smtClean="0"/>
              <a:t>0.6</a:t>
            </a:r>
            <a:r>
              <a:rPr lang="en-US" altLang="zh-CN" sz="2800" dirty="0" smtClean="0"/>
              <a:t> = [x</a:t>
            </a:r>
            <a:r>
              <a:rPr lang="en-US" altLang="zh-CN" sz="2800" baseline="-25000" dirty="0" smtClean="0"/>
              <a:t>3</a:t>
            </a:r>
            <a:r>
              <a:rPr lang="en-US" altLang="zh-CN" sz="2800" dirty="0" smtClean="0"/>
              <a:t>]</a:t>
            </a:r>
            <a:r>
              <a:rPr lang="en-US" altLang="zh-CN" sz="2800" baseline="-25000" dirty="0" smtClean="0"/>
              <a:t>0.6</a:t>
            </a:r>
            <a:r>
              <a:rPr lang="en-US" altLang="zh-CN" sz="2800" dirty="0" smtClean="0"/>
              <a:t> ={x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, x</a:t>
            </a:r>
            <a:r>
              <a:rPr lang="en-US" altLang="zh-CN" sz="2800" baseline="-25000" dirty="0" smtClean="0"/>
              <a:t>3</a:t>
            </a:r>
            <a:r>
              <a:rPr lang="en-US" altLang="zh-CN" sz="2800" dirty="0" smtClean="0"/>
              <a:t>}, [x</a:t>
            </a:r>
            <a:r>
              <a:rPr lang="en-US" altLang="zh-CN" sz="2800" baseline="-25000" dirty="0" smtClean="0"/>
              <a:t>2</a:t>
            </a:r>
            <a:r>
              <a:rPr lang="en-US" altLang="zh-CN" sz="2800" dirty="0" smtClean="0"/>
              <a:t>]</a:t>
            </a:r>
            <a:r>
              <a:rPr lang="en-US" altLang="zh-CN" sz="2800" baseline="-25000" dirty="0" smtClean="0"/>
              <a:t>0.6</a:t>
            </a:r>
            <a:r>
              <a:rPr lang="en-US" altLang="zh-CN" sz="2800" dirty="0" smtClean="0"/>
              <a:t> ={x</a:t>
            </a:r>
            <a:r>
              <a:rPr lang="en-US" altLang="zh-CN" sz="2800" baseline="-25000" dirty="0" smtClean="0"/>
              <a:t>2</a:t>
            </a:r>
            <a:r>
              <a:rPr lang="en-US" altLang="zh-CN" sz="2800" dirty="0" smtClean="0"/>
              <a:t>},         </a:t>
            </a:r>
          </a:p>
          <a:p>
            <a:pPr marL="5715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/>
              <a:t>[x</a:t>
            </a:r>
            <a:r>
              <a:rPr lang="en-US" altLang="zh-CN" sz="2800" baseline="-25000" dirty="0" smtClean="0"/>
              <a:t>4</a:t>
            </a:r>
            <a:r>
              <a:rPr lang="en-US" altLang="zh-CN" sz="2800" dirty="0" smtClean="0"/>
              <a:t>]</a:t>
            </a:r>
            <a:r>
              <a:rPr lang="en-US" altLang="zh-CN" sz="2800" baseline="-25000" dirty="0" smtClean="0"/>
              <a:t>0.6</a:t>
            </a:r>
            <a:r>
              <a:rPr lang="en-US" altLang="zh-CN" sz="2800" dirty="0" smtClean="0"/>
              <a:t> = [x</a:t>
            </a:r>
            <a:r>
              <a:rPr lang="en-US" altLang="zh-CN" sz="2800" baseline="-25000" dirty="0" smtClean="0"/>
              <a:t>5</a:t>
            </a:r>
            <a:r>
              <a:rPr lang="en-US" altLang="zh-CN" sz="2800" dirty="0" smtClean="0"/>
              <a:t>]</a:t>
            </a:r>
            <a:r>
              <a:rPr lang="en-US" altLang="zh-CN" sz="2800" baseline="-25000" dirty="0" smtClean="0"/>
              <a:t>0.6</a:t>
            </a:r>
            <a:r>
              <a:rPr lang="en-US" altLang="zh-CN" sz="2800" dirty="0" smtClean="0"/>
              <a:t> ={x</a:t>
            </a:r>
            <a:r>
              <a:rPr lang="en-US" altLang="zh-CN" sz="2800" baseline="-25000" dirty="0" smtClean="0"/>
              <a:t>4</a:t>
            </a:r>
            <a:r>
              <a:rPr lang="en-US" altLang="zh-CN" sz="2800" dirty="0" smtClean="0"/>
              <a:t>, x</a:t>
            </a:r>
            <a:r>
              <a:rPr lang="en-US" altLang="zh-CN" sz="2800" baseline="-25000" dirty="0" smtClean="0"/>
              <a:t>5</a:t>
            </a:r>
            <a:r>
              <a:rPr lang="en-US" altLang="zh-CN" sz="2800" dirty="0" smtClean="0"/>
              <a:t>},</a:t>
            </a:r>
          </a:p>
        </p:txBody>
      </p:sp>
      <p:graphicFrame>
        <p:nvGraphicFramePr>
          <p:cNvPr id="36869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5521325" y="350838"/>
          <a:ext cx="2784475" cy="2189162"/>
        </p:xfrm>
        <a:graphic>
          <a:graphicData uri="http://schemas.openxmlformats.org/presentationml/2006/ole">
            <p:oleObj spid="_x0000_s245762" name="Equation" r:id="rId3" imgW="1485900" imgH="1168400" progId="">
              <p:embed/>
            </p:oleObj>
          </a:graphicData>
        </a:graphic>
      </p:graphicFrame>
      <p:pic>
        <p:nvPicPr>
          <p:cNvPr id="368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30288" y="333375"/>
            <a:ext cx="4316412" cy="232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3789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E0DACD3-3458-4D2F-AE6C-30F5AD164CEC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175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838200"/>
            <a:ext cx="8154987" cy="719138"/>
          </a:xfrm>
        </p:spPr>
        <p:txBody>
          <a:bodyPr/>
          <a:lstStyle/>
          <a:p>
            <a:pPr eaLnBrk="1" hangingPunct="1"/>
            <a:r>
              <a:rPr lang="zh-CN" altLang="en-US" sz="4000" smtClean="0"/>
              <a:t>相似矩阵直接聚类</a:t>
            </a:r>
            <a:r>
              <a:rPr lang="en-US" altLang="zh-CN" sz="4000" smtClean="0"/>
              <a:t>vs.</a:t>
            </a:r>
            <a:r>
              <a:rPr lang="zh-CN" altLang="en-US" sz="4000" smtClean="0"/>
              <a:t>等价矩阵聚类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看上去没有区别</a:t>
            </a:r>
          </a:p>
          <a:p>
            <a:pPr eaLnBrk="1" hangingPunct="1"/>
            <a:r>
              <a:rPr lang="zh-CN" altLang="en-US" smtClean="0"/>
              <a:t>有区别！</a:t>
            </a:r>
          </a:p>
          <a:p>
            <a:pPr eaLnBrk="1" hangingPunct="1"/>
            <a:r>
              <a:rPr lang="zh-CN" altLang="en-US" smtClean="0"/>
              <a:t>对于一个固定的</a:t>
            </a:r>
            <a:r>
              <a:rPr lang="el-GR" altLang="zh-CN" smtClean="0">
                <a:cs typeface="Times New Roman" panose="02020603050405020304" pitchFamily="18" charset="0"/>
              </a:rPr>
              <a:t>λ</a:t>
            </a:r>
            <a:r>
              <a:rPr lang="zh-CN" altLang="en-US" smtClean="0"/>
              <a:t>，等价矩阵聚类得到的等价类没有公共元素！</a:t>
            </a:r>
          </a:p>
          <a:p>
            <a:pPr eaLnBrk="1" hangingPunct="1"/>
            <a:r>
              <a:rPr lang="zh-CN" altLang="en-US" smtClean="0"/>
              <a:t>相似矩阵聚类得到的</a:t>
            </a:r>
            <a:r>
              <a:rPr lang="zh-CN" altLang="en-US" smtClean="0">
                <a:solidFill>
                  <a:srgbClr val="0033CC"/>
                </a:solidFill>
              </a:rPr>
              <a:t>相似类则有公共元素</a:t>
            </a:r>
            <a:r>
              <a:rPr lang="zh-CN" altLang="en-US" smtClean="0"/>
              <a:t>，这是因为不具有“传递性”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页脚占位符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38915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4658091-0A0D-4A0D-9C6A-43D4A36DC449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176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2924175"/>
            <a:ext cx="8280400" cy="33845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dirty="0" smtClean="0"/>
              <a:t>取</a:t>
            </a:r>
            <a:r>
              <a:rPr lang="el-GR" altLang="zh-CN" sz="3200" dirty="0" smtClean="0">
                <a:cs typeface="Times New Roman" panose="02020603050405020304" pitchFamily="18" charset="0"/>
              </a:rPr>
              <a:t>λ</a:t>
            </a:r>
            <a:r>
              <a:rPr lang="en-US" altLang="zh-CN" sz="3200" dirty="0" smtClean="0"/>
              <a:t>=0.5</a:t>
            </a:r>
            <a:r>
              <a:rPr lang="zh-CN" altLang="en-US" sz="3200" dirty="0" smtClean="0"/>
              <a:t>，对每个</a:t>
            </a:r>
            <a:r>
              <a:rPr lang="en-US" altLang="zh-CN" sz="3200" dirty="0" smtClean="0"/>
              <a:t>x</a:t>
            </a:r>
            <a:r>
              <a:rPr lang="en-US" altLang="zh-CN" sz="3200" baseline="-25000" dirty="0" smtClean="0"/>
              <a:t>i</a:t>
            </a:r>
            <a:r>
              <a:rPr lang="en-US" altLang="zh-CN" sz="3200" dirty="0" smtClean="0"/>
              <a:t>,</a:t>
            </a:r>
            <a:r>
              <a:rPr lang="zh-CN" altLang="en-US" sz="3200" dirty="0" smtClean="0"/>
              <a:t>确定其相似类</a:t>
            </a:r>
            <a:r>
              <a:rPr lang="en-US" altLang="zh-CN" sz="3200" dirty="0" smtClean="0"/>
              <a:t>[x</a:t>
            </a:r>
            <a:r>
              <a:rPr lang="en-US" altLang="zh-CN" sz="3200" baseline="-25000" dirty="0" smtClean="0"/>
              <a:t>i</a:t>
            </a:r>
            <a:r>
              <a:rPr lang="en-US" altLang="zh-CN" sz="3200" dirty="0" smtClean="0"/>
              <a:t>]</a:t>
            </a:r>
            <a:r>
              <a:rPr lang="en-US" altLang="zh-CN" sz="3200" baseline="-25000" dirty="0" smtClean="0"/>
              <a:t>R</a:t>
            </a:r>
          </a:p>
          <a:p>
            <a:pPr lvl="1" eaLnBrk="1" hangingPunct="1">
              <a:lnSpc>
                <a:spcPts val="4500"/>
              </a:lnSpc>
              <a:defRPr/>
            </a:pPr>
            <a:r>
              <a:rPr lang="zh-CN" altLang="en-US" sz="2800" dirty="0" smtClean="0"/>
              <a:t>将满足</a:t>
            </a:r>
            <a:r>
              <a:rPr lang="en-US" altLang="zh-CN" sz="2800" dirty="0" err="1" smtClean="0"/>
              <a:t>r</a:t>
            </a:r>
            <a:r>
              <a:rPr lang="en-US" altLang="zh-CN" sz="2800" baseline="-25000" dirty="0" err="1" smtClean="0"/>
              <a:t>ij</a:t>
            </a:r>
            <a:r>
              <a:rPr lang="en-US" altLang="zh-CN" sz="2800" dirty="0" smtClean="0"/>
              <a:t> =1</a:t>
            </a:r>
            <a:r>
              <a:rPr lang="zh-CN" altLang="en-US" sz="2800" dirty="0" smtClean="0"/>
              <a:t>的</a:t>
            </a:r>
            <a:r>
              <a:rPr lang="en-US" altLang="zh-CN" sz="2800" dirty="0" smtClean="0"/>
              <a:t>x</a:t>
            </a:r>
            <a:r>
              <a:rPr lang="en-US" altLang="zh-CN" sz="2800" baseline="-25000" dirty="0" smtClean="0"/>
              <a:t>i</a:t>
            </a:r>
            <a:r>
              <a:rPr lang="zh-CN" altLang="en-US" sz="2800" dirty="0" smtClean="0"/>
              <a:t>和</a:t>
            </a:r>
            <a:r>
              <a:rPr lang="en-US" altLang="zh-CN" sz="2800" dirty="0" err="1" smtClean="0"/>
              <a:t>x</a:t>
            </a:r>
            <a:r>
              <a:rPr lang="en-US" altLang="zh-CN" sz="2800" baseline="-25000" dirty="0" err="1" smtClean="0"/>
              <a:t>j</a:t>
            </a:r>
            <a:r>
              <a:rPr lang="zh-CN" altLang="en-US" sz="2800" dirty="0" smtClean="0"/>
              <a:t>放在一类，构成相似类</a:t>
            </a:r>
          </a:p>
          <a:p>
            <a:pPr marL="5715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/>
              <a:t>[x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]</a:t>
            </a:r>
            <a:r>
              <a:rPr lang="en-US" altLang="zh-CN" sz="2800" baseline="-25000" dirty="0" smtClean="0"/>
              <a:t>0.5</a:t>
            </a:r>
            <a:r>
              <a:rPr lang="en-US" altLang="zh-CN" sz="2800" dirty="0" smtClean="0"/>
              <a:t> = {x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, x</a:t>
            </a:r>
            <a:r>
              <a:rPr lang="en-US" altLang="zh-CN" sz="2800" baseline="-25000" dirty="0" smtClean="0"/>
              <a:t>3</a:t>
            </a:r>
            <a:r>
              <a:rPr lang="en-US" altLang="zh-CN" sz="2800" dirty="0" smtClean="0"/>
              <a:t> , x</a:t>
            </a:r>
            <a:r>
              <a:rPr lang="en-US" altLang="zh-CN" sz="2800" baseline="-25000" dirty="0"/>
              <a:t>4</a:t>
            </a:r>
            <a:r>
              <a:rPr lang="en-US" altLang="zh-CN" sz="2800" dirty="0" smtClean="0"/>
              <a:t>}, [x</a:t>
            </a:r>
            <a:r>
              <a:rPr lang="en-US" altLang="zh-CN" sz="2800" baseline="-25000" dirty="0" smtClean="0"/>
              <a:t>2</a:t>
            </a:r>
            <a:r>
              <a:rPr lang="en-US" altLang="zh-CN" sz="2800" dirty="0" smtClean="0"/>
              <a:t>]</a:t>
            </a:r>
            <a:r>
              <a:rPr lang="en-US" altLang="zh-CN" sz="2800" baseline="-25000" dirty="0" smtClean="0"/>
              <a:t>0.5</a:t>
            </a:r>
            <a:r>
              <a:rPr lang="en-US" altLang="zh-CN" sz="2800" dirty="0" smtClean="0"/>
              <a:t> ={x</a:t>
            </a:r>
            <a:r>
              <a:rPr lang="en-US" altLang="zh-CN" sz="2800" baseline="-25000" dirty="0" smtClean="0"/>
              <a:t>2</a:t>
            </a:r>
            <a:r>
              <a:rPr lang="en-US" altLang="zh-CN" sz="2800" dirty="0" smtClean="0"/>
              <a:t>},        </a:t>
            </a:r>
          </a:p>
          <a:p>
            <a:pPr marL="5715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/>
              <a:t>[x</a:t>
            </a:r>
            <a:r>
              <a:rPr lang="en-US" altLang="zh-CN" sz="2800" baseline="-25000" dirty="0" smtClean="0"/>
              <a:t>3</a:t>
            </a:r>
            <a:r>
              <a:rPr lang="en-US" altLang="zh-CN" sz="2800" dirty="0" smtClean="0"/>
              <a:t>]</a:t>
            </a:r>
            <a:r>
              <a:rPr lang="en-US" altLang="zh-CN" sz="2800" baseline="-25000" dirty="0" smtClean="0"/>
              <a:t>0.5</a:t>
            </a:r>
            <a:r>
              <a:rPr lang="en-US" altLang="zh-CN" sz="2800" dirty="0" smtClean="0"/>
              <a:t> ={x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, x</a:t>
            </a:r>
            <a:r>
              <a:rPr lang="en-US" altLang="zh-CN" sz="2800" baseline="-25000" dirty="0" smtClean="0"/>
              <a:t>3</a:t>
            </a:r>
            <a:r>
              <a:rPr lang="en-US" altLang="zh-CN" sz="2800" dirty="0" smtClean="0"/>
              <a:t>}</a:t>
            </a:r>
          </a:p>
          <a:p>
            <a:pPr marL="5715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/>
              <a:t>[x</a:t>
            </a:r>
            <a:r>
              <a:rPr lang="en-US" altLang="zh-CN" sz="2800" baseline="-25000" dirty="0" smtClean="0"/>
              <a:t>4</a:t>
            </a:r>
            <a:r>
              <a:rPr lang="en-US" altLang="zh-CN" sz="2800" dirty="0" smtClean="0"/>
              <a:t>]</a:t>
            </a:r>
            <a:r>
              <a:rPr lang="en-US" altLang="zh-CN" sz="2800" baseline="-25000" dirty="0" smtClean="0"/>
              <a:t>0.5</a:t>
            </a:r>
            <a:r>
              <a:rPr lang="en-US" altLang="zh-CN" sz="2800" dirty="0" smtClean="0"/>
              <a:t> ={x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, x</a:t>
            </a:r>
            <a:r>
              <a:rPr lang="en-US" altLang="zh-CN" sz="2800" baseline="-25000" dirty="0" smtClean="0"/>
              <a:t>4</a:t>
            </a:r>
            <a:r>
              <a:rPr lang="en-US" altLang="zh-CN" sz="2800" dirty="0" smtClean="0"/>
              <a:t>, x</a:t>
            </a:r>
            <a:r>
              <a:rPr lang="en-US" altLang="zh-CN" sz="2800" baseline="-25000" dirty="0" smtClean="0"/>
              <a:t>5</a:t>
            </a:r>
            <a:r>
              <a:rPr lang="en-US" altLang="zh-CN" sz="2800" dirty="0" smtClean="0"/>
              <a:t>},</a:t>
            </a:r>
          </a:p>
          <a:p>
            <a:pPr marL="5715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/>
              <a:t>[x</a:t>
            </a:r>
            <a:r>
              <a:rPr lang="en-US" altLang="zh-CN" sz="2800" baseline="-25000" dirty="0" smtClean="0"/>
              <a:t>5</a:t>
            </a:r>
            <a:r>
              <a:rPr lang="en-US" altLang="zh-CN" sz="2800" dirty="0" smtClean="0"/>
              <a:t>]</a:t>
            </a:r>
            <a:r>
              <a:rPr lang="en-US" altLang="zh-CN" sz="2800" baseline="-25000" dirty="0" smtClean="0"/>
              <a:t>0.5</a:t>
            </a:r>
            <a:r>
              <a:rPr lang="en-US" altLang="zh-CN" sz="2800" dirty="0" smtClean="0"/>
              <a:t> ={x</a:t>
            </a:r>
            <a:r>
              <a:rPr lang="en-US" altLang="zh-CN" sz="2800" baseline="-25000" dirty="0" smtClean="0"/>
              <a:t>4</a:t>
            </a:r>
            <a:r>
              <a:rPr lang="en-US" altLang="zh-CN" sz="2800" dirty="0" smtClean="0"/>
              <a:t>, x</a:t>
            </a:r>
            <a:r>
              <a:rPr lang="en-US" altLang="zh-CN" sz="2800" baseline="-25000" dirty="0" smtClean="0"/>
              <a:t>5</a:t>
            </a:r>
            <a:r>
              <a:rPr lang="en-US" altLang="zh-CN" sz="2800" dirty="0" smtClean="0"/>
              <a:t>},</a:t>
            </a:r>
          </a:p>
        </p:txBody>
      </p:sp>
      <p:graphicFrame>
        <p:nvGraphicFramePr>
          <p:cNvPr id="38917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5521325" y="341313"/>
          <a:ext cx="2784475" cy="2208212"/>
        </p:xfrm>
        <a:graphic>
          <a:graphicData uri="http://schemas.openxmlformats.org/presentationml/2006/ole">
            <p:oleObj spid="_x0000_s246786" name="Equation" r:id="rId3" imgW="1473200" imgH="1168400" progId="">
              <p:embed/>
            </p:oleObj>
          </a:graphicData>
        </a:graphic>
      </p:graphicFrame>
      <p:pic>
        <p:nvPicPr>
          <p:cNvPr id="389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0113" y="404813"/>
            <a:ext cx="4316412" cy="232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066800" y="765175"/>
            <a:ext cx="7753350" cy="554355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dirty="0" smtClean="0">
                <a:solidFill>
                  <a:srgbClr val="FF0000"/>
                </a:solidFill>
              </a:rPr>
              <a:t>等价类：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dirty="0" smtClean="0"/>
              <a:t>利用</a:t>
            </a:r>
            <a:r>
              <a:rPr lang="en-US" altLang="zh-CN" sz="2800" dirty="0" smtClean="0"/>
              <a:t>λ </a:t>
            </a:r>
            <a:r>
              <a:rPr lang="zh-CN" altLang="en-US" sz="2800" dirty="0" smtClean="0"/>
              <a:t>＝</a:t>
            </a:r>
            <a:r>
              <a:rPr lang="en-US" altLang="zh-CN" sz="2800" dirty="0" smtClean="0"/>
              <a:t>0.5</a:t>
            </a:r>
            <a:r>
              <a:rPr lang="zh-CN" altLang="en-US" sz="2800" dirty="0" smtClean="0"/>
              <a:t>时的截关系，将</a:t>
            </a:r>
            <a:r>
              <a:rPr lang="en-US" altLang="zh-CN" sz="2800" dirty="0" smtClean="0"/>
              <a:t>X</a:t>
            </a:r>
            <a:r>
              <a:rPr lang="zh-CN" altLang="en-US" sz="2800" dirty="0" smtClean="0"/>
              <a:t>分成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个等价类：</a:t>
            </a:r>
            <a:r>
              <a:rPr lang="en-US" altLang="zh-CN" sz="2800" dirty="0" smtClean="0"/>
              <a:t>{x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, x</a:t>
            </a:r>
            <a:r>
              <a:rPr lang="en-US" altLang="zh-CN" sz="2800" baseline="-25000" dirty="0" smtClean="0"/>
              <a:t>3</a:t>
            </a:r>
            <a:r>
              <a:rPr lang="en-US" altLang="zh-CN" sz="2800" dirty="0" smtClean="0"/>
              <a:t>, x</a:t>
            </a:r>
            <a:r>
              <a:rPr lang="en-US" altLang="zh-CN" sz="2800" baseline="-25000" dirty="0" smtClean="0"/>
              <a:t>4</a:t>
            </a:r>
            <a:r>
              <a:rPr lang="en-US" altLang="zh-CN" sz="2800" dirty="0" smtClean="0"/>
              <a:t>, x</a:t>
            </a:r>
            <a:r>
              <a:rPr lang="en-US" altLang="zh-CN" sz="2800" baseline="-25000" dirty="0" smtClean="0"/>
              <a:t>5</a:t>
            </a:r>
            <a:r>
              <a:rPr lang="en-US" altLang="zh-CN" sz="2800" dirty="0" smtClean="0"/>
              <a:t>}, {x</a:t>
            </a:r>
            <a:r>
              <a:rPr lang="en-US" altLang="zh-CN" sz="2800" baseline="-25000" dirty="0" smtClean="0"/>
              <a:t>2</a:t>
            </a:r>
            <a:r>
              <a:rPr lang="en-US" altLang="zh-CN" sz="2800" dirty="0" smtClean="0"/>
              <a:t>}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dirty="0" smtClean="0">
                <a:solidFill>
                  <a:srgbClr val="FF0000"/>
                </a:solidFill>
              </a:rPr>
              <a:t>相似类：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dirty="0" smtClean="0"/>
              <a:t>利用</a:t>
            </a:r>
            <a:r>
              <a:rPr lang="en-US" altLang="zh-CN" sz="2800" dirty="0" smtClean="0"/>
              <a:t>λ </a:t>
            </a:r>
            <a:r>
              <a:rPr lang="zh-CN" altLang="en-US" sz="2800" dirty="0" smtClean="0"/>
              <a:t>＝</a:t>
            </a:r>
            <a:r>
              <a:rPr lang="en-US" altLang="zh-CN" sz="2800" dirty="0" smtClean="0"/>
              <a:t>0.5</a:t>
            </a:r>
            <a:r>
              <a:rPr lang="zh-CN" altLang="en-US" sz="2800" dirty="0" smtClean="0"/>
              <a:t>时的截关系，将</a:t>
            </a:r>
            <a:r>
              <a:rPr lang="en-US" altLang="zh-CN" sz="2800" dirty="0" smtClean="0"/>
              <a:t>X</a:t>
            </a:r>
            <a:r>
              <a:rPr lang="zh-CN" altLang="en-US" sz="2800" dirty="0" smtClean="0"/>
              <a:t>分成</a:t>
            </a:r>
            <a:r>
              <a:rPr lang="en-US" altLang="zh-CN" sz="2800" dirty="0" smtClean="0"/>
              <a:t>5</a:t>
            </a:r>
            <a:r>
              <a:rPr lang="zh-CN" altLang="en-US" sz="2800" dirty="0" smtClean="0"/>
              <a:t>个相似类：</a:t>
            </a:r>
            <a:endParaRPr lang="en-US" altLang="zh-CN" sz="2800" dirty="0" smtClean="0"/>
          </a:p>
          <a:p>
            <a:pPr marL="5715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/>
              <a:t>[x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]</a:t>
            </a:r>
            <a:r>
              <a:rPr lang="en-US" altLang="zh-CN" sz="2800" baseline="-25000" dirty="0" smtClean="0"/>
              <a:t>0.5</a:t>
            </a:r>
            <a:r>
              <a:rPr lang="en-US" altLang="zh-CN" sz="2800" dirty="0" smtClean="0"/>
              <a:t> = {x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, x</a:t>
            </a:r>
            <a:r>
              <a:rPr lang="en-US" altLang="zh-CN" sz="2800" baseline="-25000" dirty="0" smtClean="0"/>
              <a:t>3</a:t>
            </a:r>
            <a:r>
              <a:rPr lang="en-US" altLang="zh-CN" sz="2800" dirty="0" smtClean="0"/>
              <a:t> , x</a:t>
            </a:r>
            <a:r>
              <a:rPr lang="en-US" altLang="zh-CN" sz="2800" baseline="-25000" dirty="0" smtClean="0"/>
              <a:t>4</a:t>
            </a:r>
            <a:r>
              <a:rPr lang="en-US" altLang="zh-CN" sz="2800" dirty="0" smtClean="0"/>
              <a:t>}</a:t>
            </a:r>
          </a:p>
          <a:p>
            <a:pPr marL="5715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/>
              <a:t>[x</a:t>
            </a:r>
            <a:r>
              <a:rPr lang="en-US" altLang="zh-CN" sz="2800" baseline="-25000" dirty="0" smtClean="0"/>
              <a:t>2</a:t>
            </a:r>
            <a:r>
              <a:rPr lang="en-US" altLang="zh-CN" sz="2800" dirty="0" smtClean="0"/>
              <a:t>]</a:t>
            </a:r>
            <a:r>
              <a:rPr lang="en-US" altLang="zh-CN" sz="2800" baseline="-25000" dirty="0" smtClean="0"/>
              <a:t>0.5</a:t>
            </a:r>
            <a:r>
              <a:rPr lang="en-US" altLang="zh-CN" sz="2800" dirty="0" smtClean="0"/>
              <a:t> ={x</a:t>
            </a:r>
            <a:r>
              <a:rPr lang="en-US" altLang="zh-CN" sz="2800" baseline="-25000" dirty="0" smtClean="0"/>
              <a:t>2</a:t>
            </a:r>
            <a:r>
              <a:rPr lang="en-US" altLang="zh-CN" sz="2800" dirty="0" smtClean="0"/>
              <a:t>}       </a:t>
            </a:r>
          </a:p>
          <a:p>
            <a:pPr marL="5715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/>
              <a:t>[x</a:t>
            </a:r>
            <a:r>
              <a:rPr lang="en-US" altLang="zh-CN" sz="2800" baseline="-25000" dirty="0" smtClean="0"/>
              <a:t>3</a:t>
            </a:r>
            <a:r>
              <a:rPr lang="en-US" altLang="zh-CN" sz="2800" dirty="0" smtClean="0"/>
              <a:t>]</a:t>
            </a:r>
            <a:r>
              <a:rPr lang="en-US" altLang="zh-CN" sz="2800" baseline="-25000" dirty="0" smtClean="0"/>
              <a:t>0.5</a:t>
            </a:r>
            <a:r>
              <a:rPr lang="en-US" altLang="zh-CN" sz="2800" dirty="0" smtClean="0"/>
              <a:t> ={x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, x</a:t>
            </a:r>
            <a:r>
              <a:rPr lang="en-US" altLang="zh-CN" sz="2800" baseline="-25000" dirty="0" smtClean="0"/>
              <a:t>3</a:t>
            </a:r>
            <a:r>
              <a:rPr lang="en-US" altLang="zh-CN" sz="2800" dirty="0" smtClean="0"/>
              <a:t>}</a:t>
            </a:r>
          </a:p>
          <a:p>
            <a:pPr marL="5715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/>
              <a:t>[x</a:t>
            </a:r>
            <a:r>
              <a:rPr lang="en-US" altLang="zh-CN" sz="2800" baseline="-25000" dirty="0" smtClean="0"/>
              <a:t>4</a:t>
            </a:r>
            <a:r>
              <a:rPr lang="en-US" altLang="zh-CN" sz="2800" dirty="0" smtClean="0"/>
              <a:t>]</a:t>
            </a:r>
            <a:r>
              <a:rPr lang="en-US" altLang="zh-CN" sz="2800" baseline="-25000" dirty="0" smtClean="0"/>
              <a:t>0.5</a:t>
            </a:r>
            <a:r>
              <a:rPr lang="en-US" altLang="zh-CN" sz="2800" dirty="0" smtClean="0"/>
              <a:t> ={x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, x</a:t>
            </a:r>
            <a:r>
              <a:rPr lang="en-US" altLang="zh-CN" sz="2800" baseline="-25000" dirty="0" smtClean="0"/>
              <a:t>4</a:t>
            </a:r>
            <a:r>
              <a:rPr lang="en-US" altLang="zh-CN" sz="2800" dirty="0" smtClean="0"/>
              <a:t>, x</a:t>
            </a:r>
            <a:r>
              <a:rPr lang="en-US" altLang="zh-CN" sz="2800" baseline="-25000" dirty="0" smtClean="0"/>
              <a:t>5</a:t>
            </a:r>
            <a:r>
              <a:rPr lang="en-US" altLang="zh-CN" sz="2800" dirty="0" smtClean="0"/>
              <a:t>}</a:t>
            </a:r>
          </a:p>
          <a:p>
            <a:pPr marL="5715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/>
              <a:t>[x</a:t>
            </a:r>
            <a:r>
              <a:rPr lang="en-US" altLang="zh-CN" sz="2800" baseline="-25000" dirty="0" smtClean="0"/>
              <a:t>5</a:t>
            </a:r>
            <a:r>
              <a:rPr lang="en-US" altLang="zh-CN" sz="2800" dirty="0" smtClean="0"/>
              <a:t>]</a:t>
            </a:r>
            <a:r>
              <a:rPr lang="en-US" altLang="zh-CN" sz="2800" baseline="-25000" dirty="0" smtClean="0"/>
              <a:t>0.5</a:t>
            </a:r>
            <a:r>
              <a:rPr lang="en-US" altLang="zh-CN" sz="2800" dirty="0" smtClean="0"/>
              <a:t> ={x</a:t>
            </a:r>
            <a:r>
              <a:rPr lang="en-US" altLang="zh-CN" sz="2800" baseline="-25000" dirty="0" smtClean="0"/>
              <a:t>4</a:t>
            </a:r>
            <a:r>
              <a:rPr lang="en-US" altLang="zh-CN" sz="2800" dirty="0" smtClean="0"/>
              <a:t>, x</a:t>
            </a:r>
            <a:r>
              <a:rPr lang="en-US" altLang="zh-CN" sz="2800" baseline="-25000" dirty="0" smtClean="0"/>
              <a:t>5</a:t>
            </a:r>
            <a:r>
              <a:rPr lang="en-US" altLang="zh-CN" sz="2800" dirty="0" smtClean="0"/>
              <a:t>}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39939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3994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1D179DF-E376-47D6-ADEB-6A6403D0F44E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177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4932363" y="3573463"/>
            <a:ext cx="3743325" cy="2519362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/>
          <a:lstStyle/>
          <a:p>
            <a:r>
              <a:rPr lang="zh-CN" altLang="en-US" b="1"/>
              <a:t>对于一个固定的</a:t>
            </a:r>
            <a:r>
              <a:rPr lang="el-GR" altLang="zh-CN" b="1">
                <a:cs typeface="Times New Roman" panose="02020603050405020304" pitchFamily="18" charset="0"/>
              </a:rPr>
              <a:t>λ</a:t>
            </a:r>
            <a:r>
              <a:rPr lang="zh-CN" altLang="en-US" b="1"/>
              <a:t>，</a:t>
            </a:r>
            <a:endParaRPr lang="en-US" altLang="zh-CN" b="1"/>
          </a:p>
          <a:p>
            <a:r>
              <a:rPr lang="zh-CN" altLang="en-US" b="1"/>
              <a:t>等价矩阵聚类得到的等价类</a:t>
            </a:r>
            <a:endParaRPr lang="en-US" altLang="zh-CN" b="1"/>
          </a:p>
          <a:p>
            <a:r>
              <a:rPr lang="zh-CN" altLang="en-US" b="1"/>
              <a:t>没有公共元素！</a:t>
            </a:r>
          </a:p>
          <a:p>
            <a:endParaRPr lang="en-US" altLang="zh-CN" b="1"/>
          </a:p>
          <a:p>
            <a:r>
              <a:rPr lang="zh-CN" altLang="en-US" b="1"/>
              <a:t>相似矩阵聚类得到的</a:t>
            </a:r>
            <a:endParaRPr lang="en-US" altLang="zh-CN" b="1"/>
          </a:p>
          <a:p>
            <a:r>
              <a:rPr lang="zh-CN" altLang="en-US" b="1"/>
              <a:t>相似类则有公共元素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4096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BFEBFF5-0391-43FC-B1EE-FD52EF83DCBB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178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直接聚类法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直接聚类法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把有公共元素的相似类归并为一类</a:t>
            </a:r>
            <a:endParaRPr lang="en-US" altLang="zh-CN" dirty="0" smtClean="0"/>
          </a:p>
          <a:p>
            <a:pPr marL="5715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/>
              <a:t>[x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]</a:t>
            </a:r>
            <a:r>
              <a:rPr lang="en-US" altLang="zh-CN" sz="2800" baseline="-25000" dirty="0" smtClean="0"/>
              <a:t>0.5</a:t>
            </a:r>
            <a:r>
              <a:rPr lang="en-US" altLang="zh-CN" sz="2800" dirty="0" smtClean="0"/>
              <a:t> = {x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, x</a:t>
            </a:r>
            <a:r>
              <a:rPr lang="en-US" altLang="zh-CN" sz="2800" baseline="-25000" dirty="0" smtClean="0"/>
              <a:t>3</a:t>
            </a:r>
            <a:r>
              <a:rPr lang="en-US" altLang="zh-CN" sz="2800" dirty="0" smtClean="0"/>
              <a:t> , x</a:t>
            </a:r>
            <a:r>
              <a:rPr lang="en-US" altLang="zh-CN" sz="2800" baseline="-25000" dirty="0" smtClean="0"/>
              <a:t>4</a:t>
            </a:r>
            <a:r>
              <a:rPr lang="en-US" altLang="zh-CN" sz="2800" dirty="0" smtClean="0"/>
              <a:t>}</a:t>
            </a:r>
          </a:p>
          <a:p>
            <a:pPr marL="5715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/>
              <a:t>[x</a:t>
            </a:r>
            <a:r>
              <a:rPr lang="en-US" altLang="zh-CN" sz="2800" baseline="-25000" dirty="0" smtClean="0"/>
              <a:t>2</a:t>
            </a:r>
            <a:r>
              <a:rPr lang="en-US" altLang="zh-CN" sz="2800" dirty="0" smtClean="0"/>
              <a:t>]</a:t>
            </a:r>
            <a:r>
              <a:rPr lang="en-US" altLang="zh-CN" sz="2800" baseline="-25000" dirty="0" smtClean="0"/>
              <a:t>0.5</a:t>
            </a:r>
            <a:r>
              <a:rPr lang="en-US" altLang="zh-CN" sz="2800" dirty="0" smtClean="0"/>
              <a:t> ={x</a:t>
            </a:r>
            <a:r>
              <a:rPr lang="en-US" altLang="zh-CN" sz="2800" baseline="-25000" dirty="0" smtClean="0"/>
              <a:t>2</a:t>
            </a:r>
            <a:r>
              <a:rPr lang="en-US" altLang="zh-CN" sz="2800" dirty="0" smtClean="0"/>
              <a:t>}       </a:t>
            </a:r>
          </a:p>
          <a:p>
            <a:pPr marL="5715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/>
              <a:t>[x</a:t>
            </a:r>
            <a:r>
              <a:rPr lang="en-US" altLang="zh-CN" sz="2800" baseline="-25000" dirty="0" smtClean="0"/>
              <a:t>3</a:t>
            </a:r>
            <a:r>
              <a:rPr lang="en-US" altLang="zh-CN" sz="2800" dirty="0" smtClean="0"/>
              <a:t>]</a:t>
            </a:r>
            <a:r>
              <a:rPr lang="en-US" altLang="zh-CN" sz="2800" baseline="-25000" dirty="0" smtClean="0"/>
              <a:t>0.5</a:t>
            </a:r>
            <a:r>
              <a:rPr lang="en-US" altLang="zh-CN" sz="2800" dirty="0" smtClean="0"/>
              <a:t> ={x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, x</a:t>
            </a:r>
            <a:r>
              <a:rPr lang="en-US" altLang="zh-CN" sz="2800" baseline="-25000" dirty="0" smtClean="0"/>
              <a:t>3</a:t>
            </a:r>
            <a:r>
              <a:rPr lang="en-US" altLang="zh-CN" sz="2800" dirty="0" smtClean="0"/>
              <a:t>}</a:t>
            </a:r>
          </a:p>
          <a:p>
            <a:pPr marL="5715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/>
              <a:t>[x</a:t>
            </a:r>
            <a:r>
              <a:rPr lang="en-US" altLang="zh-CN" sz="2800" baseline="-25000" dirty="0" smtClean="0"/>
              <a:t>4</a:t>
            </a:r>
            <a:r>
              <a:rPr lang="en-US" altLang="zh-CN" sz="2800" dirty="0" smtClean="0"/>
              <a:t>]</a:t>
            </a:r>
            <a:r>
              <a:rPr lang="en-US" altLang="zh-CN" sz="2800" baseline="-25000" dirty="0" smtClean="0"/>
              <a:t>0.5</a:t>
            </a:r>
            <a:r>
              <a:rPr lang="en-US" altLang="zh-CN" sz="2800" dirty="0" smtClean="0"/>
              <a:t> ={x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, x</a:t>
            </a:r>
            <a:r>
              <a:rPr lang="en-US" altLang="zh-CN" sz="2800" baseline="-25000" dirty="0" smtClean="0"/>
              <a:t>4</a:t>
            </a:r>
            <a:r>
              <a:rPr lang="en-US" altLang="zh-CN" sz="2800" dirty="0" smtClean="0"/>
              <a:t>, x</a:t>
            </a:r>
            <a:r>
              <a:rPr lang="en-US" altLang="zh-CN" sz="2800" baseline="-25000" dirty="0" smtClean="0"/>
              <a:t>5</a:t>
            </a:r>
            <a:r>
              <a:rPr lang="en-US" altLang="zh-CN" sz="2800" dirty="0" smtClean="0"/>
              <a:t>}</a:t>
            </a:r>
          </a:p>
          <a:p>
            <a:pPr marL="5715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/>
              <a:t>[x</a:t>
            </a:r>
            <a:r>
              <a:rPr lang="en-US" altLang="zh-CN" sz="2800" baseline="-25000" dirty="0" smtClean="0"/>
              <a:t>5</a:t>
            </a:r>
            <a:r>
              <a:rPr lang="en-US" altLang="zh-CN" sz="2800" dirty="0" smtClean="0"/>
              <a:t>]</a:t>
            </a:r>
            <a:r>
              <a:rPr lang="en-US" altLang="zh-CN" sz="2800" baseline="-25000" dirty="0" smtClean="0"/>
              <a:t>0.5</a:t>
            </a:r>
            <a:r>
              <a:rPr lang="en-US" altLang="zh-CN" sz="2800" dirty="0" smtClean="0"/>
              <a:t> ={x</a:t>
            </a:r>
            <a:r>
              <a:rPr lang="en-US" altLang="zh-CN" sz="2800" baseline="-25000" dirty="0" smtClean="0"/>
              <a:t>4</a:t>
            </a:r>
            <a:r>
              <a:rPr lang="en-US" altLang="zh-CN" sz="2800" dirty="0" smtClean="0"/>
              <a:t>, x</a:t>
            </a:r>
            <a:r>
              <a:rPr lang="en-US" altLang="zh-CN" sz="2800" baseline="-25000" dirty="0" smtClean="0"/>
              <a:t>5</a:t>
            </a:r>
            <a:r>
              <a:rPr lang="en-US" altLang="zh-CN" sz="2800" dirty="0" smtClean="0"/>
              <a:t>}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zh-CN" altLang="en-US" dirty="0" smtClean="0"/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5076825" y="3213100"/>
            <a:ext cx="3455988" cy="720725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/>
          <a:lstStyle/>
          <a:p>
            <a:r>
              <a:rPr lang="en-US" altLang="zh-CN" sz="3200" b="1"/>
              <a:t>{x</a:t>
            </a:r>
            <a:r>
              <a:rPr lang="en-US" altLang="zh-CN" sz="3200" b="1" baseline="-25000"/>
              <a:t>1</a:t>
            </a:r>
            <a:r>
              <a:rPr lang="en-US" altLang="zh-CN" sz="3200" b="1"/>
              <a:t>, x</a:t>
            </a:r>
            <a:r>
              <a:rPr lang="en-US" altLang="zh-CN" sz="3200" b="1" baseline="-25000"/>
              <a:t>3</a:t>
            </a:r>
            <a:r>
              <a:rPr lang="en-US" altLang="zh-CN" sz="3200" b="1"/>
              <a:t>, x</a:t>
            </a:r>
            <a:r>
              <a:rPr lang="en-US" altLang="zh-CN" sz="3200" b="1" baseline="-25000"/>
              <a:t>4</a:t>
            </a:r>
            <a:r>
              <a:rPr lang="en-US" altLang="zh-CN" sz="3200" b="1"/>
              <a:t>, x</a:t>
            </a:r>
            <a:r>
              <a:rPr lang="en-US" altLang="zh-CN" sz="3200" b="1" baseline="-25000"/>
              <a:t>5</a:t>
            </a:r>
            <a:r>
              <a:rPr lang="en-US" altLang="zh-CN" sz="3200" b="1"/>
              <a:t>}, {x</a:t>
            </a:r>
            <a:r>
              <a:rPr lang="en-US" altLang="zh-CN" sz="3200" b="1" baseline="-25000"/>
              <a:t>2</a:t>
            </a:r>
            <a:r>
              <a:rPr lang="en-US" altLang="zh-CN" sz="3200" b="1"/>
              <a:t>}</a:t>
            </a: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8"/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41987" name="Rectangle 9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858650F-B15B-4313-AA4E-B937D5771555}" type="slidenum">
              <a:rPr kumimoji="0" lang="en-US" altLang="zh-CN" sz="1400" smtClean="0">
                <a:solidFill>
                  <a:schemeClr val="tx2"/>
                </a:solidFill>
              </a:rPr>
              <a:pPr eaLnBrk="1" hangingPunct="1"/>
              <a:t>179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课堂作业</a:t>
            </a:r>
          </a:p>
        </p:txBody>
      </p:sp>
      <p:graphicFrame>
        <p:nvGraphicFramePr>
          <p:cNvPr id="41989" name="Object 3"/>
          <p:cNvGraphicFramePr>
            <a:graphicFrameLocks noChangeAspect="1"/>
          </p:cNvGraphicFramePr>
          <p:nvPr/>
        </p:nvGraphicFramePr>
        <p:xfrm>
          <a:off x="1258888" y="4149725"/>
          <a:ext cx="2409825" cy="862013"/>
        </p:xfrm>
        <a:graphic>
          <a:graphicData uri="http://schemas.openxmlformats.org/presentationml/2006/ole">
            <p:oleObj spid="_x0000_s247810" name="Clip" r:id="rId4" imgW="597420" imgH="422944" progId="">
              <p:embed/>
            </p:oleObj>
          </a:graphicData>
        </a:graphic>
      </p:graphicFrame>
      <p:graphicFrame>
        <p:nvGraphicFramePr>
          <p:cNvPr id="41990" name="Object 4"/>
          <p:cNvGraphicFramePr>
            <a:graphicFrameLocks noChangeAspect="1"/>
          </p:cNvGraphicFramePr>
          <p:nvPr/>
        </p:nvGraphicFramePr>
        <p:xfrm>
          <a:off x="4356100" y="4365625"/>
          <a:ext cx="1192213" cy="731838"/>
        </p:xfrm>
        <a:graphic>
          <a:graphicData uri="http://schemas.openxmlformats.org/presentationml/2006/ole">
            <p:oleObj spid="_x0000_s247811" name="Clip" r:id="rId5" imgW="982066" imgH="1190549" progId="">
              <p:embed/>
            </p:oleObj>
          </a:graphicData>
        </a:graphic>
      </p:graphicFrame>
      <p:graphicFrame>
        <p:nvGraphicFramePr>
          <p:cNvPr id="41991" name="Object 5"/>
          <p:cNvGraphicFramePr>
            <a:graphicFrameLocks noChangeAspect="1"/>
          </p:cNvGraphicFramePr>
          <p:nvPr/>
        </p:nvGraphicFramePr>
        <p:xfrm>
          <a:off x="6011863" y="4221163"/>
          <a:ext cx="1223962" cy="763587"/>
        </p:xfrm>
        <a:graphic>
          <a:graphicData uri="http://schemas.openxmlformats.org/presentationml/2006/ole">
            <p:oleObj spid="_x0000_s247812" name="Clip" r:id="rId6" imgW="1576426" imgH="1942186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模糊关系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例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857224" y="1931990"/>
          <a:ext cx="7772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100"/>
                <a:gridCol w="1943100"/>
                <a:gridCol w="1943100"/>
                <a:gridCol w="19431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优质产品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合格产品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不合格产品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一车间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82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二车间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78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三车间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84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四车间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73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吉林大学计算机科学与技术学院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4A14B5-FE23-4064-9F31-7B0E8069C6D1}" type="slidenum">
              <a:rPr lang="en-US" altLang="zh-CN" smtClean="0"/>
              <a:pPr>
                <a:defRPr/>
              </a:pPr>
              <a:t>18</a:t>
            </a:fld>
            <a:endParaRPr lang="en-US" altLang="zh-CN" sz="1400"/>
          </a:p>
        </p:txBody>
      </p:sp>
      <p:graphicFrame>
        <p:nvGraphicFramePr>
          <p:cNvPr id="7" name="内容占位符 5"/>
          <p:cNvGraphicFramePr>
            <a:graphicFrameLocks/>
          </p:cNvGraphicFramePr>
          <p:nvPr/>
        </p:nvGraphicFramePr>
        <p:xfrm>
          <a:off x="857224" y="4432320"/>
          <a:ext cx="7772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100"/>
                <a:gridCol w="1943100"/>
                <a:gridCol w="1943100"/>
                <a:gridCol w="19431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优质产品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合格产品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不合格产品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一车间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0.82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0.16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0.02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二车间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0.78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0.22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三车间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0.84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0.16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四车间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0.73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0.15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0.12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000364" y="1574800"/>
            <a:ext cx="297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 smtClean="0">
                <a:solidFill>
                  <a:srgbClr val="FF0000"/>
                </a:solidFill>
              </a:rPr>
              <a:t>各车间产品质量等级检测表</a:t>
            </a:r>
            <a:endParaRPr lang="zh-CN" altLang="en-US" sz="18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28728" y="4071942"/>
            <a:ext cx="6537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 smtClean="0">
                <a:solidFill>
                  <a:srgbClr val="0033CC"/>
                </a:solidFill>
              </a:rPr>
              <a:t>车间与产品级别的模糊关系</a:t>
            </a:r>
            <a:r>
              <a:rPr lang="en-US" altLang="zh-CN" sz="1800" b="1" dirty="0" smtClean="0">
                <a:solidFill>
                  <a:srgbClr val="0033CC"/>
                </a:solidFill>
              </a:rPr>
              <a:t>-</a:t>
            </a:r>
            <a:r>
              <a:rPr lang="zh-CN" altLang="en-US" sz="1800" b="1" dirty="0" smtClean="0">
                <a:solidFill>
                  <a:srgbClr val="000000"/>
                </a:solidFill>
              </a:rPr>
              <a:t>各车间属于各等级产品标准的程度</a:t>
            </a:r>
            <a:endParaRPr lang="zh-CN" altLang="en-US" sz="1800" b="1" dirty="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4301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C94698A-FAE4-4684-A9D1-3E112DCDC00F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180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著名聚类的例子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 smtClean="0"/>
              <a:t>日本学者</a:t>
            </a:r>
            <a:r>
              <a:rPr lang="en-US" altLang="zh-CN" sz="2800" smtClean="0"/>
              <a:t>Tamura</a:t>
            </a:r>
            <a:r>
              <a:rPr lang="zh-CN" altLang="en-US" sz="2800" smtClean="0"/>
              <a:t>给出，在模糊数学中广泛使用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smtClean="0"/>
              <a:t>有三个家庭，共</a:t>
            </a:r>
            <a:r>
              <a:rPr lang="en-US" altLang="zh-CN" sz="2800" smtClean="0"/>
              <a:t>16</a:t>
            </a:r>
            <a:r>
              <a:rPr lang="zh-CN" altLang="en-US" sz="2800" smtClean="0"/>
              <a:t>人。每个家庭人数为</a:t>
            </a:r>
            <a:r>
              <a:rPr lang="en-US" altLang="zh-CN" sz="2800" smtClean="0"/>
              <a:t>4-7</a:t>
            </a:r>
            <a:r>
              <a:rPr lang="zh-CN" altLang="en-US" sz="2800" smtClean="0"/>
              <a:t>人。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smtClean="0"/>
              <a:t>每人提供一张照片，共计</a:t>
            </a:r>
            <a:r>
              <a:rPr lang="en-US" altLang="zh-CN" sz="2800" smtClean="0"/>
              <a:t>16</a:t>
            </a:r>
            <a:r>
              <a:rPr lang="zh-CN" altLang="en-US" sz="2800" smtClean="0"/>
              <a:t>张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smtClean="0"/>
              <a:t>由若干素不相识的中学生对照片两两进行比较，按相貌相似程度进行评分，分数在</a:t>
            </a:r>
            <a:r>
              <a:rPr lang="en-US" altLang="zh-CN" sz="2800" smtClean="0"/>
              <a:t>[0,1]</a:t>
            </a:r>
            <a:r>
              <a:rPr lang="zh-CN" altLang="en-US" sz="2800" smtClean="0"/>
              <a:t>上。每对照片的相似程度由所有人对他们的评分的平均值确定。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smtClean="0"/>
              <a:t>要求：把三个家庭区分开来（即对这</a:t>
            </a:r>
            <a:r>
              <a:rPr lang="en-US" altLang="zh-CN" sz="2800" smtClean="0"/>
              <a:t>16</a:t>
            </a:r>
            <a:r>
              <a:rPr lang="zh-CN" altLang="en-US" sz="2800" smtClean="0"/>
              <a:t>个人进行聚类），可使用直接聚类法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827088" y="188913"/>
          <a:ext cx="7772400" cy="6303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0821">
                <a:tc>
                  <a:txBody>
                    <a:bodyPr/>
                    <a:lstStyle/>
                    <a:p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</a:tr>
              <a:tr h="370821"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</a:tr>
              <a:tr h="370821"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</a:tr>
              <a:tr h="370821"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</a:tr>
              <a:tr h="370821"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</a:tr>
              <a:tr h="370821"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0000"/>
                          </a:solidFill>
                        </a:rPr>
                        <a:t>0.8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</a:tr>
              <a:tr h="370821"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</a:tr>
              <a:tr h="370821"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0000"/>
                          </a:solidFill>
                        </a:rPr>
                        <a:t>0.8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</a:tr>
              <a:tr h="370821"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0000"/>
                          </a:solidFill>
                        </a:rPr>
                        <a:t>0.8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</a:tr>
              <a:tr h="370821"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0000"/>
                          </a:solidFill>
                        </a:rPr>
                        <a:t>0.8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</a:tr>
              <a:tr h="370821"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</a:tr>
              <a:tr h="370821"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0000"/>
                          </a:solidFill>
                        </a:rPr>
                        <a:t>0.8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</a:tr>
              <a:tr h="370821"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0000"/>
                          </a:solidFill>
                        </a:rPr>
                        <a:t>0.8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0000"/>
                          </a:solidFill>
                        </a:rPr>
                        <a:t>0.8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</a:tr>
              <a:tr h="370821"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0000"/>
                          </a:solidFill>
                        </a:rPr>
                        <a:t>0.8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</a:tr>
              <a:tr h="370821"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0000"/>
                          </a:solidFill>
                        </a:rPr>
                        <a:t>0.8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0000"/>
                          </a:solidFill>
                        </a:rPr>
                        <a:t>0.8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0033CC"/>
                          </a:solidFill>
                        </a:rPr>
                        <a:t>0.6</a:t>
                      </a:r>
                      <a:endParaRPr lang="zh-CN" altLang="en-US" sz="1600" b="1" dirty="0">
                        <a:solidFill>
                          <a:srgbClr val="0033CC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</a:tr>
              <a:tr h="370821"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0000"/>
                          </a:solidFill>
                        </a:rPr>
                        <a:t>0.8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</a:tr>
              <a:tr h="370821"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0033CC"/>
                          </a:solidFill>
                        </a:rPr>
                        <a:t>0.6</a:t>
                      </a:r>
                      <a:endParaRPr lang="zh-CN" altLang="en-US" sz="1600" b="1" dirty="0">
                        <a:solidFill>
                          <a:srgbClr val="0033CC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0000"/>
                          </a:solidFill>
                        </a:rPr>
                        <a:t>0.8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/>
                </a:tc>
              </a:tr>
            </a:tbl>
          </a:graphicData>
        </a:graphic>
      </p:graphicFrame>
      <p:sp>
        <p:nvSpPr>
          <p:cNvPr id="44361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44362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603AC78-04C5-455E-84D8-BBB51F03E5D6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181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标题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endParaRPr lang="zh-CN" altLang="en-US"/>
          </a:p>
        </p:txBody>
      </p:sp>
      <p:sp>
        <p:nvSpPr>
          <p:cNvPr id="37890" name="内容占位符 2"/>
          <p:cNvSpPr>
            <a:spLocks noGrp="1"/>
          </p:cNvSpPr>
          <p:nvPr>
            <p:ph idx="1"/>
          </p:nvPr>
        </p:nvSpPr>
        <p:spPr>
          <a:xfrm>
            <a:off x="1763713" y="2852738"/>
            <a:ext cx="6122987" cy="1397000"/>
          </a:xfrm>
        </p:spPr>
        <p:txBody>
          <a:bodyPr anchor="t"/>
          <a:lstStyle/>
          <a:p>
            <a:pPr marL="0" indent="0" algn="ctr">
              <a:buNone/>
            </a:pPr>
            <a:r>
              <a:rPr lang="en-US" altLang="zh-CN" sz="9600" dirty="0" smtClean="0"/>
              <a:t>23-24</a:t>
            </a:r>
            <a:r>
              <a:rPr lang="zh-CN" altLang="en-US" sz="9600" dirty="0" smtClean="0"/>
              <a:t>学时</a:t>
            </a:r>
            <a:endParaRPr lang="zh-CN" altLang="en-US" sz="9600" dirty="0"/>
          </a:p>
        </p:txBody>
      </p:sp>
      <p:sp>
        <p:nvSpPr>
          <p:cNvPr id="37891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400">
                <a:solidFill>
                  <a:schemeClr val="tx2"/>
                </a:solidFill>
              </a:rPr>
              <a:pPr lvl="0" indent="0"/>
              <a:t>2020/12/22</a:t>
            </a:fld>
            <a:endParaRPr lang="zh-CN" altLang="en-US" sz="1400">
              <a:solidFill>
                <a:schemeClr val="tx2"/>
              </a:solidFill>
            </a:endParaRPr>
          </a:p>
        </p:txBody>
      </p:sp>
      <p:sp>
        <p:nvSpPr>
          <p:cNvPr id="3789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>
                <a:solidFill>
                  <a:schemeClr val="tx2"/>
                </a:solidFill>
              </a:rPr>
              <a:pPr lvl="0" indent="0" algn="r"/>
              <a:t>182</a:t>
            </a:fld>
            <a:endParaRPr lang="en-US" altLang="zh-CN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9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6CD962E-F725-43D3-8AE2-35B51B9F07B3}" type="datetime1">
              <a:rPr kumimoji="0" lang="zh-CN" altLang="en-US" sz="1400" smtClean="0">
                <a:solidFill>
                  <a:schemeClr val="tx2"/>
                </a:solidFill>
              </a:rPr>
              <a:pPr eaLnBrk="1" hangingPunct="1"/>
              <a:t>2020/12/22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45059" name="Rectangle 11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11FD93E-E174-472D-9081-AB3A8AE4CA2B}" type="slidenum">
              <a:rPr kumimoji="0" lang="en-US" altLang="zh-CN" sz="1400" smtClean="0">
                <a:solidFill>
                  <a:schemeClr val="tx2"/>
                </a:solidFill>
              </a:rPr>
              <a:pPr eaLnBrk="1" hangingPunct="1"/>
              <a:t>183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模糊相似矩阵的建立</a:t>
            </a:r>
          </a:p>
        </p:txBody>
      </p:sp>
      <p:graphicFrame>
        <p:nvGraphicFramePr>
          <p:cNvPr id="45061" name="Object 2"/>
          <p:cNvGraphicFramePr>
            <a:graphicFrameLocks noChangeAspect="1"/>
          </p:cNvGraphicFramePr>
          <p:nvPr/>
        </p:nvGraphicFramePr>
        <p:xfrm>
          <a:off x="1258888" y="4149725"/>
          <a:ext cx="2409825" cy="862013"/>
        </p:xfrm>
        <a:graphic>
          <a:graphicData uri="http://schemas.openxmlformats.org/presentationml/2006/ole">
            <p:oleObj spid="_x0000_s248834" name="Clip" r:id="rId4" imgW="597420" imgH="422944" progId="">
              <p:embed/>
            </p:oleObj>
          </a:graphicData>
        </a:graphic>
      </p:graphicFrame>
      <p:graphicFrame>
        <p:nvGraphicFramePr>
          <p:cNvPr id="45062" name="Object 3"/>
          <p:cNvGraphicFramePr>
            <a:graphicFrameLocks noChangeAspect="1"/>
          </p:cNvGraphicFramePr>
          <p:nvPr/>
        </p:nvGraphicFramePr>
        <p:xfrm>
          <a:off x="4356100" y="4365625"/>
          <a:ext cx="1192213" cy="731838"/>
        </p:xfrm>
        <a:graphic>
          <a:graphicData uri="http://schemas.openxmlformats.org/presentationml/2006/ole">
            <p:oleObj spid="_x0000_s248835" name="Clip" r:id="rId5" imgW="982066" imgH="1190549" progId="">
              <p:embed/>
            </p:oleObj>
          </a:graphicData>
        </a:graphic>
      </p:graphicFrame>
      <p:graphicFrame>
        <p:nvGraphicFramePr>
          <p:cNvPr id="45063" name="Object 4"/>
          <p:cNvGraphicFramePr>
            <a:graphicFrameLocks noChangeAspect="1"/>
          </p:cNvGraphicFramePr>
          <p:nvPr/>
        </p:nvGraphicFramePr>
        <p:xfrm>
          <a:off x="6011863" y="4221163"/>
          <a:ext cx="1223962" cy="763587"/>
        </p:xfrm>
        <a:graphic>
          <a:graphicData uri="http://schemas.openxmlformats.org/presentationml/2006/ole">
            <p:oleObj spid="_x0000_s248836" name="Clip" r:id="rId6" imgW="1576426" imgH="1942186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4608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CA216C6-571B-4301-ACF7-C5B1BAB10BB1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184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844675"/>
            <a:ext cx="7772400" cy="2097405"/>
          </a:xfrm>
        </p:spPr>
        <p:txBody>
          <a:bodyPr/>
          <a:lstStyle/>
          <a:p>
            <a:pPr eaLnBrk="1" hangingPunct="1"/>
            <a:r>
              <a:rPr lang="zh-CN" altLang="en-US" smtClean="0"/>
              <a:t>要建立下面四个对象的相似矩阵，请给出合理的建立公式</a:t>
            </a:r>
          </a:p>
          <a:p>
            <a:pPr eaLnBrk="1" hangingPunct="1"/>
            <a:r>
              <a:rPr lang="zh-CN" altLang="en-US" sz="3200" smtClean="0"/>
              <a:t>设有</a:t>
            </a:r>
            <a:r>
              <a:rPr lang="en-US" altLang="zh-CN" sz="3200" smtClean="0"/>
              <a:t>4</a:t>
            </a:r>
            <a:r>
              <a:rPr lang="zh-CN" altLang="en-US" sz="3200" smtClean="0"/>
              <a:t>种产品，给定它们的指标如下：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016760" y="3942080"/>
            <a:ext cx="3003550" cy="156845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/>
              <a:t>u</a:t>
            </a:r>
            <a:r>
              <a:rPr lang="en-US" altLang="zh-CN" baseline="-25000"/>
              <a:t>1</a:t>
            </a:r>
            <a:r>
              <a:rPr lang="en-US" altLang="zh-CN"/>
              <a:t>=(37,38,12,16,13,12)</a:t>
            </a:r>
          </a:p>
          <a:p>
            <a:r>
              <a:rPr lang="en-US" altLang="zh-CN">
                <a:sym typeface="+mn-ea"/>
              </a:rPr>
              <a:t>u</a:t>
            </a:r>
            <a:r>
              <a:rPr lang="en-US" altLang="zh-CN" baseline="-25000">
                <a:sym typeface="+mn-ea"/>
              </a:rPr>
              <a:t>2</a:t>
            </a:r>
            <a:r>
              <a:rPr lang="en-US" altLang="zh-CN">
                <a:sym typeface="+mn-ea"/>
              </a:rPr>
              <a:t>=(69,73,74,22,64,17)</a:t>
            </a:r>
          </a:p>
          <a:p>
            <a:r>
              <a:rPr lang="en-US" altLang="zh-CN">
                <a:sym typeface="+mn-ea"/>
              </a:rPr>
              <a:t>u</a:t>
            </a:r>
            <a:r>
              <a:rPr lang="en-US" altLang="zh-CN" baseline="-25000">
                <a:sym typeface="+mn-ea"/>
              </a:rPr>
              <a:t>3</a:t>
            </a:r>
            <a:r>
              <a:rPr lang="en-US" altLang="zh-CN">
                <a:sym typeface="+mn-ea"/>
              </a:rPr>
              <a:t>=(73,86,49,27,68,39)</a:t>
            </a:r>
          </a:p>
          <a:p>
            <a:r>
              <a:rPr lang="en-US" altLang="zh-CN">
                <a:sym typeface="+mn-ea"/>
              </a:rPr>
              <a:t>u</a:t>
            </a:r>
            <a:r>
              <a:rPr lang="en-US" altLang="zh-CN" baseline="-25000">
                <a:sym typeface="+mn-ea"/>
              </a:rPr>
              <a:t>4</a:t>
            </a:r>
            <a:r>
              <a:rPr lang="en-US" altLang="zh-CN">
                <a:sym typeface="+mn-ea"/>
              </a:rPr>
              <a:t>=(57,58,64,84,63,28)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日期占位符 4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C17E554-05BF-410B-8C04-173153ED5C4F}" type="datetime1">
              <a:rPr kumimoji="0" lang="zh-CN" altLang="en-US" sz="1400" smtClean="0">
                <a:solidFill>
                  <a:schemeClr val="tx2"/>
                </a:solidFill>
              </a:rPr>
              <a:pPr eaLnBrk="1" hangingPunct="1"/>
              <a:t>2020/12/22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4710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6A1D8DF-F02F-422B-98FD-D2B9261DB8DE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185</a:t>
            </a:fld>
            <a:endParaRPr kumimoji="0" lang="en-US" altLang="zh-CN" smtClean="0">
              <a:solidFill>
                <a:schemeClr val="tx2"/>
              </a:solidFill>
            </a:endParaRPr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838200"/>
            <a:ext cx="8083550" cy="719138"/>
          </a:xfrm>
        </p:spPr>
        <p:txBody>
          <a:bodyPr/>
          <a:lstStyle/>
          <a:p>
            <a:pPr eaLnBrk="1" hangingPunct="1"/>
            <a:r>
              <a:rPr lang="en-US" altLang="zh-CN" sz="4000" smtClean="0">
                <a:solidFill>
                  <a:srgbClr val="FF0000"/>
                </a:solidFill>
              </a:rPr>
              <a:t>Step1</a:t>
            </a:r>
            <a:r>
              <a:rPr lang="zh-CN" altLang="en-US" sz="4000" smtClean="0">
                <a:solidFill>
                  <a:srgbClr val="FF0000"/>
                </a:solidFill>
              </a:rPr>
              <a:t>、数据预处理</a:t>
            </a:r>
            <a:r>
              <a:rPr lang="en-US" altLang="zh-CN" sz="4000" smtClean="0">
                <a:solidFill>
                  <a:schemeClr val="bg1"/>
                </a:solidFill>
              </a:rPr>
              <a:t>  </a:t>
            </a:r>
            <a:r>
              <a:rPr lang="zh-CN" altLang="en-US" sz="4000" smtClean="0"/>
              <a:t>数据标准化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7850188" cy="44196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mtClean="0"/>
              <a:t>设论域</a:t>
            </a:r>
            <a:r>
              <a:rPr lang="en-US" altLang="zh-CN" smtClean="0"/>
              <a:t>U ={x</a:t>
            </a:r>
            <a:r>
              <a:rPr lang="en-US" altLang="zh-CN" baseline="-25000" smtClean="0"/>
              <a:t>1</a:t>
            </a:r>
            <a:r>
              <a:rPr lang="en-US" altLang="zh-CN" smtClean="0"/>
              <a:t>, x</a:t>
            </a:r>
            <a:r>
              <a:rPr lang="en-US" altLang="zh-CN" baseline="-25000" smtClean="0"/>
              <a:t>2</a:t>
            </a:r>
            <a:r>
              <a:rPr lang="en-US" altLang="zh-CN" smtClean="0"/>
              <a:t>, …, x</a:t>
            </a:r>
            <a:r>
              <a:rPr lang="en-US" altLang="zh-CN" baseline="-25000" smtClean="0"/>
              <a:t>n</a:t>
            </a:r>
            <a:r>
              <a:rPr lang="en-US" altLang="zh-CN" smtClean="0"/>
              <a:t> }</a:t>
            </a:r>
            <a:r>
              <a:rPr lang="zh-CN" altLang="en-US" smtClean="0"/>
              <a:t>为待聚类对象，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mtClean="0"/>
              <a:t>每个对象由</a:t>
            </a:r>
            <a:r>
              <a:rPr lang="en-US" altLang="zh-CN" smtClean="0"/>
              <a:t>m</a:t>
            </a:r>
            <a:r>
              <a:rPr lang="zh-CN" altLang="en-US" smtClean="0"/>
              <a:t>个指标表示其性状：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mtClean="0"/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2400" smtClean="0"/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200" smtClean="0">
                <a:solidFill>
                  <a:srgbClr val="FF0000"/>
                </a:solidFill>
              </a:rPr>
              <a:t>原始数据标准化的目的：</a:t>
            </a:r>
            <a:endParaRPr lang="zh-CN" altLang="en-US" sz="3200" smtClean="0"/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200" smtClean="0"/>
              <a:t>消除原始数据中量纲与数量级对分类的不恰当影响。</a:t>
            </a:r>
          </a:p>
        </p:txBody>
      </p:sp>
      <p:graphicFrame>
        <p:nvGraphicFramePr>
          <p:cNvPr id="47110" name="Object 2"/>
          <p:cNvGraphicFramePr>
            <a:graphicFrameLocks noChangeAspect="1"/>
          </p:cNvGraphicFramePr>
          <p:nvPr>
            <p:ph sz="half" idx="2"/>
          </p:nvPr>
        </p:nvGraphicFramePr>
        <p:xfrm>
          <a:off x="1547813" y="3213100"/>
          <a:ext cx="4176712" cy="800100"/>
        </p:xfrm>
        <a:graphic>
          <a:graphicData uri="http://schemas.openxmlformats.org/presentationml/2006/ole">
            <p:oleObj spid="_x0000_s249858" name="Microsoft 公式 3.0" r:id="rId3" imgW="11938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日期占位符 4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DC1449D-B618-48EA-973F-1AD111E9204C}" type="datetime1">
              <a:rPr kumimoji="0" lang="zh-CN" altLang="en-US" sz="1400" smtClean="0">
                <a:solidFill>
                  <a:schemeClr val="tx2"/>
                </a:solidFill>
              </a:rPr>
              <a:pPr eaLnBrk="1" hangingPunct="1"/>
              <a:t>2020/12/22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48131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16AC6C1-4647-48B8-AF7C-3BD4A3E34553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186</a:t>
            </a:fld>
            <a:endParaRPr kumimoji="0" lang="en-US" altLang="zh-CN" smtClean="0">
              <a:solidFill>
                <a:schemeClr val="tx2"/>
              </a:solidFill>
            </a:endParaRP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600" smtClean="0"/>
              <a:t>数据标准化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7850188" cy="21891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数据标准化常用的两种变换：</a:t>
            </a:r>
          </a:p>
          <a:p>
            <a:pPr eaLnBrk="1" hangingPunct="1"/>
            <a:r>
              <a:rPr lang="zh-CN" altLang="en-US" smtClean="0"/>
              <a:t>平移－极差变换</a:t>
            </a:r>
          </a:p>
          <a:p>
            <a:pPr eaLnBrk="1" hangingPunct="1"/>
            <a:r>
              <a:rPr lang="zh-CN" altLang="en-US" smtClean="0"/>
              <a:t>平移－标准差变换</a:t>
            </a:r>
          </a:p>
        </p:txBody>
      </p:sp>
      <p:graphicFrame>
        <p:nvGraphicFramePr>
          <p:cNvPr id="48134" name="Object 2"/>
          <p:cNvGraphicFramePr>
            <a:graphicFrameLocks noChangeAspect="1"/>
          </p:cNvGraphicFramePr>
          <p:nvPr>
            <p:ph sz="half" idx="2"/>
          </p:nvPr>
        </p:nvGraphicFramePr>
        <p:xfrm>
          <a:off x="5508625" y="4221163"/>
          <a:ext cx="1454150" cy="1584325"/>
        </p:xfrm>
        <a:graphic>
          <a:graphicData uri="http://schemas.openxmlformats.org/presentationml/2006/ole">
            <p:oleObj spid="_x0000_s250882" name="Clip" r:id="rId3" imgW="874166" imgH="95189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日期占位符 4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F205A47-E5E3-4112-B2AD-6F0A4579660E}" type="datetime1">
              <a:rPr kumimoji="0" lang="zh-CN" altLang="en-US" sz="1400" smtClean="0">
                <a:solidFill>
                  <a:schemeClr val="tx2"/>
                </a:solidFill>
              </a:rPr>
              <a:pPr eaLnBrk="1" hangingPunct="1"/>
              <a:t>2020/12/22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49155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9328C91-E693-4B7B-8136-AD8012B5C404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187</a:t>
            </a:fld>
            <a:endParaRPr kumimoji="0" lang="en-US" altLang="zh-CN" smtClean="0">
              <a:solidFill>
                <a:schemeClr val="tx2"/>
              </a:solidFill>
            </a:endParaRPr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880745"/>
            <a:ext cx="7772400" cy="719138"/>
          </a:xfrm>
        </p:spPr>
        <p:txBody>
          <a:bodyPr/>
          <a:lstStyle/>
          <a:p>
            <a:pPr algn="l" eaLnBrk="1" hangingPunct="1"/>
            <a:r>
              <a:rPr lang="zh-CN" altLang="en-US" sz="4600" smtClean="0"/>
              <a:t>数据标准化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2174240"/>
            <a:ext cx="7202488" cy="74930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FF0000"/>
                </a:solidFill>
              </a:rPr>
              <a:t>平移－极差变换</a:t>
            </a:r>
            <a:r>
              <a:rPr lang="en-US" altLang="zh-CN" smtClean="0"/>
              <a:t>(</a:t>
            </a:r>
            <a:r>
              <a:rPr lang="zh-CN" altLang="en-US" smtClean="0"/>
              <a:t>变换至</a:t>
            </a:r>
            <a:r>
              <a:rPr lang="en-US" altLang="zh-CN" smtClean="0"/>
              <a:t>0-1</a:t>
            </a:r>
            <a:r>
              <a:rPr lang="zh-CN" altLang="en-US" smtClean="0"/>
              <a:t>区间</a:t>
            </a:r>
            <a:r>
              <a:rPr lang="en-US" altLang="zh-CN" smtClean="0"/>
              <a:t>)</a:t>
            </a:r>
            <a:r>
              <a:rPr lang="zh-CN" altLang="en-US" smtClean="0"/>
              <a:t>：</a:t>
            </a:r>
          </a:p>
        </p:txBody>
      </p:sp>
      <p:graphicFrame>
        <p:nvGraphicFramePr>
          <p:cNvPr id="49158" name="Object 2"/>
          <p:cNvGraphicFramePr>
            <a:graphicFrameLocks noChangeAspect="1"/>
          </p:cNvGraphicFramePr>
          <p:nvPr>
            <p:ph sz="half" idx="2"/>
          </p:nvPr>
        </p:nvGraphicFramePr>
        <p:xfrm>
          <a:off x="749300" y="2850515"/>
          <a:ext cx="7138988" cy="2119313"/>
        </p:xfrm>
        <a:graphic>
          <a:graphicData uri="http://schemas.openxmlformats.org/presentationml/2006/ole">
            <p:oleObj spid="_x0000_s251906" name="Equation" r:id="rId4" imgW="6502400" imgH="1930400" progId="">
              <p:embed/>
            </p:oleObj>
          </a:graphicData>
        </a:graphic>
      </p:graphicFrame>
      <p:sp>
        <p:nvSpPr>
          <p:cNvPr id="530438" name="Rectangle 6"/>
          <p:cNvSpPr>
            <a:spLocks noChangeArrowheads="1"/>
          </p:cNvSpPr>
          <p:nvPr/>
        </p:nvSpPr>
        <p:spPr bwMode="auto">
          <a:xfrm>
            <a:off x="749300" y="4948555"/>
            <a:ext cx="76327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/>
              <a:t>请计算</a:t>
            </a:r>
            <a:r>
              <a:rPr lang="en-US" altLang="zh-CN" sz="2800" b="1"/>
              <a:t>:Ⅰ=(5,5,3,2),Ⅱ=(2,3,4,5),Ⅲ=(5,5,2,3),</a:t>
            </a:r>
            <a:br>
              <a:rPr lang="en-US" altLang="zh-CN" sz="2800" b="1"/>
            </a:br>
            <a:r>
              <a:rPr lang="en-US" altLang="zh-CN" sz="2800" b="1"/>
              <a:t>Ⅳ=(1,5,3,1),Ⅴ=(2,4,5,1)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38" grpId="0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日期占位符 4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06ED2A8-5F45-4EC1-97D9-9873BDA707E9}" type="datetime1">
              <a:rPr kumimoji="0" lang="zh-CN" altLang="en-US" sz="1400" smtClean="0">
                <a:solidFill>
                  <a:schemeClr val="tx2"/>
                </a:solidFill>
              </a:rPr>
              <a:pPr eaLnBrk="1" hangingPunct="1"/>
              <a:t>2020/12/22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50179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65717EC-41F8-486B-8CA9-358CEE89CC51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188</a:t>
            </a:fld>
            <a:endParaRPr kumimoji="0" lang="en-US" altLang="zh-CN" smtClean="0">
              <a:solidFill>
                <a:schemeClr val="tx2"/>
              </a:solidFill>
            </a:endParaRPr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600" smtClean="0"/>
              <a:t>数据标准化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7707630" cy="832485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FF0000"/>
                </a:solidFill>
              </a:rPr>
              <a:t>平移－标准差变换</a:t>
            </a:r>
            <a:r>
              <a:rPr lang="en-US" altLang="zh-CN" smtClean="0"/>
              <a:t>(</a:t>
            </a:r>
            <a:r>
              <a:rPr lang="zh-CN" altLang="en-US" smtClean="0"/>
              <a:t>消除量纲</a:t>
            </a:r>
            <a:r>
              <a:rPr lang="en-US" altLang="zh-CN" smtClean="0"/>
              <a:t>)</a:t>
            </a:r>
            <a:r>
              <a:rPr lang="zh-CN" altLang="en-US" smtClean="0"/>
              <a:t>：</a:t>
            </a:r>
            <a:endParaRPr lang="en-US" altLang="zh-CN" smtClean="0"/>
          </a:p>
        </p:txBody>
      </p:sp>
      <p:graphicFrame>
        <p:nvGraphicFramePr>
          <p:cNvPr id="50182" name="Object 2"/>
          <p:cNvGraphicFramePr>
            <a:graphicFrameLocks noChangeAspect="1"/>
          </p:cNvGraphicFramePr>
          <p:nvPr>
            <p:ph sz="half" idx="2"/>
          </p:nvPr>
        </p:nvGraphicFramePr>
        <p:xfrm>
          <a:off x="971550" y="2555875"/>
          <a:ext cx="6553200" cy="2486025"/>
        </p:xfrm>
        <a:graphic>
          <a:graphicData uri="http://schemas.openxmlformats.org/presentationml/2006/ole">
            <p:oleObj spid="_x0000_s252930" name="Equation" r:id="rId4" imgW="6426200" imgH="2438400" progId="">
              <p:embed/>
            </p:oleObj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971550" y="5347335"/>
            <a:ext cx="7147560" cy="95313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ym typeface="+mn-ea"/>
              </a:rPr>
              <a:t>S</a:t>
            </a:r>
            <a:r>
              <a:rPr lang="en-US" altLang="zh-CN" sz="2800" b="1" baseline="-25000" dirty="0">
                <a:sym typeface="+mn-ea"/>
              </a:rPr>
              <a:t>k</a:t>
            </a:r>
            <a:r>
              <a:rPr lang="zh-CN" altLang="en-US" sz="2800" b="1" dirty="0">
                <a:sym typeface="+mn-ea"/>
              </a:rPr>
              <a:t>被称为标准差。标准差是一组数值</a:t>
            </a:r>
            <a:r>
              <a:rPr lang="zh-CN" altLang="en-US" sz="2800" b="1" dirty="0">
                <a:solidFill>
                  <a:srgbClr val="FF0000"/>
                </a:solidFill>
                <a:sym typeface="+mn-ea"/>
              </a:rPr>
              <a:t>自平均值分散开来</a:t>
            </a:r>
            <a:r>
              <a:rPr lang="zh-CN" altLang="en-US" sz="2800" b="1" dirty="0">
                <a:sym typeface="+mn-ea"/>
              </a:rPr>
              <a:t>的</a:t>
            </a:r>
            <a:r>
              <a:rPr lang="zh-CN" altLang="en-US" sz="2800" b="1" dirty="0">
                <a:solidFill>
                  <a:srgbClr val="0033CC"/>
                </a:solidFill>
                <a:sym typeface="+mn-ea"/>
              </a:rPr>
              <a:t>程度</a:t>
            </a:r>
            <a:r>
              <a:rPr lang="zh-CN" altLang="en-US" sz="2800" b="1" dirty="0">
                <a:sym typeface="+mn-ea"/>
              </a:rPr>
              <a:t>的一种测量观念</a:t>
            </a:r>
            <a:r>
              <a:rPr lang="zh-CN" altLang="en-US" sz="2800" b="1" dirty="0" smtClean="0">
                <a:sym typeface="+mn-ea"/>
              </a:rPr>
              <a:t>。</a:t>
            </a:r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标准差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3945" y="1477010"/>
            <a:ext cx="7776864" cy="4464050"/>
          </a:xfrm>
        </p:spPr>
        <p:txBody>
          <a:bodyPr/>
          <a:lstStyle/>
          <a:p>
            <a:r>
              <a:rPr lang="zh-CN" altLang="en-US" sz="3200" dirty="0"/>
              <a:t>标准差是一组数值</a:t>
            </a:r>
            <a:r>
              <a:rPr lang="zh-CN" altLang="en-US" sz="3200" dirty="0">
                <a:solidFill>
                  <a:srgbClr val="FF0000"/>
                </a:solidFill>
              </a:rPr>
              <a:t>自平均值分散开来</a:t>
            </a:r>
            <a:r>
              <a:rPr lang="zh-CN" altLang="en-US" sz="3200" dirty="0"/>
              <a:t>的</a:t>
            </a:r>
            <a:r>
              <a:rPr lang="zh-CN" altLang="en-US" sz="3200" dirty="0">
                <a:solidFill>
                  <a:srgbClr val="0033CC"/>
                </a:solidFill>
              </a:rPr>
              <a:t>程度</a:t>
            </a:r>
            <a:r>
              <a:rPr lang="zh-CN" altLang="en-US" sz="3200" dirty="0"/>
              <a:t>的一种测量观念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  <a:p>
            <a:r>
              <a:rPr lang="zh-CN" altLang="en-US" sz="3200" dirty="0" smtClean="0"/>
              <a:t>一</a:t>
            </a:r>
            <a:r>
              <a:rPr lang="zh-CN" altLang="en-US" sz="3200" dirty="0"/>
              <a:t>个较大的标准差，代表大部分的数值和其平均值之间差异较大</a:t>
            </a:r>
            <a:r>
              <a:rPr lang="zh-CN" altLang="en-US" sz="3200" dirty="0" smtClean="0"/>
              <a:t>；</a:t>
            </a:r>
            <a:endParaRPr lang="en-US" altLang="zh-CN" sz="3200" dirty="0" smtClean="0"/>
          </a:p>
          <a:p>
            <a:r>
              <a:rPr lang="zh-CN" altLang="en-US" sz="3200" dirty="0" smtClean="0"/>
              <a:t>一</a:t>
            </a:r>
            <a:r>
              <a:rPr lang="zh-CN" altLang="en-US" sz="3200" dirty="0"/>
              <a:t>个较小的标准差，代表这些数值较接近平均值。</a:t>
            </a:r>
          </a:p>
          <a:p>
            <a:r>
              <a:rPr lang="zh-CN" altLang="en-US" sz="3200" dirty="0"/>
              <a:t>两组数的集合{0,5,9,14}和{5,6,8,9}其平均值都是7，哪个标准差小？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吉林大学计算机科学与技术学院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0DB0F5-D4BF-4145-A04A-67804C99C912}" type="slidenum">
              <a:rPr lang="en-US" altLang="zh-CN" smtClean="0"/>
              <a:pPr>
                <a:defRPr/>
              </a:pPr>
              <a:t>189</a:t>
            </a:fld>
            <a:endParaRPr lang="en-US" altLang="zh-CN"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1945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6380453-4FC4-4821-8287-2914F5C5359C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19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模糊关系的运算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模糊关系就是模糊子集</a:t>
            </a:r>
          </a:p>
          <a:p>
            <a:pPr eaLnBrk="1" hangingPunct="1"/>
            <a:r>
              <a:rPr lang="zh-CN" altLang="en-US" smtClean="0"/>
              <a:t>唯一特殊之处</a:t>
            </a:r>
            <a:r>
              <a:rPr lang="en-US" altLang="zh-CN" smtClean="0"/>
              <a:t>——</a:t>
            </a:r>
            <a:r>
              <a:rPr lang="zh-CN" altLang="en-US" smtClean="0"/>
              <a:t>论域是直积</a:t>
            </a:r>
            <a:r>
              <a:rPr lang="en-US" altLang="zh-CN" smtClean="0"/>
              <a:t>U×V</a:t>
            </a:r>
          </a:p>
          <a:p>
            <a:pPr eaLnBrk="1" hangingPunct="1"/>
            <a:r>
              <a:rPr lang="zh-CN" altLang="en-US" smtClean="0"/>
              <a:t>模糊关系的运算法则</a:t>
            </a:r>
          </a:p>
          <a:p>
            <a:pPr lvl="1" eaLnBrk="1" hangingPunct="1"/>
            <a:r>
              <a:rPr lang="zh-CN" altLang="en-US" smtClean="0"/>
              <a:t>完全服从模糊集合的运算法则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吉林大学计算机科学与技术学院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0DB0F5-D4BF-4145-A04A-67804C99C912}" type="slidenum">
              <a:rPr lang="en-US" altLang="zh-CN"/>
              <a:pPr>
                <a:defRPr/>
              </a:pPr>
              <a:t>190</a:t>
            </a:fld>
            <a:endParaRPr lang="en-US" altLang="zh-CN" sz="1400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1"/>
          </p:nvPr>
        </p:nvSpPr>
        <p:spPr>
          <a:xfrm>
            <a:off x="683895" y="1477010"/>
            <a:ext cx="7776845" cy="1315085"/>
          </a:xfrm>
        </p:spPr>
        <p:txBody>
          <a:bodyPr/>
          <a:lstStyle/>
          <a:p>
            <a:r>
              <a:rPr lang="zh-CN" altLang="en-US" sz="3200" dirty="0"/>
              <a:t>两组数的集合{0,5,9,14}和{5,6,8,9}其平均值都是7，哪个标准差小？</a:t>
            </a:r>
          </a:p>
        </p:txBody>
      </p:sp>
      <p:graphicFrame>
        <p:nvGraphicFramePr>
          <p:cNvPr id="50182" name="Object 2"/>
          <p:cNvGraphicFramePr>
            <a:graphicFrameLocks noChangeAspect="1"/>
          </p:cNvGraphicFramePr>
          <p:nvPr/>
        </p:nvGraphicFramePr>
        <p:xfrm>
          <a:off x="1186815" y="2792095"/>
          <a:ext cx="6553200" cy="2486025"/>
        </p:xfrm>
        <a:graphic>
          <a:graphicData uri="http://schemas.openxmlformats.org/presentationml/2006/ole">
            <p:oleObj spid="_x0000_s253954" name="Equation" r:id="rId3" imgW="6426200" imgH="2438400" progId="">
              <p:embed/>
            </p:oleObj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130935" y="5611495"/>
            <a:ext cx="6664960" cy="95313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ym typeface="+mn-ea"/>
              </a:rPr>
              <a:t>标准差是一组数值</a:t>
            </a:r>
            <a:r>
              <a:rPr lang="zh-CN" altLang="en-US" sz="2800" b="1" dirty="0">
                <a:solidFill>
                  <a:srgbClr val="FF0000"/>
                </a:solidFill>
                <a:sym typeface="+mn-ea"/>
              </a:rPr>
              <a:t>自平均值分散开来</a:t>
            </a:r>
            <a:r>
              <a:rPr lang="zh-CN" altLang="en-US" sz="2800" b="1" dirty="0">
                <a:sym typeface="+mn-ea"/>
              </a:rPr>
              <a:t>的</a:t>
            </a:r>
            <a:r>
              <a:rPr lang="zh-CN" altLang="en-US" sz="2800" b="1" dirty="0">
                <a:solidFill>
                  <a:srgbClr val="0033CC"/>
                </a:solidFill>
                <a:sym typeface="+mn-ea"/>
              </a:rPr>
              <a:t>程度</a:t>
            </a:r>
            <a:r>
              <a:rPr lang="zh-CN" altLang="en-US" sz="2800" b="1" dirty="0">
                <a:sym typeface="+mn-ea"/>
              </a:rPr>
              <a:t>的一种测量观念</a:t>
            </a:r>
            <a:r>
              <a:rPr lang="zh-CN" altLang="en-US" sz="2800" b="1" dirty="0" smtClean="0">
                <a:sym typeface="+mn-ea"/>
              </a:rPr>
              <a:t>。</a:t>
            </a:r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E7E7D4A-D5AC-4EE0-9816-226335C60B0F}" type="datetime1">
              <a:rPr kumimoji="0" lang="zh-CN" altLang="en-US" sz="1400" smtClean="0">
                <a:solidFill>
                  <a:schemeClr val="tx2"/>
                </a:solidFill>
              </a:rPr>
              <a:pPr eaLnBrk="1" hangingPunct="1"/>
              <a:t>2020/12/22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5120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A193380-EACE-47CF-87D0-E286B5124491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191</a:t>
            </a:fld>
            <a:endParaRPr kumimoji="0" lang="en-US" altLang="zh-CN" smtClean="0">
              <a:solidFill>
                <a:schemeClr val="tx2"/>
              </a:solidFill>
            </a:endParaRPr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rgbClr val="FF0000"/>
                </a:solidFill>
              </a:rPr>
              <a:t>Step 2</a:t>
            </a:r>
            <a:r>
              <a:rPr lang="zh-CN" altLang="en-US" smtClean="0">
                <a:solidFill>
                  <a:srgbClr val="FF0000"/>
                </a:solidFill>
              </a:rPr>
              <a:t>、建立模糊相似矩阵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349500"/>
            <a:ext cx="7778750" cy="2519363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smtClean="0"/>
              <a:t>相似系数法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smtClean="0"/>
              <a:t>距离法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smtClean="0"/>
              <a:t>其它方法：主观评分法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日期占位符 4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6EFFC9A-00CD-4C0A-9163-EE91902DF7C2}" type="datetime1">
              <a:rPr kumimoji="0" lang="zh-CN" altLang="en-US" sz="1400" smtClean="0">
                <a:solidFill>
                  <a:schemeClr val="tx2"/>
                </a:solidFill>
              </a:rPr>
              <a:pPr eaLnBrk="1" hangingPunct="1"/>
              <a:t>2020/12/22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5222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982911E-EB06-478F-8DEA-4A601F7F3E2A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192</a:t>
            </a:fld>
            <a:endParaRPr kumimoji="0" lang="en-US" altLang="zh-CN" smtClean="0">
              <a:solidFill>
                <a:schemeClr val="tx2"/>
              </a:solidFill>
            </a:endParaRPr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rgbClr val="FF0000"/>
                </a:solidFill>
              </a:rPr>
              <a:t>1)</a:t>
            </a:r>
            <a:r>
              <a:rPr lang="zh-CN" altLang="en-US" smtClean="0">
                <a:solidFill>
                  <a:srgbClr val="FF0000"/>
                </a:solidFill>
              </a:rPr>
              <a:t>相似系数法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412875"/>
            <a:ext cx="7923213" cy="4606925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(1) </a:t>
            </a:r>
            <a:r>
              <a:rPr lang="zh-CN" altLang="en-US" smtClean="0"/>
              <a:t>数量积法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zh-CN" altLang="en-US" smtClean="0"/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zh-CN" altLang="en-US" sz="1400" smtClean="0"/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zh-CN" altLang="en-US" sz="2800" smtClean="0"/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zh-CN" altLang="en-US" sz="2800" smtClean="0"/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smtClean="0"/>
              <a:t>其中</a:t>
            </a:r>
            <a:r>
              <a:rPr lang="en-US" altLang="zh-CN" sz="2800" smtClean="0"/>
              <a:t>M</a:t>
            </a:r>
            <a:r>
              <a:rPr lang="zh-CN" altLang="en-US" sz="2800" smtClean="0"/>
              <a:t>为一适当选择之正数，满足</a:t>
            </a:r>
            <a:endParaRPr lang="en-US" altLang="zh-CN" smtClean="0"/>
          </a:p>
        </p:txBody>
      </p:sp>
      <p:graphicFrame>
        <p:nvGraphicFramePr>
          <p:cNvPr id="52230" name="Object 2"/>
          <p:cNvGraphicFramePr>
            <a:graphicFrameLocks noChangeAspect="1"/>
          </p:cNvGraphicFramePr>
          <p:nvPr>
            <p:ph sz="half" idx="2"/>
          </p:nvPr>
        </p:nvGraphicFramePr>
        <p:xfrm>
          <a:off x="3784600" y="2274888"/>
          <a:ext cx="3302000" cy="1452562"/>
        </p:xfrm>
        <a:graphic>
          <a:graphicData uri="http://schemas.openxmlformats.org/presentationml/2006/ole">
            <p:oleObj spid="_x0000_s254978" name="Equation" r:id="rId4" imgW="3924300" imgH="1727200" progId="">
              <p:embed/>
            </p:oleObj>
          </a:graphicData>
        </a:graphic>
      </p:graphicFrame>
      <p:graphicFrame>
        <p:nvGraphicFramePr>
          <p:cNvPr id="52231" name="对象 1"/>
          <p:cNvGraphicFramePr>
            <a:graphicFrameLocks noChangeAspect="1"/>
          </p:cNvGraphicFramePr>
          <p:nvPr/>
        </p:nvGraphicFramePr>
        <p:xfrm>
          <a:off x="3211513" y="5072063"/>
          <a:ext cx="2852737" cy="896937"/>
        </p:xfrm>
        <a:graphic>
          <a:graphicData uri="http://schemas.openxmlformats.org/presentationml/2006/ole">
            <p:oleObj spid="_x0000_s254979" name="Equation" r:id="rId5" imgW="3390900" imgH="10668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日期占位符 5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F1B0670-46F1-4210-8C49-A2D0BDF6EC52}" type="datetime1">
              <a:rPr kumimoji="0" lang="zh-CN" altLang="en-US" sz="1400" smtClean="0">
                <a:solidFill>
                  <a:schemeClr val="tx2"/>
                </a:solidFill>
              </a:rPr>
              <a:pPr eaLnBrk="1" hangingPunct="1"/>
              <a:t>2020/12/22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53251" name="灯片编号占位符 7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9B91CDE-11CE-4F0B-8670-D646C2E07921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193</a:t>
            </a:fld>
            <a:endParaRPr kumimoji="0" lang="en-US" altLang="zh-CN" smtClean="0">
              <a:solidFill>
                <a:schemeClr val="tx2"/>
              </a:solidFill>
            </a:endParaRPr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rgbClr val="FF0000"/>
                </a:solidFill>
              </a:rPr>
              <a:t>1)</a:t>
            </a:r>
            <a:r>
              <a:rPr lang="zh-CN" altLang="en-US" smtClean="0">
                <a:solidFill>
                  <a:srgbClr val="FF0000"/>
                </a:solidFill>
              </a:rPr>
              <a:t>相似系数法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412875"/>
            <a:ext cx="8066087" cy="4535488"/>
          </a:xfrm>
          <a:noFill/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(2)</a:t>
            </a:r>
            <a:r>
              <a:rPr lang="zh-CN" altLang="en-US" smtClean="0"/>
              <a:t>夹角余弦法：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80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800" smtClean="0"/>
          </a:p>
          <a:p>
            <a:pPr eaLnBrk="1" hangingPunct="1"/>
            <a:endParaRPr lang="zh-CN" altLang="en-US" sz="28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(3)</a:t>
            </a:r>
            <a:r>
              <a:rPr lang="zh-CN" altLang="en-US" smtClean="0"/>
              <a:t>相关系数法：</a:t>
            </a:r>
          </a:p>
        </p:txBody>
      </p:sp>
      <p:graphicFrame>
        <p:nvGraphicFramePr>
          <p:cNvPr id="53254" name="Object 2"/>
          <p:cNvGraphicFramePr>
            <a:graphicFrameLocks noChangeAspect="1"/>
          </p:cNvGraphicFramePr>
          <p:nvPr>
            <p:ph sz="quarter" idx="2"/>
          </p:nvPr>
        </p:nvGraphicFramePr>
        <p:xfrm>
          <a:off x="3492500" y="1412875"/>
          <a:ext cx="3200400" cy="1873250"/>
        </p:xfrm>
        <a:graphic>
          <a:graphicData uri="http://schemas.openxmlformats.org/presentationml/2006/ole">
            <p:oleObj spid="_x0000_s256002" name="Equation" r:id="rId4" imgW="3390900" imgH="2260600" progId="">
              <p:embed/>
            </p:oleObj>
          </a:graphicData>
        </a:graphic>
      </p:graphicFrame>
      <p:graphicFrame>
        <p:nvGraphicFramePr>
          <p:cNvPr id="534533" name="Object 3"/>
          <p:cNvGraphicFramePr>
            <a:graphicFrameLocks noChangeAspect="1"/>
          </p:cNvGraphicFramePr>
          <p:nvPr>
            <p:ph sz="quarter" idx="3"/>
          </p:nvPr>
        </p:nvGraphicFramePr>
        <p:xfrm>
          <a:off x="3914775" y="3357563"/>
          <a:ext cx="3681413" cy="2235200"/>
        </p:xfrm>
        <a:graphic>
          <a:graphicData uri="http://schemas.openxmlformats.org/presentationml/2006/ole">
            <p:oleObj spid="_x0000_s256003" name="Equation" r:id="rId5" imgW="5689600" imgH="3454400" progId="">
              <p:embed/>
            </p:oleObj>
          </a:graphicData>
        </a:graphic>
      </p:graphicFrame>
      <p:sp>
        <p:nvSpPr>
          <p:cNvPr id="534534" name="Rectangle 6"/>
          <p:cNvSpPr>
            <a:spLocks noChangeArrowheads="1"/>
          </p:cNvSpPr>
          <p:nvPr/>
        </p:nvSpPr>
        <p:spPr bwMode="auto">
          <a:xfrm>
            <a:off x="684213" y="5516563"/>
            <a:ext cx="810101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b="1"/>
              <a:t>相关系数法中一行表示一个母体的</a:t>
            </a:r>
            <a:r>
              <a:rPr lang="en-US" altLang="zh-CN" b="1"/>
              <a:t>m</a:t>
            </a:r>
            <a:r>
              <a:rPr lang="zh-CN" altLang="en-US" b="1"/>
              <a:t>个样本</a:t>
            </a:r>
            <a:r>
              <a:rPr lang="en-US" altLang="zh-CN" b="1"/>
              <a:t>,r</a:t>
            </a:r>
            <a:r>
              <a:rPr lang="en-US" altLang="zh-CN" b="1" baseline="-25000"/>
              <a:t>ij</a:t>
            </a:r>
            <a:r>
              <a:rPr lang="zh-CN" altLang="en-US" b="1"/>
              <a:t>表示两个母体</a:t>
            </a:r>
            <a:r>
              <a:rPr lang="en-US" altLang="zh-CN" b="1"/>
              <a:t>x</a:t>
            </a:r>
            <a:r>
              <a:rPr lang="en-US" altLang="zh-CN" b="1" baseline="-25000"/>
              <a:t>i</a:t>
            </a:r>
            <a:r>
              <a:rPr lang="zh-CN" altLang="en-US" b="1"/>
              <a:t>和</a:t>
            </a:r>
            <a:r>
              <a:rPr lang="en-US" altLang="zh-CN" b="1"/>
              <a:t>x</a:t>
            </a:r>
            <a:r>
              <a:rPr lang="en-US" altLang="zh-CN" b="1" baseline="-25000"/>
              <a:t>j</a:t>
            </a:r>
            <a:r>
              <a:rPr lang="zh-CN" altLang="en-US" b="1"/>
              <a:t>的相关程度。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534" grpId="0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日期占位符 4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CBB7422-0252-4F33-80E1-2FC52EF38AC8}" type="datetime1">
              <a:rPr kumimoji="0" lang="zh-CN" altLang="en-US" sz="1400" smtClean="0">
                <a:solidFill>
                  <a:schemeClr val="tx2"/>
                </a:solidFill>
              </a:rPr>
              <a:pPr eaLnBrk="1" hangingPunct="1"/>
              <a:t>2020/12/22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54275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3924CF9-1A33-4E5C-9931-F08E9E8ED005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194</a:t>
            </a:fld>
            <a:endParaRPr kumimoji="0" lang="en-US" altLang="zh-CN" smtClean="0">
              <a:solidFill>
                <a:schemeClr val="tx2"/>
              </a:solidFill>
            </a:endParaRPr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rgbClr val="FF0000"/>
                </a:solidFill>
              </a:rPr>
              <a:t>1)</a:t>
            </a:r>
            <a:r>
              <a:rPr lang="zh-CN" altLang="en-US" smtClean="0">
                <a:solidFill>
                  <a:srgbClr val="FF0000"/>
                </a:solidFill>
              </a:rPr>
              <a:t>相似系数法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484313"/>
            <a:ext cx="7923213" cy="4419600"/>
          </a:xfrm>
          <a:noFill/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(4)</a:t>
            </a:r>
            <a:r>
              <a:rPr lang="zh-CN" altLang="en-US" smtClean="0"/>
              <a:t>指数相似系数法：</a:t>
            </a:r>
          </a:p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   </a:t>
            </a:r>
          </a:p>
        </p:txBody>
      </p:sp>
      <p:graphicFrame>
        <p:nvGraphicFramePr>
          <p:cNvPr id="54278" name="Object 2"/>
          <p:cNvGraphicFramePr>
            <a:graphicFrameLocks noChangeAspect="1"/>
          </p:cNvGraphicFramePr>
          <p:nvPr>
            <p:ph sz="half" idx="2"/>
          </p:nvPr>
        </p:nvGraphicFramePr>
        <p:xfrm>
          <a:off x="1763713" y="2276475"/>
          <a:ext cx="5545137" cy="1970088"/>
        </p:xfrm>
        <a:graphic>
          <a:graphicData uri="http://schemas.openxmlformats.org/presentationml/2006/ole">
            <p:oleObj spid="_x0000_s257026" name="Equation" r:id="rId4" imgW="6654800" imgH="2362200" progId="">
              <p:embed/>
            </p:oleObj>
          </a:graphicData>
        </a:graphic>
      </p:graphicFrame>
      <p:sp>
        <p:nvSpPr>
          <p:cNvPr id="535557" name="Rectangle 5"/>
          <p:cNvSpPr>
            <a:spLocks noChangeArrowheads="1"/>
          </p:cNvSpPr>
          <p:nvPr/>
        </p:nvSpPr>
        <p:spPr bwMode="auto">
          <a:xfrm>
            <a:off x="539750" y="4797425"/>
            <a:ext cx="81010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指数相似系数法中一行表示一个样本的多个属性。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557" grpId="0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日期占位符 5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3DD5105-2DA4-48E6-A030-EF63E3DC2897}" type="datetime1">
              <a:rPr kumimoji="0" lang="zh-CN" altLang="en-US" sz="1400" smtClean="0">
                <a:solidFill>
                  <a:schemeClr val="tx2"/>
                </a:solidFill>
              </a:rPr>
              <a:pPr eaLnBrk="1" hangingPunct="1"/>
              <a:t>2020/12/22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55299" name="灯片编号占位符 7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E3F4CE1-16B9-4033-AA05-09309E46F48E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195</a:t>
            </a:fld>
            <a:endParaRPr kumimoji="0" lang="en-US" altLang="zh-CN" smtClean="0">
              <a:solidFill>
                <a:schemeClr val="tx2"/>
              </a:solidFill>
            </a:endParaRPr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rgbClr val="FF0000"/>
                </a:solidFill>
              </a:rPr>
              <a:t>1)</a:t>
            </a:r>
            <a:r>
              <a:rPr lang="zh-CN" altLang="en-US" smtClean="0">
                <a:solidFill>
                  <a:srgbClr val="FF0000"/>
                </a:solidFill>
              </a:rPr>
              <a:t>相似系数法</a:t>
            </a:r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530350"/>
            <a:ext cx="3886200" cy="449103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smtClean="0"/>
              <a:t>(5)</a:t>
            </a:r>
            <a:r>
              <a:rPr lang="zh-CN" altLang="en-US" sz="2800" smtClean="0"/>
              <a:t>最大最小法：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smtClean="0"/>
              <a:t>(6)</a:t>
            </a:r>
            <a:r>
              <a:rPr lang="zh-CN" altLang="en-US" sz="2800" smtClean="0"/>
              <a:t>算数平均最小法：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smtClean="0"/>
              <a:t>(7)</a:t>
            </a:r>
            <a:r>
              <a:rPr lang="zh-CN" altLang="en-US" sz="2800" smtClean="0"/>
              <a:t>几何平均最小法：</a:t>
            </a:r>
          </a:p>
        </p:txBody>
      </p:sp>
      <p:graphicFrame>
        <p:nvGraphicFramePr>
          <p:cNvPr id="55302" name="Object 2"/>
          <p:cNvGraphicFramePr>
            <a:graphicFrameLocks noChangeAspect="1"/>
          </p:cNvGraphicFramePr>
          <p:nvPr>
            <p:ph sz="quarter" idx="3"/>
          </p:nvPr>
        </p:nvGraphicFramePr>
        <p:xfrm>
          <a:off x="4883150" y="1412875"/>
          <a:ext cx="2857500" cy="2133600"/>
        </p:xfrm>
        <a:graphic>
          <a:graphicData uri="http://schemas.openxmlformats.org/presentationml/2006/ole">
            <p:oleObj spid="_x0000_s258050" name="Equation" r:id="rId3" imgW="2857500" imgH="2133600" progId="">
              <p:embed/>
            </p:oleObj>
          </a:graphicData>
        </a:graphic>
      </p:graphicFrame>
      <p:graphicFrame>
        <p:nvGraphicFramePr>
          <p:cNvPr id="536581" name="Object 3"/>
          <p:cNvGraphicFramePr>
            <a:graphicFrameLocks noChangeAspect="1"/>
          </p:cNvGraphicFramePr>
          <p:nvPr>
            <p:ph sz="quarter" idx="2"/>
          </p:nvPr>
        </p:nvGraphicFramePr>
        <p:xfrm>
          <a:off x="684213" y="3418840"/>
          <a:ext cx="3095625" cy="2097088"/>
        </p:xfrm>
        <a:graphic>
          <a:graphicData uri="http://schemas.openxmlformats.org/presentationml/2006/ole">
            <p:oleObj spid="_x0000_s258051" name="Equation" r:id="rId4" imgW="3149600" imgH="2133600" progId="">
              <p:embed/>
            </p:oleObj>
          </a:graphicData>
        </a:graphic>
      </p:graphicFrame>
      <p:graphicFrame>
        <p:nvGraphicFramePr>
          <p:cNvPr id="536582" name="Object 4"/>
          <p:cNvGraphicFramePr>
            <a:graphicFrameLocks noChangeAspect="1"/>
          </p:cNvGraphicFramePr>
          <p:nvPr/>
        </p:nvGraphicFramePr>
        <p:xfrm>
          <a:off x="4882833" y="3648075"/>
          <a:ext cx="2657475" cy="1984375"/>
        </p:xfrm>
        <a:graphic>
          <a:graphicData uri="http://schemas.openxmlformats.org/presentationml/2006/ole">
            <p:oleObj spid="_x0000_s258052" name="Equation" r:id="rId5" imgW="2857500" imgH="2133600" progId="">
              <p:embed/>
            </p:oleObj>
          </a:graphicData>
        </a:graphic>
      </p:graphicFrame>
      <p:sp>
        <p:nvSpPr>
          <p:cNvPr id="536583" name="Rectangle 7"/>
          <p:cNvSpPr>
            <a:spLocks noChangeArrowheads="1"/>
          </p:cNvSpPr>
          <p:nvPr/>
        </p:nvSpPr>
        <p:spPr bwMode="auto">
          <a:xfrm>
            <a:off x="468313" y="5734050"/>
            <a:ext cx="79200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上述三种方法要求</a:t>
            </a:r>
            <a:r>
              <a:rPr lang="en-US" altLang="zh-CN" sz="2800" b="1"/>
              <a:t>x</a:t>
            </a:r>
            <a:r>
              <a:rPr lang="en-US" altLang="zh-CN" sz="2800" b="1" baseline="-25000"/>
              <a:t>ij</a:t>
            </a:r>
            <a:r>
              <a:rPr lang="zh-CN" altLang="en-US" b="1"/>
              <a:t>＞</a:t>
            </a:r>
            <a:r>
              <a:rPr lang="en-US" altLang="zh-CN" sz="2800" b="1"/>
              <a:t>0</a:t>
            </a:r>
            <a:r>
              <a:rPr lang="zh-CN" altLang="en-US" sz="2800" b="1"/>
              <a:t>，否则也要作适当变换。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583" grpId="0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日期占位符 5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0A5539A-30FE-4E2C-8D69-E110DE634376}" type="datetime1">
              <a:rPr kumimoji="0" lang="zh-CN" altLang="en-US" sz="1400" smtClean="0">
                <a:solidFill>
                  <a:schemeClr val="tx2"/>
                </a:solidFill>
              </a:rPr>
              <a:pPr eaLnBrk="1" hangingPunct="1"/>
              <a:t>2020/12/22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56323" name="灯片编号占位符 7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160C540-12CF-4695-8139-38FE6A2D65F9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196</a:t>
            </a:fld>
            <a:endParaRPr kumimoji="0" lang="en-US" altLang="zh-CN" smtClean="0">
              <a:solidFill>
                <a:schemeClr val="tx2"/>
              </a:solidFill>
            </a:endParaRPr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rgbClr val="FF0000"/>
                </a:solidFill>
              </a:rPr>
              <a:t>2)</a:t>
            </a:r>
            <a:r>
              <a:rPr lang="zh-CN" altLang="en-US" smtClean="0"/>
              <a:t>距离法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7850188" cy="4419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(1)</a:t>
            </a:r>
            <a:r>
              <a:rPr lang="zh-CN" altLang="en-US" smtClean="0"/>
              <a:t>绝对值倒数法：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(2)</a:t>
            </a:r>
            <a:r>
              <a:rPr lang="zh-CN" altLang="en-US" smtClean="0"/>
              <a:t>绝对值指数法：</a:t>
            </a:r>
          </a:p>
          <a:p>
            <a:pPr eaLnBrk="1" hangingPunct="1"/>
            <a:endParaRPr lang="en-US" altLang="zh-CN" sz="2800" smtClean="0"/>
          </a:p>
        </p:txBody>
      </p:sp>
      <p:graphicFrame>
        <p:nvGraphicFramePr>
          <p:cNvPr id="56326" name="Object 2"/>
          <p:cNvGraphicFramePr>
            <a:graphicFrameLocks noChangeAspect="1"/>
          </p:cNvGraphicFramePr>
          <p:nvPr>
            <p:ph sz="quarter" idx="2"/>
          </p:nvPr>
        </p:nvGraphicFramePr>
        <p:xfrm>
          <a:off x="3995738" y="1700213"/>
          <a:ext cx="3600450" cy="2601912"/>
        </p:xfrm>
        <a:graphic>
          <a:graphicData uri="http://schemas.openxmlformats.org/presentationml/2006/ole">
            <p:oleObj spid="_x0000_s259074" name="Equation" r:id="rId3" imgW="3797300" imgH="2743200" progId="">
              <p:embed/>
            </p:oleObj>
          </a:graphicData>
        </a:graphic>
      </p:graphicFrame>
      <p:graphicFrame>
        <p:nvGraphicFramePr>
          <p:cNvPr id="56327" name="Object 3"/>
          <p:cNvGraphicFramePr>
            <a:graphicFrameLocks noChangeAspect="1"/>
          </p:cNvGraphicFramePr>
          <p:nvPr>
            <p:ph sz="quarter" idx="3"/>
          </p:nvPr>
        </p:nvGraphicFramePr>
        <p:xfrm>
          <a:off x="4500563" y="4508500"/>
          <a:ext cx="3886200" cy="1103313"/>
        </p:xfrm>
        <a:graphic>
          <a:graphicData uri="http://schemas.openxmlformats.org/presentationml/2006/ole">
            <p:oleObj spid="_x0000_s259075" name="Equation" r:id="rId4" imgW="3759200" imgH="10668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日期占位符 5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9AFF592-9D4C-4100-8085-B2EFB00E2319}" type="datetime1">
              <a:rPr kumimoji="0" lang="zh-CN" altLang="en-US" sz="1400" smtClean="0">
                <a:solidFill>
                  <a:schemeClr val="tx2"/>
                </a:solidFill>
              </a:rPr>
              <a:pPr eaLnBrk="1" hangingPunct="1"/>
              <a:t>2020/12/22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57347" name="灯片编号占位符 7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7EFF326-CFF5-4A3D-9F5A-C9A61B872E0E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197</a:t>
            </a:fld>
            <a:endParaRPr kumimoji="0" lang="en-US" altLang="zh-CN" smtClean="0">
              <a:solidFill>
                <a:schemeClr val="tx2"/>
              </a:solidFill>
            </a:endParaRPr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rgbClr val="FF0000"/>
                </a:solidFill>
              </a:rPr>
              <a:t>2)</a:t>
            </a:r>
            <a:r>
              <a:rPr lang="zh-CN" altLang="en-US" smtClean="0"/>
              <a:t>距离法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484313"/>
            <a:ext cx="7634288" cy="4535487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(3)</a:t>
            </a:r>
            <a:r>
              <a:rPr lang="zh-CN" altLang="en-US" smtClean="0"/>
              <a:t>直接距离法：</a:t>
            </a:r>
            <a:r>
              <a:rPr lang="en-US" altLang="zh-CN" smtClean="0"/>
              <a:t>r</a:t>
            </a:r>
            <a:r>
              <a:rPr lang="en-US" altLang="zh-CN" baseline="-25000" smtClean="0"/>
              <a:t>ij</a:t>
            </a:r>
            <a:r>
              <a:rPr lang="zh-CN" altLang="en-US" smtClean="0"/>
              <a:t>＝</a:t>
            </a:r>
            <a:r>
              <a:rPr lang="en-US" altLang="zh-CN" smtClean="0"/>
              <a:t>1-c*d(x</a:t>
            </a:r>
            <a:r>
              <a:rPr lang="en-US" altLang="zh-CN" baseline="-25000" smtClean="0"/>
              <a:t>i</a:t>
            </a:r>
            <a:r>
              <a:rPr lang="en-US" altLang="zh-CN" smtClean="0"/>
              <a:t>,x</a:t>
            </a:r>
            <a:r>
              <a:rPr lang="en-US" altLang="zh-CN" baseline="-25000" smtClean="0"/>
              <a:t>j</a:t>
            </a:r>
            <a:r>
              <a:rPr lang="en-US" altLang="zh-CN" smtClean="0"/>
              <a:t>)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海明距离：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 smtClean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欧式距离：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 smtClean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切比雪夫距离：</a:t>
            </a:r>
          </a:p>
        </p:txBody>
      </p:sp>
      <p:graphicFrame>
        <p:nvGraphicFramePr>
          <p:cNvPr id="57350" name="Object 2"/>
          <p:cNvGraphicFramePr>
            <a:graphicFrameLocks noChangeAspect="1"/>
          </p:cNvGraphicFramePr>
          <p:nvPr>
            <p:ph sz="quarter" idx="2"/>
          </p:nvPr>
        </p:nvGraphicFramePr>
        <p:xfrm>
          <a:off x="3419475" y="2420938"/>
          <a:ext cx="3606800" cy="1066800"/>
        </p:xfrm>
        <a:graphic>
          <a:graphicData uri="http://schemas.openxmlformats.org/presentationml/2006/ole">
            <p:oleObj spid="_x0000_s260098" name="Equation" r:id="rId3" imgW="3606800" imgH="1066800" progId="">
              <p:embed/>
            </p:oleObj>
          </a:graphicData>
        </a:graphic>
      </p:graphicFrame>
      <p:graphicFrame>
        <p:nvGraphicFramePr>
          <p:cNvPr id="57351" name="Object 3"/>
          <p:cNvGraphicFramePr>
            <a:graphicFrameLocks noChangeAspect="1"/>
          </p:cNvGraphicFramePr>
          <p:nvPr>
            <p:ph sz="quarter" idx="3"/>
          </p:nvPr>
        </p:nvGraphicFramePr>
        <p:xfrm>
          <a:off x="3203575" y="4076700"/>
          <a:ext cx="3606800" cy="1004888"/>
        </p:xfrm>
        <a:graphic>
          <a:graphicData uri="http://schemas.openxmlformats.org/presentationml/2006/ole">
            <p:oleObj spid="_x0000_s260099" name="Equation" r:id="rId4" imgW="4241800" imgH="1181100" progId="">
              <p:embed/>
            </p:oleObj>
          </a:graphicData>
        </a:graphic>
      </p:graphicFrame>
      <p:graphicFrame>
        <p:nvGraphicFramePr>
          <p:cNvPr id="57352" name="Object 4"/>
          <p:cNvGraphicFramePr>
            <a:graphicFrameLocks noChangeAspect="1"/>
          </p:cNvGraphicFramePr>
          <p:nvPr/>
        </p:nvGraphicFramePr>
        <p:xfrm>
          <a:off x="4284663" y="5661025"/>
          <a:ext cx="3530600" cy="850900"/>
        </p:xfrm>
        <a:graphic>
          <a:graphicData uri="http://schemas.openxmlformats.org/presentationml/2006/ole">
            <p:oleObj spid="_x0000_s260100" name="Equation" r:id="rId5" imgW="3530600" imgH="8509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日期占位符 4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9E609B1-FA2A-4502-81C6-0CD42D6EC8CE}" type="datetime1">
              <a:rPr kumimoji="0" lang="zh-CN" altLang="en-US" sz="1400" smtClean="0">
                <a:solidFill>
                  <a:schemeClr val="tx2"/>
                </a:solidFill>
              </a:rPr>
              <a:pPr eaLnBrk="1" hangingPunct="1"/>
              <a:t>2020/12/22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58371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A6213C6-1913-4C12-AE4C-113F6B800C8C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198</a:t>
            </a:fld>
            <a:endParaRPr kumimoji="0" lang="en-US" altLang="zh-CN" smtClean="0">
              <a:solidFill>
                <a:schemeClr val="tx2"/>
              </a:solidFill>
            </a:endParaRPr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rgbClr val="FF0000"/>
                </a:solidFill>
              </a:rPr>
              <a:t>3)</a:t>
            </a:r>
            <a:r>
              <a:rPr lang="zh-CN" altLang="en-US" smtClean="0"/>
              <a:t>主观评分法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484313"/>
            <a:ext cx="7778750" cy="2160587"/>
          </a:xfrm>
        </p:spPr>
        <p:txBody>
          <a:bodyPr/>
          <a:lstStyle/>
          <a:p>
            <a:pPr marL="85725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专家直接给出相似度，专家数为</a:t>
            </a:r>
            <a:r>
              <a:rPr lang="en-US" altLang="zh-CN" smtClean="0"/>
              <a:t>N</a:t>
            </a:r>
            <a:r>
              <a:rPr lang="zh-CN" altLang="en-US" smtClean="0"/>
              <a:t>，</a:t>
            </a:r>
            <a:r>
              <a:rPr lang="en-US" altLang="zh-CN" smtClean="0"/>
              <a:t>r</a:t>
            </a:r>
            <a:r>
              <a:rPr lang="en-US" altLang="zh-CN" baseline="-25000" smtClean="0"/>
              <a:t>ij</a:t>
            </a:r>
            <a:r>
              <a:rPr lang="en-US" altLang="zh-CN" smtClean="0"/>
              <a:t>(k)</a:t>
            </a:r>
            <a:r>
              <a:rPr lang="zh-CN" altLang="en-US" smtClean="0"/>
              <a:t>表示第</a:t>
            </a:r>
            <a:r>
              <a:rPr lang="en-US" altLang="zh-CN" smtClean="0"/>
              <a:t>k</a:t>
            </a:r>
            <a:r>
              <a:rPr lang="zh-CN" altLang="en-US" smtClean="0"/>
              <a:t>个专家给出的</a:t>
            </a:r>
            <a:r>
              <a:rPr lang="en-US" altLang="zh-CN" smtClean="0"/>
              <a:t>i</a:t>
            </a:r>
            <a:r>
              <a:rPr lang="zh-CN" altLang="en-US" smtClean="0"/>
              <a:t>与</a:t>
            </a:r>
            <a:r>
              <a:rPr lang="en-US" altLang="zh-CN" smtClean="0"/>
              <a:t>j</a:t>
            </a:r>
            <a:r>
              <a:rPr lang="zh-CN" altLang="en-US" smtClean="0"/>
              <a:t>的相似度，</a:t>
            </a:r>
            <a:r>
              <a:rPr lang="en-US" altLang="zh-CN" smtClean="0"/>
              <a:t>a</a:t>
            </a:r>
            <a:r>
              <a:rPr lang="en-US" altLang="zh-CN" baseline="-25000" smtClean="0"/>
              <a:t>ij</a:t>
            </a:r>
            <a:r>
              <a:rPr lang="en-US" altLang="zh-CN" smtClean="0"/>
              <a:t>(k)</a:t>
            </a:r>
            <a:r>
              <a:rPr lang="zh-CN" altLang="en-US" smtClean="0"/>
              <a:t>为专家的自信度。</a:t>
            </a:r>
          </a:p>
        </p:txBody>
      </p:sp>
      <p:graphicFrame>
        <p:nvGraphicFramePr>
          <p:cNvPr id="539652" name="Object 2"/>
          <p:cNvGraphicFramePr>
            <a:graphicFrameLocks noChangeAspect="1"/>
          </p:cNvGraphicFramePr>
          <p:nvPr>
            <p:ph sz="half" idx="2"/>
          </p:nvPr>
        </p:nvGraphicFramePr>
        <p:xfrm>
          <a:off x="2627313" y="3736975"/>
          <a:ext cx="3124200" cy="2090738"/>
        </p:xfrm>
        <a:graphic>
          <a:graphicData uri="http://schemas.openxmlformats.org/presentationml/2006/ole">
            <p:oleObj spid="_x0000_s261122" name="Equation" r:id="rId3" imgW="3187700" imgH="21336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63688" y="2852936"/>
            <a:ext cx="6122640" cy="1396752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9600" b="1" dirty="0" smtClean="0"/>
              <a:t>17-18</a:t>
            </a:r>
            <a:r>
              <a:rPr lang="zh-CN" altLang="en-US" sz="9600" b="1" dirty="0" smtClean="0"/>
              <a:t>学时</a:t>
            </a:r>
            <a:endParaRPr lang="zh-CN" altLang="en-US" sz="9600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8A082E-7C2F-421E-8103-89BE048DEB37}" type="datetime1">
              <a:rPr lang="zh-CN" altLang="en-US" smtClean="0"/>
              <a:pPr>
                <a:defRPr/>
              </a:pPr>
              <a:t>2020/12/22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A26153-FE1C-4314-B15C-F41B0BD7D707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页脚占位符 6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20483" name="灯片编号占位符 7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7E4DDD2-8B7E-4A5B-A6F7-8BA1BCF9A64E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20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模糊关系的相等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844675"/>
            <a:ext cx="8210550" cy="4175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设</a:t>
            </a:r>
            <a:r>
              <a:rPr lang="en-US" altLang="zh-CN" smtClean="0"/>
              <a:t>R,S</a:t>
            </a:r>
            <a:r>
              <a:rPr lang="zh-CN" altLang="en-US" smtClean="0"/>
              <a:t>都是</a:t>
            </a:r>
            <a:r>
              <a:rPr lang="en-US" altLang="zh-CN" smtClean="0"/>
              <a:t>X×Y</a:t>
            </a:r>
            <a:r>
              <a:rPr lang="zh-CN" altLang="en-US" smtClean="0"/>
              <a:t>上的模糊关系，则</a:t>
            </a:r>
          </a:p>
        </p:txBody>
      </p:sp>
      <p:graphicFrame>
        <p:nvGraphicFramePr>
          <p:cNvPr id="20486" name="Object 9"/>
          <p:cNvGraphicFramePr>
            <a:graphicFrameLocks noChangeAspect="1"/>
          </p:cNvGraphicFramePr>
          <p:nvPr>
            <p:ph sz="quarter" idx="3"/>
          </p:nvPr>
        </p:nvGraphicFramePr>
        <p:xfrm>
          <a:off x="1187450" y="3182938"/>
          <a:ext cx="6408738" cy="1624012"/>
        </p:xfrm>
        <a:graphic>
          <a:graphicData uri="http://schemas.openxmlformats.org/presentationml/2006/ole">
            <p:oleObj spid="_x0000_s51201" name="Equation" r:id="rId4" imgW="4610100" imgH="11684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2150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31A0DFB-B352-4B9F-878D-0B94AB85C29D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21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模糊关系的包含</a:t>
            </a:r>
          </a:p>
        </p:txBody>
      </p:sp>
      <p:graphicFrame>
        <p:nvGraphicFramePr>
          <p:cNvPr id="21509" name="Object 4"/>
          <p:cNvGraphicFramePr>
            <a:graphicFrameLocks noChangeAspect="1"/>
          </p:cNvGraphicFramePr>
          <p:nvPr>
            <p:ph idx="1"/>
          </p:nvPr>
        </p:nvGraphicFramePr>
        <p:xfrm>
          <a:off x="1258888" y="2565400"/>
          <a:ext cx="6481762" cy="1747838"/>
        </p:xfrm>
        <a:graphic>
          <a:graphicData uri="http://schemas.openxmlformats.org/presentationml/2006/ole">
            <p:oleObj spid="_x0000_s54273" name="Equation" r:id="rId3" imgW="1600200" imgH="4318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2253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AAEBF7D-E608-4E52-98BC-B6C10B6C2E15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22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模糊关系的并</a:t>
            </a:r>
          </a:p>
        </p:txBody>
      </p:sp>
      <p:graphicFrame>
        <p:nvGraphicFramePr>
          <p:cNvPr id="22533" name="Object 4"/>
          <p:cNvGraphicFramePr>
            <a:graphicFrameLocks noChangeAspect="1"/>
          </p:cNvGraphicFramePr>
          <p:nvPr>
            <p:ph idx="1"/>
          </p:nvPr>
        </p:nvGraphicFramePr>
        <p:xfrm>
          <a:off x="1403350" y="2609850"/>
          <a:ext cx="6796088" cy="1490663"/>
        </p:xfrm>
        <a:graphic>
          <a:graphicData uri="http://schemas.openxmlformats.org/presentationml/2006/ole">
            <p:oleObj spid="_x0000_s56321" name="Equation" r:id="rId3" imgW="1968500" imgH="4318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2355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871C925-55BC-4326-A6BF-6C638C6CC717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23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模糊关系的交</a:t>
            </a:r>
          </a:p>
        </p:txBody>
      </p:sp>
      <p:graphicFrame>
        <p:nvGraphicFramePr>
          <p:cNvPr id="23557" name="Object 4"/>
          <p:cNvGraphicFramePr>
            <a:graphicFrameLocks noChangeAspect="1"/>
          </p:cNvGraphicFramePr>
          <p:nvPr>
            <p:ph idx="1"/>
          </p:nvPr>
        </p:nvGraphicFramePr>
        <p:xfrm>
          <a:off x="1331913" y="2644775"/>
          <a:ext cx="7056437" cy="1631950"/>
        </p:xfrm>
        <a:graphic>
          <a:graphicData uri="http://schemas.openxmlformats.org/presentationml/2006/ole">
            <p:oleObj spid="_x0000_s57345" name="Equation" r:id="rId3" imgW="1866900" imgH="4318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页脚占位符 6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24579" name="灯片编号占位符 7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C8051DF-B490-4470-960F-313A6655D9E1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24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模糊关系的余</a:t>
            </a:r>
          </a:p>
        </p:txBody>
      </p:sp>
      <p:graphicFrame>
        <p:nvGraphicFramePr>
          <p:cNvPr id="24581" name="Object 6"/>
          <p:cNvGraphicFramePr>
            <a:graphicFrameLocks noChangeAspect="1"/>
          </p:cNvGraphicFramePr>
          <p:nvPr>
            <p:ph sz="quarter" idx="3"/>
          </p:nvPr>
        </p:nvGraphicFramePr>
        <p:xfrm>
          <a:off x="1654175" y="2565400"/>
          <a:ext cx="5978525" cy="1936750"/>
        </p:xfrm>
        <a:graphic>
          <a:graphicData uri="http://schemas.openxmlformats.org/presentationml/2006/ole">
            <p:oleObj spid="_x0000_s58369" name="Equation" r:id="rId4" imgW="3606800" imgH="11684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2560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54FEBC7-D34E-4068-91A3-B0A292EC8C94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25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分解定理</a:t>
            </a:r>
          </a:p>
        </p:txBody>
      </p:sp>
      <p:graphicFrame>
        <p:nvGraphicFramePr>
          <p:cNvPr id="25605" name="Object 4"/>
          <p:cNvGraphicFramePr>
            <a:graphicFrameLocks noChangeAspect="1"/>
          </p:cNvGraphicFramePr>
          <p:nvPr>
            <p:ph idx="1"/>
          </p:nvPr>
        </p:nvGraphicFramePr>
        <p:xfrm>
          <a:off x="828675" y="2182813"/>
          <a:ext cx="7920038" cy="2382837"/>
        </p:xfrm>
        <a:graphic>
          <a:graphicData uri="http://schemas.openxmlformats.org/presentationml/2006/ole">
            <p:oleObj spid="_x0000_s59393" name="Equation" r:id="rId3" imgW="2743200" imgH="8255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2662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3D0EE64-E7FB-4CC2-BAE1-7BB80288EF11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26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altLang="zh-CN" sz="4000" smtClean="0">
                <a:cs typeface="Times New Roman" panose="02020603050405020304" pitchFamily="18" charset="0"/>
              </a:rPr>
              <a:t>λ</a:t>
            </a:r>
            <a:r>
              <a:rPr lang="zh-CN" altLang="en-US" sz="4000" smtClean="0">
                <a:cs typeface="Times New Roman" panose="02020603050405020304" pitchFamily="18" charset="0"/>
              </a:rPr>
              <a:t>截关系</a:t>
            </a:r>
            <a:endParaRPr lang="zh-CN" altLang="el-GR" sz="4000" smtClean="0">
              <a:cs typeface="Times New Roman" panose="02020603050405020304" pitchFamily="18" charset="0"/>
            </a:endParaRPr>
          </a:p>
        </p:txBody>
      </p:sp>
      <p:graphicFrame>
        <p:nvGraphicFramePr>
          <p:cNvPr id="26629" name="Object 4"/>
          <p:cNvGraphicFramePr>
            <a:graphicFrameLocks noChangeAspect="1"/>
          </p:cNvGraphicFramePr>
          <p:nvPr>
            <p:ph idx="1"/>
          </p:nvPr>
        </p:nvGraphicFramePr>
        <p:xfrm>
          <a:off x="1763713" y="2636838"/>
          <a:ext cx="5688012" cy="1979612"/>
        </p:xfrm>
        <a:graphic>
          <a:graphicData uri="http://schemas.openxmlformats.org/presentationml/2006/ole">
            <p:oleObj spid="_x0000_s61441" name="Equation" r:id="rId4" imgW="2006600" imgH="6985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8"/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27651" name="Rectangle 9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C650633-BD47-4191-9E07-22B7B380D6A6}" type="slidenum">
              <a:rPr kumimoji="0" lang="en-US" altLang="zh-CN" sz="1400" smtClean="0">
                <a:solidFill>
                  <a:schemeClr val="tx2"/>
                </a:solidFill>
              </a:rPr>
              <a:pPr eaLnBrk="1" hangingPunct="1"/>
              <a:t>27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170021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4-2 </a:t>
            </a:r>
            <a:r>
              <a:rPr lang="zh-CN" altLang="en-US" smtClean="0"/>
              <a:t>模糊矩阵</a:t>
            </a:r>
          </a:p>
        </p:txBody>
      </p:sp>
      <p:graphicFrame>
        <p:nvGraphicFramePr>
          <p:cNvPr id="27653" name="Object 3"/>
          <p:cNvGraphicFramePr>
            <a:graphicFrameLocks noChangeAspect="1"/>
          </p:cNvGraphicFramePr>
          <p:nvPr/>
        </p:nvGraphicFramePr>
        <p:xfrm>
          <a:off x="3635375" y="4449763"/>
          <a:ext cx="3024188" cy="1643062"/>
        </p:xfrm>
        <a:graphic>
          <a:graphicData uri="http://schemas.openxmlformats.org/presentationml/2006/ole">
            <p:oleObj spid="_x0000_s62465" name="Clip" r:id="rId4" imgW="2979738" imgH="2795588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2867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C4EA8C1-FB7B-4B65-90AB-F91E717D2B49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28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模糊关系</a:t>
            </a:r>
            <a:r>
              <a:rPr lang="zh-CN" altLang="en-US" sz="4000" smtClean="0">
                <a:sym typeface="Wingdings" panose="05000000000000000000" pitchFamily="2" charset="2"/>
              </a:rPr>
              <a:t>模糊矩阵</a:t>
            </a:r>
            <a:endParaRPr lang="zh-CN" altLang="en-US" sz="4000" smtClean="0"/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论域</a:t>
            </a:r>
          </a:p>
          <a:p>
            <a:pPr lvl="1" eaLnBrk="1" hangingPunct="1"/>
            <a:r>
              <a:rPr lang="zh-CN" altLang="en-US" smtClean="0"/>
              <a:t>若论域</a:t>
            </a:r>
            <a:r>
              <a:rPr lang="en-US" altLang="zh-CN" smtClean="0"/>
              <a:t>X×Y</a:t>
            </a:r>
            <a:r>
              <a:rPr lang="zh-CN" altLang="en-US" smtClean="0"/>
              <a:t>是有限集，模糊关系可以表示为模糊矩阵</a:t>
            </a:r>
          </a:p>
          <a:p>
            <a:pPr lvl="1" eaLnBrk="1" hangingPunct="1"/>
            <a:r>
              <a:rPr lang="zh-CN" altLang="en-US" smtClean="0"/>
              <a:t>若论域</a:t>
            </a:r>
            <a:r>
              <a:rPr lang="en-US" altLang="zh-CN" smtClean="0"/>
              <a:t>X×Y</a:t>
            </a:r>
            <a:r>
              <a:rPr lang="zh-CN" altLang="en-US" smtClean="0"/>
              <a:t>是连续或无限的，则该论域上的</a:t>
            </a:r>
            <a:r>
              <a:rPr lang="en-US" altLang="zh-CN" smtClean="0"/>
              <a:t>(</a:t>
            </a:r>
            <a:r>
              <a:rPr lang="zh-CN" altLang="en-US" smtClean="0"/>
              <a:t>模糊</a:t>
            </a:r>
            <a:r>
              <a:rPr lang="en-US" altLang="zh-CN" smtClean="0"/>
              <a:t>)</a:t>
            </a:r>
            <a:r>
              <a:rPr lang="zh-CN" altLang="en-US" smtClean="0"/>
              <a:t>关系不能用</a:t>
            </a:r>
            <a:r>
              <a:rPr lang="en-US" altLang="zh-CN" smtClean="0"/>
              <a:t>(</a:t>
            </a:r>
            <a:r>
              <a:rPr lang="zh-CN" altLang="en-US" smtClean="0"/>
              <a:t>模糊</a:t>
            </a:r>
            <a:r>
              <a:rPr lang="en-US" altLang="zh-CN" smtClean="0"/>
              <a:t>)</a:t>
            </a:r>
            <a:r>
              <a:rPr lang="zh-CN" altLang="en-US" smtClean="0"/>
              <a:t>矩阵来表示</a:t>
            </a:r>
          </a:p>
          <a:p>
            <a:pPr lvl="1" eaLnBrk="1" hangingPunct="1"/>
            <a:r>
              <a:rPr lang="zh-CN" altLang="en-US" smtClean="0"/>
              <a:t>什么是模糊矩阵？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2969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9C07A10-80A3-4332-B134-8DFE8832B416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29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模糊矩阵的定义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ts val="5000"/>
              </a:lnSpc>
              <a:spcAft>
                <a:spcPts val="1200"/>
              </a:spcAft>
            </a:pPr>
            <a:r>
              <a:rPr lang="zh-CN" altLang="en-US" smtClean="0"/>
              <a:t>如果对于任意</a:t>
            </a:r>
            <a:r>
              <a:rPr lang="en-US" altLang="zh-CN" smtClean="0"/>
              <a:t>i=1,2,…,m, j=1,2,…,n,</a:t>
            </a:r>
            <a:r>
              <a:rPr lang="zh-CN" altLang="en-US" smtClean="0"/>
              <a:t>都有</a:t>
            </a:r>
            <a:r>
              <a:rPr lang="en-US" altLang="zh-CN" smtClean="0"/>
              <a:t>r</a:t>
            </a:r>
            <a:r>
              <a:rPr lang="en-US" altLang="zh-CN" baseline="-25000" smtClean="0"/>
              <a:t>ij</a:t>
            </a:r>
            <a:r>
              <a:rPr lang="en-US" altLang="zh-CN" smtClean="0"/>
              <a:t>∈[0,1],</a:t>
            </a:r>
            <a:r>
              <a:rPr lang="zh-CN" altLang="en-US" smtClean="0"/>
              <a:t>则称矩阵</a:t>
            </a:r>
            <a:r>
              <a:rPr lang="en-US" altLang="zh-CN" smtClean="0"/>
              <a:t>R=(r</a:t>
            </a:r>
            <a:r>
              <a:rPr lang="en-US" altLang="zh-CN" baseline="-25000" smtClean="0"/>
              <a:t>ij</a:t>
            </a:r>
            <a:r>
              <a:rPr lang="en-US" altLang="zh-CN" smtClean="0"/>
              <a:t>)</a:t>
            </a:r>
            <a:r>
              <a:rPr lang="en-US" altLang="zh-CN" baseline="-25000" smtClean="0"/>
              <a:t>m×n</a:t>
            </a:r>
            <a:r>
              <a:rPr lang="zh-CN" altLang="en-US" smtClean="0"/>
              <a:t>为</a:t>
            </a:r>
            <a:r>
              <a:rPr lang="zh-CN" altLang="en-US" u="sng" smtClean="0">
                <a:solidFill>
                  <a:srgbClr val="0033CC"/>
                </a:solidFill>
              </a:rPr>
              <a:t>模糊矩阵</a:t>
            </a:r>
            <a:r>
              <a:rPr lang="zh-CN" altLang="en-US" smtClean="0"/>
              <a:t>。</a:t>
            </a:r>
          </a:p>
          <a:p>
            <a:pPr eaLnBrk="1" hangingPunct="1">
              <a:lnSpc>
                <a:spcPts val="5000"/>
              </a:lnSpc>
              <a:spcAft>
                <a:spcPts val="1200"/>
              </a:spcAft>
            </a:pPr>
            <a:r>
              <a:rPr lang="zh-CN" altLang="en-US" smtClean="0"/>
              <a:t>若</a:t>
            </a:r>
            <a:r>
              <a:rPr lang="en-US" altLang="zh-CN" smtClean="0"/>
              <a:t>r</a:t>
            </a:r>
            <a:r>
              <a:rPr lang="en-US" altLang="zh-CN" baseline="-25000" smtClean="0"/>
              <a:t>ij</a:t>
            </a:r>
            <a:r>
              <a:rPr lang="en-US" altLang="zh-CN" smtClean="0"/>
              <a:t>∈{0,1}, </a:t>
            </a:r>
            <a:r>
              <a:rPr lang="zh-CN" altLang="en-US" smtClean="0"/>
              <a:t>则模糊矩阵变成</a:t>
            </a:r>
            <a:r>
              <a:rPr lang="zh-CN" altLang="en-US" u="sng" smtClean="0">
                <a:solidFill>
                  <a:srgbClr val="0033CC"/>
                </a:solidFill>
              </a:rPr>
              <a:t>布尔矩阵</a:t>
            </a:r>
          </a:p>
          <a:p>
            <a:pPr eaLnBrk="1" hangingPunct="1"/>
            <a:r>
              <a:rPr lang="zh-CN" altLang="en-US" smtClean="0"/>
              <a:t>模糊矩阵可以表示模糊关系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4099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433B541-0F6A-4779-9728-83056BF91D97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3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4100" name="AutoShape 2"/>
          <p:cNvSpPr>
            <a:spLocks noChangeArrowheads="1"/>
          </p:cNvSpPr>
          <p:nvPr/>
        </p:nvSpPr>
        <p:spPr bwMode="auto">
          <a:xfrm>
            <a:off x="1116013" y="1196975"/>
            <a:ext cx="7488237" cy="2663825"/>
          </a:xfrm>
          <a:prstGeom prst="flowChartAlternateProcess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zh-CN" altLang="en-US" sz="4000" b="1">
                <a:solidFill>
                  <a:schemeClr val="folHlink"/>
                </a:solidFill>
                <a:ea typeface="黑体" panose="02010609060101010101" pitchFamily="2" charset="-122"/>
              </a:rPr>
              <a:t>第四章</a:t>
            </a:r>
          </a:p>
          <a:p>
            <a:pPr algn="ctr"/>
            <a:endParaRPr lang="zh-CN" altLang="en-US" sz="4000" b="1">
              <a:solidFill>
                <a:srgbClr val="FFFF00"/>
              </a:solidFill>
            </a:endParaRPr>
          </a:p>
          <a:p>
            <a:pPr algn="ctr"/>
            <a:r>
              <a:rPr lang="zh-CN" altLang="en-US" sz="4000" b="1">
                <a:solidFill>
                  <a:srgbClr val="FFFF00"/>
                </a:solidFill>
              </a:rPr>
              <a:t>模糊关系与聚类分析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页脚占位符 6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30723" name="灯片编号占位符 7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B72F6FF-F42B-4EF2-AFC3-EDFAC738A70E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30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模糊矩阵－例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844675"/>
            <a:ext cx="7488238" cy="446405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U={</a:t>
            </a:r>
            <a:r>
              <a:rPr lang="zh-CN" altLang="en-US" dirty="0" smtClean="0"/>
              <a:t>苹果</a:t>
            </a:r>
            <a:r>
              <a:rPr lang="en-US" altLang="zh-CN" dirty="0" smtClean="0"/>
              <a:t>, </a:t>
            </a:r>
            <a:r>
              <a:rPr lang="zh-CN" altLang="en-US" dirty="0" smtClean="0"/>
              <a:t>梨</a:t>
            </a:r>
            <a:r>
              <a:rPr lang="en-US" altLang="zh-CN" dirty="0" smtClean="0"/>
              <a:t>, </a:t>
            </a:r>
            <a:r>
              <a:rPr lang="zh-CN" altLang="en-US" dirty="0" smtClean="0"/>
              <a:t>书</a:t>
            </a:r>
            <a:r>
              <a:rPr lang="en-US" altLang="zh-CN" dirty="0" smtClean="0"/>
              <a:t>, </a:t>
            </a:r>
            <a:r>
              <a:rPr lang="zh-CN" altLang="en-US" dirty="0" smtClean="0"/>
              <a:t>乒乓球</a:t>
            </a:r>
            <a:r>
              <a:rPr lang="en-US" altLang="zh-CN" dirty="0" smtClean="0"/>
              <a:t>} </a:t>
            </a:r>
            <a:r>
              <a:rPr lang="zh-CN" altLang="en-US" dirty="0" smtClean="0"/>
              <a:t>，它们的相似程度可以用模糊关系“相似” 来表示，记为</a:t>
            </a:r>
            <a:r>
              <a:rPr lang="en-US" altLang="zh-CN" dirty="0" smtClean="0"/>
              <a:t>R</a:t>
            </a:r>
            <a:r>
              <a:rPr lang="zh-CN" altLang="en-US" dirty="0" smtClean="0"/>
              <a:t>：</a:t>
            </a:r>
          </a:p>
          <a:p>
            <a:pPr eaLnBrk="1" hangingPunct="1"/>
            <a:endParaRPr lang="en-US" altLang="zh-CN" dirty="0" smtClean="0"/>
          </a:p>
        </p:txBody>
      </p:sp>
      <p:graphicFrame>
        <p:nvGraphicFramePr>
          <p:cNvPr id="30726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2992438" y="4221163"/>
          <a:ext cx="3811587" cy="1947862"/>
        </p:xfrm>
        <a:graphic>
          <a:graphicData uri="http://schemas.openxmlformats.org/presentationml/2006/ole">
            <p:oleObj spid="_x0000_s64513" name="Equation" r:id="rId4" imgW="5321300" imgH="2641600" progId="">
              <p:embed/>
            </p:oleObj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347864" y="3717032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苹果      梨        书    乒乓球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76256" y="4191471"/>
            <a:ext cx="1152128" cy="1980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苹果</a:t>
            </a:r>
            <a:endParaRPr lang="en-US" altLang="zh-CN" dirty="0" smtClean="0"/>
          </a:p>
          <a:p>
            <a:pPr>
              <a:spcBef>
                <a:spcPts val="1000"/>
              </a:spcBef>
            </a:pPr>
            <a:r>
              <a:rPr lang="zh-CN" altLang="en-US" dirty="0" smtClean="0"/>
              <a:t>梨</a:t>
            </a:r>
            <a:endParaRPr lang="en-US" altLang="zh-CN" dirty="0" smtClean="0"/>
          </a:p>
          <a:p>
            <a:pPr>
              <a:spcBef>
                <a:spcPts val="1100"/>
              </a:spcBef>
            </a:pPr>
            <a:r>
              <a:rPr lang="zh-CN" altLang="en-US" dirty="0" smtClean="0"/>
              <a:t>书</a:t>
            </a:r>
            <a:endParaRPr lang="en-US" altLang="zh-CN" dirty="0" smtClean="0"/>
          </a:p>
          <a:p>
            <a:pPr>
              <a:spcBef>
                <a:spcPts val="1100"/>
              </a:spcBef>
            </a:pPr>
            <a:r>
              <a:rPr lang="zh-CN" altLang="en-US" dirty="0"/>
              <a:t>乒乓球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3174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C556C88-3158-4FD5-B9E8-6A67502911AA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31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请给出下例的模糊矩阵</a:t>
            </a:r>
          </a:p>
        </p:txBody>
      </p:sp>
      <p:graphicFrame>
        <p:nvGraphicFramePr>
          <p:cNvPr id="31749" name="Object 3"/>
          <p:cNvGraphicFramePr>
            <a:graphicFrameLocks noChangeAspect="1"/>
          </p:cNvGraphicFramePr>
          <p:nvPr>
            <p:ph idx="1"/>
          </p:nvPr>
        </p:nvGraphicFramePr>
        <p:xfrm>
          <a:off x="1258888" y="1989138"/>
          <a:ext cx="7127875" cy="3908425"/>
        </p:xfrm>
        <a:graphic>
          <a:graphicData uri="http://schemas.openxmlformats.org/presentationml/2006/ole">
            <p:oleObj spid="_x0000_s68609" name="Equation" r:id="rId4" imgW="2501900" imgH="13716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3277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05620AF-1F64-4552-81B2-9104829A407A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32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矩阵与关系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一个模糊矩阵对应着什么？</a:t>
            </a:r>
          </a:p>
          <a:p>
            <a:pPr lvl="1" eaLnBrk="1" hangingPunct="1"/>
            <a:r>
              <a:rPr lang="zh-CN" altLang="en-US" smtClean="0"/>
              <a:t>一个模糊关系</a:t>
            </a:r>
          </a:p>
          <a:p>
            <a:pPr eaLnBrk="1" hangingPunct="1"/>
            <a:r>
              <a:rPr lang="zh-CN" altLang="en-US" smtClean="0"/>
              <a:t>一个布尔矩阵对应着什么？</a:t>
            </a:r>
          </a:p>
          <a:p>
            <a:pPr lvl="1" eaLnBrk="1" hangingPunct="1"/>
            <a:r>
              <a:rPr lang="zh-CN" altLang="en-US" smtClean="0"/>
              <a:t>一个普通关系</a:t>
            </a:r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3379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6D9B8F2-90A8-45DD-9CE5-DB7B15339FCD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33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模糊矩阵与普通矩阵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矩阵元素</a:t>
            </a:r>
          </a:p>
          <a:p>
            <a:pPr lvl="1" eaLnBrk="1" hangingPunct="1"/>
            <a:r>
              <a:rPr lang="zh-CN" altLang="en-US" smtClean="0"/>
              <a:t>模糊矩阵的元素限制在</a:t>
            </a:r>
            <a:r>
              <a:rPr lang="en-US" altLang="zh-CN" smtClean="0"/>
              <a:t>[0,1]</a:t>
            </a:r>
            <a:r>
              <a:rPr lang="zh-CN" altLang="en-US" smtClean="0"/>
              <a:t>上</a:t>
            </a:r>
          </a:p>
          <a:p>
            <a:pPr lvl="1" eaLnBrk="1" hangingPunct="1"/>
            <a:r>
              <a:rPr lang="zh-CN" altLang="en-US" smtClean="0"/>
              <a:t>普通矩阵的元素没有限制</a:t>
            </a:r>
          </a:p>
          <a:p>
            <a:pPr eaLnBrk="1" hangingPunct="1"/>
            <a:r>
              <a:rPr lang="zh-CN" altLang="en-US" smtClean="0"/>
              <a:t>矩阵运算</a:t>
            </a:r>
          </a:p>
          <a:p>
            <a:pPr lvl="1" eaLnBrk="1" hangingPunct="1"/>
            <a:r>
              <a:rPr lang="zh-CN" altLang="en-US" smtClean="0"/>
              <a:t>模糊矩阵的运算完全不同与普通矩阵的运算</a:t>
            </a:r>
          </a:p>
          <a:p>
            <a:pPr lvl="1" eaLnBrk="1" hangingPunct="1"/>
            <a:r>
              <a:rPr lang="zh-CN" altLang="en-US" smtClean="0"/>
              <a:t>模糊矩阵运算是模糊集合的运算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页脚占位符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34819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29225D5-B833-46EE-953B-0DABAC4B1B94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34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模糊矩阵的相等、包含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844675"/>
            <a:ext cx="7770813" cy="4464050"/>
          </a:xfrm>
        </p:spPr>
        <p:txBody>
          <a:bodyPr/>
          <a:lstStyle/>
          <a:p>
            <a:pPr eaLnBrk="1" hangingPunct="1">
              <a:lnSpc>
                <a:spcPts val="5000"/>
              </a:lnSpc>
            </a:pPr>
            <a:r>
              <a:rPr lang="zh-CN" altLang="en-US" smtClean="0"/>
              <a:t>设</a:t>
            </a:r>
            <a:r>
              <a:rPr lang="en-US" altLang="zh-CN" smtClean="0"/>
              <a:t>A</a:t>
            </a:r>
            <a:r>
              <a:rPr lang="zh-CN" altLang="en-US" smtClean="0"/>
              <a:t>、</a:t>
            </a:r>
            <a:r>
              <a:rPr lang="en-US" altLang="zh-CN" smtClean="0"/>
              <a:t>B</a:t>
            </a:r>
            <a:r>
              <a:rPr lang="zh-CN" altLang="en-US" smtClean="0"/>
              <a:t>为模糊矩阵，记</a:t>
            </a:r>
            <a:r>
              <a:rPr lang="en-US" altLang="zh-CN" smtClean="0"/>
              <a:t>A=(a</a:t>
            </a:r>
            <a:r>
              <a:rPr lang="en-US" altLang="zh-CN" baseline="-25000" smtClean="0"/>
              <a:t>ij</a:t>
            </a:r>
            <a:r>
              <a:rPr lang="en-US" altLang="zh-CN" smtClean="0"/>
              <a:t>), B=(b</a:t>
            </a:r>
            <a:r>
              <a:rPr lang="en-US" altLang="zh-CN" baseline="-25000" smtClean="0"/>
              <a:t>ij</a:t>
            </a:r>
            <a:r>
              <a:rPr lang="en-US" altLang="zh-CN" smtClean="0"/>
              <a:t>)</a:t>
            </a:r>
            <a:r>
              <a:rPr lang="zh-CN" altLang="en-US" smtClean="0"/>
              <a:t>，</a:t>
            </a:r>
            <a:r>
              <a:rPr lang="en-US" altLang="zh-CN" smtClean="0"/>
              <a:t>i=1,2,…,m,j=1,2,…,n, </a:t>
            </a:r>
            <a:r>
              <a:rPr lang="zh-CN" altLang="en-US" smtClean="0"/>
              <a:t>则</a:t>
            </a:r>
          </a:p>
          <a:p>
            <a:pPr eaLnBrk="1" hangingPunct="1">
              <a:lnSpc>
                <a:spcPts val="5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(1)</a:t>
            </a:r>
            <a:r>
              <a:rPr lang="zh-CN" altLang="en-US" smtClean="0"/>
              <a:t>相等：</a:t>
            </a:r>
            <a:r>
              <a:rPr lang="en-US" altLang="zh-CN" smtClean="0"/>
              <a:t>A=B  </a:t>
            </a:r>
            <a:r>
              <a:rPr lang="en-US" altLang="zh-CN" smtClean="0">
                <a:sym typeface="Wingdings" panose="05000000000000000000" pitchFamily="2" charset="2"/>
              </a:rPr>
              <a:t></a:t>
            </a:r>
          </a:p>
          <a:p>
            <a:pPr lvl="1" eaLnBrk="1" hangingPunct="1">
              <a:lnSpc>
                <a:spcPts val="5000"/>
              </a:lnSpc>
            </a:pPr>
            <a:r>
              <a:rPr lang="zh-CN" altLang="en-US" smtClean="0"/>
              <a:t>对任意</a:t>
            </a:r>
            <a:r>
              <a:rPr lang="en-US" altLang="zh-CN" smtClean="0"/>
              <a:t>i,j </a:t>
            </a:r>
            <a:r>
              <a:rPr lang="zh-CN" altLang="en-US" smtClean="0"/>
              <a:t>有 </a:t>
            </a:r>
            <a:r>
              <a:rPr lang="en-US" altLang="zh-CN" smtClean="0"/>
              <a:t>a</a:t>
            </a:r>
            <a:r>
              <a:rPr lang="en-US" altLang="zh-CN" baseline="-25000" smtClean="0"/>
              <a:t>ij</a:t>
            </a:r>
            <a:r>
              <a:rPr lang="en-US" altLang="zh-CN" smtClean="0"/>
              <a:t>=b</a:t>
            </a:r>
            <a:r>
              <a:rPr lang="en-US" altLang="zh-CN" baseline="-25000" smtClean="0"/>
              <a:t>ij</a:t>
            </a:r>
          </a:p>
          <a:p>
            <a:pPr eaLnBrk="1" hangingPunct="1">
              <a:lnSpc>
                <a:spcPts val="5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(2)</a:t>
            </a:r>
            <a:r>
              <a:rPr lang="zh-CN" altLang="en-US" smtClean="0"/>
              <a:t>包含：</a:t>
            </a:r>
            <a:r>
              <a:rPr lang="en-US" altLang="zh-CN" smtClean="0"/>
              <a:t>A</a:t>
            </a:r>
            <a:r>
              <a:rPr lang="en-US" altLang="zh-CN" smtClean="0">
                <a:latin typeface="Batang" pitchFamily="18" charset="-127"/>
                <a:ea typeface="Batang" pitchFamily="18" charset="-127"/>
              </a:rPr>
              <a:t>⊆</a:t>
            </a:r>
            <a:r>
              <a:rPr lang="en-US" altLang="zh-CN" smtClean="0"/>
              <a:t>B  </a:t>
            </a:r>
            <a:r>
              <a:rPr lang="en-US" altLang="zh-CN" smtClean="0">
                <a:sym typeface="Wingdings" panose="05000000000000000000" pitchFamily="2" charset="2"/>
              </a:rPr>
              <a:t></a:t>
            </a:r>
          </a:p>
          <a:p>
            <a:pPr lvl="1" eaLnBrk="1" hangingPunct="1">
              <a:lnSpc>
                <a:spcPts val="5000"/>
              </a:lnSpc>
            </a:pPr>
            <a:r>
              <a:rPr lang="zh-CN" altLang="en-US" smtClean="0"/>
              <a:t>对任意</a:t>
            </a:r>
            <a:r>
              <a:rPr lang="en-US" altLang="zh-CN" smtClean="0"/>
              <a:t>i,j </a:t>
            </a:r>
            <a:r>
              <a:rPr lang="zh-CN" altLang="en-US" smtClean="0"/>
              <a:t>有 </a:t>
            </a:r>
            <a:r>
              <a:rPr lang="en-US" altLang="zh-CN" smtClean="0"/>
              <a:t>a</a:t>
            </a:r>
            <a:r>
              <a:rPr lang="en-US" altLang="zh-CN" baseline="-25000" smtClean="0"/>
              <a:t>ij</a:t>
            </a:r>
            <a:r>
              <a:rPr lang="en-US" altLang="zh-CN" smtClean="0"/>
              <a:t>≤b</a:t>
            </a:r>
            <a:r>
              <a:rPr lang="en-US" altLang="zh-CN" baseline="-25000" smtClean="0"/>
              <a:t>ij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页脚占位符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35843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1363AFA-5471-4BF6-B417-8846F3C781D7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35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模糊矩阵的交、并、余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844675"/>
            <a:ext cx="7627938" cy="4464050"/>
          </a:xfrm>
        </p:spPr>
        <p:txBody>
          <a:bodyPr/>
          <a:lstStyle/>
          <a:p>
            <a:pPr eaLnBrk="1" hangingPunct="1">
              <a:lnSpc>
                <a:spcPts val="5000"/>
              </a:lnSpc>
            </a:pPr>
            <a:r>
              <a:rPr lang="zh-CN" altLang="en-US" smtClean="0"/>
              <a:t>设</a:t>
            </a:r>
            <a:r>
              <a:rPr lang="en-US" altLang="zh-CN" smtClean="0"/>
              <a:t>A</a:t>
            </a:r>
            <a:r>
              <a:rPr lang="zh-CN" altLang="en-US" smtClean="0"/>
              <a:t>、</a:t>
            </a:r>
            <a:r>
              <a:rPr lang="en-US" altLang="zh-CN" smtClean="0"/>
              <a:t>B</a:t>
            </a:r>
            <a:r>
              <a:rPr lang="zh-CN" altLang="en-US" smtClean="0"/>
              <a:t>为模糊矩阵，记</a:t>
            </a:r>
            <a:r>
              <a:rPr lang="en-US" altLang="zh-CN" smtClean="0"/>
              <a:t>A=(a</a:t>
            </a:r>
            <a:r>
              <a:rPr lang="en-US" altLang="zh-CN" baseline="-25000" smtClean="0"/>
              <a:t>ij</a:t>
            </a:r>
            <a:r>
              <a:rPr lang="en-US" altLang="zh-CN" smtClean="0"/>
              <a:t>), B=(b</a:t>
            </a:r>
            <a:r>
              <a:rPr lang="en-US" altLang="zh-CN" baseline="-25000" smtClean="0"/>
              <a:t>ij</a:t>
            </a:r>
            <a:r>
              <a:rPr lang="en-US" altLang="zh-CN" smtClean="0"/>
              <a:t>)</a:t>
            </a:r>
            <a:r>
              <a:rPr lang="zh-CN" altLang="en-US" smtClean="0"/>
              <a:t>，</a:t>
            </a:r>
            <a:r>
              <a:rPr lang="en-US" altLang="zh-CN" smtClean="0"/>
              <a:t>i=1,2,…,m, j=1,2,…,n, </a:t>
            </a:r>
            <a:r>
              <a:rPr lang="zh-CN" altLang="en-US" smtClean="0"/>
              <a:t>则</a:t>
            </a:r>
          </a:p>
          <a:p>
            <a:pPr eaLnBrk="1" hangingPunct="1">
              <a:lnSpc>
                <a:spcPts val="5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(1)</a:t>
            </a:r>
            <a:r>
              <a:rPr lang="zh-CN" altLang="en-US" smtClean="0"/>
              <a:t>并：</a:t>
            </a:r>
            <a:r>
              <a:rPr lang="en-US" altLang="zh-CN" smtClean="0"/>
              <a:t>A∪B  </a:t>
            </a:r>
            <a:r>
              <a:rPr lang="en-US" altLang="zh-CN" smtClean="0">
                <a:sym typeface="Wingdings" panose="05000000000000000000" pitchFamily="2" charset="2"/>
              </a:rPr>
              <a:t></a:t>
            </a:r>
            <a:r>
              <a:rPr lang="en-US" altLang="zh-CN" smtClean="0"/>
              <a:t> (a</a:t>
            </a:r>
            <a:r>
              <a:rPr lang="en-US" altLang="zh-CN" baseline="-25000" smtClean="0"/>
              <a:t>ij</a:t>
            </a:r>
            <a:r>
              <a:rPr lang="en-US" altLang="zh-CN" smtClean="0"/>
              <a:t>∨b</a:t>
            </a:r>
            <a:r>
              <a:rPr lang="en-US" altLang="zh-CN" baseline="-25000" smtClean="0"/>
              <a:t>ij</a:t>
            </a:r>
            <a:r>
              <a:rPr lang="en-US" altLang="zh-CN" smtClean="0"/>
              <a:t>)</a:t>
            </a:r>
            <a:r>
              <a:rPr lang="en-US" altLang="zh-CN" baseline="-25000" smtClean="0"/>
              <a:t>m×n</a:t>
            </a:r>
          </a:p>
          <a:p>
            <a:pPr eaLnBrk="1" hangingPunct="1">
              <a:lnSpc>
                <a:spcPts val="5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(2)</a:t>
            </a:r>
            <a:r>
              <a:rPr lang="zh-CN" altLang="en-US" smtClean="0"/>
              <a:t>交</a:t>
            </a:r>
            <a:r>
              <a:rPr lang="en-US" altLang="zh-CN" smtClean="0"/>
              <a:t>: A∩B  </a:t>
            </a:r>
            <a:r>
              <a:rPr lang="en-US" altLang="zh-CN" smtClean="0">
                <a:sym typeface="Wingdings" panose="05000000000000000000" pitchFamily="2" charset="2"/>
              </a:rPr>
              <a:t></a:t>
            </a:r>
            <a:r>
              <a:rPr lang="en-US" altLang="zh-CN" smtClean="0"/>
              <a:t> (a</a:t>
            </a:r>
            <a:r>
              <a:rPr lang="en-US" altLang="zh-CN" baseline="-25000" smtClean="0"/>
              <a:t>ij</a:t>
            </a:r>
            <a:r>
              <a:rPr lang="en-US" altLang="zh-CN" smtClean="0"/>
              <a:t>∧b</a:t>
            </a:r>
            <a:r>
              <a:rPr lang="en-US" altLang="zh-CN" baseline="-25000" smtClean="0"/>
              <a:t>ij</a:t>
            </a:r>
            <a:r>
              <a:rPr lang="en-US" altLang="zh-CN" smtClean="0"/>
              <a:t>)</a:t>
            </a:r>
            <a:r>
              <a:rPr lang="en-US" altLang="zh-CN" baseline="-25000" smtClean="0"/>
              <a:t>m×n</a:t>
            </a:r>
          </a:p>
          <a:p>
            <a:pPr eaLnBrk="1" hangingPunct="1">
              <a:lnSpc>
                <a:spcPts val="5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(3)</a:t>
            </a:r>
            <a:r>
              <a:rPr lang="zh-CN" altLang="en-US" smtClean="0"/>
              <a:t>余</a:t>
            </a:r>
            <a:r>
              <a:rPr lang="en-US" altLang="zh-CN" smtClean="0"/>
              <a:t>: A</a:t>
            </a:r>
            <a:r>
              <a:rPr lang="en-US" altLang="zh-CN" baseline="30000" smtClean="0"/>
              <a:t>c </a:t>
            </a:r>
            <a:r>
              <a:rPr lang="en-US" altLang="zh-CN" smtClean="0">
                <a:sym typeface="Wingdings" panose="05000000000000000000" pitchFamily="2" charset="2"/>
              </a:rPr>
              <a:t> </a:t>
            </a:r>
            <a:r>
              <a:rPr lang="en-US" altLang="zh-CN" smtClean="0"/>
              <a:t>(1-a</a:t>
            </a:r>
            <a:r>
              <a:rPr lang="en-US" altLang="zh-CN" baseline="-25000" smtClean="0"/>
              <a:t>ij</a:t>
            </a:r>
            <a:r>
              <a:rPr lang="en-US" altLang="zh-CN" smtClean="0"/>
              <a:t>) </a:t>
            </a:r>
            <a:r>
              <a:rPr lang="en-US" altLang="zh-CN" baseline="-25000" smtClean="0"/>
              <a:t>m×n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页脚占位符 6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36867" name="灯片编号占位符 7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0D4B238-31E6-4A5B-A4B4-60B107D8859B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36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给出如下模糊矩阵运算结果</a:t>
            </a:r>
          </a:p>
        </p:txBody>
      </p:sp>
      <p:graphicFrame>
        <p:nvGraphicFramePr>
          <p:cNvPr id="36869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1987550" y="4752975"/>
          <a:ext cx="4816475" cy="819150"/>
        </p:xfrm>
        <a:graphic>
          <a:graphicData uri="http://schemas.openxmlformats.org/presentationml/2006/ole">
            <p:oleObj spid="_x0000_s70658" name="Equation" r:id="rId4" imgW="3289300" imgH="558800" progId="">
              <p:embed/>
            </p:oleObj>
          </a:graphicData>
        </a:graphic>
      </p:graphicFrame>
      <p:graphicFrame>
        <p:nvGraphicFramePr>
          <p:cNvPr id="36870" name="Object 5"/>
          <p:cNvGraphicFramePr>
            <a:graphicFrameLocks noChangeAspect="1"/>
          </p:cNvGraphicFramePr>
          <p:nvPr/>
        </p:nvGraphicFramePr>
        <p:xfrm>
          <a:off x="1835150" y="2276475"/>
          <a:ext cx="6192838" cy="1485900"/>
        </p:xfrm>
        <a:graphic>
          <a:graphicData uri="http://schemas.openxmlformats.org/presentationml/2006/ole">
            <p:oleObj spid="_x0000_s70657" name="Microsoft 公式 3.0" r:id="rId5" imgW="190500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3789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670074B-4A18-452C-BCB4-8DB1AD0A1C24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37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模糊矩阵的运算性质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</a:t>
            </a:r>
            <a:r>
              <a:rPr lang="zh-CN" altLang="en-US" smtClean="0"/>
              <a:t>）幂等律：</a:t>
            </a:r>
            <a:r>
              <a:rPr lang="en-US" altLang="zh-CN" smtClean="0"/>
              <a:t>A∪A</a:t>
            </a:r>
            <a:r>
              <a:rPr lang="zh-CN" altLang="en-US" smtClean="0"/>
              <a:t>＝</a:t>
            </a:r>
            <a:r>
              <a:rPr lang="en-US" altLang="zh-CN" smtClean="0"/>
              <a:t>A , A∩A=A;</a:t>
            </a:r>
          </a:p>
          <a:p>
            <a:pPr eaLnBrk="1" hangingPunct="1"/>
            <a:r>
              <a:rPr lang="en-US" altLang="zh-CN" smtClean="0"/>
              <a:t>2</a:t>
            </a:r>
            <a:r>
              <a:rPr lang="zh-CN" altLang="en-US" smtClean="0"/>
              <a:t>）交换律：</a:t>
            </a:r>
            <a:r>
              <a:rPr lang="en-US" altLang="zh-CN" smtClean="0"/>
              <a:t>A∪B=B∪A, A∩B=B∩A;</a:t>
            </a:r>
          </a:p>
          <a:p>
            <a:pPr eaLnBrk="1" hangingPunct="1"/>
            <a:r>
              <a:rPr lang="en-US" altLang="zh-CN" smtClean="0"/>
              <a:t>3</a:t>
            </a:r>
            <a:r>
              <a:rPr lang="zh-CN" altLang="en-US" smtClean="0"/>
              <a:t>）结合律：</a:t>
            </a:r>
            <a:r>
              <a:rPr lang="en-US" altLang="zh-CN" smtClean="0"/>
              <a:t>(A∪B)∪C=A∪(B∪C),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    (A∩B)∩C=A∩(B∩C);</a:t>
            </a:r>
            <a:endParaRPr lang="en-US" altLang="zh-CN" b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3891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44CBCB7-1CE7-474E-AAD4-68E007EAE050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38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模糊矩阵的运算性质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</a:t>
            </a:r>
            <a:r>
              <a:rPr lang="zh-CN" altLang="en-US" smtClean="0"/>
              <a:t>）吸收律：</a:t>
            </a:r>
            <a:r>
              <a:rPr lang="en-US" altLang="zh-CN" smtClean="0"/>
              <a:t>A∩(A∪B)= A,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                           A∪(A∩B)=A;</a:t>
            </a:r>
          </a:p>
          <a:p>
            <a:pPr eaLnBrk="1" hangingPunct="1"/>
            <a:r>
              <a:rPr lang="en-US" altLang="zh-CN" smtClean="0"/>
              <a:t>5</a:t>
            </a:r>
            <a:r>
              <a:rPr lang="zh-CN" altLang="en-US" smtClean="0"/>
              <a:t>）分配律</a:t>
            </a:r>
            <a:r>
              <a:rPr lang="en-US" altLang="zh-CN" smtClean="0"/>
              <a:t>:                 (A∪B)∩C=( A∩C)∪(B∩C),</a:t>
            </a:r>
            <a:r>
              <a:rPr lang="en-US" altLang="zh-CN" b="0" smtClean="0"/>
              <a:t>      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0" smtClean="0"/>
              <a:t>    </a:t>
            </a:r>
            <a:r>
              <a:rPr lang="en-US" altLang="zh-CN" smtClean="0"/>
              <a:t>(A∩B)∪C= ( A∪C)∩(B∪C);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页脚占位符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39939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1888C29-A7F3-4F49-988D-63CC18661C92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39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模糊矩阵的运算性质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844675"/>
            <a:ext cx="7627938" cy="4464050"/>
          </a:xfrm>
        </p:spPr>
        <p:txBody>
          <a:bodyPr/>
          <a:lstStyle/>
          <a:p>
            <a:pPr eaLnBrk="1" hangingPunct="1"/>
            <a:r>
              <a:rPr lang="zh-CN" altLang="en-US" smtClean="0"/>
              <a:t>（</a:t>
            </a:r>
            <a:r>
              <a:rPr lang="en-US" altLang="zh-CN" smtClean="0"/>
              <a:t>7</a:t>
            </a:r>
            <a:r>
              <a:rPr lang="zh-CN" altLang="en-US" smtClean="0"/>
              <a:t>）复原律：</a:t>
            </a:r>
            <a:r>
              <a:rPr lang="en-US" altLang="zh-CN" smtClean="0"/>
              <a:t>(A</a:t>
            </a:r>
            <a:r>
              <a:rPr lang="en-US" altLang="zh-CN" baseline="30000" smtClean="0"/>
              <a:t>c</a:t>
            </a:r>
            <a:r>
              <a:rPr lang="en-US" altLang="zh-CN" smtClean="0"/>
              <a:t>)</a:t>
            </a:r>
            <a:r>
              <a:rPr lang="en-US" altLang="zh-CN" baseline="30000" smtClean="0"/>
              <a:t>c</a:t>
            </a:r>
            <a:r>
              <a:rPr lang="en-US" altLang="zh-CN" smtClean="0"/>
              <a:t>=A;</a:t>
            </a:r>
          </a:p>
          <a:p>
            <a:pPr eaLnBrk="1" hangingPunct="1"/>
            <a:r>
              <a:rPr lang="zh-CN" altLang="en-US" smtClean="0"/>
              <a:t>（</a:t>
            </a:r>
            <a:r>
              <a:rPr lang="en-US" altLang="zh-CN" smtClean="0"/>
              <a:t>8</a:t>
            </a:r>
            <a:r>
              <a:rPr lang="zh-CN" altLang="en-US" smtClean="0"/>
              <a:t>）对偶律：</a:t>
            </a:r>
            <a:r>
              <a:rPr lang="en-US" altLang="zh-CN" smtClean="0"/>
              <a:t>(A∪B)</a:t>
            </a:r>
            <a:r>
              <a:rPr lang="en-US" altLang="zh-CN" baseline="30000" smtClean="0"/>
              <a:t>c</a:t>
            </a:r>
            <a:r>
              <a:rPr lang="en-US" altLang="zh-CN" smtClean="0"/>
              <a:t>= A</a:t>
            </a:r>
            <a:r>
              <a:rPr lang="en-US" altLang="zh-CN" baseline="30000" smtClean="0"/>
              <a:t>c</a:t>
            </a:r>
            <a:r>
              <a:rPr lang="en-US" altLang="zh-CN" smtClean="0"/>
              <a:t>∩B</a:t>
            </a:r>
            <a:r>
              <a:rPr lang="en-US" altLang="zh-CN" baseline="30000" smtClean="0"/>
              <a:t>c</a:t>
            </a:r>
            <a:r>
              <a:rPr lang="en-US" altLang="zh-CN" smtClean="0"/>
              <a:t>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                          (A∩B)</a:t>
            </a:r>
            <a:r>
              <a:rPr lang="en-US" altLang="zh-CN" baseline="30000" smtClean="0"/>
              <a:t>c</a:t>
            </a:r>
            <a:r>
              <a:rPr lang="en-US" altLang="zh-CN" smtClean="0"/>
              <a:t>= A</a:t>
            </a:r>
            <a:r>
              <a:rPr lang="en-US" altLang="zh-CN" baseline="30000" smtClean="0"/>
              <a:t>c</a:t>
            </a:r>
            <a:r>
              <a:rPr lang="en-US" altLang="zh-CN" smtClean="0"/>
              <a:t>∪B</a:t>
            </a:r>
            <a:r>
              <a:rPr lang="en-US" altLang="zh-CN" baseline="30000" smtClean="0"/>
              <a:t>c</a:t>
            </a:r>
            <a:r>
              <a:rPr lang="en-US" altLang="zh-CN" smtClean="0"/>
              <a:t>.</a:t>
            </a:r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6147" name="Rectangle 9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C1B27CA-78A7-47D3-9572-3217D4205A7D}" type="slidenum">
              <a:rPr kumimoji="0" lang="en-US" altLang="zh-CN" sz="1400" smtClean="0">
                <a:solidFill>
                  <a:schemeClr val="tx2"/>
                </a:solidFill>
              </a:rPr>
              <a:pPr eaLnBrk="1" hangingPunct="1"/>
              <a:t>4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170021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4-1 </a:t>
            </a:r>
            <a:r>
              <a:rPr lang="zh-CN" altLang="en-US" smtClean="0"/>
              <a:t>模糊关系的定义和性质</a:t>
            </a:r>
          </a:p>
        </p:txBody>
      </p:sp>
      <p:graphicFrame>
        <p:nvGraphicFramePr>
          <p:cNvPr id="6149" name="Object 3"/>
          <p:cNvGraphicFramePr>
            <a:graphicFrameLocks noChangeAspect="1"/>
          </p:cNvGraphicFramePr>
          <p:nvPr/>
        </p:nvGraphicFramePr>
        <p:xfrm>
          <a:off x="3635375" y="4449763"/>
          <a:ext cx="3024188" cy="1643062"/>
        </p:xfrm>
        <a:graphic>
          <a:graphicData uri="http://schemas.openxmlformats.org/presentationml/2006/ole">
            <p:oleObj spid="_x0000_s6166" name="Clip" r:id="rId4" imgW="2979738" imgH="2795588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8"/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40963" name="Rectangle 9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557277C-38B4-480E-BD4E-3A44E0E81DEC}" type="slidenum">
              <a:rPr kumimoji="0" lang="en-US" altLang="zh-CN" sz="1400" smtClean="0">
                <a:solidFill>
                  <a:schemeClr val="tx2"/>
                </a:solidFill>
              </a:rPr>
              <a:pPr eaLnBrk="1" hangingPunct="1"/>
              <a:t>40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170021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z="4000" smtClean="0"/>
              <a:t>4-3 </a:t>
            </a:r>
            <a:r>
              <a:rPr lang="zh-CN" altLang="en-US" sz="4000" smtClean="0"/>
              <a:t>模糊关系的对称性与自反性</a:t>
            </a:r>
          </a:p>
        </p:txBody>
      </p:sp>
      <p:graphicFrame>
        <p:nvGraphicFramePr>
          <p:cNvPr id="40965" name="Object 3"/>
          <p:cNvGraphicFramePr>
            <a:graphicFrameLocks noChangeAspect="1"/>
          </p:cNvGraphicFramePr>
          <p:nvPr/>
        </p:nvGraphicFramePr>
        <p:xfrm>
          <a:off x="3635375" y="4449763"/>
          <a:ext cx="3024188" cy="1643062"/>
        </p:xfrm>
        <a:graphic>
          <a:graphicData uri="http://schemas.openxmlformats.org/presentationml/2006/ole">
            <p:oleObj spid="_x0000_s78849" name="Clip" r:id="rId4" imgW="2979738" imgH="2795588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4198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7866852-8EF7-45AC-B99D-ED8043AD3FDA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41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转置矩阵的定义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ts val="5000"/>
              </a:lnSpc>
            </a:pPr>
            <a:r>
              <a:rPr lang="zh-CN" altLang="en-US" smtClean="0"/>
              <a:t>设</a:t>
            </a:r>
            <a:r>
              <a:rPr lang="en-US" altLang="zh-CN" smtClean="0"/>
              <a:t>R=(r</a:t>
            </a:r>
            <a:r>
              <a:rPr lang="en-US" altLang="zh-CN" baseline="-25000" smtClean="0"/>
              <a:t>ij</a:t>
            </a:r>
            <a:r>
              <a:rPr lang="en-US" altLang="zh-CN" smtClean="0"/>
              <a:t>)</a:t>
            </a:r>
            <a:r>
              <a:rPr lang="en-US" altLang="zh-CN" smtClean="0">
                <a:latin typeface="宋体" panose="02010600030101010101" pitchFamily="2" charset="-122"/>
              </a:rPr>
              <a:t>∈</a:t>
            </a:r>
            <a:r>
              <a:rPr lang="en-US" altLang="zh-CN" smtClean="0"/>
              <a:t>μ</a:t>
            </a:r>
            <a:r>
              <a:rPr lang="en-US" altLang="zh-CN" baseline="-25000" smtClean="0"/>
              <a:t>m</a:t>
            </a:r>
            <a:r>
              <a:rPr lang="en-US" altLang="zh-CN" baseline="-25000" smtClean="0">
                <a:latin typeface="宋体" panose="02010600030101010101" pitchFamily="2" charset="-122"/>
              </a:rPr>
              <a:t>×n</a:t>
            </a:r>
            <a:r>
              <a:rPr lang="en-US" altLang="zh-CN" smtClean="0">
                <a:latin typeface="宋体" panose="02010600030101010101" pitchFamily="2" charset="-122"/>
              </a:rPr>
              <a:t>,</a:t>
            </a:r>
            <a:r>
              <a:rPr lang="zh-CN" altLang="en-US" smtClean="0">
                <a:latin typeface="宋体" panose="02010600030101010101" pitchFamily="2" charset="-122"/>
              </a:rPr>
              <a:t>则称</a:t>
            </a:r>
            <a:r>
              <a:rPr lang="en-US" altLang="zh-CN" smtClean="0">
                <a:latin typeface="宋体" panose="02010600030101010101" pitchFamily="2" charset="-122"/>
              </a:rPr>
              <a:t>R</a:t>
            </a:r>
            <a:r>
              <a:rPr lang="en-US" altLang="zh-CN" baseline="30000" smtClean="0">
                <a:latin typeface="宋体" panose="02010600030101010101" pitchFamily="2" charset="-122"/>
              </a:rPr>
              <a:t>T</a:t>
            </a:r>
            <a:r>
              <a:rPr lang="en-US" altLang="zh-CN" smtClean="0"/>
              <a:t>=(r</a:t>
            </a:r>
            <a:r>
              <a:rPr lang="en-US" altLang="zh-CN" baseline="-25000" smtClean="0"/>
              <a:t>ji</a:t>
            </a:r>
            <a:r>
              <a:rPr lang="en-US" altLang="zh-CN" smtClean="0"/>
              <a:t>)</a:t>
            </a:r>
            <a:r>
              <a:rPr lang="en-US" altLang="zh-CN" smtClean="0">
                <a:latin typeface="宋体" panose="02010600030101010101" pitchFamily="2" charset="-122"/>
              </a:rPr>
              <a:t>∈</a:t>
            </a:r>
            <a:r>
              <a:rPr lang="en-US" altLang="zh-CN" smtClean="0"/>
              <a:t>μ</a:t>
            </a:r>
            <a:r>
              <a:rPr lang="en-US" altLang="zh-CN" baseline="-25000" smtClean="0">
                <a:latin typeface="宋体" panose="02010600030101010101" pitchFamily="2" charset="-122"/>
              </a:rPr>
              <a:t>n×</a:t>
            </a:r>
            <a:r>
              <a:rPr lang="en-US" altLang="zh-CN" baseline="-25000" smtClean="0"/>
              <a:t>m</a:t>
            </a:r>
            <a:r>
              <a:rPr lang="zh-CN" altLang="en-US" smtClean="0">
                <a:latin typeface="宋体" panose="02010600030101010101" pitchFamily="2" charset="-122"/>
              </a:rPr>
              <a:t>为</a:t>
            </a:r>
            <a:r>
              <a:rPr lang="en-US" altLang="zh-CN" smtClean="0">
                <a:latin typeface="宋体" panose="02010600030101010101" pitchFamily="2" charset="-122"/>
              </a:rPr>
              <a:t>R</a:t>
            </a:r>
            <a:r>
              <a:rPr lang="zh-CN" altLang="en-US" smtClean="0">
                <a:latin typeface="宋体" panose="02010600030101010101" pitchFamily="2" charset="-122"/>
              </a:rPr>
              <a:t>的</a:t>
            </a:r>
            <a:r>
              <a:rPr lang="zh-CN" altLang="en-US" u="sng" smtClean="0">
                <a:solidFill>
                  <a:srgbClr val="0033CC"/>
                </a:solidFill>
                <a:latin typeface="宋体" panose="02010600030101010101" pitchFamily="2" charset="-122"/>
              </a:rPr>
              <a:t>转置矩阵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4301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B941112-F6FB-41B4-AA08-E8F05CA01913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42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转置矩阵</a:t>
            </a:r>
            <a:r>
              <a:rPr lang="zh-CN" altLang="en-US" sz="4000" smtClean="0">
                <a:sym typeface="Wingdings" panose="05000000000000000000" pitchFamily="2" charset="2"/>
              </a:rPr>
              <a:t></a:t>
            </a:r>
            <a:r>
              <a:rPr lang="zh-CN" altLang="en-US" sz="4000" smtClean="0"/>
              <a:t>转置关系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定义</a:t>
            </a:r>
            <a:r>
              <a:rPr lang="en-US" altLang="zh-CN" smtClean="0"/>
              <a:t>.</a:t>
            </a:r>
            <a:r>
              <a:rPr lang="zh-CN" altLang="en-US" smtClean="0"/>
              <a:t>设</a:t>
            </a:r>
            <a:r>
              <a:rPr lang="en-US" altLang="zh-CN" smtClean="0"/>
              <a:t>R∈F(U×V),</a:t>
            </a:r>
            <a:r>
              <a:rPr lang="zh-CN" altLang="en-US" smtClean="0"/>
              <a:t>而</a:t>
            </a:r>
            <a:r>
              <a:rPr lang="en-US" altLang="zh-CN" smtClean="0"/>
              <a:t>R</a:t>
            </a:r>
            <a:r>
              <a:rPr lang="en-US" altLang="zh-CN" baseline="30000" smtClean="0"/>
              <a:t>T</a:t>
            </a:r>
            <a:r>
              <a:rPr lang="en-US" altLang="zh-CN" smtClean="0"/>
              <a:t>∈F(V×U)</a:t>
            </a:r>
          </a:p>
          <a:p>
            <a:pPr eaLnBrk="1" hangingPunct="1"/>
            <a:r>
              <a:rPr lang="zh-CN" altLang="en-US" smtClean="0"/>
              <a:t>则称</a:t>
            </a:r>
            <a:r>
              <a:rPr lang="en-US" altLang="zh-CN" smtClean="0"/>
              <a:t>R</a:t>
            </a:r>
            <a:r>
              <a:rPr lang="en-US" altLang="zh-CN" baseline="30000" smtClean="0"/>
              <a:t>T</a:t>
            </a:r>
            <a:r>
              <a:rPr lang="zh-CN" altLang="en-US" smtClean="0"/>
              <a:t>为</a:t>
            </a:r>
            <a:r>
              <a:rPr lang="en-US" altLang="zh-CN" smtClean="0"/>
              <a:t>R</a:t>
            </a:r>
            <a:r>
              <a:rPr lang="zh-CN" altLang="en-US" smtClean="0"/>
              <a:t>的</a:t>
            </a:r>
            <a:r>
              <a:rPr lang="zh-CN" altLang="en-US" u="sng" smtClean="0">
                <a:solidFill>
                  <a:srgbClr val="0033CC"/>
                </a:solidFill>
              </a:rPr>
              <a:t>转置关系</a:t>
            </a:r>
            <a:r>
              <a:rPr lang="zh-CN" altLang="en-US" smtClean="0"/>
              <a:t>，即</a:t>
            </a:r>
            <a:r>
              <a:rPr lang="zh-CN" altLang="en-US" smtClean="0">
                <a:ea typeface="Batang" pitchFamily="18" charset="-127"/>
              </a:rPr>
              <a:t>∀</a:t>
            </a:r>
            <a:r>
              <a:rPr lang="en-US" altLang="zh-CN" smtClean="0">
                <a:ea typeface="Batang" pitchFamily="18" charset="-127"/>
              </a:rPr>
              <a:t>(v,u)</a:t>
            </a:r>
            <a:r>
              <a:rPr lang="en-US" altLang="zh-CN" smtClean="0"/>
              <a:t>∈V×U</a:t>
            </a:r>
            <a:r>
              <a:rPr lang="zh-CN" altLang="en-US" smtClean="0"/>
              <a:t>，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R</a:t>
            </a:r>
            <a:r>
              <a:rPr lang="en-US" altLang="zh-CN" baseline="30000" smtClean="0"/>
              <a:t>T</a:t>
            </a:r>
            <a:r>
              <a:rPr lang="en-US" altLang="zh-CN" smtClean="0"/>
              <a:t>(v,u)=R(u,v)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页脚占位符 6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44035" name="灯片编号占位符 7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65125D3-9FA6-48DB-BDEA-AEF455F2520D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43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转置关系</a:t>
            </a:r>
            <a:r>
              <a:rPr lang="en-US" altLang="zh-CN" sz="4000" smtClean="0"/>
              <a:t>——</a:t>
            </a:r>
            <a:r>
              <a:rPr lang="zh-CN" altLang="en-US" sz="4000" smtClean="0"/>
              <a:t>例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844675"/>
            <a:ext cx="7250113" cy="4464050"/>
          </a:xfrm>
        </p:spPr>
        <p:txBody>
          <a:bodyPr/>
          <a:lstStyle/>
          <a:p>
            <a:pPr eaLnBrk="1" hangingPunct="1"/>
            <a:r>
              <a:rPr lang="zh-CN" altLang="en-US" sz="3200" dirty="0" smtClean="0"/>
              <a:t>设</a:t>
            </a:r>
            <a:r>
              <a:rPr lang="en-US" altLang="zh-CN" sz="3200" dirty="0" smtClean="0"/>
              <a:t>U={u</a:t>
            </a:r>
            <a:r>
              <a:rPr lang="en-US" altLang="zh-CN" sz="3200" baseline="-25000" dirty="0" smtClean="0"/>
              <a:t>1</a:t>
            </a:r>
            <a:r>
              <a:rPr lang="en-US" altLang="zh-CN" sz="3200" dirty="0" smtClean="0"/>
              <a:t>, u</a:t>
            </a:r>
            <a:r>
              <a:rPr lang="en-US" altLang="zh-CN" sz="3200" baseline="-25000" dirty="0" smtClean="0"/>
              <a:t>2</a:t>
            </a:r>
            <a:r>
              <a:rPr lang="en-US" altLang="zh-CN" sz="3200" dirty="0" smtClean="0"/>
              <a:t>, u</a:t>
            </a:r>
            <a:r>
              <a:rPr lang="en-US" altLang="zh-CN" sz="3200" baseline="-25000" dirty="0" smtClean="0"/>
              <a:t>3</a:t>
            </a:r>
            <a:r>
              <a:rPr lang="en-US" altLang="zh-CN" sz="3200" dirty="0" smtClean="0"/>
              <a:t>}</a:t>
            </a:r>
            <a:r>
              <a:rPr lang="zh-CN" altLang="en-US" sz="3200" dirty="0" smtClean="0"/>
              <a:t>为三人集合，</a:t>
            </a:r>
            <a:r>
              <a:rPr lang="en-US" altLang="zh-CN" sz="3200" dirty="0" smtClean="0"/>
              <a:t>R</a:t>
            </a:r>
            <a:r>
              <a:rPr lang="zh-CN" altLang="en-US" sz="3200" dirty="0" smtClean="0"/>
              <a:t>表示</a:t>
            </a:r>
            <a:r>
              <a:rPr lang="en-US" altLang="zh-CN" sz="3200" dirty="0" smtClean="0"/>
              <a:t>U</a:t>
            </a:r>
            <a:r>
              <a:rPr lang="zh-CN" altLang="en-US" sz="3200" dirty="0" smtClean="0"/>
              <a:t>上的熟悉关系，问</a:t>
            </a:r>
            <a:r>
              <a:rPr lang="en-US" altLang="zh-CN" sz="3200" dirty="0" smtClean="0"/>
              <a:t>R</a:t>
            </a:r>
            <a:r>
              <a:rPr lang="zh-CN" altLang="en-US" sz="3200" dirty="0" smtClean="0"/>
              <a:t>的转置关系</a:t>
            </a:r>
            <a:r>
              <a:rPr lang="en-US" altLang="zh-CN" sz="3200" dirty="0" smtClean="0"/>
              <a:t>R</a:t>
            </a:r>
            <a:r>
              <a:rPr lang="en-US" altLang="zh-CN" sz="3200" baseline="30000" dirty="0" smtClean="0"/>
              <a:t>T</a:t>
            </a:r>
            <a:r>
              <a:rPr lang="zh-CN" altLang="en-US" sz="3200" dirty="0" smtClean="0"/>
              <a:t>是什么？</a:t>
            </a:r>
          </a:p>
          <a:p>
            <a:pPr eaLnBrk="1" hangingPunct="1"/>
            <a:endParaRPr lang="en-US" altLang="zh-CN" sz="3200" dirty="0" smtClean="0"/>
          </a:p>
        </p:txBody>
      </p:sp>
      <p:graphicFrame>
        <p:nvGraphicFramePr>
          <p:cNvPr id="44038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1476375" y="3357563"/>
          <a:ext cx="7127875" cy="1017587"/>
        </p:xfrm>
        <a:graphic>
          <a:graphicData uri="http://schemas.openxmlformats.org/presentationml/2006/ole">
            <p:oleObj spid="_x0000_s84994" name="Equation" r:id="rId3" imgW="3022600" imgH="431800" progId="">
              <p:embed/>
            </p:oleObj>
          </a:graphicData>
        </a:graphic>
      </p:graphicFrame>
      <p:graphicFrame>
        <p:nvGraphicFramePr>
          <p:cNvPr id="44039" name="Object 8"/>
          <p:cNvGraphicFramePr>
            <a:graphicFrameLocks noChangeAspect="1"/>
          </p:cNvGraphicFramePr>
          <p:nvPr>
            <p:ph sz="quarter" idx="3"/>
          </p:nvPr>
        </p:nvGraphicFramePr>
        <p:xfrm>
          <a:off x="1476375" y="4735513"/>
          <a:ext cx="7127875" cy="993775"/>
        </p:xfrm>
        <a:graphic>
          <a:graphicData uri="http://schemas.openxmlformats.org/presentationml/2006/ole">
            <p:oleObj spid="_x0000_s84993" name="Equation" r:id="rId4" imgW="3098800" imgH="4318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4505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31081AC-4634-4F64-8C02-A8EBA67D18D2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44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对称矩阵的定义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ts val="5000"/>
              </a:lnSpc>
            </a:pPr>
            <a:r>
              <a:rPr lang="zh-CN" altLang="en-US" dirty="0" smtClean="0"/>
              <a:t>设</a:t>
            </a:r>
            <a:r>
              <a:rPr lang="en-US" altLang="zh-CN" dirty="0" smtClean="0"/>
              <a:t>R=(</a:t>
            </a:r>
            <a:r>
              <a:rPr lang="en-US" altLang="zh-CN" dirty="0" err="1" smtClean="0"/>
              <a:t>r</a:t>
            </a:r>
            <a:r>
              <a:rPr lang="en-US" altLang="zh-CN" baseline="-25000" dirty="0" err="1" smtClean="0"/>
              <a:t>ij</a:t>
            </a:r>
            <a:r>
              <a:rPr lang="en-US" altLang="zh-CN" dirty="0" smtClean="0"/>
              <a:t>)</a:t>
            </a:r>
            <a:r>
              <a:rPr lang="en-US" altLang="zh-CN" dirty="0" smtClean="0">
                <a:latin typeface="宋体" panose="02010600030101010101" pitchFamily="2" charset="-122"/>
              </a:rPr>
              <a:t>∈</a:t>
            </a:r>
            <a:r>
              <a:rPr lang="en-US" altLang="zh-CN" dirty="0" err="1" smtClean="0"/>
              <a:t>μ</a:t>
            </a:r>
            <a:r>
              <a:rPr lang="en-US" altLang="zh-CN" baseline="-25000" dirty="0" err="1" smtClean="0"/>
              <a:t>m</a:t>
            </a:r>
            <a:r>
              <a:rPr lang="en-US" altLang="zh-CN" baseline="-25000" dirty="0" err="1" smtClean="0">
                <a:latin typeface="宋体" panose="02010600030101010101" pitchFamily="2" charset="-122"/>
              </a:rPr>
              <a:t>×</a:t>
            </a:r>
            <a:r>
              <a:rPr lang="en-US" altLang="zh-CN" baseline="-25000" dirty="0" err="1" smtClean="0"/>
              <a:t>m</a:t>
            </a:r>
            <a:r>
              <a:rPr lang="en-US" altLang="zh-CN" dirty="0" smtClean="0">
                <a:latin typeface="宋体" panose="02010600030101010101" pitchFamily="2" charset="-122"/>
              </a:rPr>
              <a:t>,</a:t>
            </a:r>
            <a:r>
              <a:rPr lang="zh-CN" altLang="en-US" dirty="0" smtClean="0">
                <a:latin typeface="宋体" panose="02010600030101010101" pitchFamily="2" charset="-122"/>
              </a:rPr>
              <a:t>若</a:t>
            </a:r>
            <a:r>
              <a:rPr lang="en-US" altLang="zh-CN" dirty="0" smtClean="0">
                <a:latin typeface="宋体" panose="02010600030101010101" pitchFamily="2" charset="-122"/>
              </a:rPr>
              <a:t>R=R</a:t>
            </a:r>
            <a:r>
              <a:rPr lang="en-US" altLang="zh-CN" baseline="30000" dirty="0" smtClean="0">
                <a:latin typeface="宋体" panose="02010600030101010101" pitchFamily="2" charset="-122"/>
              </a:rPr>
              <a:t>T</a:t>
            </a:r>
            <a:r>
              <a:rPr lang="zh-CN" altLang="en-US" dirty="0" smtClean="0">
                <a:latin typeface="宋体" panose="02010600030101010101" pitchFamily="2" charset="-122"/>
              </a:rPr>
              <a:t>，则称</a:t>
            </a:r>
            <a:r>
              <a:rPr lang="en-US" altLang="zh-CN" dirty="0" smtClean="0">
                <a:latin typeface="宋体" panose="02010600030101010101" pitchFamily="2" charset="-122"/>
              </a:rPr>
              <a:t>R</a:t>
            </a:r>
            <a:r>
              <a:rPr lang="zh-CN" altLang="en-US" dirty="0" smtClean="0">
                <a:latin typeface="宋体" panose="02010600030101010101" pitchFamily="2" charset="-122"/>
              </a:rPr>
              <a:t>为</a:t>
            </a:r>
            <a:r>
              <a:rPr lang="zh-CN" altLang="en-US" u="sng" dirty="0" smtClean="0">
                <a:solidFill>
                  <a:srgbClr val="0033CC"/>
                </a:solidFill>
                <a:latin typeface="宋体" panose="02010600030101010101" pitchFamily="2" charset="-122"/>
              </a:rPr>
              <a:t>对称矩阵</a:t>
            </a:r>
            <a:endParaRPr lang="en-US" altLang="en-US" u="sng" dirty="0" smtClean="0">
              <a:solidFill>
                <a:srgbClr val="0033CC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4608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52E83D5-15F2-4068-A7EA-EDC34D9200AC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45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是对称矩阵吗？</a:t>
            </a:r>
          </a:p>
        </p:txBody>
      </p:sp>
      <p:graphicFrame>
        <p:nvGraphicFramePr>
          <p:cNvPr id="46085" name="Object 4"/>
          <p:cNvGraphicFramePr>
            <a:graphicFrameLocks noChangeAspect="1"/>
          </p:cNvGraphicFramePr>
          <p:nvPr>
            <p:ph idx="1"/>
          </p:nvPr>
        </p:nvGraphicFramePr>
        <p:xfrm>
          <a:off x="1905000" y="2579688"/>
          <a:ext cx="6096000" cy="2994025"/>
        </p:xfrm>
        <a:graphic>
          <a:graphicData uri="http://schemas.openxmlformats.org/presentationml/2006/ole">
            <p:oleObj spid="_x0000_s89089" name="Equation" r:id="rId4" imgW="1447800" imgH="7112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4710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7023B5E-801B-4FB3-969A-3FFFDB100687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46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对称矩阵</a:t>
            </a:r>
            <a:r>
              <a:rPr lang="zh-CN" altLang="en-US" smtClean="0">
                <a:sym typeface="Wingdings" panose="05000000000000000000" pitchFamily="2" charset="2"/>
              </a:rPr>
              <a:t>对称关系</a:t>
            </a:r>
            <a:endParaRPr lang="zh-CN" altLang="en-US" smtClean="0"/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557338"/>
            <a:ext cx="7772400" cy="4751387"/>
          </a:xfrm>
        </p:spPr>
        <p:txBody>
          <a:bodyPr/>
          <a:lstStyle/>
          <a:p>
            <a:pPr eaLnBrk="1" hangingPunct="1">
              <a:lnSpc>
                <a:spcPts val="5000"/>
              </a:lnSpc>
            </a:pPr>
            <a:r>
              <a:rPr lang="zh-CN" altLang="en-US" smtClean="0"/>
              <a:t>若</a:t>
            </a:r>
            <a:r>
              <a:rPr lang="en-US" altLang="zh-CN" smtClean="0"/>
              <a:t>R</a:t>
            </a:r>
            <a:r>
              <a:rPr lang="zh-CN" altLang="en-US" smtClean="0"/>
              <a:t>表示从</a:t>
            </a:r>
            <a:r>
              <a:rPr lang="en-US" altLang="zh-CN" smtClean="0"/>
              <a:t>U={u</a:t>
            </a:r>
            <a:r>
              <a:rPr lang="en-US" altLang="zh-CN" baseline="-25000" smtClean="0"/>
              <a:t>1</a:t>
            </a:r>
            <a:r>
              <a:rPr lang="en-US" altLang="zh-CN" smtClean="0"/>
              <a:t>, u</a:t>
            </a:r>
            <a:r>
              <a:rPr lang="en-US" altLang="zh-CN" baseline="-25000" smtClean="0"/>
              <a:t>2</a:t>
            </a:r>
            <a:r>
              <a:rPr lang="en-US" altLang="zh-CN" smtClean="0"/>
              <a:t>,…,u</a:t>
            </a:r>
            <a:r>
              <a:rPr lang="en-US" altLang="zh-CN" baseline="-25000" smtClean="0"/>
              <a:t>m</a:t>
            </a:r>
            <a:r>
              <a:rPr lang="en-US" altLang="zh-CN" smtClean="0"/>
              <a:t>}</a:t>
            </a:r>
            <a:r>
              <a:rPr lang="zh-CN" altLang="en-US" smtClean="0"/>
              <a:t>到</a:t>
            </a:r>
            <a:r>
              <a:rPr lang="en-US" altLang="zh-CN" smtClean="0"/>
              <a:t>V ={v</a:t>
            </a:r>
            <a:r>
              <a:rPr lang="en-US" altLang="zh-CN" baseline="-25000" smtClean="0"/>
              <a:t>1</a:t>
            </a:r>
            <a:r>
              <a:rPr lang="en-US" altLang="zh-CN" smtClean="0"/>
              <a:t>, v</a:t>
            </a:r>
            <a:r>
              <a:rPr lang="en-US" altLang="zh-CN" baseline="-25000" smtClean="0"/>
              <a:t>2</a:t>
            </a:r>
            <a:r>
              <a:rPr lang="en-US" altLang="zh-CN" smtClean="0"/>
              <a:t>,…,v</a:t>
            </a:r>
            <a:r>
              <a:rPr lang="en-US" altLang="zh-CN" baseline="-25000" smtClean="0"/>
              <a:t>m</a:t>
            </a:r>
            <a:r>
              <a:rPr lang="en-US" altLang="zh-CN" smtClean="0"/>
              <a:t>}</a:t>
            </a:r>
            <a:r>
              <a:rPr lang="zh-CN" altLang="en-US" smtClean="0"/>
              <a:t>的模糊关系，并且</a:t>
            </a:r>
          </a:p>
          <a:p>
            <a:pPr algn="ctr" eaLnBrk="1" hangingPunct="1">
              <a:lnSpc>
                <a:spcPts val="5000"/>
              </a:lnSpc>
            </a:pPr>
            <a:r>
              <a:rPr lang="en-US" altLang="zh-CN" smtClean="0"/>
              <a:t>R(u</a:t>
            </a:r>
            <a:r>
              <a:rPr lang="en-US" altLang="zh-CN" baseline="-25000" smtClean="0"/>
              <a:t>i</a:t>
            </a:r>
            <a:r>
              <a:rPr lang="en-US" altLang="zh-CN" smtClean="0"/>
              <a:t>, v</a:t>
            </a:r>
            <a:r>
              <a:rPr lang="en-US" altLang="zh-CN" baseline="-25000" smtClean="0"/>
              <a:t>j</a:t>
            </a:r>
            <a:r>
              <a:rPr lang="en-US" altLang="zh-CN" smtClean="0"/>
              <a:t>)= R(u</a:t>
            </a:r>
            <a:r>
              <a:rPr lang="en-US" altLang="zh-CN" baseline="-25000" smtClean="0"/>
              <a:t>j</a:t>
            </a:r>
            <a:r>
              <a:rPr lang="en-US" altLang="zh-CN" smtClean="0"/>
              <a:t>, v</a:t>
            </a:r>
            <a:r>
              <a:rPr lang="en-US" altLang="zh-CN" baseline="-25000" smtClean="0"/>
              <a:t>i</a:t>
            </a:r>
            <a:r>
              <a:rPr lang="en-US" altLang="zh-CN" smtClean="0"/>
              <a:t>)</a:t>
            </a:r>
          </a:p>
          <a:p>
            <a:pPr eaLnBrk="1" hangingPunct="1">
              <a:lnSpc>
                <a:spcPts val="5000"/>
              </a:lnSpc>
            </a:pPr>
            <a:r>
              <a:rPr lang="zh-CN" altLang="en-US" smtClean="0"/>
              <a:t>则称关系</a:t>
            </a:r>
            <a:r>
              <a:rPr lang="en-US" altLang="zh-CN" smtClean="0"/>
              <a:t>R</a:t>
            </a:r>
            <a:r>
              <a:rPr lang="zh-CN" altLang="en-US" smtClean="0"/>
              <a:t>为</a:t>
            </a:r>
            <a:r>
              <a:rPr lang="zh-CN" altLang="en-US" u="sng" smtClean="0">
                <a:solidFill>
                  <a:srgbClr val="0033CC"/>
                </a:solidFill>
              </a:rPr>
              <a:t>对称关系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若</a:t>
            </a:r>
            <a:r>
              <a:rPr lang="en-US" altLang="zh-CN" smtClean="0"/>
              <a:t>R</a:t>
            </a:r>
            <a:r>
              <a:rPr lang="zh-CN" altLang="en-US" smtClean="0"/>
              <a:t>是</a:t>
            </a:r>
            <a:r>
              <a:rPr lang="en-US" altLang="zh-CN" smtClean="0"/>
              <a:t>U×U</a:t>
            </a:r>
            <a:r>
              <a:rPr lang="zh-CN" altLang="en-US" smtClean="0"/>
              <a:t>上的模糊关系，则</a:t>
            </a:r>
            <a:r>
              <a:rPr lang="en-US" altLang="zh-CN" smtClean="0"/>
              <a:t>R</a:t>
            </a:r>
            <a:r>
              <a:rPr lang="zh-CN" altLang="en-US" smtClean="0"/>
              <a:t>是对称关系</a:t>
            </a:r>
            <a:r>
              <a:rPr lang="zh-CN" altLang="en-US" smtClean="0">
                <a:sym typeface="Wingdings" panose="05000000000000000000" pitchFamily="2" charset="2"/>
              </a:rPr>
              <a:t></a:t>
            </a:r>
            <a:r>
              <a:rPr lang="en-US" altLang="zh-CN" smtClean="0">
                <a:sym typeface="Wingdings" panose="05000000000000000000" pitchFamily="2" charset="2"/>
              </a:rPr>
              <a:t>R(u,v)=R(v,u)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4813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2C8F89C-7FF0-4FD7-998F-CA5573C90BD4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47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转置关系的性质</a:t>
            </a:r>
            <a:r>
              <a:rPr lang="en-US" altLang="zh-CN" sz="4000" smtClean="0"/>
              <a:t>1,2</a:t>
            </a:r>
          </a:p>
        </p:txBody>
      </p:sp>
      <p:graphicFrame>
        <p:nvGraphicFramePr>
          <p:cNvPr id="48133" name="Object 5"/>
          <p:cNvGraphicFramePr>
            <a:graphicFrameLocks noChangeAspect="1"/>
          </p:cNvGraphicFramePr>
          <p:nvPr>
            <p:ph idx="1"/>
          </p:nvPr>
        </p:nvGraphicFramePr>
        <p:xfrm>
          <a:off x="1835150" y="2420938"/>
          <a:ext cx="6096000" cy="2032000"/>
        </p:xfrm>
        <a:graphic>
          <a:graphicData uri="http://schemas.openxmlformats.org/presentationml/2006/ole">
            <p:oleObj spid="_x0000_s92161" name="Equation" r:id="rId3" imgW="1447172" imgH="482391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页脚占位符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49155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3EF2D6C-0102-4B56-A117-ACD40E33E44E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48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转置关系的性质</a:t>
            </a:r>
            <a:r>
              <a:rPr lang="en-US" altLang="zh-CN" sz="4000" smtClean="0"/>
              <a:t>3,4</a:t>
            </a:r>
          </a:p>
        </p:txBody>
      </p:sp>
      <p:graphicFrame>
        <p:nvGraphicFramePr>
          <p:cNvPr id="49157" name="Object 6"/>
          <p:cNvGraphicFramePr>
            <a:graphicFrameLocks noChangeAspect="1"/>
          </p:cNvGraphicFramePr>
          <p:nvPr>
            <p:ph sz="half" idx="1"/>
          </p:nvPr>
        </p:nvGraphicFramePr>
        <p:xfrm>
          <a:off x="1692275" y="2514600"/>
          <a:ext cx="4679950" cy="1482725"/>
        </p:xfrm>
        <a:graphic>
          <a:graphicData uri="http://schemas.openxmlformats.org/presentationml/2006/ole">
            <p:oleObj spid="_x0000_s96258" name="Equation" r:id="rId3" imgW="1524000" imgH="482600" progId="">
              <p:embed/>
            </p:oleObj>
          </a:graphicData>
        </a:graphic>
      </p:graphicFrame>
      <p:graphicFrame>
        <p:nvGraphicFramePr>
          <p:cNvPr id="49158" name="Object 8"/>
          <p:cNvGraphicFramePr>
            <a:graphicFrameLocks noChangeAspect="1"/>
          </p:cNvGraphicFramePr>
          <p:nvPr>
            <p:ph sz="half" idx="2"/>
          </p:nvPr>
        </p:nvGraphicFramePr>
        <p:xfrm>
          <a:off x="1331913" y="4549775"/>
          <a:ext cx="6985000" cy="823913"/>
        </p:xfrm>
        <a:graphic>
          <a:graphicData uri="http://schemas.openxmlformats.org/presentationml/2006/ole">
            <p:oleObj spid="_x0000_s96257" name="Equation" r:id="rId4" imgW="2044700" imgH="2413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5017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0EAD545-F42E-47F2-BBFC-0E6E3D0E0B8A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49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转置关系的性质</a:t>
            </a:r>
            <a:r>
              <a:rPr lang="en-US" altLang="zh-CN" sz="4000" smtClean="0"/>
              <a:t>5</a:t>
            </a:r>
          </a:p>
        </p:txBody>
      </p:sp>
      <p:graphicFrame>
        <p:nvGraphicFramePr>
          <p:cNvPr id="50181" name="Object 3"/>
          <p:cNvGraphicFramePr>
            <a:graphicFrameLocks noChangeAspect="1"/>
          </p:cNvGraphicFramePr>
          <p:nvPr>
            <p:ph idx="1"/>
          </p:nvPr>
        </p:nvGraphicFramePr>
        <p:xfrm>
          <a:off x="1258888" y="2462213"/>
          <a:ext cx="7451725" cy="1625600"/>
        </p:xfrm>
        <a:graphic>
          <a:graphicData uri="http://schemas.openxmlformats.org/presentationml/2006/ole">
            <p:oleObj spid="_x0000_s97281" name="Equation" r:id="rId3" imgW="2095500" imgH="4572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717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F7392FB-953A-456E-9C72-989561BE0ABC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5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什么是关系？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6565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学生集合 </a:t>
            </a:r>
            <a:r>
              <a:rPr lang="en-US" altLang="zh-CN" dirty="0" smtClean="0"/>
              <a:t>U={</a:t>
            </a:r>
            <a:r>
              <a:rPr lang="zh-CN" altLang="en-US" dirty="0" smtClean="0"/>
              <a:t>张三，李四，王五</a:t>
            </a:r>
            <a:r>
              <a:rPr lang="en-US" altLang="zh-CN" dirty="0" smtClean="0"/>
              <a:t>}</a:t>
            </a:r>
          </a:p>
          <a:p>
            <a:pPr eaLnBrk="1" hangingPunct="1"/>
            <a:r>
              <a:rPr lang="zh-CN" altLang="en-US" dirty="0" smtClean="0"/>
              <a:t>外语选修课程集合 </a:t>
            </a:r>
            <a:r>
              <a:rPr lang="en-US" altLang="zh-CN" dirty="0" smtClean="0"/>
              <a:t>V={</a:t>
            </a:r>
            <a:r>
              <a:rPr lang="zh-CN" altLang="en-US" dirty="0" smtClean="0"/>
              <a:t>英，法，德，日</a:t>
            </a:r>
            <a:r>
              <a:rPr lang="en-US" altLang="zh-CN" dirty="0" smtClean="0"/>
              <a:t>}</a:t>
            </a:r>
          </a:p>
          <a:p>
            <a:pPr eaLnBrk="1" hangingPunct="1"/>
            <a:r>
              <a:rPr lang="zh-CN" altLang="en-US" dirty="0" smtClean="0"/>
              <a:t>二元组集合</a:t>
            </a:r>
            <a:r>
              <a:rPr lang="en-US" altLang="zh-CN" dirty="0" smtClean="0"/>
              <a:t>R={ (</a:t>
            </a:r>
            <a:r>
              <a:rPr lang="zh-CN" altLang="en-US" dirty="0" smtClean="0"/>
              <a:t>张三</a:t>
            </a:r>
            <a:r>
              <a:rPr lang="en-US" altLang="zh-CN" dirty="0" smtClean="0"/>
              <a:t>, </a:t>
            </a:r>
            <a:r>
              <a:rPr lang="zh-CN" altLang="en-US" dirty="0" smtClean="0"/>
              <a:t>英</a:t>
            </a:r>
            <a:r>
              <a:rPr lang="en-US" altLang="zh-CN" dirty="0" smtClean="0"/>
              <a:t>), (</a:t>
            </a:r>
            <a:r>
              <a:rPr lang="zh-CN" altLang="en-US" dirty="0" smtClean="0"/>
              <a:t>张三</a:t>
            </a:r>
            <a:r>
              <a:rPr lang="en-US" altLang="zh-CN" dirty="0" smtClean="0"/>
              <a:t>, </a:t>
            </a:r>
            <a:r>
              <a:rPr lang="zh-CN" altLang="en-US" dirty="0" smtClean="0"/>
              <a:t>法</a:t>
            </a:r>
            <a:r>
              <a:rPr lang="en-US" altLang="zh-CN" dirty="0" smtClean="0"/>
              <a:t>), (</a:t>
            </a:r>
            <a:r>
              <a:rPr lang="zh-CN" altLang="en-US" dirty="0" smtClean="0"/>
              <a:t>李四</a:t>
            </a:r>
            <a:r>
              <a:rPr lang="en-US" altLang="zh-CN" dirty="0" smtClean="0"/>
              <a:t>, </a:t>
            </a:r>
            <a:r>
              <a:rPr lang="zh-CN" altLang="en-US" dirty="0" smtClean="0"/>
              <a:t>德</a:t>
            </a:r>
            <a:r>
              <a:rPr lang="en-US" altLang="zh-CN" dirty="0" smtClean="0"/>
              <a:t>), (</a:t>
            </a:r>
            <a:r>
              <a:rPr lang="zh-CN" altLang="en-US" dirty="0" smtClean="0"/>
              <a:t>王五</a:t>
            </a:r>
            <a:r>
              <a:rPr lang="en-US" altLang="zh-CN" dirty="0" smtClean="0"/>
              <a:t>, </a:t>
            </a:r>
            <a:r>
              <a:rPr lang="zh-CN" altLang="en-US" dirty="0" smtClean="0"/>
              <a:t>日</a:t>
            </a:r>
            <a:r>
              <a:rPr lang="en-US" altLang="zh-CN" dirty="0" smtClean="0"/>
              <a:t>), (</a:t>
            </a:r>
            <a:r>
              <a:rPr lang="zh-CN" altLang="en-US" dirty="0" smtClean="0"/>
              <a:t>王五</a:t>
            </a:r>
            <a:r>
              <a:rPr lang="en-US" altLang="zh-CN" dirty="0" smtClean="0"/>
              <a:t>, </a:t>
            </a:r>
            <a:r>
              <a:rPr lang="zh-CN" altLang="en-US" dirty="0" smtClean="0"/>
              <a:t>英</a:t>
            </a:r>
            <a:r>
              <a:rPr lang="en-US" altLang="zh-CN" dirty="0" smtClean="0"/>
              <a:t>)}</a:t>
            </a:r>
            <a:r>
              <a:rPr lang="zh-CN" altLang="en-US" dirty="0" smtClean="0"/>
              <a:t>是什么？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5120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3D2EEB9-F1A3-4794-A6ED-985593D4ABC9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50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性质</a:t>
            </a:r>
            <a:r>
              <a:rPr lang="en-US" altLang="zh-CN" sz="4000" smtClean="0"/>
              <a:t>5</a:t>
            </a:r>
            <a:r>
              <a:rPr lang="zh-CN" altLang="en-US" sz="4000" smtClean="0"/>
              <a:t>说明什么？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凡是包含</a:t>
            </a:r>
            <a:r>
              <a:rPr lang="en-US" altLang="zh-CN" smtClean="0"/>
              <a:t>R</a:t>
            </a:r>
            <a:r>
              <a:rPr lang="zh-CN" altLang="en-US" smtClean="0"/>
              <a:t>的对称矩阵都包含</a:t>
            </a:r>
            <a:r>
              <a:rPr lang="en-US" altLang="zh-CN" smtClean="0"/>
              <a:t>R</a:t>
            </a:r>
            <a:r>
              <a:rPr lang="en-US" altLang="zh-CN" smtClean="0">
                <a:latin typeface="宋体" panose="02010600030101010101" pitchFamily="2" charset="-122"/>
              </a:rPr>
              <a:t>∪</a:t>
            </a:r>
            <a:r>
              <a:rPr lang="en-US" altLang="zh-CN" smtClean="0"/>
              <a:t>R</a:t>
            </a:r>
            <a:r>
              <a:rPr lang="en-US" altLang="zh-CN" baseline="30000" smtClean="0"/>
              <a:t>T</a:t>
            </a:r>
            <a:endParaRPr lang="en-US" altLang="zh-CN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R</a:t>
            </a:r>
            <a:r>
              <a:rPr lang="en-US" altLang="zh-CN" smtClean="0">
                <a:latin typeface="宋体" panose="02010600030101010101" pitchFamily="2" charset="-122"/>
              </a:rPr>
              <a:t>∪</a:t>
            </a:r>
            <a:r>
              <a:rPr lang="en-US" altLang="zh-CN" smtClean="0"/>
              <a:t>R</a:t>
            </a:r>
            <a:r>
              <a:rPr lang="en-US" altLang="zh-CN" baseline="30000" smtClean="0"/>
              <a:t>T</a:t>
            </a:r>
            <a:r>
              <a:rPr lang="zh-CN" altLang="en-US" smtClean="0">
                <a:latin typeface="宋体" panose="02010600030101010101" pitchFamily="2" charset="-122"/>
              </a:rPr>
              <a:t>是包含</a:t>
            </a:r>
            <a:r>
              <a:rPr lang="en-US" altLang="zh-CN" smtClean="0"/>
              <a:t>R</a:t>
            </a:r>
            <a:r>
              <a:rPr lang="zh-CN" altLang="en-US" smtClean="0">
                <a:latin typeface="宋体" panose="02010600030101010101" pitchFamily="2" charset="-122"/>
              </a:rPr>
              <a:t>的最小对称矩阵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latin typeface="宋体" panose="02010600030101010101" pitchFamily="2" charset="-122"/>
              </a:rPr>
              <a:t>R</a:t>
            </a:r>
            <a:r>
              <a:rPr lang="zh-CN" altLang="en-US" smtClean="0">
                <a:latin typeface="宋体" panose="02010600030101010101" pitchFamily="2" charset="-122"/>
              </a:rPr>
              <a:t>的</a:t>
            </a:r>
            <a:r>
              <a:rPr lang="zh-CN" altLang="en-US" u="sng" smtClean="0">
                <a:solidFill>
                  <a:srgbClr val="0033CC"/>
                </a:solidFill>
                <a:latin typeface="宋体" panose="02010600030101010101" pitchFamily="2" charset="-122"/>
              </a:rPr>
              <a:t>对称闭包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>
                <a:latin typeface="宋体" panose="02010600030101010101" pitchFamily="2" charset="-122"/>
              </a:rPr>
              <a:t>包含</a:t>
            </a:r>
            <a:r>
              <a:rPr lang="en-US" altLang="zh-CN" smtClean="0">
                <a:latin typeface="宋体" panose="02010600030101010101" pitchFamily="2" charset="-122"/>
              </a:rPr>
              <a:t>R</a:t>
            </a:r>
            <a:r>
              <a:rPr lang="zh-CN" altLang="en-US" smtClean="0">
                <a:latin typeface="宋体" panose="02010600030101010101" pitchFamily="2" charset="-122"/>
              </a:rPr>
              <a:t>的对称矩阵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>
                <a:latin typeface="宋体" panose="02010600030101010101" pitchFamily="2" charset="-122"/>
              </a:rPr>
              <a:t>被所有包含</a:t>
            </a:r>
            <a:r>
              <a:rPr lang="en-US" altLang="zh-CN" smtClean="0">
                <a:latin typeface="宋体" panose="02010600030101010101" pitchFamily="2" charset="-122"/>
              </a:rPr>
              <a:t>R</a:t>
            </a:r>
            <a:r>
              <a:rPr lang="zh-CN" altLang="en-US" smtClean="0">
                <a:latin typeface="宋体" panose="02010600030101010101" pitchFamily="2" charset="-122"/>
              </a:rPr>
              <a:t>的对称矩阵所包含</a:t>
            </a:r>
            <a:endParaRPr lang="zh-CN" altLang="en-US" u="sng" smtClean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R</a:t>
            </a:r>
            <a:r>
              <a:rPr lang="en-US" altLang="zh-CN" smtClean="0">
                <a:latin typeface="宋体" panose="02010600030101010101" pitchFamily="2" charset="-122"/>
              </a:rPr>
              <a:t>∪</a:t>
            </a:r>
            <a:r>
              <a:rPr lang="en-US" altLang="zh-CN" smtClean="0"/>
              <a:t>R</a:t>
            </a:r>
            <a:r>
              <a:rPr lang="en-US" altLang="zh-CN" baseline="30000" smtClean="0"/>
              <a:t>T</a:t>
            </a:r>
            <a:r>
              <a:rPr lang="zh-CN" altLang="en-US" smtClean="0">
                <a:latin typeface="宋体" panose="02010600030101010101" pitchFamily="2" charset="-122"/>
              </a:rPr>
              <a:t>是</a:t>
            </a:r>
            <a:r>
              <a:rPr lang="en-US" altLang="zh-CN" smtClean="0"/>
              <a:t>R</a:t>
            </a:r>
            <a:r>
              <a:rPr lang="zh-CN" altLang="en-US" smtClean="0">
                <a:latin typeface="宋体" panose="02010600030101010101" pitchFamily="2" charset="-122"/>
              </a:rPr>
              <a:t>的对称闭包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页脚占位符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5222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42A0451-5FF5-41FF-8B29-FB865F2551D5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51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自反关系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844675"/>
            <a:ext cx="7537450" cy="4464050"/>
          </a:xfrm>
        </p:spPr>
        <p:txBody>
          <a:bodyPr/>
          <a:lstStyle/>
          <a:p>
            <a:pPr eaLnBrk="1" hangingPunct="1"/>
            <a:r>
              <a:rPr lang="zh-CN" altLang="en-US" sz="3200" dirty="0" smtClean="0"/>
              <a:t>若</a:t>
            </a:r>
            <a:r>
              <a:rPr lang="zh-CN" altLang="en-US" sz="3200" dirty="0" smtClean="0">
                <a:ea typeface="Batang" pitchFamily="18" charset="-127"/>
              </a:rPr>
              <a:t>∀</a:t>
            </a:r>
            <a:r>
              <a:rPr lang="en-US" altLang="zh-CN" sz="3200" dirty="0" smtClean="0">
                <a:ea typeface="Batang" pitchFamily="18" charset="-127"/>
              </a:rPr>
              <a:t>(</a:t>
            </a:r>
            <a:r>
              <a:rPr lang="en-US" altLang="zh-CN" sz="3200" dirty="0" err="1" smtClean="0">
                <a:ea typeface="Batang" pitchFamily="18" charset="-127"/>
              </a:rPr>
              <a:t>u,u</a:t>
            </a:r>
            <a:r>
              <a:rPr lang="en-US" altLang="zh-CN" sz="3200" dirty="0" smtClean="0">
                <a:ea typeface="Batang" pitchFamily="18" charset="-127"/>
              </a:rPr>
              <a:t>)∈U×U, R(</a:t>
            </a:r>
            <a:r>
              <a:rPr lang="en-US" altLang="zh-CN" sz="3200" dirty="0" err="1" smtClean="0">
                <a:ea typeface="Batang" pitchFamily="18" charset="-127"/>
              </a:rPr>
              <a:t>u,u</a:t>
            </a:r>
            <a:r>
              <a:rPr lang="en-US" altLang="zh-CN" sz="3200" dirty="0" smtClean="0">
                <a:ea typeface="Batang" pitchFamily="18" charset="-127"/>
              </a:rPr>
              <a:t>)=1,</a:t>
            </a:r>
            <a:r>
              <a:rPr lang="zh-CN" altLang="en-US" sz="3200" dirty="0" smtClean="0">
                <a:ea typeface="Batang" pitchFamily="18" charset="-127"/>
              </a:rPr>
              <a:t>则称</a:t>
            </a:r>
            <a:r>
              <a:rPr lang="en-US" altLang="zh-CN" sz="3200" dirty="0" smtClean="0">
                <a:ea typeface="Batang" pitchFamily="18" charset="-127"/>
              </a:rPr>
              <a:t>R</a:t>
            </a:r>
            <a:r>
              <a:rPr lang="zh-CN" altLang="en-US" sz="3200" dirty="0" smtClean="0">
                <a:ea typeface="Batang" pitchFamily="18" charset="-127"/>
              </a:rPr>
              <a:t>为</a:t>
            </a:r>
            <a:r>
              <a:rPr lang="en-US" altLang="zh-CN" sz="3200" dirty="0" smtClean="0">
                <a:ea typeface="Batang" pitchFamily="18" charset="-127"/>
              </a:rPr>
              <a:t>U</a:t>
            </a:r>
            <a:r>
              <a:rPr lang="zh-CN" altLang="en-US" sz="3200" dirty="0" smtClean="0"/>
              <a:t>上的</a:t>
            </a:r>
            <a:r>
              <a:rPr lang="zh-CN" altLang="en-US" sz="3200" u="sng" dirty="0" smtClean="0">
                <a:solidFill>
                  <a:srgbClr val="0033CC"/>
                </a:solidFill>
              </a:rPr>
              <a:t>自反关系</a:t>
            </a:r>
          </a:p>
          <a:p>
            <a:pPr eaLnBrk="1" hangingPunct="1"/>
            <a:r>
              <a:rPr lang="zh-CN" altLang="en-US" sz="3200" dirty="0" smtClean="0">
                <a:latin typeface="宋体" panose="02010600030101010101" pitchFamily="2" charset="-122"/>
              </a:rPr>
              <a:t>自反关系对应的矩阵是自反矩阵</a:t>
            </a:r>
          </a:p>
        </p:txBody>
      </p:sp>
      <p:graphicFrame>
        <p:nvGraphicFramePr>
          <p:cNvPr id="52230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3203575" y="4292600"/>
          <a:ext cx="3810000" cy="1890713"/>
        </p:xfrm>
        <a:graphic>
          <a:graphicData uri="http://schemas.openxmlformats.org/presentationml/2006/ole">
            <p:oleObj spid="_x0000_s98305" name="Equation" r:id="rId4" imgW="5321300" imgH="26416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页脚占位符 6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53251" name="灯片编号占位符 7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7FCB835-A5FF-47E4-B53C-E4F90B8F8340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52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恒等关系</a:t>
            </a: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844675"/>
            <a:ext cx="7681913" cy="44640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若</a:t>
            </a:r>
            <a:r>
              <a:rPr lang="zh-CN" altLang="en-US" smtClean="0">
                <a:ea typeface="Batang" pitchFamily="18" charset="-127"/>
              </a:rPr>
              <a:t>∀</a:t>
            </a:r>
            <a:r>
              <a:rPr lang="en-US" altLang="zh-CN" smtClean="0">
                <a:ea typeface="Batang" pitchFamily="18" charset="-127"/>
              </a:rPr>
              <a:t>(u,v)∈U×V,</a:t>
            </a:r>
            <a:r>
              <a:rPr lang="zh-CN" altLang="en-US" smtClean="0"/>
              <a:t>下面等式成立，则称</a:t>
            </a:r>
            <a:r>
              <a:rPr lang="en-US" altLang="zh-CN" smtClean="0"/>
              <a:t>I</a:t>
            </a:r>
            <a:r>
              <a:rPr lang="zh-CN" altLang="en-US" smtClean="0"/>
              <a:t>为</a:t>
            </a:r>
            <a:r>
              <a:rPr lang="zh-CN" altLang="en-US" u="sng" smtClean="0">
                <a:solidFill>
                  <a:srgbClr val="0033CC"/>
                </a:solidFill>
              </a:rPr>
              <a:t>恒等关系</a:t>
            </a:r>
            <a:r>
              <a:rPr lang="zh-CN" altLang="en-US" smtClean="0"/>
              <a:t>：</a:t>
            </a:r>
          </a:p>
        </p:txBody>
      </p:sp>
      <p:graphicFrame>
        <p:nvGraphicFramePr>
          <p:cNvPr id="53254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2771775" y="2924175"/>
          <a:ext cx="3529013" cy="1382713"/>
        </p:xfrm>
        <a:graphic>
          <a:graphicData uri="http://schemas.openxmlformats.org/presentationml/2006/ole">
            <p:oleObj spid="_x0000_s100354" name="Equation" r:id="rId4" imgW="1231366" imgH="482391" progId="">
              <p:embed/>
            </p:oleObj>
          </a:graphicData>
        </a:graphic>
      </p:graphicFrame>
      <p:graphicFrame>
        <p:nvGraphicFramePr>
          <p:cNvPr id="53255" name="Object 6"/>
          <p:cNvGraphicFramePr>
            <a:graphicFrameLocks noChangeAspect="1"/>
          </p:cNvGraphicFramePr>
          <p:nvPr>
            <p:ph sz="quarter" idx="3"/>
          </p:nvPr>
        </p:nvGraphicFramePr>
        <p:xfrm>
          <a:off x="3132138" y="4508500"/>
          <a:ext cx="3168650" cy="1811338"/>
        </p:xfrm>
        <a:graphic>
          <a:graphicData uri="http://schemas.openxmlformats.org/presentationml/2006/ole">
            <p:oleObj spid="_x0000_s100353" name="Equation" r:id="rId5" imgW="4622800" imgH="26416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页脚占位符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54275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A1414B2-1F27-43AB-BA83-DC77666A5B76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53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自反关系与恒等关系</a:t>
            </a:r>
          </a:p>
        </p:txBody>
      </p:sp>
      <p:graphicFrame>
        <p:nvGraphicFramePr>
          <p:cNvPr id="54277" name="Object 4"/>
          <p:cNvGraphicFramePr>
            <a:graphicFrameLocks noChangeAspect="1"/>
          </p:cNvGraphicFramePr>
          <p:nvPr>
            <p:ph sz="half" idx="1"/>
          </p:nvPr>
        </p:nvGraphicFramePr>
        <p:xfrm>
          <a:off x="1066800" y="3130550"/>
          <a:ext cx="3360738" cy="1668463"/>
        </p:xfrm>
        <a:graphic>
          <a:graphicData uri="http://schemas.openxmlformats.org/presentationml/2006/ole">
            <p:oleObj spid="_x0000_s102402" name="Equation" r:id="rId3" imgW="5321300" imgH="2641600" progId="">
              <p:embed/>
            </p:oleObj>
          </a:graphicData>
        </a:graphic>
      </p:graphicFrame>
      <p:graphicFrame>
        <p:nvGraphicFramePr>
          <p:cNvPr id="54278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5003800" y="3141663"/>
          <a:ext cx="2952750" cy="1685925"/>
        </p:xfrm>
        <a:graphic>
          <a:graphicData uri="http://schemas.openxmlformats.org/presentationml/2006/ole">
            <p:oleObj spid="_x0000_s102401" name="Equation" r:id="rId4" imgW="4622800" imgH="26416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8"/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55299" name="Rectangle 9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AC1E1DA-F4C4-43F1-88D5-63BD1EDAF8B5}" type="slidenum">
              <a:rPr kumimoji="0" lang="en-US" altLang="zh-CN" sz="1400" smtClean="0">
                <a:solidFill>
                  <a:schemeClr val="tx2"/>
                </a:solidFill>
              </a:rPr>
              <a:pPr eaLnBrk="1" hangingPunct="1"/>
              <a:t>54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170021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4-4 </a:t>
            </a:r>
            <a:r>
              <a:rPr lang="el-GR" altLang="zh-CN" smtClean="0">
                <a:cs typeface="Times New Roman" panose="02020603050405020304" pitchFamily="18" charset="0"/>
              </a:rPr>
              <a:t>λ</a:t>
            </a:r>
            <a:r>
              <a:rPr lang="zh-CN" altLang="en-US" smtClean="0"/>
              <a:t>截矩阵</a:t>
            </a:r>
          </a:p>
        </p:txBody>
      </p:sp>
      <p:graphicFrame>
        <p:nvGraphicFramePr>
          <p:cNvPr id="55301" name="Object 3"/>
          <p:cNvGraphicFramePr>
            <a:graphicFrameLocks noChangeAspect="1"/>
          </p:cNvGraphicFramePr>
          <p:nvPr/>
        </p:nvGraphicFramePr>
        <p:xfrm>
          <a:off x="3635375" y="4449763"/>
          <a:ext cx="3024188" cy="1643062"/>
        </p:xfrm>
        <a:graphic>
          <a:graphicData uri="http://schemas.openxmlformats.org/presentationml/2006/ole">
            <p:oleObj spid="_x0000_s104449" name="Clip" r:id="rId4" imgW="2979738" imgH="2795588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5632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18B85AA-E53A-4D7D-8990-D21351719B69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55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altLang="zh-CN" sz="4000" smtClean="0">
                <a:cs typeface="Times New Roman" panose="02020603050405020304" pitchFamily="18" charset="0"/>
              </a:rPr>
              <a:t>λ</a:t>
            </a:r>
            <a:r>
              <a:rPr lang="zh-CN" altLang="en-US" sz="4000" smtClean="0">
                <a:cs typeface="Times New Roman" panose="02020603050405020304" pitchFamily="18" charset="0"/>
              </a:rPr>
              <a:t>截集</a:t>
            </a:r>
            <a:r>
              <a:rPr lang="zh-CN" altLang="en-US" sz="4000" smtClean="0"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l-GR" altLang="zh-CN" sz="4000" smtClean="0">
                <a:cs typeface="Times New Roman" panose="02020603050405020304" pitchFamily="18" charset="0"/>
              </a:rPr>
              <a:t>λ</a:t>
            </a:r>
            <a:r>
              <a:rPr lang="zh-CN" altLang="en-US" sz="4000" smtClean="0"/>
              <a:t>截矩阵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模糊集合</a:t>
            </a:r>
            <a:r>
              <a:rPr lang="en-US" altLang="zh-CN" smtClean="0"/>
              <a:t>---- λ</a:t>
            </a:r>
            <a:r>
              <a:rPr lang="zh-CN" altLang="en-US" smtClean="0"/>
              <a:t>截集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模糊矩阵</a:t>
            </a:r>
            <a:r>
              <a:rPr lang="en-US" altLang="zh-CN" smtClean="0"/>
              <a:t>---- λ</a:t>
            </a:r>
            <a:r>
              <a:rPr lang="zh-CN" altLang="en-US" smtClean="0"/>
              <a:t>截矩阵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5734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8F06A28-8852-44CE-8B6B-B193B21AEABE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56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>
                <a:cs typeface="Times New Roman" panose="02020603050405020304" pitchFamily="18" charset="0"/>
              </a:rPr>
              <a:t>λ</a:t>
            </a:r>
            <a:r>
              <a:rPr lang="zh-CN" altLang="en-US" sz="4000" smtClean="0">
                <a:cs typeface="Times New Roman" panose="02020603050405020304" pitchFamily="18" charset="0"/>
              </a:rPr>
              <a:t>截矩阵的定义</a:t>
            </a:r>
          </a:p>
        </p:txBody>
      </p:sp>
      <p:sp>
        <p:nvSpPr>
          <p:cNvPr id="57349" name="Rectangle 3"/>
          <p:cNvSpPr>
            <a:spLocks noChangeArrowheads="1"/>
          </p:cNvSpPr>
          <p:nvPr/>
        </p:nvSpPr>
        <p:spPr bwMode="auto">
          <a:xfrm>
            <a:off x="457200" y="1600200"/>
            <a:ext cx="8291513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lnSpc>
                <a:spcPts val="5000"/>
              </a:lnSpc>
              <a:spcBef>
                <a:spcPct val="4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3600" b="1"/>
              <a:t>定义：设给定模糊矩阵</a:t>
            </a:r>
            <a:r>
              <a:rPr lang="en-US" altLang="zh-CN" sz="3600" b="1"/>
              <a:t>R=(r</a:t>
            </a:r>
            <a:r>
              <a:rPr lang="en-US" altLang="zh-CN" sz="3600" b="1" baseline="-25000"/>
              <a:t>ij</a:t>
            </a:r>
            <a:r>
              <a:rPr lang="en-US" altLang="zh-CN" sz="3600" b="1"/>
              <a:t>)</a:t>
            </a:r>
            <a:r>
              <a:rPr lang="en-US" altLang="zh-CN" sz="3600" b="1" baseline="-25000"/>
              <a:t>m</a:t>
            </a:r>
            <a:r>
              <a:rPr lang="en-US" altLang="zh-CN" sz="3600" b="1" baseline="-25000">
                <a:latin typeface="宋体" panose="02010600030101010101" pitchFamily="2" charset="-122"/>
              </a:rPr>
              <a:t>×n</a:t>
            </a:r>
            <a:r>
              <a:rPr lang="zh-CN" altLang="en-US" sz="3600" b="1"/>
              <a:t>，对任意</a:t>
            </a:r>
            <a:r>
              <a:rPr lang="en-US" altLang="zh-CN" sz="3600" b="1"/>
              <a:t>λ ∈[0,1]</a:t>
            </a:r>
            <a:r>
              <a:rPr lang="zh-CN" altLang="en-US" sz="3600" b="1"/>
              <a:t>，称</a:t>
            </a:r>
            <a:r>
              <a:rPr lang="en-US" altLang="zh-CN" sz="3600" b="1"/>
              <a:t>R</a:t>
            </a:r>
            <a:r>
              <a:rPr lang="en-US" altLang="zh-CN" sz="3600" b="1" baseline="-25000"/>
              <a:t>λ</a:t>
            </a:r>
            <a:r>
              <a:rPr lang="en-US" altLang="zh-CN" sz="3600" b="1"/>
              <a:t>=(r</a:t>
            </a:r>
            <a:r>
              <a:rPr lang="en-US" altLang="zh-CN" sz="3600" b="1" baseline="-25000"/>
              <a:t>ij</a:t>
            </a:r>
            <a:r>
              <a:rPr lang="en-US" altLang="zh-CN" sz="3600" b="1" baseline="30000"/>
              <a:t> </a:t>
            </a:r>
            <a:r>
              <a:rPr lang="en-US" altLang="zh-CN" sz="3600" b="1"/>
              <a:t>(λ) )</a:t>
            </a:r>
            <a:r>
              <a:rPr lang="zh-CN" altLang="en-US" sz="3600" b="1"/>
              <a:t>为</a:t>
            </a:r>
            <a:r>
              <a:rPr lang="en-US" altLang="zh-CN" sz="3600" b="1"/>
              <a:t>R</a:t>
            </a:r>
            <a:r>
              <a:rPr lang="zh-CN" altLang="en-US" sz="3600" b="1"/>
              <a:t>的</a:t>
            </a:r>
            <a:r>
              <a:rPr lang="en-US" altLang="zh-CN" sz="3600" b="1" u="sng">
                <a:solidFill>
                  <a:srgbClr val="0033CC"/>
                </a:solidFill>
              </a:rPr>
              <a:t>λ</a:t>
            </a:r>
            <a:r>
              <a:rPr lang="zh-CN" altLang="en-US" sz="3600" b="1" u="sng">
                <a:solidFill>
                  <a:srgbClr val="0033CC"/>
                </a:solidFill>
              </a:rPr>
              <a:t>截矩阵</a:t>
            </a:r>
            <a:r>
              <a:rPr lang="zh-CN" altLang="en-US" sz="3600" b="1"/>
              <a:t>，其中</a:t>
            </a:r>
          </a:p>
        </p:txBody>
      </p:sp>
      <p:graphicFrame>
        <p:nvGraphicFramePr>
          <p:cNvPr id="57350" name="Object 4"/>
          <p:cNvGraphicFramePr>
            <a:graphicFrameLocks noChangeAspect="1"/>
          </p:cNvGraphicFramePr>
          <p:nvPr/>
        </p:nvGraphicFramePr>
        <p:xfrm>
          <a:off x="2043113" y="3573463"/>
          <a:ext cx="5203825" cy="1966912"/>
        </p:xfrm>
        <a:graphic>
          <a:graphicData uri="http://schemas.openxmlformats.org/presentationml/2006/ole">
            <p:oleObj spid="_x0000_s105473" name="Equation" r:id="rId4" imgW="1079500" imgH="5080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5837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2AE10C0-151E-4DFA-AABA-42D196B50ED7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57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>
                <a:cs typeface="Times New Roman" panose="02020603050405020304" pitchFamily="18" charset="0"/>
              </a:rPr>
              <a:t>λ</a:t>
            </a:r>
            <a:r>
              <a:rPr lang="zh-CN" altLang="en-US" sz="4000" smtClean="0">
                <a:cs typeface="Times New Roman" panose="02020603050405020304" pitchFamily="18" charset="0"/>
              </a:rPr>
              <a:t>截矩阵</a:t>
            </a:r>
            <a:r>
              <a:rPr lang="en-US" altLang="zh-CN" sz="4000" smtClean="0">
                <a:cs typeface="Times New Roman" panose="02020603050405020304" pitchFamily="18" charset="0"/>
              </a:rPr>
              <a:t>——</a:t>
            </a:r>
            <a:r>
              <a:rPr lang="zh-CN" altLang="en-US" sz="4000" smtClean="0">
                <a:cs typeface="Times New Roman" panose="02020603050405020304" pitchFamily="18" charset="0"/>
              </a:rPr>
              <a:t>例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91513" cy="4924425"/>
          </a:xfrm>
          <a:noFill/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求模糊矩阵</a:t>
            </a:r>
            <a:r>
              <a:rPr lang="en-US" altLang="zh-CN" smtClean="0"/>
              <a:t>R</a:t>
            </a:r>
            <a:r>
              <a:rPr lang="zh-CN" altLang="en-US" smtClean="0"/>
              <a:t>在</a:t>
            </a:r>
            <a:r>
              <a:rPr lang="en-US" altLang="zh-CN" smtClean="0"/>
              <a:t>λ=0.5</a:t>
            </a:r>
            <a:r>
              <a:rPr lang="zh-CN" altLang="en-US" smtClean="0"/>
              <a:t>时的</a:t>
            </a:r>
            <a:r>
              <a:rPr lang="en-US" altLang="zh-CN" smtClean="0"/>
              <a:t>λ</a:t>
            </a:r>
            <a:r>
              <a:rPr lang="zh-CN" altLang="en-US" smtClean="0"/>
              <a:t>截矩阵</a:t>
            </a:r>
          </a:p>
        </p:txBody>
      </p:sp>
      <p:graphicFrame>
        <p:nvGraphicFramePr>
          <p:cNvPr id="58374" name="Object 4"/>
          <p:cNvGraphicFramePr>
            <a:graphicFrameLocks noChangeAspect="1"/>
          </p:cNvGraphicFramePr>
          <p:nvPr/>
        </p:nvGraphicFramePr>
        <p:xfrm>
          <a:off x="1331913" y="2636838"/>
          <a:ext cx="5327650" cy="2700337"/>
        </p:xfrm>
        <a:graphic>
          <a:graphicData uri="http://schemas.openxmlformats.org/presentationml/2006/ole">
            <p:oleObj spid="_x0000_s108545" name="Microsoft 公式 3.0" r:id="rId3" imgW="1803400" imgH="914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5939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3DD981A-7417-49DD-94C0-B2538E62228F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58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altLang="zh-CN" sz="4000" smtClean="0">
                <a:cs typeface="Times New Roman" panose="02020603050405020304" pitchFamily="18" charset="0"/>
              </a:rPr>
              <a:t>λ</a:t>
            </a:r>
            <a:r>
              <a:rPr lang="zh-CN" altLang="en-US" sz="4000" smtClean="0"/>
              <a:t>截矩阵的性质</a:t>
            </a:r>
            <a:r>
              <a:rPr lang="en-US" altLang="zh-CN" sz="4000" smtClean="0"/>
              <a:t>1</a:t>
            </a:r>
          </a:p>
        </p:txBody>
      </p:sp>
      <p:graphicFrame>
        <p:nvGraphicFramePr>
          <p:cNvPr id="59397" name="Object 4"/>
          <p:cNvGraphicFramePr>
            <a:graphicFrameLocks noChangeAspect="1"/>
          </p:cNvGraphicFramePr>
          <p:nvPr>
            <p:ph idx="1"/>
          </p:nvPr>
        </p:nvGraphicFramePr>
        <p:xfrm>
          <a:off x="1403350" y="3030538"/>
          <a:ext cx="6913563" cy="808037"/>
        </p:xfrm>
        <a:graphic>
          <a:graphicData uri="http://schemas.openxmlformats.org/presentationml/2006/ole">
            <p:oleObj spid="_x0000_s110593" name="Equation" r:id="rId4" imgW="1955800" imgH="2286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6041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DA65DF1-B4B8-4653-A8A3-53362BC94910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59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altLang="zh-CN" sz="4000" smtClean="0">
                <a:cs typeface="Times New Roman" panose="02020603050405020304" pitchFamily="18" charset="0"/>
              </a:rPr>
              <a:t>λ</a:t>
            </a:r>
            <a:r>
              <a:rPr lang="zh-CN" altLang="en-US" sz="4000" smtClean="0"/>
              <a:t>截矩阵的性质</a:t>
            </a:r>
            <a:r>
              <a:rPr lang="en-US" altLang="zh-CN" sz="4000" smtClean="0"/>
              <a:t>2</a:t>
            </a:r>
          </a:p>
        </p:txBody>
      </p:sp>
      <p:graphicFrame>
        <p:nvGraphicFramePr>
          <p:cNvPr id="60421" name="Object 4"/>
          <p:cNvGraphicFramePr>
            <a:graphicFrameLocks noChangeAspect="1"/>
          </p:cNvGraphicFramePr>
          <p:nvPr>
            <p:ph idx="1"/>
          </p:nvPr>
        </p:nvGraphicFramePr>
        <p:xfrm>
          <a:off x="2195513" y="2852738"/>
          <a:ext cx="5329237" cy="2085975"/>
        </p:xfrm>
        <a:graphic>
          <a:graphicData uri="http://schemas.openxmlformats.org/presentationml/2006/ole">
            <p:oleObj spid="_x0000_s111617" name="Equation" r:id="rId3" imgW="1168400" imgH="4572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819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D7E7198-ACCF-41D6-9D5B-0BB6BCAD453B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6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关系</a:t>
            </a:r>
            <a:r>
              <a:rPr lang="en-US" altLang="zh-CN" sz="4000" smtClean="0"/>
              <a:t>——</a:t>
            </a:r>
            <a:r>
              <a:rPr lang="zh-CN" altLang="en-US" sz="4000" smtClean="0"/>
              <a:t>例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U={</a:t>
            </a:r>
            <a:r>
              <a:rPr lang="zh-CN" altLang="en-US" dirty="0" smtClean="0"/>
              <a:t>毛泽东，邓小平，老布什</a:t>
            </a:r>
            <a:r>
              <a:rPr lang="en-US" altLang="zh-CN" dirty="0" smtClean="0"/>
              <a:t>}</a:t>
            </a:r>
          </a:p>
          <a:p>
            <a:pPr eaLnBrk="1" hangingPunct="1"/>
            <a:r>
              <a:rPr lang="en-US" altLang="zh-CN" dirty="0" smtClean="0"/>
              <a:t>V={</a:t>
            </a:r>
            <a:r>
              <a:rPr lang="zh-CN" altLang="en-US" dirty="0" smtClean="0"/>
              <a:t>毛岸英，邓朴方，小布什</a:t>
            </a:r>
            <a:r>
              <a:rPr lang="en-US" altLang="zh-CN" dirty="0" smtClean="0"/>
              <a:t>}</a:t>
            </a:r>
          </a:p>
          <a:p>
            <a:pPr eaLnBrk="1" hangingPunct="1"/>
            <a:r>
              <a:rPr lang="zh-CN" altLang="en-US" dirty="0" smtClean="0"/>
              <a:t>二元组集合</a:t>
            </a:r>
            <a:r>
              <a:rPr lang="en-US" altLang="zh-CN" dirty="0" smtClean="0"/>
              <a:t>R ={(</a:t>
            </a:r>
            <a:r>
              <a:rPr lang="zh-CN" altLang="en-US" dirty="0" smtClean="0"/>
              <a:t>毛泽东</a:t>
            </a:r>
            <a:r>
              <a:rPr lang="en-US" altLang="zh-CN" dirty="0" smtClean="0"/>
              <a:t>,</a:t>
            </a:r>
            <a:r>
              <a:rPr lang="zh-CN" altLang="en-US" dirty="0" smtClean="0"/>
              <a:t>毛岸英</a:t>
            </a:r>
            <a:r>
              <a:rPr lang="en-US" altLang="zh-CN" dirty="0" smtClean="0"/>
              <a:t>), </a:t>
            </a:r>
            <a:r>
              <a:rPr lang="zh-CN" altLang="en-US" dirty="0" smtClean="0"/>
              <a:t>（邓小平</a:t>
            </a:r>
            <a:r>
              <a:rPr lang="en-US" altLang="zh-CN" dirty="0" smtClean="0"/>
              <a:t>,</a:t>
            </a:r>
            <a:r>
              <a:rPr lang="zh-CN" altLang="en-US" dirty="0" smtClean="0"/>
              <a:t>邓朴方</a:t>
            </a:r>
            <a:r>
              <a:rPr lang="en-US" altLang="zh-CN" dirty="0" smtClean="0"/>
              <a:t>), (</a:t>
            </a:r>
            <a:r>
              <a:rPr lang="zh-CN" altLang="en-US" dirty="0" smtClean="0"/>
              <a:t>老布什</a:t>
            </a:r>
            <a:r>
              <a:rPr lang="en-US" altLang="zh-CN" dirty="0" smtClean="0"/>
              <a:t>,</a:t>
            </a:r>
            <a:r>
              <a:rPr lang="zh-CN" altLang="en-US" dirty="0" smtClean="0"/>
              <a:t>小布什</a:t>
            </a:r>
            <a:r>
              <a:rPr lang="en-US" altLang="zh-CN" dirty="0" smtClean="0"/>
              <a:t>)}</a:t>
            </a:r>
            <a:r>
              <a:rPr lang="zh-CN" altLang="en-US" dirty="0" smtClean="0"/>
              <a:t>是什么？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6144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4B7FAE5-9396-4A08-AE88-20BAA22D009F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60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课堂作业</a:t>
            </a:r>
            <a:r>
              <a:rPr lang="en-US" altLang="zh-CN" sz="4000" smtClean="0"/>
              <a:t>(3-1)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pic>
        <p:nvPicPr>
          <p:cNvPr id="6144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916113"/>
            <a:ext cx="7777162" cy="258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6246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C5A8719-D18B-40D3-A624-3F9BCA4C120B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61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课堂作业</a:t>
            </a:r>
            <a:r>
              <a:rPr lang="en-US" altLang="zh-CN" sz="4000" smtClean="0"/>
              <a:t>(3-2)</a:t>
            </a:r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若</a:t>
            </a:r>
            <a:r>
              <a:rPr lang="zh-CN" altLang="en-US" dirty="0">
                <a:ea typeface="Batang" pitchFamily="18" charset="-127"/>
              </a:rPr>
              <a:t>∀</a:t>
            </a:r>
            <a:r>
              <a:rPr lang="en-US" altLang="zh-CN" dirty="0">
                <a:ea typeface="Batang" pitchFamily="18" charset="-127"/>
              </a:rPr>
              <a:t>(</a:t>
            </a:r>
            <a:r>
              <a:rPr lang="en-US" altLang="zh-CN" dirty="0" err="1">
                <a:ea typeface="Batang" pitchFamily="18" charset="-127"/>
              </a:rPr>
              <a:t>u,u</a:t>
            </a:r>
            <a:r>
              <a:rPr lang="en-US" altLang="zh-CN" dirty="0">
                <a:ea typeface="Batang" pitchFamily="18" charset="-127"/>
              </a:rPr>
              <a:t>)∈U×U, R(</a:t>
            </a:r>
            <a:r>
              <a:rPr lang="en-US" altLang="zh-CN" dirty="0" err="1">
                <a:ea typeface="Batang" pitchFamily="18" charset="-127"/>
              </a:rPr>
              <a:t>u,u</a:t>
            </a:r>
            <a:r>
              <a:rPr lang="en-US" altLang="zh-CN" dirty="0">
                <a:ea typeface="Batang" pitchFamily="18" charset="-127"/>
              </a:rPr>
              <a:t>)=1,</a:t>
            </a:r>
            <a:r>
              <a:rPr lang="zh-CN" altLang="en-US" dirty="0">
                <a:ea typeface="Batang" pitchFamily="18" charset="-127"/>
              </a:rPr>
              <a:t>则称</a:t>
            </a:r>
            <a:r>
              <a:rPr lang="en-US" altLang="zh-CN" dirty="0">
                <a:ea typeface="Batang" pitchFamily="18" charset="-127"/>
              </a:rPr>
              <a:t>R</a:t>
            </a:r>
            <a:r>
              <a:rPr lang="zh-CN" altLang="en-US" dirty="0">
                <a:ea typeface="Batang" pitchFamily="18" charset="-127"/>
              </a:rPr>
              <a:t>为</a:t>
            </a:r>
            <a:r>
              <a:rPr lang="en-US" altLang="zh-CN" dirty="0">
                <a:ea typeface="Batang" pitchFamily="18" charset="-127"/>
              </a:rPr>
              <a:t>U</a:t>
            </a:r>
            <a:r>
              <a:rPr lang="zh-CN" altLang="en-US" dirty="0"/>
              <a:t>上的</a:t>
            </a:r>
            <a:r>
              <a:rPr lang="zh-CN" altLang="en-US" u="sng" dirty="0">
                <a:solidFill>
                  <a:srgbClr val="0033CC"/>
                </a:solidFill>
              </a:rPr>
              <a:t>自反</a:t>
            </a:r>
            <a:r>
              <a:rPr lang="zh-CN" altLang="en-US" u="sng" dirty="0" smtClean="0">
                <a:solidFill>
                  <a:srgbClr val="0033CC"/>
                </a:solidFill>
              </a:rPr>
              <a:t>关系</a:t>
            </a:r>
            <a:endParaRPr lang="en-US" altLang="zh-CN" dirty="0"/>
          </a:p>
          <a:p>
            <a:pPr eaLnBrk="1" hangingPunct="1"/>
            <a:endParaRPr lang="zh-CN" altLang="zh-CN" dirty="0" smtClean="0"/>
          </a:p>
        </p:txBody>
      </p:sp>
      <p:grpSp>
        <p:nvGrpSpPr>
          <p:cNvPr id="62470" name="Group 7"/>
          <p:cNvGrpSpPr/>
          <p:nvPr/>
        </p:nvGrpSpPr>
        <p:grpSpPr bwMode="auto">
          <a:xfrm>
            <a:off x="1403350" y="2439988"/>
            <a:ext cx="7416800" cy="1485900"/>
            <a:chOff x="884" y="1537"/>
            <a:chExt cx="4672" cy="936"/>
          </a:xfrm>
        </p:grpSpPr>
        <p:pic>
          <p:nvPicPr>
            <p:cNvPr id="62471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4" y="1537"/>
              <a:ext cx="4672" cy="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2472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2" y="2024"/>
              <a:ext cx="3901" cy="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6349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6BAC4DC-B4A8-4D93-89AB-0C2A9D766F50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62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课堂作业</a:t>
            </a:r>
            <a:r>
              <a:rPr lang="en-US" altLang="zh-CN" sz="4000" smtClean="0"/>
              <a:t>(3-3)</a:t>
            </a:r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grpSp>
        <p:nvGrpSpPr>
          <p:cNvPr id="63494" name="Group 7"/>
          <p:cNvGrpSpPr/>
          <p:nvPr/>
        </p:nvGrpSpPr>
        <p:grpSpPr bwMode="auto">
          <a:xfrm>
            <a:off x="1116013" y="1844675"/>
            <a:ext cx="7777162" cy="4337050"/>
            <a:chOff x="703" y="1162"/>
            <a:chExt cx="4899" cy="2732"/>
          </a:xfrm>
        </p:grpSpPr>
        <p:pic>
          <p:nvPicPr>
            <p:cNvPr id="63495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" y="1162"/>
              <a:ext cx="4536" cy="1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496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" y="2569"/>
              <a:ext cx="2223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497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" y="2795"/>
              <a:ext cx="4854" cy="1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 txBox="1">
            <a:spLocks noGrp="1"/>
          </p:cNvSpPr>
          <p:nvPr>
            <p:ph type="ftr" sz="quarter" idx="3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en-US" altLang="zh-CN" sz="1400" dirty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4099" name="Rectangle 9"/>
          <p:cNvSpPr txBox="1">
            <a:spLocks noGrp="1"/>
          </p:cNvSpPr>
          <p:nvPr>
            <p:ph type="sldNum" sz="quarter" idx="4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tx2"/>
                </a:solidFill>
              </a:rPr>
              <a:pPr lvl="0" algn="r" eaLnBrk="1" hangingPunct="1"/>
              <a:t>63</a:t>
            </a:fld>
            <a:endParaRPr lang="en-US" altLang="zh-CN" sz="1400" dirty="0">
              <a:solidFill>
                <a:schemeClr val="tx2"/>
              </a:solidFill>
            </a:endParaRPr>
          </a:p>
        </p:txBody>
      </p:sp>
      <p:sp>
        <p:nvSpPr>
          <p:cNvPr id="4100" name="Rectangle 2"/>
          <p:cNvSpPr>
            <a:spLocks noGrp="1"/>
          </p:cNvSpPr>
          <p:nvPr>
            <p:ph type="ctr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kumimoji="1" lang="zh-CN" altLang="en-US" dirty="0">
                <a:latin typeface="+mj-lt"/>
                <a:ea typeface="+mj-ea"/>
                <a:cs typeface="+mj-cs"/>
              </a:rPr>
              <a:t>作业答案</a:t>
            </a:r>
          </a:p>
        </p:txBody>
      </p:sp>
      <p:graphicFrame>
        <p:nvGraphicFramePr>
          <p:cNvPr id="4101" name="Object 3"/>
          <p:cNvGraphicFramePr>
            <a:graphicFrameLocks/>
          </p:cNvGraphicFramePr>
          <p:nvPr/>
        </p:nvGraphicFramePr>
        <p:xfrm>
          <a:off x="1258888" y="4149725"/>
          <a:ext cx="2409825" cy="862013"/>
        </p:xfrm>
        <a:graphic>
          <a:graphicData uri="http://schemas.openxmlformats.org/presentationml/2006/ole">
            <p:oleObj spid="_x0000_s3076" r:id="rId4" imgW="597420" imgH="422944" progId="">
              <p:embed/>
            </p:oleObj>
          </a:graphicData>
        </a:graphic>
      </p:graphicFrame>
      <p:graphicFrame>
        <p:nvGraphicFramePr>
          <p:cNvPr id="4102" name="Object 4"/>
          <p:cNvGraphicFramePr>
            <a:graphicFrameLocks/>
          </p:cNvGraphicFramePr>
          <p:nvPr/>
        </p:nvGraphicFramePr>
        <p:xfrm>
          <a:off x="4356100" y="4365625"/>
          <a:ext cx="1192213" cy="731838"/>
        </p:xfrm>
        <a:graphic>
          <a:graphicData uri="http://schemas.openxmlformats.org/presentationml/2006/ole">
            <p:oleObj spid="_x0000_s3077" r:id="rId5" imgW="982066" imgH="1190549" progId="">
              <p:embed/>
            </p:oleObj>
          </a:graphicData>
        </a:graphic>
      </p:graphicFrame>
      <p:graphicFrame>
        <p:nvGraphicFramePr>
          <p:cNvPr id="4103" name="Object 5"/>
          <p:cNvGraphicFramePr>
            <a:graphicFrameLocks/>
          </p:cNvGraphicFramePr>
          <p:nvPr/>
        </p:nvGraphicFramePr>
        <p:xfrm>
          <a:off x="6011863" y="4221163"/>
          <a:ext cx="1223962" cy="763587"/>
        </p:xfrm>
        <a:graphic>
          <a:graphicData uri="http://schemas.openxmlformats.org/presentationml/2006/ole">
            <p:oleObj spid="_x0000_s3078" r:id="rId6" imgW="1576426" imgH="1942186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页脚占位符 4"/>
          <p:cNvSpPr txBox="1">
            <a:spLocks noGrp="1"/>
          </p:cNvSpPr>
          <p:nvPr>
            <p:ph type="ftr" sz="quarter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en-US" altLang="zh-CN" sz="1400" dirty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512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dirty="0">
                <a:solidFill>
                  <a:schemeClr val="tx2"/>
                </a:solidFill>
              </a:rPr>
              <a:pPr lvl="0" algn="r" eaLnBrk="1" hangingPunct="1"/>
              <a:t>64</a:t>
            </a:fld>
            <a:endParaRPr lang="en-US" altLang="zh-CN" sz="1400" dirty="0">
              <a:solidFill>
                <a:schemeClr val="tx2"/>
              </a:solidFill>
            </a:endParaRPr>
          </a:p>
        </p:txBody>
      </p:sp>
      <p:grpSp>
        <p:nvGrpSpPr>
          <p:cNvPr id="5125" name="Group 3"/>
          <p:cNvGrpSpPr/>
          <p:nvPr/>
        </p:nvGrpSpPr>
        <p:grpSpPr>
          <a:xfrm>
            <a:off x="1403350" y="2439988"/>
            <a:ext cx="7416800" cy="1485900"/>
            <a:chOff x="884" y="1537"/>
            <a:chExt cx="4672" cy="936"/>
          </a:xfrm>
        </p:grpSpPr>
        <p:pic>
          <p:nvPicPr>
            <p:cNvPr id="5127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4" y="1537"/>
              <a:ext cx="4672" cy="485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5128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02" y="2024"/>
              <a:ext cx="3901" cy="449"/>
            </a:xfrm>
            <a:prstGeom prst="rect">
              <a:avLst/>
            </a:prstGeom>
            <a:noFill/>
            <a:ln w="9525">
              <a:noFill/>
            </a:ln>
          </p:spPr>
        </p:pic>
      </p:grpSp>
      <p:graphicFrame>
        <p:nvGraphicFramePr>
          <p:cNvPr id="5126" name="Object 6"/>
          <p:cNvGraphicFramePr>
            <a:graphicFrameLocks/>
          </p:cNvGraphicFramePr>
          <p:nvPr>
            <p:ph idx="1"/>
          </p:nvPr>
        </p:nvGraphicFramePr>
        <p:xfrm>
          <a:off x="1763713" y="4149725"/>
          <a:ext cx="6096000" cy="1463675"/>
        </p:xfrm>
        <a:graphic>
          <a:graphicData uri="http://schemas.openxmlformats.org/presentationml/2006/ole">
            <p:oleObj spid="_x0000_s118785" r:id="rId5" imgW="1905000" imgH="457200" progId="">
              <p:embed/>
            </p:oleObj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脚占位符 4"/>
          <p:cNvSpPr txBox="1">
            <a:spLocks noGrp="1"/>
          </p:cNvSpPr>
          <p:nvPr>
            <p:ph type="ftr" sz="quarter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en-US" altLang="zh-CN" sz="1400" dirty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614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dirty="0">
                <a:solidFill>
                  <a:schemeClr val="tx2"/>
                </a:solidFill>
              </a:rPr>
              <a:pPr lvl="0" algn="r" eaLnBrk="1" hangingPunct="1"/>
              <a:t>65</a:t>
            </a:fld>
            <a:endParaRPr lang="en-US" altLang="zh-CN" sz="1400" dirty="0">
              <a:solidFill>
                <a:schemeClr val="tx2"/>
              </a:solidFill>
            </a:endParaRPr>
          </a:p>
        </p:txBody>
      </p:sp>
      <p:sp>
        <p:nvSpPr>
          <p:cNvPr id="614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endParaRPr lang="zh-CN" altLang="zh-CN" dirty="0"/>
          </a:p>
        </p:txBody>
      </p:sp>
      <p:grpSp>
        <p:nvGrpSpPr>
          <p:cNvPr id="6150" name="Group 4"/>
          <p:cNvGrpSpPr/>
          <p:nvPr/>
        </p:nvGrpSpPr>
        <p:grpSpPr>
          <a:xfrm>
            <a:off x="1116013" y="1844675"/>
            <a:ext cx="7777162" cy="4337050"/>
            <a:chOff x="703" y="1162"/>
            <a:chExt cx="4899" cy="2732"/>
          </a:xfrm>
        </p:grpSpPr>
        <p:pic>
          <p:nvPicPr>
            <p:cNvPr id="6151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3" y="1162"/>
              <a:ext cx="4536" cy="1406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152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8" y="2569"/>
              <a:ext cx="2223" cy="24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153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8" y="2795"/>
              <a:ext cx="4854" cy="109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页脚占位符 4"/>
          <p:cNvSpPr txBox="1">
            <a:spLocks noGrp="1"/>
          </p:cNvSpPr>
          <p:nvPr>
            <p:ph type="ftr" sz="quarter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en-US" altLang="zh-CN" sz="1400" dirty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717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dirty="0">
                <a:solidFill>
                  <a:schemeClr val="tx2"/>
                </a:solidFill>
              </a:rPr>
              <a:pPr lvl="0" algn="r" eaLnBrk="1" hangingPunct="1"/>
              <a:t>66</a:t>
            </a:fld>
            <a:endParaRPr lang="en-US" altLang="zh-CN" sz="1400" dirty="0">
              <a:solidFill>
                <a:schemeClr val="tx2"/>
              </a:solidFill>
            </a:endParaRPr>
          </a:p>
        </p:txBody>
      </p:sp>
      <p:sp>
        <p:nvSpPr>
          <p:cNvPr id="717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endParaRPr lang="zh-CN" altLang="zh-CN" dirty="0"/>
          </a:p>
        </p:txBody>
      </p:sp>
      <p:pic>
        <p:nvPicPr>
          <p:cNvPr id="717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013" y="1649413"/>
            <a:ext cx="6335712" cy="28590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888" y="4797425"/>
            <a:ext cx="7058025" cy="14938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63688" y="2852936"/>
            <a:ext cx="6122640" cy="1396752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9600" b="1" dirty="0" smtClean="0"/>
              <a:t>19-20</a:t>
            </a:r>
            <a:r>
              <a:rPr lang="zh-CN" altLang="en-US" sz="9600" b="1" dirty="0" smtClean="0"/>
              <a:t>学时</a:t>
            </a:r>
            <a:endParaRPr lang="zh-CN" altLang="en-US" sz="9600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8A082E-7C2F-421E-8103-89BE048DEB37}" type="datetime1">
              <a:rPr lang="zh-CN" altLang="en-US" smtClean="0"/>
              <a:pPr>
                <a:defRPr/>
              </a:pPr>
              <a:t>2020/12/22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A26153-FE1C-4314-B15C-F41B0BD7D707}" type="slidenum">
              <a:rPr lang="en-US" altLang="zh-CN" smtClean="0"/>
              <a:pPr>
                <a:defRPr/>
              </a:pPr>
              <a:t>67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8"/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65539" name="Rectangle 9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C0D351F-473C-4525-BCE8-85C6112299A3}" type="slidenum">
              <a:rPr kumimoji="0" lang="en-US" altLang="zh-CN" sz="1400" smtClean="0">
                <a:solidFill>
                  <a:schemeClr val="tx2"/>
                </a:solidFill>
              </a:rPr>
              <a:pPr eaLnBrk="1" hangingPunct="1"/>
              <a:t>68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170021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4-5 </a:t>
            </a:r>
            <a:r>
              <a:rPr lang="zh-CN" altLang="en-US" smtClean="0"/>
              <a:t>模糊关系的合成</a:t>
            </a:r>
          </a:p>
        </p:txBody>
      </p:sp>
      <p:graphicFrame>
        <p:nvGraphicFramePr>
          <p:cNvPr id="65541" name="Object 3"/>
          <p:cNvGraphicFramePr>
            <a:graphicFrameLocks noChangeAspect="1"/>
          </p:cNvGraphicFramePr>
          <p:nvPr/>
        </p:nvGraphicFramePr>
        <p:xfrm>
          <a:off x="3635375" y="4449763"/>
          <a:ext cx="3024188" cy="1643062"/>
        </p:xfrm>
        <a:graphic>
          <a:graphicData uri="http://schemas.openxmlformats.org/presentationml/2006/ole">
            <p:oleObj spid="_x0000_s120833" name="Clip" r:id="rId4" imgW="2979738" imgH="2795588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页脚占位符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66563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6E723B6-16DC-444E-98A9-2FAF8ADAE1F7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69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经典关系的合成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844675"/>
            <a:ext cx="7466013" cy="4464050"/>
          </a:xfrm>
        </p:spPr>
        <p:txBody>
          <a:bodyPr/>
          <a:lstStyle/>
          <a:p>
            <a:pPr eaLnBrk="1" hangingPunct="1"/>
            <a:r>
              <a:rPr lang="en-US" altLang="zh-CN" sz="3200" smtClean="0"/>
              <a:t>X</a:t>
            </a:r>
            <a:r>
              <a:rPr lang="zh-CN" altLang="en-US" sz="3200" smtClean="0"/>
              <a:t>表示人群</a:t>
            </a:r>
          </a:p>
          <a:p>
            <a:pPr eaLnBrk="1" hangingPunct="1"/>
            <a:r>
              <a:rPr lang="zh-CN" altLang="en-US" sz="3200" smtClean="0"/>
              <a:t>兄弟关系</a:t>
            </a:r>
            <a:r>
              <a:rPr lang="en-US" altLang="zh-CN" sz="3200" smtClean="0"/>
              <a:t>Q</a:t>
            </a:r>
            <a:r>
              <a:rPr lang="zh-CN" altLang="en-US" sz="3200" smtClean="0"/>
              <a:t>：</a:t>
            </a:r>
            <a:r>
              <a:rPr lang="en-US" altLang="zh-CN" sz="3200" smtClean="0"/>
              <a:t>X</a:t>
            </a:r>
            <a:r>
              <a:rPr lang="en-US" altLang="zh-CN" sz="3200" smtClean="0">
                <a:sym typeface="Wingdings" panose="05000000000000000000" pitchFamily="2" charset="2"/>
              </a:rPr>
              <a:t>X</a:t>
            </a:r>
            <a:r>
              <a:rPr lang="zh-CN" altLang="en-US" sz="3200" smtClean="0">
                <a:sym typeface="Wingdings" panose="05000000000000000000" pitchFamily="2" charset="2"/>
              </a:rPr>
              <a:t>，</a:t>
            </a:r>
            <a:r>
              <a:rPr lang="zh-CN" altLang="en-US" sz="3200" smtClean="0"/>
              <a:t>父子关系</a:t>
            </a:r>
            <a:r>
              <a:rPr lang="en-US" altLang="zh-CN" sz="3200" smtClean="0"/>
              <a:t>R</a:t>
            </a:r>
            <a:r>
              <a:rPr lang="zh-CN" altLang="en-US" sz="3200" smtClean="0"/>
              <a:t>：</a:t>
            </a:r>
            <a:r>
              <a:rPr lang="en-US" altLang="zh-CN" sz="3200" smtClean="0"/>
              <a:t>X</a:t>
            </a:r>
            <a:r>
              <a:rPr lang="en-US" altLang="zh-CN" sz="3200" smtClean="0">
                <a:sym typeface="Wingdings" panose="05000000000000000000" pitchFamily="2" charset="2"/>
              </a:rPr>
              <a:t>X</a:t>
            </a:r>
            <a:r>
              <a:rPr lang="zh-CN" altLang="en-US" sz="3200" smtClean="0">
                <a:sym typeface="Wingdings" panose="05000000000000000000" pitchFamily="2" charset="2"/>
              </a:rPr>
              <a:t>，叔侄关系</a:t>
            </a:r>
            <a:r>
              <a:rPr lang="en-US" altLang="zh-CN" sz="3200" smtClean="0">
                <a:sym typeface="Wingdings" panose="05000000000000000000" pitchFamily="2" charset="2"/>
              </a:rPr>
              <a:t>S</a:t>
            </a:r>
            <a:r>
              <a:rPr lang="zh-CN" altLang="en-US" sz="3200" smtClean="0">
                <a:sym typeface="Wingdings" panose="05000000000000000000" pitchFamily="2" charset="2"/>
              </a:rPr>
              <a:t>：</a:t>
            </a:r>
            <a:r>
              <a:rPr lang="en-US" altLang="zh-CN" sz="3200" smtClean="0">
                <a:sym typeface="Wingdings" panose="05000000000000000000" pitchFamily="2" charset="2"/>
              </a:rPr>
              <a:t>XX</a:t>
            </a:r>
          </a:p>
          <a:p>
            <a:pPr eaLnBrk="1" hangingPunct="1"/>
            <a:r>
              <a:rPr lang="zh-CN" altLang="en-US" sz="3200" smtClean="0">
                <a:sym typeface="Wingdings" panose="05000000000000000000" pitchFamily="2" charset="2"/>
              </a:rPr>
              <a:t>问：</a:t>
            </a:r>
            <a:r>
              <a:rPr lang="en-US" altLang="zh-CN" sz="3200" smtClean="0">
                <a:sym typeface="Wingdings" panose="05000000000000000000" pitchFamily="2" charset="2"/>
              </a:rPr>
              <a:t>Q,R,S</a:t>
            </a:r>
            <a:r>
              <a:rPr lang="zh-CN" altLang="en-US" sz="3200" smtClean="0">
                <a:sym typeface="Wingdings" panose="05000000000000000000" pitchFamily="2" charset="2"/>
              </a:rPr>
              <a:t>这三个关系之间存在着什么关系？</a:t>
            </a:r>
          </a:p>
          <a:p>
            <a:pPr eaLnBrk="1" hangingPunct="1"/>
            <a:endParaRPr lang="en-US" altLang="zh-CN" sz="3200" smtClean="0"/>
          </a:p>
        </p:txBody>
      </p:sp>
      <p:graphicFrame>
        <p:nvGraphicFramePr>
          <p:cNvPr id="66566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3059113" y="4659313"/>
          <a:ext cx="3810000" cy="1385887"/>
        </p:xfrm>
        <a:graphic>
          <a:graphicData uri="http://schemas.openxmlformats.org/presentationml/2006/ole">
            <p:oleObj spid="_x0000_s124929" name="Equation" r:id="rId3" imgW="1257300" imgH="4572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921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AAAC5B7-53E5-41DD-BC66-F93E091CCAD9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7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“</a:t>
            </a:r>
            <a:r>
              <a:rPr lang="zh-CN" altLang="en-US" sz="4000" smtClean="0"/>
              <a:t>经典关系”的定义</a:t>
            </a:r>
          </a:p>
        </p:txBody>
      </p:sp>
      <p:sp>
        <p:nvSpPr>
          <p:cNvPr id="84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000" smtClean="0"/>
              <a:t>定义：集合</a:t>
            </a:r>
            <a:r>
              <a:rPr lang="en-US" altLang="zh-CN" sz="4000" smtClean="0"/>
              <a:t>A,B</a:t>
            </a:r>
            <a:r>
              <a:rPr lang="zh-CN" altLang="en-US" sz="4000" smtClean="0"/>
              <a:t>的直积</a:t>
            </a:r>
            <a:r>
              <a:rPr lang="en-US" altLang="zh-CN" sz="4000" smtClean="0"/>
              <a:t>A×B={(a,b)|a∈A,b∈B}</a:t>
            </a:r>
            <a:r>
              <a:rPr lang="zh-CN" altLang="en-US" sz="4000" smtClean="0"/>
              <a:t>的一个子集</a:t>
            </a:r>
            <a:r>
              <a:rPr lang="en-US" altLang="zh-CN" sz="4000" smtClean="0"/>
              <a:t>R</a:t>
            </a:r>
            <a:r>
              <a:rPr lang="zh-CN" altLang="en-US" sz="4000" smtClean="0"/>
              <a:t>称为</a:t>
            </a:r>
            <a:r>
              <a:rPr lang="en-US" altLang="zh-CN" sz="4000" smtClean="0"/>
              <a:t>A</a:t>
            </a:r>
            <a:r>
              <a:rPr lang="zh-CN" altLang="en-US" sz="4000" smtClean="0"/>
              <a:t>到</a:t>
            </a:r>
            <a:r>
              <a:rPr lang="en-US" altLang="zh-CN" sz="4000" smtClean="0"/>
              <a:t>B</a:t>
            </a:r>
            <a:r>
              <a:rPr lang="zh-CN" altLang="en-US" sz="4000" smtClean="0"/>
              <a:t>的一个二元关系，简称</a:t>
            </a:r>
            <a:r>
              <a:rPr lang="zh-CN" altLang="en-US" sz="4000" u="sng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关系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6758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51967DE-2BAC-4891-9440-C1C0CBDF7B57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70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叔侄关系</a:t>
            </a:r>
          </a:p>
        </p:txBody>
      </p:sp>
      <p:sp>
        <p:nvSpPr>
          <p:cNvPr id="675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/>
              <a:t>x,z</a:t>
            </a:r>
            <a:r>
              <a:rPr lang="zh-CN" altLang="en-US" smtClean="0"/>
              <a:t>存在叔侄关系</a:t>
            </a:r>
            <a:r>
              <a:rPr lang="zh-CN" altLang="en-US" smtClean="0">
                <a:sym typeface="Wingdings" panose="05000000000000000000" pitchFamily="2" charset="2"/>
              </a:rPr>
              <a:t>（</a:t>
            </a:r>
            <a:r>
              <a:rPr lang="en-US" altLang="zh-CN" smtClean="0"/>
              <a:t>x</a:t>
            </a:r>
            <a:r>
              <a:rPr lang="zh-CN" altLang="en-US" smtClean="0"/>
              <a:t>是</a:t>
            </a:r>
            <a:r>
              <a:rPr lang="en-US" altLang="zh-CN" smtClean="0"/>
              <a:t>z</a:t>
            </a:r>
            <a:r>
              <a:rPr lang="zh-CN" altLang="en-US" smtClean="0"/>
              <a:t>的叔叔或伯伯）</a:t>
            </a:r>
            <a:r>
              <a:rPr lang="zh-CN" altLang="en-US" smtClean="0">
                <a:sym typeface="Wingdings" panose="05000000000000000000" pitchFamily="2" charset="2"/>
              </a:rPr>
              <a:t>？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>
                <a:sym typeface="Wingdings" panose="05000000000000000000" pitchFamily="2" charset="2"/>
              </a:rPr>
              <a:t>存在一个</a:t>
            </a:r>
            <a:r>
              <a:rPr lang="en-US" altLang="zh-CN" smtClean="0">
                <a:sym typeface="Wingdings" panose="05000000000000000000" pitchFamily="2" charset="2"/>
              </a:rPr>
              <a:t>y</a:t>
            </a:r>
            <a:r>
              <a:rPr lang="zh-CN" altLang="en-US" smtClean="0">
                <a:sym typeface="Wingdings" panose="05000000000000000000" pitchFamily="2" charset="2"/>
              </a:rPr>
              <a:t>，</a:t>
            </a:r>
            <a:r>
              <a:rPr lang="en-US" altLang="zh-CN" smtClean="0">
                <a:sym typeface="Wingdings" panose="05000000000000000000" pitchFamily="2" charset="2"/>
              </a:rPr>
              <a:t>y</a:t>
            </a:r>
            <a:r>
              <a:rPr lang="zh-CN" altLang="en-US" smtClean="0">
                <a:sym typeface="Wingdings" panose="05000000000000000000" pitchFamily="2" charset="2"/>
              </a:rPr>
              <a:t>是</a:t>
            </a:r>
            <a:r>
              <a:rPr lang="en-US" altLang="zh-CN" smtClean="0">
                <a:sym typeface="Wingdings" panose="05000000000000000000" pitchFamily="2" charset="2"/>
              </a:rPr>
              <a:t>x</a:t>
            </a:r>
            <a:r>
              <a:rPr lang="zh-CN" altLang="en-US" smtClean="0">
                <a:sym typeface="Wingdings" panose="05000000000000000000" pitchFamily="2" charset="2"/>
              </a:rPr>
              <a:t>的兄弟，且</a:t>
            </a:r>
            <a:r>
              <a:rPr lang="en-US" altLang="zh-CN" smtClean="0">
                <a:sym typeface="Wingdings" panose="05000000000000000000" pitchFamily="2" charset="2"/>
              </a:rPr>
              <a:t>y</a:t>
            </a:r>
            <a:r>
              <a:rPr lang="zh-CN" altLang="en-US" smtClean="0">
                <a:sym typeface="Wingdings" panose="05000000000000000000" pitchFamily="2" charset="2"/>
              </a:rPr>
              <a:t>是</a:t>
            </a:r>
            <a:r>
              <a:rPr lang="en-US" altLang="zh-CN" smtClean="0">
                <a:sym typeface="Wingdings" panose="05000000000000000000" pitchFamily="2" charset="2"/>
              </a:rPr>
              <a:t>z</a:t>
            </a:r>
            <a:r>
              <a:rPr lang="zh-CN" altLang="en-US" smtClean="0">
                <a:sym typeface="Wingdings" panose="05000000000000000000" pitchFamily="2" charset="2"/>
              </a:rPr>
              <a:t>父亲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sym typeface="Wingdings" panose="05000000000000000000" pitchFamily="2" charset="2"/>
              </a:rPr>
              <a:t>x</a:t>
            </a:r>
            <a:r>
              <a:rPr lang="en-US" altLang="zh-CN" smtClean="0">
                <a:solidFill>
                  <a:srgbClr val="0033CC"/>
                </a:solidFill>
                <a:sym typeface="Wingdings" panose="05000000000000000000" pitchFamily="2" charset="2"/>
              </a:rPr>
              <a:t>S</a:t>
            </a:r>
            <a:r>
              <a:rPr lang="en-US" altLang="zh-CN" smtClean="0">
                <a:sym typeface="Wingdings" panose="05000000000000000000" pitchFamily="2" charset="2"/>
              </a:rPr>
              <a:t>z</a:t>
            </a:r>
            <a:r>
              <a:rPr lang="zh-CN" altLang="en-US" smtClean="0">
                <a:sym typeface="Wingdings" panose="05000000000000000000" pitchFamily="2" charset="2"/>
              </a:rPr>
              <a:t>存在</a:t>
            </a:r>
            <a:r>
              <a:rPr lang="en-US" altLang="zh-CN" smtClean="0">
                <a:sym typeface="Wingdings" panose="05000000000000000000" pitchFamily="2" charset="2"/>
              </a:rPr>
              <a:t>y∈X,</a:t>
            </a:r>
            <a:r>
              <a:rPr lang="zh-CN" altLang="en-US" smtClean="0">
                <a:sym typeface="Wingdings" panose="05000000000000000000" pitchFamily="2" charset="2"/>
              </a:rPr>
              <a:t>使</a:t>
            </a:r>
            <a:r>
              <a:rPr lang="en-US" altLang="zh-CN" smtClean="0">
                <a:sym typeface="Wingdings" panose="05000000000000000000" pitchFamily="2" charset="2"/>
              </a:rPr>
              <a:t>x</a:t>
            </a:r>
            <a:r>
              <a:rPr lang="en-US" altLang="zh-CN" smtClean="0">
                <a:solidFill>
                  <a:srgbClr val="0033CC"/>
                </a:solidFill>
                <a:sym typeface="Wingdings" panose="05000000000000000000" pitchFamily="2" charset="2"/>
              </a:rPr>
              <a:t>Q</a:t>
            </a:r>
            <a:r>
              <a:rPr lang="en-US" altLang="zh-CN" smtClean="0">
                <a:sym typeface="Wingdings" panose="05000000000000000000" pitchFamily="2" charset="2"/>
              </a:rPr>
              <a:t>y</a:t>
            </a:r>
            <a:r>
              <a:rPr lang="zh-CN" altLang="en-US" smtClean="0">
                <a:sym typeface="Wingdings" panose="05000000000000000000" pitchFamily="2" charset="2"/>
              </a:rPr>
              <a:t>且</a:t>
            </a:r>
            <a:r>
              <a:rPr lang="en-US" altLang="zh-CN" smtClean="0">
                <a:sym typeface="Wingdings" panose="05000000000000000000" pitchFamily="2" charset="2"/>
              </a:rPr>
              <a:t>y</a:t>
            </a:r>
            <a:r>
              <a:rPr lang="en-US" altLang="zh-CN" smtClean="0">
                <a:solidFill>
                  <a:srgbClr val="0033CC"/>
                </a:solidFill>
                <a:sym typeface="Wingdings" panose="05000000000000000000" pitchFamily="2" charset="2"/>
              </a:rPr>
              <a:t>R</a:t>
            </a:r>
            <a:r>
              <a:rPr lang="en-US" altLang="zh-CN" smtClean="0">
                <a:sym typeface="Wingdings" panose="05000000000000000000" pitchFamily="2" charset="2"/>
              </a:rPr>
              <a:t>z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称叔侄关系</a:t>
            </a:r>
            <a:r>
              <a:rPr lang="en-US" altLang="zh-CN" smtClean="0"/>
              <a:t>S</a:t>
            </a:r>
            <a:r>
              <a:rPr lang="zh-CN" altLang="en-US" smtClean="0"/>
              <a:t>是兄弟关系</a:t>
            </a:r>
            <a:r>
              <a:rPr lang="en-US" altLang="zh-CN" smtClean="0"/>
              <a:t>Q</a:t>
            </a:r>
            <a:r>
              <a:rPr lang="zh-CN" altLang="en-US" smtClean="0"/>
              <a:t>和父子关系</a:t>
            </a:r>
            <a:r>
              <a:rPr lang="en-US" altLang="zh-CN" smtClean="0"/>
              <a:t>R</a:t>
            </a:r>
            <a:r>
              <a:rPr lang="zh-CN" altLang="en-US" smtClean="0"/>
              <a:t>的</a:t>
            </a:r>
            <a:r>
              <a:rPr lang="zh-CN" altLang="en-US" u="sng" smtClean="0">
                <a:solidFill>
                  <a:srgbClr val="0033CC"/>
                </a:solidFill>
              </a:rPr>
              <a:t>合成</a:t>
            </a:r>
            <a:r>
              <a:rPr lang="zh-CN" altLang="en-US" smtClean="0"/>
              <a:t>，记为</a:t>
            </a:r>
            <a:r>
              <a:rPr lang="en-US" altLang="zh-CN" smtClean="0"/>
              <a:t>S=Q</a:t>
            </a:r>
            <a:r>
              <a:rPr lang="ru-RU" altLang="zh-CN" smtClean="0">
                <a:cs typeface="Times New Roman" panose="02020603050405020304" pitchFamily="18" charset="0"/>
              </a:rPr>
              <a:t>о</a:t>
            </a:r>
            <a:r>
              <a:rPr lang="en-US" altLang="zh-CN" smtClean="0">
                <a:cs typeface="Times New Roman" panose="02020603050405020304" pitchFamily="18" charset="0"/>
              </a:rPr>
              <a:t>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6861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CEF9AD6-937C-4EEA-98C8-B39C4873EC8D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71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关系合成的定义</a:t>
            </a:r>
          </a:p>
        </p:txBody>
      </p:sp>
      <p:sp>
        <p:nvSpPr>
          <p:cNvPr id="686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设</a:t>
            </a:r>
            <a:r>
              <a:rPr lang="en-US" altLang="zh-CN" smtClean="0"/>
              <a:t>Q</a:t>
            </a:r>
            <a:r>
              <a:rPr lang="en-US" altLang="zh-CN" smtClean="0">
                <a:latin typeface="宋体" panose="02010600030101010101" pitchFamily="2" charset="-122"/>
              </a:rPr>
              <a:t>∈P(U×V),R∈P(V×W), S∈P(U×W)</a:t>
            </a:r>
          </a:p>
          <a:p>
            <a:pPr eaLnBrk="1" hangingPunct="1"/>
            <a:r>
              <a:rPr lang="zh-CN" altLang="en-US" smtClean="0">
                <a:latin typeface="宋体" panose="02010600030101010101" pitchFamily="2" charset="-122"/>
              </a:rPr>
              <a:t>若</a:t>
            </a:r>
            <a:r>
              <a:rPr lang="en-US" altLang="zh-CN" smtClean="0">
                <a:latin typeface="宋体" panose="02010600030101010101" pitchFamily="2" charset="-122"/>
              </a:rPr>
              <a:t>(u,w)∈S</a:t>
            </a:r>
            <a:r>
              <a:rPr lang="en-US" altLang="zh-CN" smtClean="0">
                <a:latin typeface="宋体" panose="02010600030101010101" pitchFamily="2" charset="-122"/>
                <a:sym typeface="Wingdings" panose="05000000000000000000" pitchFamily="2" charset="2"/>
              </a:rPr>
              <a:t></a:t>
            </a:r>
            <a:r>
              <a:rPr lang="zh-CN" altLang="en-US" smtClean="0">
                <a:latin typeface="宋体" panose="02010600030101010101" pitchFamily="2" charset="-122"/>
                <a:sym typeface="Wingdings" panose="05000000000000000000" pitchFamily="2" charset="2"/>
              </a:rPr>
              <a:t>存在</a:t>
            </a:r>
            <a:r>
              <a:rPr lang="en-US" altLang="zh-CN" smtClean="0">
                <a:latin typeface="宋体" panose="02010600030101010101" pitchFamily="2" charset="-122"/>
                <a:sym typeface="Wingdings" panose="05000000000000000000" pitchFamily="2" charset="2"/>
              </a:rPr>
              <a:t>v</a:t>
            </a:r>
            <a:r>
              <a:rPr lang="en-US" altLang="zh-CN" smtClean="0">
                <a:latin typeface="宋体" panose="02010600030101010101" pitchFamily="2" charset="-122"/>
              </a:rPr>
              <a:t>∈V,</a:t>
            </a:r>
            <a:r>
              <a:rPr lang="zh-CN" altLang="en-US" smtClean="0">
                <a:latin typeface="宋体" panose="02010600030101010101" pitchFamily="2" charset="-122"/>
              </a:rPr>
              <a:t>使</a:t>
            </a:r>
            <a:r>
              <a:rPr lang="en-US" altLang="zh-CN" smtClean="0">
                <a:latin typeface="宋体" panose="02010600030101010101" pitchFamily="2" charset="-122"/>
              </a:rPr>
              <a:t>(u,v)∈Q</a:t>
            </a:r>
            <a:r>
              <a:rPr lang="zh-CN" altLang="en-US" smtClean="0">
                <a:latin typeface="宋体" panose="02010600030101010101" pitchFamily="2" charset="-122"/>
              </a:rPr>
              <a:t>且</a:t>
            </a:r>
            <a:r>
              <a:rPr lang="en-US" altLang="zh-CN" smtClean="0">
                <a:latin typeface="宋体" panose="02010600030101010101" pitchFamily="2" charset="-122"/>
              </a:rPr>
              <a:t>(v,w)∈R</a:t>
            </a:r>
            <a:r>
              <a:rPr lang="zh-CN" altLang="en-US" smtClean="0">
                <a:latin typeface="宋体" panose="02010600030101010101" pitchFamily="2" charset="-122"/>
              </a:rPr>
              <a:t>，则称关系</a:t>
            </a:r>
            <a:r>
              <a:rPr lang="en-US" altLang="zh-CN" smtClean="0">
                <a:latin typeface="宋体" panose="02010600030101010101" pitchFamily="2" charset="-122"/>
              </a:rPr>
              <a:t>S</a:t>
            </a:r>
            <a:r>
              <a:rPr lang="zh-CN" altLang="en-US" smtClean="0">
                <a:latin typeface="宋体" panose="02010600030101010101" pitchFamily="2" charset="-122"/>
              </a:rPr>
              <a:t>是由关系</a:t>
            </a:r>
            <a:r>
              <a:rPr lang="en-US" altLang="zh-CN" smtClean="0">
                <a:latin typeface="宋体" panose="02010600030101010101" pitchFamily="2" charset="-122"/>
              </a:rPr>
              <a:t>Q</a:t>
            </a:r>
            <a:r>
              <a:rPr lang="zh-CN" altLang="en-US" smtClean="0">
                <a:latin typeface="宋体" panose="02010600030101010101" pitchFamily="2" charset="-122"/>
              </a:rPr>
              <a:t>与关系</a:t>
            </a:r>
            <a:r>
              <a:rPr lang="en-US" altLang="zh-CN" smtClean="0">
                <a:latin typeface="宋体" panose="02010600030101010101" pitchFamily="2" charset="-122"/>
              </a:rPr>
              <a:t>R</a:t>
            </a:r>
            <a:r>
              <a:rPr lang="zh-CN" altLang="en-US" u="sng" smtClean="0">
                <a:solidFill>
                  <a:srgbClr val="0033CC"/>
                </a:solidFill>
                <a:latin typeface="宋体" panose="02010600030101010101" pitchFamily="2" charset="-122"/>
              </a:rPr>
              <a:t>合成</a:t>
            </a:r>
            <a:r>
              <a:rPr lang="zh-CN" altLang="en-US" smtClean="0">
                <a:latin typeface="宋体" panose="02010600030101010101" pitchFamily="2" charset="-122"/>
              </a:rPr>
              <a:t>的，记作</a:t>
            </a:r>
            <a:r>
              <a:rPr lang="en-US" altLang="zh-CN" smtClean="0"/>
              <a:t>S=Q</a:t>
            </a:r>
            <a:r>
              <a:rPr lang="ru-RU" altLang="zh-CN" smtClean="0">
                <a:cs typeface="Times New Roman" panose="02020603050405020304" pitchFamily="18" charset="0"/>
              </a:rPr>
              <a:t>о</a:t>
            </a:r>
            <a:r>
              <a:rPr lang="en-US" altLang="zh-CN" smtClean="0">
                <a:cs typeface="Times New Roman" panose="02020603050405020304" pitchFamily="18" charset="0"/>
              </a:rPr>
              <a:t>R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页脚占位符 6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69635" name="灯片编号占位符 7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53FF927-8F28-47A2-9555-7F6E514A15D0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72</a:t>
            </a:fld>
            <a:endParaRPr kumimoji="0" lang="en-US" altLang="zh-CN" sz="1400" dirty="0" smtClean="0">
              <a:solidFill>
                <a:schemeClr val="tx2"/>
              </a:solidFill>
            </a:endParaRPr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合成关系的表示</a:t>
            </a: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844675"/>
            <a:ext cx="7392988" cy="1728341"/>
          </a:xfrm>
        </p:spPr>
        <p:txBody>
          <a:bodyPr/>
          <a:lstStyle/>
          <a:p>
            <a:pPr eaLnBrk="1" hangingPunct="1"/>
            <a:r>
              <a:rPr lang="zh-CN" altLang="en-US" sz="3200" dirty="0" smtClean="0"/>
              <a:t>关系</a:t>
            </a:r>
            <a:r>
              <a:rPr lang="en-US" altLang="zh-CN" sz="3200" dirty="0" smtClean="0"/>
              <a:t>Q</a:t>
            </a:r>
            <a:r>
              <a:rPr lang="zh-CN" altLang="en-US" sz="3200" dirty="0" smtClean="0"/>
              <a:t>和关系</a:t>
            </a:r>
            <a:r>
              <a:rPr lang="en-US" altLang="zh-CN" sz="3200" dirty="0" smtClean="0"/>
              <a:t>R</a:t>
            </a:r>
            <a:r>
              <a:rPr lang="zh-CN" altLang="en-US" sz="3200" dirty="0" smtClean="0"/>
              <a:t>的合成可以表示为</a:t>
            </a:r>
          </a:p>
          <a:p>
            <a:pPr marL="0" indent="0" eaLnBrk="1" hangingPunct="1">
              <a:buNone/>
            </a:pPr>
            <a:endParaRPr lang="zh-CN" altLang="en-US" sz="3200" dirty="0" smtClean="0"/>
          </a:p>
        </p:txBody>
      </p:sp>
      <p:graphicFrame>
        <p:nvGraphicFramePr>
          <p:cNvPr id="69638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1331913" y="2852738"/>
          <a:ext cx="6911975" cy="573087"/>
        </p:xfrm>
        <a:graphic>
          <a:graphicData uri="http://schemas.openxmlformats.org/presentationml/2006/ole">
            <p:oleObj spid="_x0000_s126977" name="Equation" r:id="rId4" imgW="2451100" imgH="203200" progId="">
              <p:embed/>
            </p:oleObj>
          </a:graphicData>
        </a:graphic>
      </p:graphicFrame>
      <p:pic>
        <p:nvPicPr>
          <p:cNvPr id="69644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00166" y="4143380"/>
            <a:ext cx="6267450" cy="8286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00034" y="3571876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+mn-lt"/>
                <a:ea typeface="+mn-ea"/>
              </a:rPr>
              <a:t>若用特征函数来表示合成关系， </a:t>
            </a:r>
            <a:r>
              <a:rPr lang="en-US" altLang="zh-CN" sz="3200" b="1" dirty="0">
                <a:latin typeface="+mn-lt"/>
                <a:ea typeface="+mn-ea"/>
              </a:rPr>
              <a:t>Q</a:t>
            </a:r>
            <a:r>
              <a:rPr lang="ru-RU" altLang="zh-CN" sz="3200" b="1" dirty="0">
                <a:latin typeface="+mn-lt"/>
                <a:ea typeface="+mn-ea"/>
              </a:rPr>
              <a:t>о</a:t>
            </a:r>
            <a:r>
              <a:rPr lang="en-US" altLang="zh-CN" sz="3200" b="1" dirty="0">
                <a:latin typeface="+mn-lt"/>
                <a:ea typeface="+mn-ea"/>
              </a:rPr>
              <a:t>R(</a:t>
            </a:r>
            <a:r>
              <a:rPr lang="en-US" altLang="zh-CN" sz="3200" b="1" dirty="0" err="1">
                <a:latin typeface="+mn-lt"/>
                <a:ea typeface="+mn-ea"/>
              </a:rPr>
              <a:t>u,w</a:t>
            </a:r>
            <a:r>
              <a:rPr lang="en-US" altLang="zh-CN" sz="3200" b="1" dirty="0">
                <a:latin typeface="+mn-lt"/>
                <a:ea typeface="+mn-ea"/>
              </a:rPr>
              <a:t>)=?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7224" y="5357826"/>
            <a:ext cx="8001056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研究第二个公式可以发现，要想</a:t>
            </a:r>
            <a:r>
              <a:rPr lang="en-US" altLang="zh-CN" b="1" dirty="0" smtClean="0"/>
              <a:t>Q</a:t>
            </a:r>
            <a:r>
              <a:rPr lang="ru-RU" altLang="zh-CN" b="1" dirty="0" smtClean="0">
                <a:cs typeface="Times New Roman" panose="02020603050405020304" pitchFamily="18" charset="0"/>
              </a:rPr>
              <a:t>о</a:t>
            </a:r>
            <a:r>
              <a:rPr lang="en-US" altLang="zh-CN" b="1" dirty="0" smtClean="0">
                <a:cs typeface="Times New Roman" panose="02020603050405020304" pitchFamily="18" charset="0"/>
              </a:rPr>
              <a:t>R(</a:t>
            </a:r>
            <a:r>
              <a:rPr lang="en-US" altLang="zh-CN" b="1" dirty="0" err="1" smtClean="0">
                <a:cs typeface="Times New Roman" panose="02020603050405020304" pitchFamily="18" charset="0"/>
              </a:rPr>
              <a:t>u,w</a:t>
            </a:r>
            <a:r>
              <a:rPr lang="en-US" altLang="zh-CN" b="1" dirty="0" smtClean="0">
                <a:cs typeface="Times New Roman" panose="02020603050405020304" pitchFamily="18" charset="0"/>
              </a:rPr>
              <a:t>) ≠ </a:t>
            </a:r>
            <a:r>
              <a:rPr lang="en-US" altLang="zh-CN" b="1" dirty="0" smtClean="0"/>
              <a:t>0</a:t>
            </a:r>
            <a:r>
              <a:rPr lang="zh-CN" altLang="en-US" b="1" dirty="0" smtClean="0"/>
              <a:t>，必须存在一个</a:t>
            </a:r>
            <a:r>
              <a:rPr lang="en-US" altLang="zh-CN" b="1" dirty="0" smtClean="0"/>
              <a:t>v,</a:t>
            </a:r>
            <a:r>
              <a:rPr lang="zh-CN" altLang="en-US" b="1" dirty="0" smtClean="0"/>
              <a:t>使得</a:t>
            </a:r>
            <a:r>
              <a:rPr lang="en-US" altLang="zh-CN" b="1" dirty="0" smtClean="0"/>
              <a:t>Q(</a:t>
            </a:r>
            <a:r>
              <a:rPr lang="en-US" altLang="zh-CN" b="1" dirty="0" err="1" smtClean="0"/>
              <a:t>u,v</a:t>
            </a:r>
            <a:r>
              <a:rPr lang="en-US" altLang="zh-CN" b="1" dirty="0" smtClean="0"/>
              <a:t>)=1</a:t>
            </a:r>
            <a:r>
              <a:rPr lang="zh-CN" altLang="en-US" b="1" dirty="0" smtClean="0"/>
              <a:t>且</a:t>
            </a:r>
            <a:r>
              <a:rPr lang="en-US" altLang="zh-CN" b="1" dirty="0" smtClean="0"/>
              <a:t>R(</a:t>
            </a:r>
            <a:r>
              <a:rPr lang="en-US" altLang="zh-CN" b="1" dirty="0" err="1" smtClean="0"/>
              <a:t>v,w</a:t>
            </a:r>
            <a:r>
              <a:rPr lang="en-US" altLang="zh-CN" b="1" dirty="0" smtClean="0"/>
              <a:t>)=1.</a:t>
            </a:r>
            <a:r>
              <a:rPr lang="zh-CN" altLang="en-US" b="1" dirty="0" smtClean="0"/>
              <a:t>所以两个公式等价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9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页脚占位符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70659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9E56606-DA24-4466-8D71-A2DFECAF9BE1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73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经典关系合成</a:t>
            </a:r>
            <a:r>
              <a:rPr lang="zh-CN" altLang="en-US" sz="4000" smtClean="0">
                <a:sym typeface="Wingdings" panose="05000000000000000000" pitchFamily="2" charset="2"/>
              </a:rPr>
              <a:t>模糊关系合成</a:t>
            </a:r>
            <a:endParaRPr lang="zh-CN" altLang="en-US" sz="4000" smtClean="0"/>
          </a:p>
        </p:txBody>
      </p:sp>
      <p:sp>
        <p:nvSpPr>
          <p:cNvPr id="7066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844675"/>
            <a:ext cx="7321550" cy="1944688"/>
          </a:xfrm>
        </p:spPr>
        <p:txBody>
          <a:bodyPr/>
          <a:lstStyle/>
          <a:p>
            <a:pPr eaLnBrk="1" hangingPunct="1"/>
            <a:r>
              <a:rPr lang="zh-CN" altLang="en-US" sz="3200" dirty="0" smtClean="0"/>
              <a:t>定义：设</a:t>
            </a:r>
            <a:r>
              <a:rPr lang="en-US" altLang="zh-CN" sz="3200" dirty="0" smtClean="0"/>
              <a:t>Q</a:t>
            </a:r>
            <a:r>
              <a:rPr lang="en-US" altLang="zh-CN" sz="3200" dirty="0" smtClean="0">
                <a:latin typeface="宋体" panose="02010600030101010101" pitchFamily="2" charset="-122"/>
              </a:rPr>
              <a:t>∈F(U×V),R∈F(V×W),</a:t>
            </a:r>
            <a:r>
              <a:rPr lang="zh-CN" altLang="en-US" sz="3200" dirty="0" smtClean="0">
                <a:latin typeface="宋体" panose="02010600030101010101" pitchFamily="2" charset="-122"/>
              </a:rPr>
              <a:t>所谓</a:t>
            </a:r>
            <a:r>
              <a:rPr lang="en-US" altLang="zh-CN" sz="3200" dirty="0" smtClean="0">
                <a:latin typeface="宋体" panose="02010600030101010101" pitchFamily="2" charset="-122"/>
              </a:rPr>
              <a:t>Q</a:t>
            </a:r>
            <a:r>
              <a:rPr lang="zh-CN" altLang="en-US" sz="3200" dirty="0" smtClean="0">
                <a:latin typeface="宋体" panose="02010600030101010101" pitchFamily="2" charset="-122"/>
              </a:rPr>
              <a:t>与</a:t>
            </a:r>
            <a:r>
              <a:rPr lang="en-US" altLang="zh-CN" sz="3200" dirty="0" smtClean="0">
                <a:latin typeface="宋体" panose="02010600030101010101" pitchFamily="2" charset="-122"/>
              </a:rPr>
              <a:t>R</a:t>
            </a:r>
            <a:r>
              <a:rPr lang="zh-CN" altLang="en-US" sz="3200" dirty="0" smtClean="0">
                <a:latin typeface="宋体" panose="02010600030101010101" pitchFamily="2" charset="-122"/>
              </a:rPr>
              <a:t>的合成，就是从</a:t>
            </a:r>
            <a:r>
              <a:rPr lang="en-US" altLang="zh-CN" sz="3200" dirty="0" smtClean="0">
                <a:latin typeface="宋体" panose="02010600030101010101" pitchFamily="2" charset="-122"/>
              </a:rPr>
              <a:t>U</a:t>
            </a:r>
            <a:r>
              <a:rPr lang="zh-CN" altLang="en-US" sz="3200" dirty="0" smtClean="0">
                <a:latin typeface="宋体" panose="02010600030101010101" pitchFamily="2" charset="-122"/>
              </a:rPr>
              <a:t>到</a:t>
            </a:r>
            <a:r>
              <a:rPr lang="en-US" altLang="zh-CN" sz="3200" dirty="0" smtClean="0">
                <a:latin typeface="宋体" panose="02010600030101010101" pitchFamily="2" charset="-122"/>
              </a:rPr>
              <a:t>W</a:t>
            </a:r>
            <a:r>
              <a:rPr lang="zh-CN" altLang="en-US" sz="3200" dirty="0" smtClean="0">
                <a:latin typeface="宋体" panose="02010600030101010101" pitchFamily="2" charset="-122"/>
              </a:rPr>
              <a:t>的一个模糊关系，记作</a:t>
            </a:r>
            <a:r>
              <a:rPr lang="en-US" altLang="zh-CN" sz="3200" dirty="0" smtClean="0"/>
              <a:t>Q</a:t>
            </a:r>
            <a:r>
              <a:rPr lang="ru-RU" altLang="zh-CN" sz="3200" dirty="0" smtClean="0">
                <a:cs typeface="Times New Roman" panose="02020603050405020304" pitchFamily="18" charset="0"/>
              </a:rPr>
              <a:t>о</a:t>
            </a:r>
            <a:r>
              <a:rPr lang="en-US" altLang="zh-CN" sz="3200" dirty="0" smtClean="0">
                <a:cs typeface="Times New Roman" panose="02020603050405020304" pitchFamily="18" charset="0"/>
              </a:rPr>
              <a:t>R</a:t>
            </a:r>
            <a:r>
              <a:rPr lang="zh-CN" altLang="en-US" sz="3200" dirty="0" smtClean="0">
                <a:cs typeface="Times New Roman" panose="02020603050405020304" pitchFamily="18" charset="0"/>
              </a:rPr>
              <a:t>，其隶属函数为</a:t>
            </a:r>
          </a:p>
        </p:txBody>
      </p:sp>
      <p:graphicFrame>
        <p:nvGraphicFramePr>
          <p:cNvPr id="70662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1763713" y="4005263"/>
          <a:ext cx="6264275" cy="825500"/>
        </p:xfrm>
        <a:graphic>
          <a:graphicData uri="http://schemas.openxmlformats.org/presentationml/2006/ole">
            <p:oleObj spid="_x0000_s130049" name="Equation" r:id="rId3" imgW="2120900" imgH="2794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7168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DB4EE05-4A51-4F30-AC32-C7D667AFE79A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74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R</a:t>
            </a:r>
            <a:r>
              <a:rPr lang="en-US" altLang="zh-CN" sz="4000" baseline="30000" smtClean="0"/>
              <a:t>2</a:t>
            </a:r>
            <a:r>
              <a:rPr lang="en-US" altLang="zh-CN" sz="4000" smtClean="0"/>
              <a:t>=</a:t>
            </a:r>
            <a:r>
              <a:rPr lang="zh-CN" altLang="en-US" sz="4000" smtClean="0"/>
              <a:t>？</a:t>
            </a:r>
            <a:endParaRPr lang="zh-CN" altLang="en-US" sz="4000" baseline="30000" smtClean="0"/>
          </a:p>
        </p:txBody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若</a:t>
            </a:r>
            <a:r>
              <a:rPr lang="en-US" altLang="zh-CN" dirty="0" smtClean="0"/>
              <a:t>R</a:t>
            </a:r>
            <a:r>
              <a:rPr lang="en-US" altLang="zh-CN" dirty="0" smtClean="0">
                <a:latin typeface="宋体" panose="02010600030101010101" pitchFamily="2" charset="-122"/>
              </a:rPr>
              <a:t>∈</a:t>
            </a:r>
            <a:r>
              <a:rPr lang="en-US" altLang="zh-CN" dirty="0" smtClean="0"/>
              <a:t>F(U×U),</a:t>
            </a:r>
            <a:r>
              <a:rPr lang="zh-CN" altLang="en-US" dirty="0" smtClean="0"/>
              <a:t>记</a:t>
            </a:r>
            <a:r>
              <a:rPr lang="en-US" altLang="zh-CN" dirty="0" smtClean="0"/>
              <a:t>R</a:t>
            </a:r>
            <a:r>
              <a:rPr lang="en-US" altLang="zh-CN" baseline="30000" dirty="0" smtClean="0"/>
              <a:t>2 </a:t>
            </a:r>
            <a:r>
              <a:rPr lang="en-US" altLang="zh-CN" dirty="0" smtClean="0"/>
              <a:t>=</a:t>
            </a:r>
            <a:r>
              <a:rPr lang="en-US" altLang="zh-CN" dirty="0" smtClean="0">
                <a:latin typeface="宋体" panose="02010600030101010101" pitchFamily="2" charset="-122"/>
              </a:rPr>
              <a:t> </a:t>
            </a:r>
            <a:r>
              <a:rPr lang="en-US" altLang="zh-CN" dirty="0" smtClean="0">
                <a:cs typeface="Times New Roman" panose="02020603050405020304" pitchFamily="18" charset="0"/>
              </a:rPr>
              <a:t>R</a:t>
            </a:r>
            <a:r>
              <a:rPr lang="ru-RU" altLang="zh-CN" dirty="0" smtClean="0">
                <a:cs typeface="Times New Roman" panose="02020603050405020304" pitchFamily="18" charset="0"/>
              </a:rPr>
              <a:t>о</a:t>
            </a:r>
            <a:r>
              <a:rPr lang="en-US" altLang="zh-CN" dirty="0" smtClean="0">
                <a:cs typeface="Times New Roman" panose="02020603050405020304" pitchFamily="18" charset="0"/>
              </a:rPr>
              <a:t>R</a:t>
            </a:r>
          </a:p>
          <a:p>
            <a:pPr eaLnBrk="1" hangingPunct="1"/>
            <a:r>
              <a:rPr lang="en-US" altLang="zh-CN" dirty="0" err="1" smtClean="0"/>
              <a:t>R</a:t>
            </a:r>
            <a:r>
              <a:rPr lang="en-US" altLang="zh-CN" baseline="30000" dirty="0" err="1" smtClean="0"/>
              <a:t>n</a:t>
            </a:r>
            <a:r>
              <a:rPr lang="en-US" altLang="zh-CN" baseline="30000" dirty="0" smtClean="0"/>
              <a:t> </a:t>
            </a:r>
            <a:r>
              <a:rPr lang="en-US" altLang="zh-CN" dirty="0" smtClean="0"/>
              <a:t>=</a:t>
            </a:r>
            <a:r>
              <a:rPr lang="en-US" altLang="zh-CN" dirty="0" smtClean="0">
                <a:latin typeface="宋体" panose="02010600030101010101" pitchFamily="2" charset="-122"/>
              </a:rPr>
              <a:t> </a:t>
            </a:r>
            <a:r>
              <a:rPr lang="en-US" altLang="zh-CN" dirty="0" smtClean="0">
                <a:cs typeface="Times New Roman" panose="02020603050405020304" pitchFamily="18" charset="0"/>
              </a:rPr>
              <a:t>R</a:t>
            </a:r>
            <a:r>
              <a:rPr lang="en-US" altLang="zh-CN" baseline="30000" dirty="0" smtClean="0">
                <a:cs typeface="Times New Roman" panose="02020603050405020304" pitchFamily="18" charset="0"/>
              </a:rPr>
              <a:t>n-1</a:t>
            </a:r>
            <a:r>
              <a:rPr lang="ru-RU" altLang="zh-CN" dirty="0" smtClean="0">
                <a:cs typeface="Times New Roman" panose="02020603050405020304" pitchFamily="18" charset="0"/>
              </a:rPr>
              <a:t>о</a:t>
            </a:r>
            <a:r>
              <a:rPr lang="en-US" altLang="zh-CN" dirty="0" smtClean="0">
                <a:cs typeface="Times New Roman" panose="02020603050405020304" pitchFamily="18" charset="0"/>
              </a:rPr>
              <a:t>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7987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E5DA546-3B93-49E0-8833-C09D82B76BFD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75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模糊关系合成的矩阵表示</a:t>
            </a:r>
          </a:p>
        </p:txBody>
      </p:sp>
      <p:sp>
        <p:nvSpPr>
          <p:cNvPr id="798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对于有限论域上的模糊关系，可表示成模糊矩阵</a:t>
            </a:r>
          </a:p>
          <a:p>
            <a:pPr eaLnBrk="1" hangingPunct="1"/>
            <a:r>
              <a:rPr lang="zh-CN" altLang="en-US" smtClean="0"/>
              <a:t>模糊关系的合成</a:t>
            </a:r>
            <a:r>
              <a:rPr lang="zh-CN" altLang="en-US" smtClean="0">
                <a:sym typeface="Wingdings" panose="05000000000000000000" pitchFamily="2" charset="2"/>
              </a:rPr>
              <a:t>模糊矩阵的合成</a:t>
            </a:r>
          </a:p>
        </p:txBody>
      </p:sp>
      <p:graphicFrame>
        <p:nvGraphicFramePr>
          <p:cNvPr id="161794" name="对象 3" descr="image51"/>
          <p:cNvGraphicFramePr>
            <a:graphicFrameLocks noGrp="1" noChangeAspect="1"/>
          </p:cNvGraphicFramePr>
          <p:nvPr/>
        </p:nvGraphicFramePr>
        <p:xfrm>
          <a:off x="1000100" y="4643446"/>
          <a:ext cx="7616825" cy="1003300"/>
        </p:xfrm>
        <a:graphic>
          <a:graphicData uri="http://schemas.openxmlformats.org/presentationml/2006/ole">
            <p:oleObj spid="_x0000_s161794" name="Equation" r:id="rId3" imgW="2120900" imgH="2794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页脚占位符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80899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0DBE884-CE0C-4264-A742-9BB734B96F94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76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8090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00" y="1138226"/>
            <a:ext cx="7772400" cy="719138"/>
          </a:xfrm>
        </p:spPr>
        <p:txBody>
          <a:bodyPr/>
          <a:lstStyle/>
          <a:p>
            <a:pPr eaLnBrk="1" hangingPunct="1"/>
            <a:r>
              <a:rPr lang="zh-CN" altLang="en-US" sz="4000" dirty="0" smtClean="0"/>
              <a:t>模糊矩阵合成</a:t>
            </a:r>
          </a:p>
        </p:txBody>
      </p:sp>
      <p:graphicFrame>
        <p:nvGraphicFramePr>
          <p:cNvPr id="80901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1258888" y="1916113"/>
          <a:ext cx="7273925" cy="1328737"/>
        </p:xfrm>
        <a:graphic>
          <a:graphicData uri="http://schemas.openxmlformats.org/presentationml/2006/ole">
            <p:oleObj spid="_x0000_s157698" name="Equation" r:id="rId3" imgW="2501900" imgH="457200" progId="">
              <p:embed/>
            </p:oleObj>
          </a:graphicData>
        </a:graphic>
      </p:graphicFrame>
      <p:graphicFrame>
        <p:nvGraphicFramePr>
          <p:cNvPr id="80902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1692275" y="3357563"/>
          <a:ext cx="6335713" cy="3051175"/>
        </p:xfrm>
        <a:graphic>
          <a:graphicData uri="http://schemas.openxmlformats.org/presentationml/2006/ole">
            <p:oleObj spid="_x0000_s157699" name="Equation" r:id="rId4" imgW="2743200" imgH="13208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页脚占位符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81923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5115ABD-89BF-41BB-A62E-959138A9C51C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77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819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graphicFrame>
        <p:nvGraphicFramePr>
          <p:cNvPr id="81925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1042988" y="908050"/>
          <a:ext cx="7777162" cy="3208338"/>
        </p:xfrm>
        <a:graphic>
          <a:graphicData uri="http://schemas.openxmlformats.org/presentationml/2006/ole">
            <p:oleObj spid="_x0000_s158722" name="Equation" r:id="rId3" imgW="2832100" imgH="1168400" progId="">
              <p:embed/>
            </p:oleObj>
          </a:graphicData>
        </a:graphic>
      </p:graphicFrame>
      <p:graphicFrame>
        <p:nvGraphicFramePr>
          <p:cNvPr id="81926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1763713" y="4424363"/>
          <a:ext cx="6335712" cy="1452562"/>
        </p:xfrm>
        <a:graphic>
          <a:graphicData uri="http://schemas.openxmlformats.org/presentationml/2006/ole">
            <p:oleObj spid="_x0000_s158723" name="Equation" r:id="rId4" imgW="1993900" imgH="4572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8294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230829A-B33E-4316-8D5B-C7AE6721B824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78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829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模糊矩阵的乘积</a:t>
            </a:r>
          </a:p>
        </p:txBody>
      </p:sp>
      <p:graphicFrame>
        <p:nvGraphicFramePr>
          <p:cNvPr id="82949" name="Object 3"/>
          <p:cNvGraphicFramePr>
            <a:graphicFrameLocks noChangeAspect="1"/>
          </p:cNvGraphicFramePr>
          <p:nvPr>
            <p:ph idx="1"/>
          </p:nvPr>
        </p:nvGraphicFramePr>
        <p:xfrm>
          <a:off x="1619250" y="2235200"/>
          <a:ext cx="6697663" cy="3857625"/>
        </p:xfrm>
        <a:graphic>
          <a:graphicData uri="http://schemas.openxmlformats.org/presentationml/2006/ole">
            <p:oleObj spid="_x0000_s159746" name="Equation" r:id="rId3" imgW="2336800" imgH="13462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8397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2725CDE-0745-4217-AF33-75F0ACF7F256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79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839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模糊矩阵乘积</a:t>
            </a:r>
            <a:r>
              <a:rPr lang="en-US" altLang="zh-CN" sz="4000" smtClean="0"/>
              <a:t>vs.</a:t>
            </a:r>
            <a:r>
              <a:rPr lang="zh-CN" altLang="en-US" sz="4000" smtClean="0"/>
              <a:t>经典矩阵乘积</a:t>
            </a:r>
          </a:p>
        </p:txBody>
      </p:sp>
      <p:sp>
        <p:nvSpPr>
          <p:cNvPr id="839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实数相乘“</a:t>
            </a:r>
            <a:r>
              <a:rPr lang="en-US" altLang="zh-CN" smtClean="0">
                <a:latin typeface="宋体" panose="02010600030101010101" pitchFamily="2" charset="-122"/>
              </a:rPr>
              <a:t>×</a:t>
            </a:r>
            <a:r>
              <a:rPr lang="en-US" altLang="zh-CN" smtClean="0"/>
              <a:t>”  </a:t>
            </a:r>
            <a:r>
              <a:rPr lang="en-US" altLang="zh-CN" smtClean="0">
                <a:sym typeface="Wingdings" panose="05000000000000000000" pitchFamily="2" charset="2"/>
              </a:rPr>
              <a:t>  </a:t>
            </a:r>
            <a:r>
              <a:rPr lang="zh-CN" altLang="en-US" smtClean="0">
                <a:sym typeface="Wingdings" panose="05000000000000000000" pitchFamily="2" charset="2"/>
              </a:rPr>
              <a:t>实数取小“</a:t>
            </a:r>
            <a:r>
              <a:rPr lang="zh-CN" altLang="en-US" smtClean="0">
                <a:latin typeface="宋体" panose="02010600030101010101" pitchFamily="2" charset="-122"/>
                <a:sym typeface="Wingdings" panose="05000000000000000000" pitchFamily="2" charset="2"/>
              </a:rPr>
              <a:t>∧</a:t>
            </a:r>
            <a:r>
              <a:rPr lang="zh-CN" altLang="en-US" smtClean="0">
                <a:sym typeface="Wingdings" panose="05000000000000000000" pitchFamily="2" charset="2"/>
              </a:rPr>
              <a:t>”</a:t>
            </a:r>
          </a:p>
          <a:p>
            <a:pPr eaLnBrk="1" hangingPunct="1"/>
            <a:r>
              <a:rPr lang="zh-CN" altLang="en-US" smtClean="0"/>
              <a:t>实数相加“</a:t>
            </a:r>
            <a:r>
              <a:rPr lang="en-US" altLang="zh-CN" smtClean="0">
                <a:latin typeface="宋体" panose="02010600030101010101" pitchFamily="2" charset="-122"/>
              </a:rPr>
              <a:t>+</a:t>
            </a:r>
            <a:r>
              <a:rPr lang="en-US" altLang="zh-CN" smtClean="0"/>
              <a:t>”  </a:t>
            </a:r>
            <a:r>
              <a:rPr lang="en-US" altLang="zh-CN" smtClean="0">
                <a:sym typeface="Wingdings" panose="05000000000000000000" pitchFamily="2" charset="2"/>
              </a:rPr>
              <a:t>  </a:t>
            </a:r>
            <a:r>
              <a:rPr lang="zh-CN" altLang="en-US" smtClean="0">
                <a:sym typeface="Wingdings" panose="05000000000000000000" pitchFamily="2" charset="2"/>
              </a:rPr>
              <a:t>实数取大“</a:t>
            </a:r>
            <a:r>
              <a:rPr lang="zh-CN" altLang="en-US" smtClean="0">
                <a:latin typeface="宋体" panose="02010600030101010101" pitchFamily="2" charset="-122"/>
                <a:sym typeface="Wingdings" panose="05000000000000000000" pitchFamily="2" charset="2"/>
              </a:rPr>
              <a:t>∨</a:t>
            </a:r>
            <a:r>
              <a:rPr lang="zh-CN" altLang="en-US" smtClean="0">
                <a:sym typeface="Wingdings" panose="05000000000000000000" pitchFamily="2" charset="2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页脚占位符 6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10243" name="灯片编号占位符 7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93D4C0D-89C4-4552-BE0C-874240EBBF66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8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关系</a:t>
            </a:r>
            <a:r>
              <a:rPr lang="en-US" altLang="zh-CN" sz="4000" smtClean="0"/>
              <a:t>——</a:t>
            </a:r>
            <a:r>
              <a:rPr lang="zh-CN" altLang="en-US" sz="4000" smtClean="0"/>
              <a:t>例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844675"/>
            <a:ext cx="7321550" cy="4464050"/>
          </a:xfrm>
        </p:spPr>
        <p:txBody>
          <a:bodyPr/>
          <a:lstStyle/>
          <a:p>
            <a:pPr eaLnBrk="1" hangingPunct="1"/>
            <a:r>
              <a:rPr lang="zh-CN" altLang="en-US" smtClean="0"/>
              <a:t>设</a:t>
            </a:r>
            <a:r>
              <a:rPr lang="en-US" altLang="zh-CN" smtClean="0"/>
              <a:t>X</a:t>
            </a:r>
            <a:r>
              <a:rPr lang="zh-CN" altLang="en-US" smtClean="0"/>
              <a:t>为横轴，</a:t>
            </a:r>
            <a:r>
              <a:rPr lang="en-US" altLang="zh-CN" smtClean="0"/>
              <a:t>Y</a:t>
            </a:r>
            <a:r>
              <a:rPr lang="zh-CN" altLang="en-US" smtClean="0"/>
              <a:t>为纵轴</a:t>
            </a:r>
          </a:p>
          <a:p>
            <a:pPr eaLnBrk="1" hangingPunct="1"/>
            <a:r>
              <a:rPr lang="zh-CN" altLang="en-US" smtClean="0"/>
              <a:t>直积</a:t>
            </a:r>
            <a:r>
              <a:rPr lang="en-US" altLang="zh-CN" smtClean="0"/>
              <a:t>X×Y</a:t>
            </a:r>
            <a:r>
              <a:rPr lang="zh-CN" altLang="en-US" smtClean="0"/>
              <a:t>是什么？</a:t>
            </a:r>
          </a:p>
          <a:p>
            <a:pPr eaLnBrk="1" hangingPunct="1"/>
            <a:r>
              <a:rPr lang="zh-CN" altLang="en-US" smtClean="0"/>
              <a:t>其上的普通关系</a:t>
            </a:r>
            <a:r>
              <a:rPr lang="en-US" altLang="zh-CN" smtClean="0"/>
              <a:t>x&gt;y</a:t>
            </a:r>
            <a:r>
              <a:rPr lang="zh-CN" altLang="en-US" smtClean="0"/>
              <a:t>是什么？</a:t>
            </a:r>
          </a:p>
          <a:p>
            <a:pPr eaLnBrk="1" hangingPunct="1"/>
            <a:endParaRPr lang="zh-CN" altLang="en-US" smtClean="0"/>
          </a:p>
          <a:p>
            <a:pPr eaLnBrk="1" hangingPunct="1"/>
            <a:endParaRPr lang="en-US" altLang="zh-CN" sz="3200" smtClean="0"/>
          </a:p>
        </p:txBody>
      </p:sp>
      <p:grpSp>
        <p:nvGrpSpPr>
          <p:cNvPr id="2" name="Group 4"/>
          <p:cNvGrpSpPr/>
          <p:nvPr/>
        </p:nvGrpSpPr>
        <p:grpSpPr bwMode="auto">
          <a:xfrm>
            <a:off x="2339975" y="4149725"/>
            <a:ext cx="3816350" cy="2305050"/>
            <a:chOff x="748" y="1525"/>
            <a:chExt cx="2450" cy="1996"/>
          </a:xfrm>
        </p:grpSpPr>
        <p:sp>
          <p:nvSpPr>
            <p:cNvPr id="10247" name="Line 5"/>
            <p:cNvSpPr>
              <a:spLocks noChangeShapeType="1"/>
            </p:cNvSpPr>
            <p:nvPr/>
          </p:nvSpPr>
          <p:spPr bwMode="auto">
            <a:xfrm>
              <a:off x="884" y="2886"/>
              <a:ext cx="2314" cy="0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8" name="Line 6"/>
            <p:cNvSpPr>
              <a:spLocks noChangeShapeType="1"/>
            </p:cNvSpPr>
            <p:nvPr/>
          </p:nvSpPr>
          <p:spPr bwMode="auto">
            <a:xfrm flipV="1">
              <a:off x="1111" y="1752"/>
              <a:ext cx="0" cy="1769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9" name="Line 7"/>
            <p:cNvSpPr>
              <a:spLocks noChangeShapeType="1"/>
            </p:cNvSpPr>
            <p:nvPr/>
          </p:nvSpPr>
          <p:spPr bwMode="auto">
            <a:xfrm flipV="1">
              <a:off x="1111" y="1661"/>
              <a:ext cx="1315" cy="1225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0" name="Text Box 8"/>
            <p:cNvSpPr txBox="1">
              <a:spLocks noChangeArrowheads="1"/>
            </p:cNvSpPr>
            <p:nvPr/>
          </p:nvSpPr>
          <p:spPr bwMode="auto">
            <a:xfrm>
              <a:off x="748" y="1525"/>
              <a:ext cx="317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444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2000" b="1">
                  <a:latin typeface="Arial" panose="020B0604020202020204" pitchFamily="34" charset="0"/>
                </a:rPr>
                <a:t>Y</a:t>
              </a:r>
            </a:p>
          </p:txBody>
        </p:sp>
        <p:sp>
          <p:nvSpPr>
            <p:cNvPr id="10251" name="Text Box 9"/>
            <p:cNvSpPr txBox="1">
              <a:spLocks noChangeArrowheads="1"/>
            </p:cNvSpPr>
            <p:nvPr/>
          </p:nvSpPr>
          <p:spPr bwMode="auto">
            <a:xfrm>
              <a:off x="2881" y="2977"/>
              <a:ext cx="317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444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2000" b="1"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10252" name="Text Box 10"/>
            <p:cNvSpPr txBox="1">
              <a:spLocks noChangeArrowheads="1"/>
            </p:cNvSpPr>
            <p:nvPr/>
          </p:nvSpPr>
          <p:spPr bwMode="auto">
            <a:xfrm>
              <a:off x="1474" y="1796"/>
              <a:ext cx="453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444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2000" b="1">
                  <a:latin typeface="Arial" panose="020B0604020202020204" pitchFamily="34" charset="0"/>
                </a:rPr>
                <a:t>Y=X</a:t>
              </a:r>
            </a:p>
          </p:txBody>
        </p:sp>
        <p:sp>
          <p:nvSpPr>
            <p:cNvPr id="10253" name="Text Box 11"/>
            <p:cNvSpPr txBox="1">
              <a:spLocks noChangeArrowheads="1"/>
            </p:cNvSpPr>
            <p:nvPr/>
          </p:nvSpPr>
          <p:spPr bwMode="auto">
            <a:xfrm>
              <a:off x="1927" y="2295"/>
              <a:ext cx="725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444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2000" b="1">
                  <a:latin typeface="Arial" panose="020B0604020202020204" pitchFamily="34" charset="0"/>
                </a:rPr>
                <a:t>R:X&gt;Y</a:t>
              </a:r>
            </a:p>
          </p:txBody>
        </p:sp>
        <p:sp>
          <p:nvSpPr>
            <p:cNvPr id="10254" name="Rectangle 12"/>
            <p:cNvSpPr>
              <a:spLocks noChangeArrowheads="1"/>
            </p:cNvSpPr>
            <p:nvPr/>
          </p:nvSpPr>
          <p:spPr bwMode="auto">
            <a:xfrm>
              <a:off x="839" y="2977"/>
              <a:ext cx="199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444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1800" b="1">
                  <a:latin typeface="Arial" panose="020B0604020202020204" pitchFamily="34" charset="0"/>
                </a:rPr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8662" y="785794"/>
            <a:ext cx="7772400" cy="4464050"/>
          </a:xfrm>
        </p:spPr>
        <p:txBody>
          <a:bodyPr/>
          <a:lstStyle/>
          <a:p>
            <a:r>
              <a:rPr lang="en-US" altLang="zh-CN" sz="2800" dirty="0" smtClean="0"/>
              <a:t>U={u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, u</a:t>
            </a:r>
            <a:r>
              <a:rPr lang="en-US" altLang="zh-CN" sz="2800" baseline="-25000" dirty="0" smtClean="0"/>
              <a:t>2</a:t>
            </a:r>
            <a:r>
              <a:rPr lang="en-US" altLang="zh-CN" sz="2800" dirty="0" smtClean="0"/>
              <a:t>, u</a:t>
            </a:r>
            <a:r>
              <a:rPr lang="en-US" altLang="zh-CN" sz="2800" baseline="-25000" dirty="0" smtClean="0"/>
              <a:t>3</a:t>
            </a:r>
            <a:r>
              <a:rPr lang="en-US" altLang="zh-CN" sz="2800" dirty="0" smtClean="0"/>
              <a:t>, u</a:t>
            </a:r>
            <a:r>
              <a:rPr lang="en-US" altLang="zh-CN" sz="2800" baseline="-25000" dirty="0" smtClean="0"/>
              <a:t>4</a:t>
            </a:r>
            <a:r>
              <a:rPr lang="en-US" altLang="zh-CN" sz="2800" dirty="0" smtClean="0"/>
              <a:t>}</a:t>
            </a:r>
            <a:r>
              <a:rPr lang="zh-CN" altLang="en-US" sz="2800" dirty="0" smtClean="0"/>
              <a:t>为生产资料商品集，</a:t>
            </a:r>
            <a:endParaRPr lang="en-US" altLang="zh-CN" sz="2800" dirty="0" smtClean="0"/>
          </a:p>
          <a:p>
            <a:r>
              <a:rPr lang="en-US" altLang="zh-CN" sz="2800" dirty="0" smtClean="0"/>
              <a:t>V={v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, v</a:t>
            </a:r>
            <a:r>
              <a:rPr lang="en-US" altLang="zh-CN" sz="2800" baseline="-25000" dirty="0" smtClean="0"/>
              <a:t>2</a:t>
            </a:r>
            <a:r>
              <a:rPr lang="en-US" altLang="zh-CN" sz="2800" dirty="0" smtClean="0"/>
              <a:t>}</a:t>
            </a:r>
            <a:r>
              <a:rPr lang="zh-CN" altLang="en-US" sz="2800" dirty="0" smtClean="0"/>
              <a:t>为两种消费品的集合</a:t>
            </a:r>
            <a:r>
              <a:rPr lang="en-US" altLang="zh-CN" sz="2800" dirty="0" smtClean="0"/>
              <a:t>,</a:t>
            </a:r>
          </a:p>
          <a:p>
            <a:r>
              <a:rPr lang="en-US" altLang="zh-CN" sz="2800" dirty="0" smtClean="0"/>
              <a:t>W ={w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, w</a:t>
            </a:r>
            <a:r>
              <a:rPr lang="en-US" altLang="zh-CN" sz="2800" baseline="-25000" dirty="0" smtClean="0"/>
              <a:t>2</a:t>
            </a:r>
            <a:r>
              <a:rPr lang="en-US" altLang="zh-CN" sz="2800" dirty="0" smtClean="0"/>
              <a:t>, w</a:t>
            </a:r>
            <a:r>
              <a:rPr lang="en-US" altLang="zh-CN" sz="2800" baseline="-25000" dirty="0" smtClean="0"/>
              <a:t>3</a:t>
            </a:r>
            <a:r>
              <a:rPr lang="en-US" altLang="zh-CN" sz="2800" dirty="0" smtClean="0"/>
              <a:t>}</a:t>
            </a:r>
            <a:r>
              <a:rPr lang="zh-CN" altLang="en-US" sz="2800" dirty="0" smtClean="0"/>
              <a:t>为三个市场的细分，</a:t>
            </a:r>
            <a:endParaRPr lang="en-US" altLang="zh-CN" sz="2800" dirty="0" smtClean="0"/>
          </a:p>
          <a:p>
            <a:r>
              <a:rPr lang="zh-CN" altLang="en-US" sz="2800" dirty="0" smtClean="0"/>
              <a:t>以</a:t>
            </a:r>
            <a:r>
              <a:rPr lang="en-US" altLang="zh-CN" sz="2800" dirty="0" smtClean="0"/>
              <a:t>R</a:t>
            </a:r>
            <a:r>
              <a:rPr lang="zh-CN" altLang="en-US" sz="2800" dirty="0" smtClean="0"/>
              <a:t>表示</a:t>
            </a:r>
            <a:r>
              <a:rPr lang="en-US" altLang="zh-CN" sz="2800" dirty="0" smtClean="0"/>
              <a:t>U</a:t>
            </a:r>
            <a:r>
              <a:rPr lang="zh-CN" altLang="en-US" sz="2800" dirty="0" smtClean="0"/>
              <a:t>到</a:t>
            </a:r>
            <a:r>
              <a:rPr lang="en-US" altLang="zh-CN" sz="2800" dirty="0" smtClean="0"/>
              <a:t>V</a:t>
            </a:r>
            <a:r>
              <a:rPr lang="zh-CN" altLang="en-US" sz="2800" dirty="0" smtClean="0"/>
              <a:t>的原料供应关系，</a:t>
            </a:r>
            <a:endParaRPr lang="en-US" altLang="zh-CN" sz="2800" dirty="0" smtClean="0"/>
          </a:p>
          <a:p>
            <a:r>
              <a:rPr lang="zh-CN" altLang="en-US" sz="2800" dirty="0" smtClean="0"/>
              <a:t>以</a:t>
            </a:r>
            <a:r>
              <a:rPr lang="en-US" altLang="zh-CN" sz="2800" dirty="0" smtClean="0"/>
              <a:t>Q</a:t>
            </a:r>
            <a:r>
              <a:rPr lang="zh-CN" altLang="en-US" sz="2800" dirty="0" smtClean="0"/>
              <a:t>表示</a:t>
            </a:r>
            <a:r>
              <a:rPr lang="en-US" altLang="zh-CN" sz="2800" dirty="0" smtClean="0"/>
              <a:t>V</a:t>
            </a:r>
            <a:r>
              <a:rPr lang="zh-CN" altLang="en-US" sz="2800" dirty="0" smtClean="0"/>
              <a:t>到</a:t>
            </a:r>
            <a:r>
              <a:rPr lang="en-US" altLang="zh-CN" sz="2800" dirty="0" smtClean="0"/>
              <a:t>W</a:t>
            </a:r>
            <a:r>
              <a:rPr lang="zh-CN" altLang="en-US" sz="2800" dirty="0" smtClean="0"/>
              <a:t>的市场占有关系</a:t>
            </a:r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吉林大学计算机科学与技术学院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4A14B5-FE23-4064-9F31-7B0E8069C6D1}" type="slidenum">
              <a:rPr lang="en-US" altLang="zh-CN" smtClean="0"/>
              <a:pPr>
                <a:defRPr/>
              </a:pPr>
              <a:t>80</a:t>
            </a:fld>
            <a:endParaRPr lang="en-US" altLang="zh-CN" sz="140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214414" y="3786189"/>
          <a:ext cx="2000264" cy="1694341"/>
        </p:xfrm>
        <a:graphic>
          <a:graphicData uri="http://schemas.openxmlformats.org/presentationml/2006/ole">
            <p:oleObj spid="_x0000_s160770" name="公式" r:id="rId3" imgW="1079280" imgH="914400" progId="Equation.3">
              <p:embed/>
            </p:oleObj>
          </a:graphicData>
        </a:graphic>
      </p:graphicFrame>
      <p:graphicFrame>
        <p:nvGraphicFramePr>
          <p:cNvPr id="160771" name="Object 3"/>
          <p:cNvGraphicFramePr>
            <a:graphicFrameLocks noChangeAspect="1"/>
          </p:cNvGraphicFramePr>
          <p:nvPr/>
        </p:nvGraphicFramePr>
        <p:xfrm>
          <a:off x="3768725" y="4000504"/>
          <a:ext cx="2894013" cy="1198559"/>
        </p:xfrm>
        <a:graphic>
          <a:graphicData uri="http://schemas.openxmlformats.org/presentationml/2006/ole">
            <p:oleObj spid="_x0000_s160771" name="公式" r:id="rId4" imgW="1562040" imgH="45720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85852" y="5643578"/>
            <a:ext cx="5827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33CC"/>
                </a:solidFill>
              </a:rPr>
              <a:t>试求生产资料对市场的间接占有关系</a:t>
            </a:r>
            <a:r>
              <a:rPr lang="en-US" altLang="zh-CN" b="1" dirty="0" smtClean="0">
                <a:solidFill>
                  <a:srgbClr val="0033CC"/>
                </a:solidFill>
              </a:rPr>
              <a:t>R</a:t>
            </a:r>
            <a:r>
              <a:rPr lang="ru-RU" altLang="zh-CN" b="1" dirty="0" smtClean="0">
                <a:solidFill>
                  <a:srgbClr val="0033CC"/>
                </a:solidFill>
                <a:cs typeface="Times New Roman" panose="02020603050405020304" pitchFamily="18" charset="0"/>
              </a:rPr>
              <a:t> о</a:t>
            </a:r>
            <a:r>
              <a:rPr lang="en-US" altLang="zh-CN" b="1" dirty="0" smtClean="0">
                <a:solidFill>
                  <a:srgbClr val="0033CC"/>
                </a:solidFill>
                <a:cs typeface="Times New Roman" panose="02020603050405020304" pitchFamily="18" charset="0"/>
              </a:rPr>
              <a:t>Q</a:t>
            </a:r>
            <a:endParaRPr lang="zh-CN" altLang="en-US" b="1" dirty="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0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页脚占位符 6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72707" name="灯片编号占位符 7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A3CEFE0-19C5-4638-AA93-4B2DCB75644D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81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 smtClean="0"/>
              <a:t>模糊关系的合成</a:t>
            </a:r>
            <a:r>
              <a:rPr lang="en-US" altLang="zh-CN" sz="4000" dirty="0" smtClean="0"/>
              <a:t>——</a:t>
            </a:r>
            <a:r>
              <a:rPr lang="zh-CN" altLang="en-US" sz="4000" dirty="0" smtClean="0"/>
              <a:t>例</a:t>
            </a:r>
            <a:r>
              <a:rPr lang="en-US" altLang="zh-CN" sz="4000" dirty="0" smtClean="0"/>
              <a:t>1</a:t>
            </a:r>
          </a:p>
        </p:txBody>
      </p:sp>
      <p:sp>
        <p:nvSpPr>
          <p:cNvPr id="7270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3890" y="2132707"/>
            <a:ext cx="8352606" cy="576213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sz="32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设</a:t>
            </a:r>
            <a:r>
              <a:rPr lang="en-US" altLang="zh-CN" sz="32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R</a:t>
            </a:r>
            <a:r>
              <a:rPr lang="en-US" altLang="zh-CN" sz="3200" baseline="-250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32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为</a:t>
            </a:r>
            <a:r>
              <a:rPr lang="en-US" altLang="zh-CN" sz="32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X×Y</a:t>
            </a:r>
            <a:r>
              <a:rPr lang="zh-CN" altLang="en-US" sz="32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上的模糊关系</a:t>
            </a:r>
            <a:r>
              <a:rPr lang="en-US" altLang="zh-CN" sz="32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32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其隶属函数满足                          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3200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3200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72710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2700338" y="2781300"/>
          <a:ext cx="3959225" cy="814388"/>
        </p:xfrm>
        <a:graphic>
          <a:graphicData uri="http://schemas.openxmlformats.org/presentationml/2006/ole">
            <p:oleObj spid="_x0000_s132099" name="Equation" r:id="rId4" imgW="3213100" imgH="660400" progId="">
              <p:embed/>
            </p:oleObj>
          </a:graphicData>
        </a:graphic>
      </p:graphicFrame>
      <p:graphicFrame>
        <p:nvGraphicFramePr>
          <p:cNvPr id="72711" name="Object 5"/>
          <p:cNvGraphicFramePr>
            <a:graphicFrameLocks noChangeAspect="1"/>
          </p:cNvGraphicFramePr>
          <p:nvPr>
            <p:ph sz="quarter" idx="3"/>
          </p:nvPr>
        </p:nvGraphicFramePr>
        <p:xfrm>
          <a:off x="2555875" y="4652963"/>
          <a:ext cx="3960813" cy="808037"/>
        </p:xfrm>
        <a:graphic>
          <a:graphicData uri="http://schemas.openxmlformats.org/presentationml/2006/ole">
            <p:oleObj spid="_x0000_s132098" name="Equation" r:id="rId5" imgW="3238500" imgH="660400" progId="">
              <p:embed/>
            </p:oleObj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11560" y="3789040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0000"/>
                </a:solidFill>
                <a:latin typeface="宋体" panose="02010600030101010101" pitchFamily="2" charset="-122"/>
              </a:rPr>
              <a:t>设</a:t>
            </a:r>
            <a:r>
              <a:rPr lang="en-US" altLang="zh-CN" sz="3200" b="1" dirty="0">
                <a:solidFill>
                  <a:srgbClr val="000000"/>
                </a:solidFill>
                <a:latin typeface="宋体" panose="02010600030101010101" pitchFamily="2" charset="-122"/>
              </a:rPr>
              <a:t>R</a:t>
            </a:r>
            <a:r>
              <a:rPr lang="en-US" altLang="zh-CN" sz="3200" b="1" baseline="-25000" dirty="0">
                <a:solidFill>
                  <a:srgbClr val="000000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3200" b="1" dirty="0">
                <a:solidFill>
                  <a:srgbClr val="000000"/>
                </a:solidFill>
                <a:latin typeface="宋体" panose="02010600030101010101" pitchFamily="2" charset="-122"/>
              </a:rPr>
              <a:t>为</a:t>
            </a:r>
            <a:r>
              <a:rPr lang="en-US" altLang="zh-CN" sz="3200" b="1" dirty="0">
                <a:solidFill>
                  <a:srgbClr val="000000"/>
                </a:solidFill>
                <a:latin typeface="宋体" panose="02010600030101010101" pitchFamily="2" charset="-122"/>
              </a:rPr>
              <a:t>Y×Z</a:t>
            </a:r>
            <a:r>
              <a:rPr lang="zh-CN" altLang="en-US" sz="3200" b="1" dirty="0">
                <a:solidFill>
                  <a:srgbClr val="000000"/>
                </a:solidFill>
                <a:latin typeface="宋体" panose="02010600030101010101" pitchFamily="2" charset="-122"/>
              </a:rPr>
              <a:t>上的模糊关系</a:t>
            </a:r>
            <a:r>
              <a:rPr lang="en-US" altLang="zh-CN" sz="3200" b="1" dirty="0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3200" b="1" dirty="0">
                <a:solidFill>
                  <a:srgbClr val="000000"/>
                </a:solidFill>
                <a:latin typeface="宋体" panose="02010600030101010101" pitchFamily="2" charset="-122"/>
              </a:rPr>
              <a:t>其隶属函数</a:t>
            </a:r>
            <a:r>
              <a:rPr lang="zh-CN" altLang="en-US" sz="32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满足</a:t>
            </a:r>
            <a:endParaRPr lang="zh-CN" alt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558924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0000"/>
                </a:solidFill>
                <a:latin typeface="宋体" panose="02010600030101010101" pitchFamily="2" charset="-122"/>
              </a:rPr>
              <a:t>试求</a:t>
            </a:r>
            <a:r>
              <a:rPr lang="en-US" altLang="zh-CN" sz="3200" b="1" dirty="0">
                <a:solidFill>
                  <a:srgbClr val="000000"/>
                </a:solidFill>
                <a:latin typeface="宋体" panose="02010600030101010101" pitchFamily="2" charset="-122"/>
              </a:rPr>
              <a:t>R</a:t>
            </a:r>
            <a:r>
              <a:rPr lang="en-US" altLang="zh-CN" sz="3200" b="1" baseline="-25000" dirty="0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3200" b="1" dirty="0">
                <a:solidFill>
                  <a:srgbClr val="000000"/>
                </a:solidFill>
                <a:latin typeface="宋体" panose="02010600030101010101" pitchFamily="2" charset="-122"/>
              </a:rPr>
              <a:t>、 </a:t>
            </a:r>
            <a:r>
              <a:rPr lang="en-US" altLang="zh-CN" sz="3200" b="1" dirty="0">
                <a:solidFill>
                  <a:srgbClr val="000000"/>
                </a:solidFill>
                <a:latin typeface="宋体" panose="02010600030101010101" pitchFamily="2" charset="-122"/>
              </a:rPr>
              <a:t>R</a:t>
            </a:r>
            <a:r>
              <a:rPr lang="en-US" altLang="zh-CN" sz="3200" b="1" baseline="-25000" dirty="0">
                <a:solidFill>
                  <a:srgbClr val="000000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3200" b="1" dirty="0">
                <a:solidFill>
                  <a:srgbClr val="000000"/>
                </a:solidFill>
                <a:latin typeface="宋体" panose="02010600030101010101" pitchFamily="2" charset="-122"/>
              </a:rPr>
              <a:t>的合成</a:t>
            </a:r>
            <a:r>
              <a:rPr lang="zh-CN" altLang="en-US" sz="32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。</a:t>
            </a:r>
            <a:endParaRPr lang="zh-CN" altLang="en-US" sz="32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4" name="对象 3"/>
          <p:cNvGraphicFramePr>
            <a:graphicFrameLocks noGrp="1" noChangeAspect="1"/>
          </p:cNvGraphicFramePr>
          <p:nvPr/>
        </p:nvGraphicFramePr>
        <p:xfrm>
          <a:off x="1763688" y="116632"/>
          <a:ext cx="6264275" cy="825500"/>
        </p:xfrm>
        <a:graphic>
          <a:graphicData uri="http://schemas.openxmlformats.org/presentationml/2006/ole">
            <p:oleObj spid="_x0000_s132097" name="Equation" r:id="rId6" imgW="2120900" imgH="2794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页脚占位符 6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73731" name="灯片编号占位符 7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AD95DE1-9093-4045-9F57-66148D5EE3F5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82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例</a:t>
            </a:r>
            <a:r>
              <a:rPr lang="en-US" altLang="zh-CN" sz="4000" smtClean="0"/>
              <a:t>1</a:t>
            </a:r>
            <a:r>
              <a:rPr lang="zh-CN" altLang="en-US" sz="4000" smtClean="0"/>
              <a:t>的答案</a:t>
            </a:r>
          </a:p>
        </p:txBody>
      </p:sp>
      <p:sp>
        <p:nvSpPr>
          <p:cNvPr id="7373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844675"/>
            <a:ext cx="7466013" cy="4464050"/>
          </a:xfrm>
        </p:spPr>
        <p:txBody>
          <a:bodyPr/>
          <a:lstStyle/>
          <a:p>
            <a:pPr eaLnBrk="1" hangingPunct="1"/>
            <a:r>
              <a:rPr lang="zh-CN" altLang="en-US" sz="3200" smtClean="0"/>
              <a:t>把</a:t>
            </a:r>
            <a:r>
              <a:rPr lang="en-US" altLang="zh-CN" sz="3200" smtClean="0"/>
              <a:t>y</a:t>
            </a:r>
            <a:r>
              <a:rPr lang="zh-CN" altLang="en-US" sz="3200" smtClean="0"/>
              <a:t>当作变量，把</a:t>
            </a:r>
            <a:r>
              <a:rPr lang="en-US" altLang="zh-CN" sz="3200" smtClean="0"/>
              <a:t>x</a:t>
            </a:r>
            <a:r>
              <a:rPr lang="zh-CN" altLang="en-US" sz="3200" smtClean="0"/>
              <a:t>和</a:t>
            </a:r>
            <a:r>
              <a:rPr lang="en-US" altLang="zh-CN" sz="3200" smtClean="0"/>
              <a:t>z</a:t>
            </a:r>
            <a:r>
              <a:rPr lang="zh-CN" altLang="en-US" sz="3200" smtClean="0"/>
              <a:t>都当作常量</a:t>
            </a:r>
          </a:p>
        </p:txBody>
      </p:sp>
      <p:graphicFrame>
        <p:nvGraphicFramePr>
          <p:cNvPr id="73734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1187450" y="2781300"/>
          <a:ext cx="6913563" cy="904875"/>
        </p:xfrm>
        <a:graphic>
          <a:graphicData uri="http://schemas.openxmlformats.org/presentationml/2006/ole">
            <p:oleObj spid="_x0000_s134145" name="Equation" r:id="rId3" imgW="6604000" imgH="863600" progId="">
              <p:embed/>
            </p:oleObj>
          </a:graphicData>
        </a:graphic>
      </p:graphicFrame>
      <p:pic>
        <p:nvPicPr>
          <p:cNvPr id="1026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71775" y="3933825"/>
            <a:ext cx="3384550" cy="240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6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7475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EB3CA8B-21AD-46FC-9EFC-BE1DBC0DF9B8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83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例</a:t>
            </a:r>
            <a:r>
              <a:rPr lang="en-US" altLang="zh-CN" sz="4000" smtClean="0"/>
              <a:t>1</a:t>
            </a:r>
            <a:r>
              <a:rPr lang="zh-CN" altLang="en-US" sz="4000" smtClean="0"/>
              <a:t>的答案</a:t>
            </a:r>
          </a:p>
        </p:txBody>
      </p:sp>
      <p:graphicFrame>
        <p:nvGraphicFramePr>
          <p:cNvPr id="74757" name="Object 3"/>
          <p:cNvGraphicFramePr>
            <a:graphicFrameLocks noChangeAspect="1"/>
          </p:cNvGraphicFramePr>
          <p:nvPr>
            <p:ph idx="1"/>
          </p:nvPr>
        </p:nvGraphicFramePr>
        <p:xfrm>
          <a:off x="1690688" y="1847850"/>
          <a:ext cx="6265862" cy="3824288"/>
        </p:xfrm>
        <a:graphic>
          <a:graphicData uri="http://schemas.openxmlformats.org/presentationml/2006/ole">
            <p:oleObj spid="_x0000_s136193" name="Equation" r:id="rId3" imgW="2705100" imgH="16510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页脚占位符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75779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F5B336C-6902-41B8-ABDB-6B6AA5B9E85C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84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模糊关系的合成</a:t>
            </a:r>
            <a:r>
              <a:rPr lang="en-US" altLang="zh-CN" sz="4000" smtClean="0"/>
              <a:t>——</a:t>
            </a:r>
            <a:r>
              <a:rPr lang="zh-CN" altLang="en-US" sz="4000" smtClean="0"/>
              <a:t>例</a:t>
            </a:r>
            <a:r>
              <a:rPr lang="en-US" altLang="zh-CN" sz="4000" smtClean="0"/>
              <a:t>2</a:t>
            </a:r>
          </a:p>
        </p:txBody>
      </p:sp>
      <p:sp>
        <p:nvSpPr>
          <p:cNvPr id="7578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844675"/>
            <a:ext cx="7466013" cy="4464050"/>
          </a:xfrm>
        </p:spPr>
        <p:txBody>
          <a:bodyPr/>
          <a:lstStyle/>
          <a:p>
            <a:pPr eaLnBrk="1" hangingPunct="1"/>
            <a:r>
              <a:rPr lang="zh-CN" altLang="en-US" sz="3200" smtClean="0"/>
              <a:t>设</a:t>
            </a:r>
            <a:r>
              <a:rPr lang="en-US" altLang="zh-CN" sz="3200" smtClean="0"/>
              <a:t>R</a:t>
            </a:r>
            <a:r>
              <a:rPr lang="zh-CN" altLang="en-US" sz="3200" smtClean="0"/>
              <a:t>为模糊关系“</a:t>
            </a:r>
            <a:r>
              <a:rPr lang="en-US" altLang="zh-CN" sz="3200" smtClean="0"/>
              <a:t>x</a:t>
            </a:r>
            <a:r>
              <a:rPr lang="zh-CN" altLang="en-US" sz="3200" smtClean="0">
                <a:solidFill>
                  <a:srgbClr val="0033CC"/>
                </a:solidFill>
              </a:rPr>
              <a:t>远大于</a:t>
            </a:r>
            <a:r>
              <a:rPr lang="en-US" altLang="zh-CN" sz="3200" smtClean="0"/>
              <a:t>y”</a:t>
            </a:r>
            <a:r>
              <a:rPr lang="zh-CN" altLang="en-US" sz="3200" smtClean="0"/>
              <a:t>，其隶属函数如下，则合成关系</a:t>
            </a:r>
            <a:r>
              <a:rPr lang="en-US" altLang="zh-CN" sz="3200" smtClean="0">
                <a:cs typeface="Times New Roman" panose="02020603050405020304" pitchFamily="18" charset="0"/>
              </a:rPr>
              <a:t>R</a:t>
            </a:r>
            <a:r>
              <a:rPr lang="ru-RU" altLang="zh-CN" sz="3200" smtClean="0">
                <a:cs typeface="Times New Roman" panose="02020603050405020304" pitchFamily="18" charset="0"/>
              </a:rPr>
              <a:t>о</a:t>
            </a:r>
            <a:r>
              <a:rPr lang="en-US" altLang="zh-CN" sz="3200" smtClean="0">
                <a:cs typeface="Times New Roman" panose="02020603050405020304" pitchFamily="18" charset="0"/>
              </a:rPr>
              <a:t>R</a:t>
            </a:r>
            <a:r>
              <a:rPr lang="zh-CN" altLang="en-US" sz="3200" smtClean="0">
                <a:cs typeface="Times New Roman" panose="02020603050405020304" pitchFamily="18" charset="0"/>
              </a:rPr>
              <a:t>是什么？</a:t>
            </a:r>
          </a:p>
          <a:p>
            <a:pPr lvl="1" eaLnBrk="1" hangingPunct="1"/>
            <a:r>
              <a:rPr lang="zh-CN" altLang="en-US" sz="2800" smtClean="0">
                <a:cs typeface="Times New Roman" panose="02020603050405020304" pitchFamily="18" charset="0"/>
              </a:rPr>
              <a:t>“</a:t>
            </a:r>
            <a:r>
              <a:rPr lang="en-US" altLang="zh-CN" sz="2800" smtClean="0">
                <a:cs typeface="Times New Roman" panose="02020603050405020304" pitchFamily="18" charset="0"/>
              </a:rPr>
              <a:t>x</a:t>
            </a:r>
            <a:r>
              <a:rPr lang="zh-CN" altLang="en-US" sz="2800" smtClean="0">
                <a:solidFill>
                  <a:srgbClr val="0033CC"/>
                </a:solidFill>
                <a:cs typeface="Times New Roman" panose="02020603050405020304" pitchFamily="18" charset="0"/>
              </a:rPr>
              <a:t>远远大于</a:t>
            </a:r>
            <a:r>
              <a:rPr lang="en-US" altLang="zh-CN" sz="2800" smtClean="0">
                <a:cs typeface="Times New Roman" panose="02020603050405020304" pitchFamily="18" charset="0"/>
              </a:rPr>
              <a:t>y”</a:t>
            </a:r>
          </a:p>
          <a:p>
            <a:pPr eaLnBrk="1" hangingPunct="1"/>
            <a:r>
              <a:rPr lang="zh-CN" altLang="en-US" sz="3200" smtClean="0">
                <a:cs typeface="Times New Roman" panose="02020603050405020304" pitchFamily="18" charset="0"/>
              </a:rPr>
              <a:t>试问其隶属函数是什么？</a:t>
            </a:r>
          </a:p>
        </p:txBody>
      </p:sp>
      <p:graphicFrame>
        <p:nvGraphicFramePr>
          <p:cNvPr id="75782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1763713" y="4508500"/>
          <a:ext cx="5986462" cy="1935163"/>
        </p:xfrm>
        <a:graphic>
          <a:graphicData uri="http://schemas.openxmlformats.org/presentationml/2006/ole">
            <p:oleObj spid="_x0000_s137217" name="Equation" r:id="rId3" imgW="5892800" imgH="19050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7680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C76E260-9BF0-4EF1-986B-97D2418E100F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85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例</a:t>
            </a:r>
            <a:r>
              <a:rPr lang="en-US" altLang="zh-CN" sz="4000" smtClean="0"/>
              <a:t>2</a:t>
            </a:r>
            <a:r>
              <a:rPr lang="zh-CN" altLang="en-US" sz="4000" smtClean="0"/>
              <a:t>答案</a:t>
            </a:r>
          </a:p>
        </p:txBody>
      </p:sp>
      <p:sp>
        <p:nvSpPr>
          <p:cNvPr id="768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pic>
        <p:nvPicPr>
          <p:cNvPr id="7680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844675"/>
            <a:ext cx="7056437" cy="455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7782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F2CC86A-EB54-4C4A-AE63-36C318DD4171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86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例</a:t>
            </a:r>
            <a:r>
              <a:rPr lang="en-US" altLang="zh-CN" sz="4000" smtClean="0"/>
              <a:t>2</a:t>
            </a:r>
            <a:r>
              <a:rPr lang="zh-CN" altLang="en-US" sz="4000" smtClean="0"/>
              <a:t>答案</a:t>
            </a:r>
          </a:p>
        </p:txBody>
      </p:sp>
      <p:sp>
        <p:nvSpPr>
          <p:cNvPr id="778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同例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一样，首先把</a:t>
            </a:r>
            <a:r>
              <a:rPr lang="en-US" altLang="zh-CN" dirty="0"/>
              <a:t>z</a:t>
            </a:r>
            <a:r>
              <a:rPr lang="zh-CN" altLang="en-US" dirty="0" smtClean="0"/>
              <a:t>作为变量，</a:t>
            </a:r>
            <a:r>
              <a:rPr lang="en-US" altLang="zh-CN" dirty="0" smtClean="0"/>
              <a:t>x</a:t>
            </a:r>
            <a:r>
              <a:rPr lang="zh-CN" altLang="en-US" dirty="0" smtClean="0"/>
              <a:t>和</a:t>
            </a:r>
            <a:r>
              <a:rPr lang="en-US" altLang="zh-CN" dirty="0"/>
              <a:t>y</a:t>
            </a:r>
            <a:r>
              <a:rPr lang="zh-CN" altLang="en-US" dirty="0" smtClean="0"/>
              <a:t>均当作常量，画出对应的曲线</a:t>
            </a:r>
          </a:p>
        </p:txBody>
      </p:sp>
      <p:pic>
        <p:nvPicPr>
          <p:cNvPr id="7783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2275" y="3213100"/>
            <a:ext cx="6640513" cy="306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7885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6A34B17-DE03-4203-A171-41FFF31A8E8B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87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788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例</a:t>
            </a:r>
            <a:r>
              <a:rPr lang="en-US" altLang="zh-CN" sz="4000" smtClean="0"/>
              <a:t>2</a:t>
            </a:r>
            <a:r>
              <a:rPr lang="zh-CN" altLang="en-US" sz="4000" smtClean="0"/>
              <a:t>答案</a:t>
            </a:r>
          </a:p>
        </p:txBody>
      </p:sp>
      <p:sp>
        <p:nvSpPr>
          <p:cNvPr id="788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求出交点的横坐标</a:t>
            </a:r>
            <a:r>
              <a:rPr lang="en-US" altLang="zh-CN" smtClean="0"/>
              <a:t>z</a:t>
            </a:r>
            <a:r>
              <a:rPr lang="en-US" altLang="zh-CN" baseline="30000" smtClean="0"/>
              <a:t>*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求得交点的纵坐标，即为合成关系</a:t>
            </a:r>
            <a:r>
              <a:rPr lang="en-US" altLang="zh-CN" smtClean="0">
                <a:cs typeface="Times New Roman" panose="02020603050405020304" pitchFamily="18" charset="0"/>
              </a:rPr>
              <a:t>R</a:t>
            </a:r>
            <a:r>
              <a:rPr lang="ru-RU" altLang="zh-CN" smtClean="0">
                <a:cs typeface="Times New Roman" panose="02020603050405020304" pitchFamily="18" charset="0"/>
              </a:rPr>
              <a:t>о</a:t>
            </a:r>
            <a:r>
              <a:rPr lang="en-US" altLang="zh-CN" smtClean="0">
                <a:cs typeface="Times New Roman" panose="02020603050405020304" pitchFamily="18" charset="0"/>
              </a:rPr>
              <a:t>R</a:t>
            </a:r>
            <a:r>
              <a:rPr lang="zh-CN" altLang="en-US" smtClean="0"/>
              <a:t>的隶属函数</a:t>
            </a:r>
          </a:p>
        </p:txBody>
      </p:sp>
      <p:pic>
        <p:nvPicPr>
          <p:cNvPr id="7885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87450" y="3933825"/>
            <a:ext cx="7488238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8601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A2EB1FC-3E1C-4D86-92A2-F5AA680A1D7A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88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860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模糊关系合成的性质</a:t>
            </a:r>
            <a:r>
              <a:rPr lang="en-US" altLang="zh-CN" sz="4000" smtClean="0"/>
              <a:t>1,2</a:t>
            </a:r>
          </a:p>
        </p:txBody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557655"/>
            <a:ext cx="7772400" cy="7651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(1)</a:t>
            </a:r>
            <a:r>
              <a:rPr lang="zh-CN" altLang="en-US" smtClean="0"/>
              <a:t>结合律    </a:t>
            </a:r>
            <a:r>
              <a:rPr lang="en-US" altLang="zh-CN" smtClean="0"/>
              <a:t>(Q</a:t>
            </a:r>
            <a:r>
              <a:rPr lang="ru-RU" altLang="zh-CN" smtClean="0">
                <a:cs typeface="Times New Roman" panose="02020603050405020304" pitchFamily="18" charset="0"/>
              </a:rPr>
              <a:t>о</a:t>
            </a:r>
            <a:r>
              <a:rPr lang="en-US" altLang="zh-CN" smtClean="0">
                <a:cs typeface="Times New Roman" panose="02020603050405020304" pitchFamily="18" charset="0"/>
              </a:rPr>
              <a:t>R)</a:t>
            </a:r>
            <a:r>
              <a:rPr lang="ru-RU" altLang="zh-CN" smtClean="0">
                <a:cs typeface="Times New Roman" panose="02020603050405020304" pitchFamily="18" charset="0"/>
              </a:rPr>
              <a:t>о</a:t>
            </a:r>
            <a:r>
              <a:rPr lang="en-US" altLang="zh-CN" smtClean="0">
                <a:cs typeface="Times New Roman" panose="02020603050405020304" pitchFamily="18" charset="0"/>
              </a:rPr>
              <a:t>S=Q</a:t>
            </a:r>
            <a:r>
              <a:rPr lang="ru-RU" altLang="zh-CN" smtClean="0">
                <a:cs typeface="Times New Roman" panose="02020603050405020304" pitchFamily="18" charset="0"/>
              </a:rPr>
              <a:t>о</a:t>
            </a:r>
            <a:r>
              <a:rPr lang="en-US" altLang="zh-CN" smtClean="0">
                <a:cs typeface="Times New Roman" panose="02020603050405020304" pitchFamily="18" charset="0"/>
              </a:rPr>
              <a:t>(</a:t>
            </a:r>
            <a:r>
              <a:rPr lang="en-US" altLang="zh-CN" smtClean="0"/>
              <a:t>R</a:t>
            </a:r>
            <a:r>
              <a:rPr lang="ru-RU" altLang="zh-CN" smtClean="0">
                <a:cs typeface="Times New Roman" panose="02020603050405020304" pitchFamily="18" charset="0"/>
              </a:rPr>
              <a:t>о</a:t>
            </a:r>
            <a:r>
              <a:rPr lang="en-US" altLang="zh-CN" smtClean="0">
                <a:cs typeface="Times New Roman" panose="02020603050405020304" pitchFamily="18" charset="0"/>
              </a:rPr>
              <a:t>S)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mtClean="0"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>
            <a:hlinkClick r:id="" action="ppaction://ole?verb=0"/>
          </p:cNvPr>
          <p:cNvGraphicFramePr>
            <a:graphicFrameLocks/>
          </p:cNvGraphicFramePr>
          <p:nvPr/>
        </p:nvGraphicFramePr>
        <p:xfrm>
          <a:off x="990600" y="2322830"/>
          <a:ext cx="6975475" cy="4137025"/>
        </p:xfrm>
        <a:graphic>
          <a:graphicData uri="http://schemas.openxmlformats.org/presentationml/2006/ole">
            <p:oleObj spid="_x0000_s147457" r:id="rId3" imgW="2869920" imgH="17017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8601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A2EB1FC-3E1C-4D86-92A2-F5AA680A1D7A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89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860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模糊关系合成的性质</a:t>
            </a:r>
            <a:r>
              <a:rPr lang="en-US" altLang="zh-CN" sz="4000" smtClean="0"/>
              <a:t>1,2</a:t>
            </a:r>
          </a:p>
        </p:txBody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cs typeface="Times New Roman" panose="02020603050405020304" pitchFamily="18" charset="0"/>
              </a:rPr>
              <a:t>(2) 0-1</a:t>
            </a:r>
            <a:r>
              <a:rPr lang="zh-CN" altLang="en-US" smtClean="0">
                <a:cs typeface="Times New Roman" panose="02020603050405020304" pitchFamily="18" charset="0"/>
              </a:rPr>
              <a:t>律 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cs typeface="Times New Roman" panose="02020603050405020304" pitchFamily="18" charset="0"/>
              </a:rPr>
              <a:t>0</a:t>
            </a:r>
            <a:r>
              <a:rPr lang="ru-RU" altLang="zh-CN" smtClean="0">
                <a:cs typeface="Times New Roman" panose="02020603050405020304" pitchFamily="18" charset="0"/>
              </a:rPr>
              <a:t>о</a:t>
            </a:r>
            <a:r>
              <a:rPr lang="en-US" altLang="zh-CN" smtClean="0">
                <a:cs typeface="Times New Roman" panose="02020603050405020304" pitchFamily="18" charset="0"/>
              </a:rPr>
              <a:t>R=R</a:t>
            </a:r>
            <a:r>
              <a:rPr lang="ru-RU" altLang="zh-CN" smtClean="0">
                <a:cs typeface="Times New Roman" panose="02020603050405020304" pitchFamily="18" charset="0"/>
              </a:rPr>
              <a:t>о</a:t>
            </a:r>
            <a:r>
              <a:rPr lang="en-US" altLang="zh-CN" smtClean="0">
                <a:cs typeface="Times New Roman" panose="02020603050405020304" pitchFamily="18" charset="0"/>
              </a:rPr>
              <a:t>0=0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cs typeface="Times New Roman" panose="02020603050405020304" pitchFamily="18" charset="0"/>
              </a:rPr>
              <a:t>I</a:t>
            </a:r>
            <a:r>
              <a:rPr lang="ru-RU" altLang="zh-CN" smtClean="0">
                <a:cs typeface="Times New Roman" panose="02020603050405020304" pitchFamily="18" charset="0"/>
              </a:rPr>
              <a:t>о</a:t>
            </a:r>
            <a:r>
              <a:rPr lang="en-US" altLang="zh-CN" smtClean="0">
                <a:cs typeface="Times New Roman" panose="02020603050405020304" pitchFamily="18" charset="0"/>
              </a:rPr>
              <a:t>R=R</a:t>
            </a:r>
            <a:r>
              <a:rPr lang="ru-RU" altLang="zh-CN" smtClean="0">
                <a:cs typeface="Times New Roman" panose="02020603050405020304" pitchFamily="18" charset="0"/>
              </a:rPr>
              <a:t>о</a:t>
            </a:r>
            <a:r>
              <a:rPr lang="en-US" altLang="zh-CN" smtClean="0">
                <a:cs typeface="Times New Roman" panose="02020603050405020304" pitchFamily="18" charset="0"/>
              </a:rPr>
              <a:t>I=R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mtClean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页脚占位符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1126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416B3E5-D544-44A8-93D4-FAD7B4EF758F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9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关系</a:t>
            </a:r>
            <a:r>
              <a:rPr lang="zh-CN" altLang="en-US" sz="4000" smtClean="0">
                <a:sym typeface="Wingdings" panose="05000000000000000000" pitchFamily="2" charset="2"/>
              </a:rPr>
              <a:t></a:t>
            </a:r>
            <a:r>
              <a:rPr lang="zh-CN" altLang="en-US" sz="4000" smtClean="0"/>
              <a:t>模糊关系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628775"/>
            <a:ext cx="8066087" cy="4419600"/>
          </a:xfrm>
        </p:spPr>
        <p:txBody>
          <a:bodyPr/>
          <a:lstStyle/>
          <a:p>
            <a:pPr eaLnBrk="1" hangingPunct="1"/>
            <a:r>
              <a:rPr lang="en-US" altLang="zh-CN" smtClean="0"/>
              <a:t>“</a:t>
            </a:r>
            <a:r>
              <a:rPr lang="zh-CN" altLang="en-US" smtClean="0"/>
              <a:t>课程选择”、“父子”</a:t>
            </a:r>
            <a:r>
              <a:rPr lang="en-US" altLang="zh-CN" smtClean="0"/>
              <a:t>——</a:t>
            </a:r>
            <a:r>
              <a:rPr lang="zh-CN" altLang="en-US" smtClean="0"/>
              <a:t>明确的关系</a:t>
            </a:r>
          </a:p>
          <a:p>
            <a:pPr eaLnBrk="1" hangingPunct="1"/>
            <a:r>
              <a:rPr lang="zh-CN" altLang="en-US" smtClean="0"/>
              <a:t>客观世界中，并非所有的关系都这么明确</a:t>
            </a:r>
          </a:p>
          <a:p>
            <a:pPr lvl="1" eaLnBrk="1" hangingPunct="1"/>
            <a:r>
              <a:rPr lang="zh-CN" altLang="en-US" smtClean="0"/>
              <a:t>信任关系</a:t>
            </a:r>
          </a:p>
          <a:p>
            <a:pPr lvl="1" eaLnBrk="1" hangingPunct="1"/>
            <a:r>
              <a:rPr lang="zh-CN" altLang="en-US" smtClean="0"/>
              <a:t>喜爱关系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8704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751A13F-873B-43FA-BCDC-5B50E859E93A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90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模糊关系合成的性质</a:t>
            </a:r>
            <a:r>
              <a:rPr lang="en-US" altLang="zh-CN" sz="4000" smtClean="0"/>
              <a:t>3,4</a:t>
            </a:r>
          </a:p>
        </p:txBody>
      </p:sp>
      <p:sp>
        <p:nvSpPr>
          <p:cNvPr id="870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(3)  Q</a:t>
            </a:r>
            <a:r>
              <a:rPr lang="en-US" altLang="zh-CN" smtClean="0">
                <a:latin typeface="Batang" pitchFamily="18" charset="-127"/>
                <a:ea typeface="Batang" pitchFamily="18" charset="-127"/>
              </a:rPr>
              <a:t>⊆R⇒</a:t>
            </a:r>
            <a:r>
              <a:rPr lang="en-US" altLang="zh-CN" smtClean="0"/>
              <a:t> Q</a:t>
            </a:r>
            <a:r>
              <a:rPr lang="ru-RU" altLang="zh-CN" smtClean="0">
                <a:cs typeface="Times New Roman" panose="02020603050405020304" pitchFamily="18" charset="0"/>
              </a:rPr>
              <a:t>о</a:t>
            </a:r>
            <a:r>
              <a:rPr lang="en-US" altLang="zh-CN" smtClean="0">
                <a:cs typeface="Times New Roman" panose="02020603050405020304" pitchFamily="18" charset="0"/>
              </a:rPr>
              <a:t>S</a:t>
            </a:r>
            <a:r>
              <a:rPr lang="en-US" altLang="zh-CN" smtClean="0">
                <a:latin typeface="Batang" pitchFamily="18" charset="-127"/>
                <a:ea typeface="Batang" pitchFamily="18" charset="-127"/>
              </a:rPr>
              <a:t>⊆</a:t>
            </a:r>
            <a:r>
              <a:rPr lang="en-US" altLang="zh-CN" smtClean="0"/>
              <a:t>R</a:t>
            </a:r>
            <a:r>
              <a:rPr lang="ru-RU" altLang="zh-CN" smtClean="0">
                <a:cs typeface="Times New Roman" panose="02020603050405020304" pitchFamily="18" charset="0"/>
              </a:rPr>
              <a:t>о</a:t>
            </a:r>
            <a:r>
              <a:rPr lang="en-US" altLang="zh-CN" smtClean="0">
                <a:cs typeface="Times New Roman" panose="02020603050405020304" pitchFamily="18" charset="0"/>
              </a:rPr>
              <a:t>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cs typeface="Times New Roman" panose="02020603050405020304" pitchFamily="18" charset="0"/>
              </a:rPr>
              <a:t>       </a:t>
            </a:r>
            <a:r>
              <a:rPr lang="en-US" altLang="zh-CN" smtClean="0"/>
              <a:t>Q</a:t>
            </a:r>
            <a:r>
              <a:rPr lang="en-US" altLang="zh-CN" smtClean="0">
                <a:latin typeface="Batang" pitchFamily="18" charset="-127"/>
                <a:ea typeface="Batang" pitchFamily="18" charset="-127"/>
              </a:rPr>
              <a:t>⊆R⇒</a:t>
            </a:r>
            <a:r>
              <a:rPr lang="en-US" altLang="zh-CN" smtClean="0"/>
              <a:t> Q</a:t>
            </a:r>
            <a:r>
              <a:rPr lang="en-US" altLang="zh-CN" baseline="30000" smtClean="0">
                <a:cs typeface="Times New Roman" panose="02020603050405020304" pitchFamily="18" charset="0"/>
              </a:rPr>
              <a:t>m</a:t>
            </a:r>
            <a:r>
              <a:rPr lang="en-US" altLang="zh-CN" smtClean="0">
                <a:latin typeface="Batang" pitchFamily="18" charset="-127"/>
                <a:ea typeface="Batang" pitchFamily="18" charset="-127"/>
              </a:rPr>
              <a:t>⊆</a:t>
            </a:r>
            <a:r>
              <a:rPr lang="en-US" altLang="zh-CN" smtClean="0"/>
              <a:t>R</a:t>
            </a:r>
            <a:r>
              <a:rPr lang="en-US" altLang="zh-CN" baseline="30000" smtClean="0">
                <a:cs typeface="Times New Roman" panose="02020603050405020304" pitchFamily="18" charset="0"/>
              </a:rPr>
              <a:t>m</a:t>
            </a:r>
            <a:endParaRPr lang="en-US" altLang="zh-CN" smtClean="0"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cs typeface="Times New Roman" panose="02020603050405020304" pitchFamily="18" charset="0"/>
              </a:rPr>
              <a:t>(4) </a:t>
            </a:r>
            <a:r>
              <a:rPr lang="zh-CN" altLang="en-US" smtClean="0">
                <a:cs typeface="Times New Roman" panose="02020603050405020304" pitchFamily="18" charset="0"/>
              </a:rPr>
              <a:t>分配律（对</a:t>
            </a:r>
            <a:r>
              <a:rPr lang="zh-CN" altLang="en-US" smtClean="0">
                <a:latin typeface="宋体" panose="02010600030101010101" pitchFamily="2" charset="-122"/>
                <a:cs typeface="Times New Roman" panose="02020603050405020304" pitchFamily="18" charset="0"/>
              </a:rPr>
              <a:t>∪</a:t>
            </a:r>
            <a:r>
              <a:rPr lang="zh-CN" altLang="en-US" smtClean="0">
                <a:cs typeface="Times New Roman" panose="02020603050405020304" pitchFamily="18" charset="0"/>
              </a:rPr>
              <a:t>分配）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(Q</a:t>
            </a:r>
            <a:r>
              <a:rPr lang="en-US" altLang="zh-CN" smtClean="0">
                <a:latin typeface="宋体" panose="02010600030101010101" pitchFamily="2" charset="-122"/>
                <a:cs typeface="Times New Roman" panose="02020603050405020304" pitchFamily="18" charset="0"/>
              </a:rPr>
              <a:t>∪</a:t>
            </a:r>
            <a:r>
              <a:rPr lang="en-US" altLang="zh-CN" smtClean="0">
                <a:cs typeface="Times New Roman" panose="02020603050405020304" pitchFamily="18" charset="0"/>
              </a:rPr>
              <a:t>R)</a:t>
            </a:r>
            <a:r>
              <a:rPr lang="ru-RU" altLang="zh-CN" smtClean="0">
                <a:cs typeface="Times New Roman" panose="02020603050405020304" pitchFamily="18" charset="0"/>
              </a:rPr>
              <a:t>о</a:t>
            </a:r>
            <a:r>
              <a:rPr lang="en-US" altLang="zh-CN" smtClean="0">
                <a:cs typeface="Times New Roman" panose="02020603050405020304" pitchFamily="18" charset="0"/>
              </a:rPr>
              <a:t>S=(Q</a:t>
            </a:r>
            <a:r>
              <a:rPr lang="ru-RU" altLang="zh-CN" smtClean="0">
                <a:cs typeface="Times New Roman" panose="02020603050405020304" pitchFamily="18" charset="0"/>
              </a:rPr>
              <a:t>о</a:t>
            </a:r>
            <a:r>
              <a:rPr lang="en-US" altLang="zh-CN" smtClean="0">
                <a:cs typeface="Times New Roman" panose="02020603050405020304" pitchFamily="18" charset="0"/>
              </a:rPr>
              <a:t>S)</a:t>
            </a:r>
            <a:r>
              <a:rPr lang="en-US" altLang="zh-CN" smtClean="0">
                <a:latin typeface="宋体" panose="02010600030101010101" pitchFamily="2" charset="-122"/>
                <a:cs typeface="Times New Roman" panose="02020603050405020304" pitchFamily="18" charset="0"/>
              </a:rPr>
              <a:t>∪</a:t>
            </a:r>
            <a:r>
              <a:rPr lang="en-US" altLang="zh-CN" smtClean="0">
                <a:cs typeface="Times New Roman" panose="02020603050405020304" pitchFamily="18" charset="0"/>
              </a:rPr>
              <a:t>(</a:t>
            </a:r>
            <a:r>
              <a:rPr lang="en-US" altLang="zh-CN" smtClean="0"/>
              <a:t>R</a:t>
            </a:r>
            <a:r>
              <a:rPr lang="ru-RU" altLang="zh-CN" smtClean="0">
                <a:cs typeface="Times New Roman" panose="02020603050405020304" pitchFamily="18" charset="0"/>
              </a:rPr>
              <a:t>о</a:t>
            </a:r>
            <a:r>
              <a:rPr lang="en-US" altLang="zh-CN" smtClean="0">
                <a:cs typeface="Times New Roman" panose="02020603050405020304" pitchFamily="18" charset="0"/>
              </a:rPr>
              <a:t>S)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cs typeface="Times New Roman" panose="02020603050405020304" pitchFamily="18" charset="0"/>
              </a:rPr>
              <a:t>S</a:t>
            </a:r>
            <a:r>
              <a:rPr lang="ru-RU" altLang="zh-CN" smtClean="0">
                <a:cs typeface="Times New Roman" panose="02020603050405020304" pitchFamily="18" charset="0"/>
              </a:rPr>
              <a:t>о</a:t>
            </a:r>
            <a:r>
              <a:rPr lang="en-US" altLang="zh-CN" smtClean="0"/>
              <a:t>(Q</a:t>
            </a:r>
            <a:r>
              <a:rPr lang="en-US" altLang="zh-CN" smtClean="0">
                <a:latin typeface="宋体" panose="02010600030101010101" pitchFamily="2" charset="-122"/>
                <a:cs typeface="Times New Roman" panose="02020603050405020304" pitchFamily="18" charset="0"/>
              </a:rPr>
              <a:t>∪</a:t>
            </a:r>
            <a:r>
              <a:rPr lang="en-US" altLang="zh-CN" smtClean="0">
                <a:cs typeface="Times New Roman" panose="02020603050405020304" pitchFamily="18" charset="0"/>
              </a:rPr>
              <a:t>R)</a:t>
            </a:r>
            <a:r>
              <a:rPr lang="ru-RU" altLang="zh-CN" smtClean="0">
                <a:cs typeface="Times New Roman" panose="02020603050405020304" pitchFamily="18" charset="0"/>
              </a:rPr>
              <a:t> </a:t>
            </a:r>
            <a:r>
              <a:rPr lang="en-US" altLang="zh-CN" smtClean="0">
                <a:cs typeface="Times New Roman" panose="02020603050405020304" pitchFamily="18" charset="0"/>
              </a:rPr>
              <a:t>=(S</a:t>
            </a:r>
            <a:r>
              <a:rPr lang="ru-RU" altLang="zh-CN" smtClean="0">
                <a:cs typeface="Times New Roman" panose="02020603050405020304" pitchFamily="18" charset="0"/>
              </a:rPr>
              <a:t>о</a:t>
            </a:r>
            <a:r>
              <a:rPr lang="en-US" altLang="zh-CN" smtClean="0">
                <a:cs typeface="Times New Roman" panose="02020603050405020304" pitchFamily="18" charset="0"/>
              </a:rPr>
              <a:t>Q)</a:t>
            </a:r>
            <a:r>
              <a:rPr lang="en-US" altLang="zh-CN" smtClean="0">
                <a:latin typeface="宋体" panose="02010600030101010101" pitchFamily="2" charset="-122"/>
                <a:cs typeface="Times New Roman" panose="02020603050405020304" pitchFamily="18" charset="0"/>
              </a:rPr>
              <a:t>∪</a:t>
            </a:r>
            <a:r>
              <a:rPr lang="en-US" altLang="zh-CN" smtClean="0">
                <a:cs typeface="Times New Roman" panose="02020603050405020304" pitchFamily="18" charset="0"/>
              </a:rPr>
              <a:t>(</a:t>
            </a:r>
            <a:r>
              <a:rPr lang="en-US" altLang="zh-CN" smtClean="0"/>
              <a:t>S</a:t>
            </a:r>
            <a:r>
              <a:rPr lang="ru-RU" altLang="zh-CN" smtClean="0">
                <a:cs typeface="Times New Roman" panose="02020603050405020304" pitchFamily="18" charset="0"/>
              </a:rPr>
              <a:t>о</a:t>
            </a:r>
            <a:r>
              <a:rPr lang="en-US" altLang="zh-CN" smtClean="0">
                <a:cs typeface="Times New Roman" panose="02020603050405020304" pitchFamily="18" charset="0"/>
              </a:rPr>
              <a:t>R)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mtClean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(Q</a:t>
            </a:r>
            <a:r>
              <a:rPr lang="en-US" altLang="zh-CN" smtClean="0">
                <a:latin typeface="宋体" panose="02010600030101010101" pitchFamily="2" charset="-122"/>
                <a:cs typeface="Times New Roman" panose="02020603050405020304" pitchFamily="18" charset="0"/>
                <a:sym typeface="+mn-ea"/>
              </a:rPr>
              <a:t>∪</a:t>
            </a:r>
            <a:r>
              <a:rPr lang="en-US" altLang="zh-CN" smtClean="0">
                <a:cs typeface="Times New Roman" panose="02020603050405020304" pitchFamily="18" charset="0"/>
                <a:sym typeface="+mn-ea"/>
              </a:rPr>
              <a:t>R)</a:t>
            </a:r>
            <a:r>
              <a:rPr lang="ru-RU" altLang="zh-CN" smtClean="0">
                <a:cs typeface="Times New Roman" panose="02020603050405020304" pitchFamily="18" charset="0"/>
                <a:sym typeface="+mn-ea"/>
              </a:rPr>
              <a:t>о</a:t>
            </a:r>
            <a:r>
              <a:rPr lang="en-US" altLang="zh-CN" smtClean="0">
                <a:cs typeface="Times New Roman" panose="02020603050405020304" pitchFamily="18" charset="0"/>
                <a:sym typeface="+mn-ea"/>
              </a:rPr>
              <a:t>S=(Q</a:t>
            </a:r>
            <a:r>
              <a:rPr lang="ru-RU" altLang="zh-CN" smtClean="0">
                <a:cs typeface="Times New Roman" panose="02020603050405020304" pitchFamily="18" charset="0"/>
                <a:sym typeface="+mn-ea"/>
              </a:rPr>
              <a:t>о</a:t>
            </a:r>
            <a:r>
              <a:rPr lang="en-US" altLang="zh-CN" smtClean="0">
                <a:cs typeface="Times New Roman" panose="02020603050405020304" pitchFamily="18" charset="0"/>
                <a:sym typeface="+mn-ea"/>
              </a:rPr>
              <a:t>S)</a:t>
            </a:r>
            <a:r>
              <a:rPr lang="en-US" altLang="zh-CN" smtClean="0">
                <a:latin typeface="宋体" panose="02010600030101010101" pitchFamily="2" charset="-122"/>
                <a:cs typeface="Times New Roman" panose="02020603050405020304" pitchFamily="18" charset="0"/>
                <a:sym typeface="+mn-ea"/>
              </a:rPr>
              <a:t>∪</a:t>
            </a:r>
            <a:r>
              <a:rPr lang="en-US" altLang="zh-CN" smtClean="0"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mtClean="0">
                <a:sym typeface="+mn-ea"/>
              </a:rPr>
              <a:t>R</a:t>
            </a:r>
            <a:r>
              <a:rPr lang="ru-RU" altLang="zh-CN" smtClean="0">
                <a:cs typeface="Times New Roman" panose="02020603050405020304" pitchFamily="18" charset="0"/>
                <a:sym typeface="+mn-ea"/>
              </a:rPr>
              <a:t>о</a:t>
            </a:r>
            <a:r>
              <a:rPr lang="en-US" altLang="zh-CN" smtClean="0">
                <a:cs typeface="Times New Roman" panose="02020603050405020304" pitchFamily="18" charset="0"/>
                <a:sym typeface="+mn-ea"/>
              </a:rPr>
              <a:t>S)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吉林大学计算机科学与技术学院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4A14B5-FE23-4064-9F31-7B0E8069C6D1}" type="slidenum">
              <a:rPr lang="en-US" altLang="zh-CN"/>
              <a:pPr>
                <a:defRPr/>
              </a:pPr>
              <a:t>91</a:t>
            </a:fld>
            <a:endParaRPr lang="en-US" altLang="zh-CN" sz="1400"/>
          </a:p>
        </p:txBody>
      </p:sp>
      <p:graphicFrame>
        <p:nvGraphicFramePr>
          <p:cNvPr id="6" name="内容占位符 5">
            <a:hlinkClick r:id="" action="ppaction://ole?verb=0"/>
          </p:cNvPr>
          <p:cNvGraphicFramePr>
            <a:graphicFrameLocks/>
          </p:cNvGraphicFramePr>
          <p:nvPr>
            <p:ph idx="1"/>
          </p:nvPr>
        </p:nvGraphicFramePr>
        <p:xfrm>
          <a:off x="1066800" y="1766570"/>
          <a:ext cx="7606665" cy="4107180"/>
        </p:xfrm>
        <a:graphic>
          <a:graphicData uri="http://schemas.openxmlformats.org/presentationml/2006/ole">
            <p:oleObj spid="_x0000_s2049" r:id="rId3" imgW="3340080" imgH="1803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页脚占位符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89091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CD7F379-84EA-4D45-98FD-6C6E3F2B5253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92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890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模糊关系合成的性质</a:t>
            </a:r>
          </a:p>
        </p:txBody>
      </p:sp>
      <p:sp>
        <p:nvSpPr>
          <p:cNvPr id="8909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844675"/>
            <a:ext cx="7416800" cy="44640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zh-CN" sz="32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rgbClr val="000000"/>
                </a:solidFill>
              </a:rPr>
              <a:t>合成运算的交运算的分配律是否成立？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 smtClean="0">
                <a:solidFill>
                  <a:srgbClr val="000000"/>
                </a:solidFill>
              </a:rPr>
              <a:t>(Q</a:t>
            </a:r>
            <a:r>
              <a:rPr lang="en-US" altLang="en-US" sz="3200" smtClean="0">
                <a:solidFill>
                  <a:srgbClr val="000000"/>
                </a:solidFill>
              </a:rPr>
              <a:t>∩</a:t>
            </a:r>
            <a:r>
              <a:rPr lang="en-US" altLang="zh-CN" sz="3200" smtClean="0">
                <a:solidFill>
                  <a:srgbClr val="000000"/>
                </a:solidFill>
                <a:cs typeface="Times New Roman" panose="02020603050405020304" pitchFamily="18" charset="0"/>
              </a:rPr>
              <a:t>R)</a:t>
            </a:r>
            <a:r>
              <a:rPr lang="ru-RU" altLang="zh-CN" sz="3200" smtClean="0">
                <a:solidFill>
                  <a:srgbClr val="000000"/>
                </a:solidFill>
                <a:cs typeface="Times New Roman" panose="02020603050405020304" pitchFamily="18" charset="0"/>
              </a:rPr>
              <a:t>о</a:t>
            </a:r>
            <a:r>
              <a:rPr lang="en-US" altLang="zh-CN" sz="3200" smtClean="0">
                <a:solidFill>
                  <a:srgbClr val="000000"/>
                </a:solidFill>
                <a:cs typeface="Times New Roman" panose="02020603050405020304" pitchFamily="18" charset="0"/>
              </a:rPr>
              <a:t>S=(Q</a:t>
            </a:r>
            <a:r>
              <a:rPr lang="ru-RU" altLang="zh-CN" sz="3200" smtClean="0">
                <a:solidFill>
                  <a:srgbClr val="000000"/>
                </a:solidFill>
                <a:cs typeface="Times New Roman" panose="02020603050405020304" pitchFamily="18" charset="0"/>
              </a:rPr>
              <a:t>о</a:t>
            </a:r>
            <a:r>
              <a:rPr lang="en-US" altLang="zh-CN" sz="3200" smtClean="0">
                <a:solidFill>
                  <a:srgbClr val="000000"/>
                </a:solidFill>
                <a:cs typeface="Times New Roman" panose="02020603050405020304" pitchFamily="18" charset="0"/>
              </a:rPr>
              <a:t>S) </a:t>
            </a:r>
            <a:r>
              <a:rPr lang="en-US" altLang="en-US" sz="3200" smtClean="0">
                <a:solidFill>
                  <a:srgbClr val="000000"/>
                </a:solidFill>
              </a:rPr>
              <a:t>∩</a:t>
            </a:r>
            <a:r>
              <a:rPr lang="en-US" altLang="zh-CN" sz="3200" smtClean="0">
                <a:solidFill>
                  <a:srgbClr val="000000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3200" smtClean="0">
                <a:solidFill>
                  <a:srgbClr val="000000"/>
                </a:solidFill>
              </a:rPr>
              <a:t>R</a:t>
            </a:r>
            <a:r>
              <a:rPr lang="ru-RU" altLang="zh-CN" sz="3200" smtClean="0">
                <a:solidFill>
                  <a:srgbClr val="000000"/>
                </a:solidFill>
                <a:cs typeface="Times New Roman" panose="02020603050405020304" pitchFamily="18" charset="0"/>
              </a:rPr>
              <a:t>о</a:t>
            </a:r>
            <a:r>
              <a:rPr lang="en-US" altLang="zh-CN" sz="3200" smtClean="0">
                <a:solidFill>
                  <a:srgbClr val="000000"/>
                </a:solidFill>
                <a:cs typeface="Times New Roman" panose="02020603050405020304" pitchFamily="18" charset="0"/>
              </a:rPr>
              <a:t>S)</a:t>
            </a:r>
            <a:r>
              <a:rPr lang="zh-CN" altLang="en-US" sz="3200" smtClean="0">
                <a:solidFill>
                  <a:srgbClr val="000000"/>
                </a:solidFill>
                <a:cs typeface="Times New Roman" panose="02020603050405020304" pitchFamily="18" charset="0"/>
              </a:rPr>
              <a:t>？</a:t>
            </a:r>
            <a:endParaRPr lang="en-US" altLang="zh-CN" sz="3200" smtClean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89094" name="AutoShape 4"/>
          <p:cNvSpPr>
            <a:spLocks noChangeArrowheads="1"/>
          </p:cNvSpPr>
          <p:nvPr/>
        </p:nvSpPr>
        <p:spPr bwMode="auto">
          <a:xfrm>
            <a:off x="395288" y="1557338"/>
            <a:ext cx="2447925" cy="792162"/>
          </a:xfrm>
          <a:prstGeom prst="irregularSeal2">
            <a:avLst/>
          </a:prstGeom>
          <a:solidFill>
            <a:srgbClr val="FF0000"/>
          </a:solidFill>
          <a:ln w="9525">
            <a:solidFill>
              <a:srgbClr val="CC0000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kumimoji="0" lang="zh-CN" altLang="en-US" sz="32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请思考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000000"/>
                </a:solidFill>
                <a:sym typeface="+mn-ea"/>
              </a:rPr>
              <a:t>(Q</a:t>
            </a:r>
            <a:r>
              <a:rPr lang="en-US" altLang="en-US" smtClean="0">
                <a:solidFill>
                  <a:srgbClr val="000000"/>
                </a:solidFill>
                <a:sym typeface="+mn-ea"/>
              </a:rPr>
              <a:t>∩</a:t>
            </a:r>
            <a:r>
              <a:rPr lang="en-US" altLang="zh-CN" smtClean="0">
                <a:solidFill>
                  <a:srgbClr val="000000"/>
                </a:solidFill>
                <a:cs typeface="Times New Roman" panose="02020603050405020304" pitchFamily="18" charset="0"/>
                <a:sym typeface="+mn-ea"/>
              </a:rPr>
              <a:t>R)</a:t>
            </a:r>
            <a:r>
              <a:rPr lang="ru-RU" altLang="zh-CN" smtClean="0">
                <a:solidFill>
                  <a:srgbClr val="000000"/>
                </a:solidFill>
                <a:cs typeface="Times New Roman" panose="02020603050405020304" pitchFamily="18" charset="0"/>
                <a:sym typeface="+mn-ea"/>
              </a:rPr>
              <a:t>о</a:t>
            </a:r>
            <a:r>
              <a:rPr lang="en-US" altLang="zh-CN" smtClean="0">
                <a:solidFill>
                  <a:srgbClr val="000000"/>
                </a:solidFill>
                <a:cs typeface="Times New Roman" panose="02020603050405020304" pitchFamily="18" charset="0"/>
                <a:sym typeface="+mn-ea"/>
              </a:rPr>
              <a:t>S=(Q</a:t>
            </a:r>
            <a:r>
              <a:rPr lang="ru-RU" altLang="zh-CN" smtClean="0">
                <a:solidFill>
                  <a:srgbClr val="000000"/>
                </a:solidFill>
                <a:cs typeface="Times New Roman" panose="02020603050405020304" pitchFamily="18" charset="0"/>
                <a:sym typeface="+mn-ea"/>
              </a:rPr>
              <a:t>о</a:t>
            </a:r>
            <a:r>
              <a:rPr lang="en-US" altLang="zh-CN" smtClean="0">
                <a:solidFill>
                  <a:srgbClr val="000000"/>
                </a:solidFill>
                <a:cs typeface="Times New Roman" panose="02020603050405020304" pitchFamily="18" charset="0"/>
                <a:sym typeface="+mn-ea"/>
              </a:rPr>
              <a:t>S) </a:t>
            </a:r>
            <a:r>
              <a:rPr lang="en-US" altLang="en-US" smtClean="0">
                <a:solidFill>
                  <a:srgbClr val="000000"/>
                </a:solidFill>
                <a:sym typeface="+mn-ea"/>
              </a:rPr>
              <a:t>∩</a:t>
            </a:r>
            <a:r>
              <a:rPr lang="en-US" altLang="zh-CN" smtClean="0">
                <a:solidFill>
                  <a:srgbClr val="000000"/>
                </a:solidFill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mtClean="0">
                <a:solidFill>
                  <a:srgbClr val="000000"/>
                </a:solidFill>
                <a:sym typeface="+mn-ea"/>
              </a:rPr>
              <a:t>R</a:t>
            </a:r>
            <a:r>
              <a:rPr lang="ru-RU" altLang="zh-CN" smtClean="0">
                <a:solidFill>
                  <a:srgbClr val="000000"/>
                </a:solidFill>
                <a:cs typeface="Times New Roman" panose="02020603050405020304" pitchFamily="18" charset="0"/>
                <a:sym typeface="+mn-ea"/>
              </a:rPr>
              <a:t>о</a:t>
            </a:r>
            <a:r>
              <a:rPr lang="en-US" altLang="zh-CN" smtClean="0">
                <a:solidFill>
                  <a:srgbClr val="000000"/>
                </a:solidFill>
                <a:cs typeface="Times New Roman" panose="02020603050405020304" pitchFamily="18" charset="0"/>
                <a:sym typeface="+mn-ea"/>
              </a:rPr>
              <a:t>S)</a:t>
            </a:r>
            <a:r>
              <a:rPr lang="zh-CN" altLang="en-US" smtClean="0">
                <a:solidFill>
                  <a:srgbClr val="000000"/>
                </a:solidFill>
                <a:cs typeface="Times New Roman" panose="02020603050405020304" pitchFamily="18" charset="0"/>
                <a:sym typeface="+mn-ea"/>
              </a:rPr>
              <a:t>？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吉林大学计算机科学与技术学院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4A14B5-FE23-4064-9F31-7B0E8069C6D1}" type="slidenum">
              <a:rPr lang="en-US" altLang="zh-CN"/>
              <a:pPr>
                <a:defRPr/>
              </a:pPr>
              <a:t>93</a:t>
            </a:fld>
            <a:endParaRPr lang="en-US" altLang="zh-CN" sz="1400"/>
          </a:p>
        </p:txBody>
      </p:sp>
      <p:graphicFrame>
        <p:nvGraphicFramePr>
          <p:cNvPr id="6" name="内容占位符 5">
            <a:hlinkClick r:id="" action="ppaction://ole?verb=0"/>
          </p:cNvPr>
          <p:cNvGraphicFramePr>
            <a:graphicFrameLocks/>
          </p:cNvGraphicFramePr>
          <p:nvPr>
            <p:ph idx="1"/>
          </p:nvPr>
        </p:nvGraphicFramePr>
        <p:xfrm>
          <a:off x="1066800" y="1506220"/>
          <a:ext cx="7606665" cy="4627880"/>
        </p:xfrm>
        <a:graphic>
          <a:graphicData uri="http://schemas.openxmlformats.org/presentationml/2006/ole">
            <p:oleObj spid="_x0000_s152577" r:id="rId3" imgW="3340080" imgH="20318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9011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81EA387-8797-44C4-A70E-0A52CB07EB2A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94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901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模糊关系合成的性质</a:t>
            </a:r>
            <a:r>
              <a:rPr lang="en-US" altLang="zh-CN" sz="4000" smtClean="0"/>
              <a:t>5,6</a:t>
            </a:r>
          </a:p>
        </p:txBody>
      </p:sp>
      <p:sp>
        <p:nvSpPr>
          <p:cNvPr id="901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cs typeface="Times New Roman" panose="02020603050405020304" pitchFamily="18" charset="0"/>
              </a:rPr>
              <a:t>(5)  (Q</a:t>
            </a:r>
            <a:r>
              <a:rPr lang="ru-RU" altLang="zh-CN" smtClean="0">
                <a:cs typeface="Times New Roman" panose="02020603050405020304" pitchFamily="18" charset="0"/>
              </a:rPr>
              <a:t>о</a:t>
            </a:r>
            <a:r>
              <a:rPr lang="en-US" altLang="zh-CN" smtClean="0">
                <a:cs typeface="Times New Roman" panose="02020603050405020304" pitchFamily="18" charset="0"/>
              </a:rPr>
              <a:t>R) </a:t>
            </a:r>
            <a:r>
              <a:rPr lang="el-GR" altLang="zh-CN" baseline="-25000" smtClean="0">
                <a:cs typeface="Times New Roman" panose="02020603050405020304" pitchFamily="18" charset="0"/>
              </a:rPr>
              <a:t>λ</a:t>
            </a:r>
            <a:r>
              <a:rPr lang="en-US" altLang="zh-CN" smtClean="0">
                <a:cs typeface="Times New Roman" panose="02020603050405020304" pitchFamily="18" charset="0"/>
              </a:rPr>
              <a:t>= Q</a:t>
            </a:r>
            <a:r>
              <a:rPr lang="el-GR" altLang="zh-CN" baseline="-25000" smtClean="0">
                <a:cs typeface="Times New Roman" panose="02020603050405020304" pitchFamily="18" charset="0"/>
              </a:rPr>
              <a:t>λ</a:t>
            </a:r>
            <a:r>
              <a:rPr lang="ru-RU" altLang="zh-CN" smtClean="0">
                <a:cs typeface="Times New Roman" panose="02020603050405020304" pitchFamily="18" charset="0"/>
              </a:rPr>
              <a:t>о </a:t>
            </a:r>
            <a:r>
              <a:rPr lang="en-US" altLang="zh-CN" smtClean="0">
                <a:cs typeface="Times New Roman" panose="02020603050405020304" pitchFamily="18" charset="0"/>
              </a:rPr>
              <a:t>R</a:t>
            </a:r>
            <a:r>
              <a:rPr lang="el-GR" altLang="zh-CN" baseline="-25000" smtClean="0">
                <a:cs typeface="Times New Roman" panose="02020603050405020304" pitchFamily="18" charset="0"/>
              </a:rPr>
              <a:t>λ</a:t>
            </a:r>
            <a:endParaRPr lang="en-US" altLang="zh-CN" smtClean="0"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cs typeface="Times New Roman" panose="02020603050405020304" pitchFamily="18" charset="0"/>
              </a:rPr>
              <a:t>推论</a:t>
            </a:r>
            <a:r>
              <a:rPr lang="zh-CN" altLang="en-US" baseline="-25000" smtClean="0">
                <a:cs typeface="Times New Roman" panose="02020603050405020304" pitchFamily="18" charset="0"/>
              </a:rPr>
              <a:t>     </a:t>
            </a:r>
            <a:r>
              <a:rPr lang="en-US" altLang="zh-CN" smtClean="0">
                <a:cs typeface="Times New Roman" panose="02020603050405020304" pitchFamily="18" charset="0"/>
              </a:rPr>
              <a:t>(R</a:t>
            </a:r>
            <a:r>
              <a:rPr lang="en-US" altLang="zh-CN" baseline="30000" smtClean="0">
                <a:cs typeface="Times New Roman" panose="02020603050405020304" pitchFamily="18" charset="0"/>
              </a:rPr>
              <a:t>n</a:t>
            </a:r>
            <a:r>
              <a:rPr lang="en-US" altLang="zh-CN" smtClean="0">
                <a:cs typeface="Times New Roman" panose="02020603050405020304" pitchFamily="18" charset="0"/>
              </a:rPr>
              <a:t>) </a:t>
            </a:r>
            <a:r>
              <a:rPr lang="el-GR" altLang="zh-CN" baseline="-25000" smtClean="0">
                <a:cs typeface="Times New Roman" panose="02020603050405020304" pitchFamily="18" charset="0"/>
              </a:rPr>
              <a:t>λ</a:t>
            </a:r>
            <a:r>
              <a:rPr lang="en-US" altLang="zh-CN" smtClean="0">
                <a:cs typeface="Times New Roman" panose="02020603050405020304" pitchFamily="18" charset="0"/>
              </a:rPr>
              <a:t>= (R</a:t>
            </a:r>
            <a:r>
              <a:rPr lang="el-GR" altLang="zh-CN" baseline="-25000" smtClean="0">
                <a:cs typeface="Times New Roman" panose="02020603050405020304" pitchFamily="18" charset="0"/>
              </a:rPr>
              <a:t>λ</a:t>
            </a:r>
            <a:r>
              <a:rPr lang="en-US" altLang="zh-CN" smtClean="0">
                <a:cs typeface="Times New Roman" panose="02020603050405020304" pitchFamily="18" charset="0"/>
              </a:rPr>
              <a:t>)</a:t>
            </a:r>
            <a:r>
              <a:rPr lang="en-US" altLang="zh-CN" baseline="30000" smtClean="0">
                <a:cs typeface="Times New Roman" panose="02020603050405020304" pitchFamily="18" charset="0"/>
              </a:rPr>
              <a:t>n</a:t>
            </a:r>
            <a:endParaRPr lang="en-US" altLang="zh-CN" smtClean="0"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mtClean="0"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cs typeface="Times New Roman" panose="02020603050405020304" pitchFamily="18" charset="0"/>
              </a:rPr>
              <a:t>(6) (Q</a:t>
            </a:r>
            <a:r>
              <a:rPr lang="ru-RU" altLang="zh-CN" smtClean="0">
                <a:cs typeface="Times New Roman" panose="02020603050405020304" pitchFamily="18" charset="0"/>
              </a:rPr>
              <a:t>о</a:t>
            </a:r>
            <a:r>
              <a:rPr lang="en-US" altLang="zh-CN" smtClean="0">
                <a:cs typeface="Times New Roman" panose="02020603050405020304" pitchFamily="18" charset="0"/>
              </a:rPr>
              <a:t>R) </a:t>
            </a:r>
            <a:r>
              <a:rPr lang="en-US" altLang="zh-CN" baseline="30000" smtClean="0">
                <a:cs typeface="Times New Roman" panose="02020603050405020304" pitchFamily="18" charset="0"/>
              </a:rPr>
              <a:t>T</a:t>
            </a:r>
            <a:r>
              <a:rPr lang="en-US" altLang="zh-CN" smtClean="0">
                <a:cs typeface="Times New Roman" panose="02020603050405020304" pitchFamily="18" charset="0"/>
              </a:rPr>
              <a:t>= R</a:t>
            </a:r>
            <a:r>
              <a:rPr lang="en-US" altLang="zh-CN" baseline="30000" smtClean="0">
                <a:cs typeface="Times New Roman" panose="02020603050405020304" pitchFamily="18" charset="0"/>
              </a:rPr>
              <a:t>T</a:t>
            </a:r>
            <a:r>
              <a:rPr lang="ru-RU" altLang="zh-CN" smtClean="0">
                <a:cs typeface="Times New Roman" panose="02020603050405020304" pitchFamily="18" charset="0"/>
              </a:rPr>
              <a:t>о </a:t>
            </a:r>
            <a:r>
              <a:rPr lang="en-US" altLang="zh-CN" smtClean="0">
                <a:cs typeface="Times New Roman" panose="02020603050405020304" pitchFamily="18" charset="0"/>
              </a:rPr>
              <a:t>Q</a:t>
            </a:r>
            <a:r>
              <a:rPr lang="en-US" altLang="zh-CN" baseline="30000" smtClean="0">
                <a:cs typeface="Times New Roman" panose="02020603050405020304" pitchFamily="18" charset="0"/>
              </a:rPr>
              <a:t>T</a:t>
            </a:r>
            <a:endParaRPr lang="en-US" altLang="zh-CN" smtClean="0"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cs typeface="Times New Roman" panose="02020603050405020304" pitchFamily="18" charset="0"/>
              </a:rPr>
              <a:t>推论 </a:t>
            </a:r>
            <a:r>
              <a:rPr lang="en-US" altLang="zh-CN" smtClean="0">
                <a:cs typeface="Times New Roman" panose="02020603050405020304" pitchFamily="18" charset="0"/>
              </a:rPr>
              <a:t>(R</a:t>
            </a:r>
            <a:r>
              <a:rPr lang="en-US" altLang="zh-CN" baseline="30000" smtClean="0">
                <a:cs typeface="Times New Roman" panose="02020603050405020304" pitchFamily="18" charset="0"/>
              </a:rPr>
              <a:t>n</a:t>
            </a:r>
            <a:r>
              <a:rPr lang="en-US" altLang="zh-CN" smtClean="0">
                <a:cs typeface="Times New Roman" panose="02020603050405020304" pitchFamily="18" charset="0"/>
              </a:rPr>
              <a:t>) </a:t>
            </a:r>
            <a:r>
              <a:rPr lang="en-US" altLang="zh-CN" baseline="30000" smtClean="0">
                <a:cs typeface="Times New Roman" panose="02020603050405020304" pitchFamily="18" charset="0"/>
              </a:rPr>
              <a:t>T</a:t>
            </a:r>
            <a:r>
              <a:rPr lang="en-US" altLang="zh-CN" smtClean="0">
                <a:cs typeface="Times New Roman" panose="02020603050405020304" pitchFamily="18" charset="0"/>
              </a:rPr>
              <a:t>= (R</a:t>
            </a:r>
            <a:r>
              <a:rPr lang="en-US" altLang="zh-CN" baseline="30000" smtClean="0">
                <a:cs typeface="Times New Roman" panose="02020603050405020304" pitchFamily="18" charset="0"/>
              </a:rPr>
              <a:t>T</a:t>
            </a:r>
            <a:r>
              <a:rPr lang="en-US" altLang="zh-CN" smtClean="0">
                <a:cs typeface="Times New Roman" panose="02020603050405020304" pitchFamily="18" charset="0"/>
              </a:rPr>
              <a:t>)</a:t>
            </a:r>
            <a:r>
              <a:rPr lang="en-US" altLang="zh-CN" baseline="30000" smtClean="0">
                <a:cs typeface="Times New Roman" panose="02020603050405020304" pitchFamily="18" charset="0"/>
              </a:rPr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页脚占位符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8806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BB20D1A-F08B-4168-B87D-6571652ACE5F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95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880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课堂作业</a:t>
            </a:r>
            <a:r>
              <a:rPr lang="en-US" altLang="zh-CN" smtClean="0"/>
              <a:t>2-1</a:t>
            </a:r>
          </a:p>
        </p:txBody>
      </p:sp>
      <p:graphicFrame>
        <p:nvGraphicFramePr>
          <p:cNvPr id="88069" name="Object 3"/>
          <p:cNvGraphicFramePr>
            <a:graphicFrameLocks noChangeAspect="1"/>
          </p:cNvGraphicFramePr>
          <p:nvPr>
            <p:ph sz="half" idx="2"/>
          </p:nvPr>
        </p:nvGraphicFramePr>
        <p:xfrm>
          <a:off x="1187450" y="2420938"/>
          <a:ext cx="7488238" cy="2473325"/>
        </p:xfrm>
        <a:graphic>
          <a:graphicData uri="http://schemas.openxmlformats.org/presentationml/2006/ole">
            <p:oleObj spid="_x0000_s154625" name="Equation" r:id="rId4" imgW="7404100" imgH="23749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400" smtClean="0">
                <a:solidFill>
                  <a:schemeClr val="tx2"/>
                </a:solidFill>
              </a:rPr>
              <a:t>吉林大学计算机科学与技术学院</a:t>
            </a:r>
          </a:p>
        </p:txBody>
      </p:sp>
      <p:sp>
        <p:nvSpPr>
          <p:cNvPr id="9113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F250235-9FF3-4E18-9AE1-EA65C6E82BF3}" type="slidenum">
              <a:rPr kumimoji="0" lang="en-US" altLang="zh-CN" smtClean="0">
                <a:solidFill>
                  <a:schemeClr val="tx2"/>
                </a:solidFill>
              </a:rPr>
              <a:pPr eaLnBrk="1" hangingPunct="1"/>
              <a:t>96</a:t>
            </a:fld>
            <a:endParaRPr kumimoji="0"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911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 smtClean="0"/>
              <a:t>课堂作业</a:t>
            </a:r>
            <a:r>
              <a:rPr lang="en-US" altLang="zh-CN" sz="4000" dirty="0" smtClean="0"/>
              <a:t>2-2</a:t>
            </a:r>
          </a:p>
        </p:txBody>
      </p:sp>
      <p:pic>
        <p:nvPicPr>
          <p:cNvPr id="9114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8375" y="2076450"/>
            <a:ext cx="7851775" cy="294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8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</a:pPr>
            <a:r>
              <a:rPr lang="en-US" altLang="zh-CN" smtClean="0"/>
              <a:t>吉林大学计算机科学与技术学院</a:t>
            </a: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sldNum" sz="quarter" idx="12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9F22BA2A-301E-4C51-B667-56FDA5D25B2D}" type="slidenum">
              <a:rPr lang="en-US" altLang="zh-CN"/>
              <a:pPr/>
              <a:t>97</a:t>
            </a:fld>
            <a:endParaRPr lang="en-US" altLang="zh-CN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170021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3-7 </a:t>
            </a:r>
            <a:r>
              <a:rPr lang="zh-CN" altLang="en-US" smtClean="0"/>
              <a:t>模糊等价关系及聚类图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3635375" y="4449763"/>
          <a:ext cx="3024188" cy="1643062"/>
        </p:xfrm>
        <a:graphic>
          <a:graphicData uri="http://schemas.openxmlformats.org/presentationml/2006/ole">
            <p:oleObj spid="_x0000_s175106" r:id="rId4" imgW="2979738" imgH="2795588" progId="">
              <p:embed/>
            </p:oleObj>
          </a:graphicData>
        </a:graphic>
      </p:graphicFrame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页脚占位符 4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</a:pPr>
            <a:r>
              <a:rPr lang="en-US" altLang="zh-CN" smtClean="0"/>
              <a:t>吉林大学计算机科学与技术学院</a:t>
            </a:r>
          </a:p>
        </p:txBody>
      </p:sp>
      <p:sp>
        <p:nvSpPr>
          <p:cNvPr id="30723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1919E9D6-76E1-4305-95C9-51AE96658FDE}" type="slidenum">
              <a:rPr lang="en-US" altLang="zh-CN"/>
              <a:pPr/>
              <a:t>98</a:t>
            </a:fld>
            <a:endParaRPr lang="en-US" altLang="zh-CN" sz="140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模糊关系的三个概念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自反性</a:t>
            </a:r>
          </a:p>
          <a:p>
            <a:pPr eaLnBrk="1" hangingPunct="1"/>
            <a:r>
              <a:rPr lang="zh-CN" altLang="en-US" smtClean="0"/>
              <a:t>对称性</a:t>
            </a:r>
          </a:p>
          <a:p>
            <a:pPr eaLnBrk="1" hangingPunct="1"/>
            <a:r>
              <a:rPr lang="zh-CN" altLang="en-US" u="sng" smtClean="0">
                <a:solidFill>
                  <a:srgbClr val="0033CC"/>
                </a:solidFill>
              </a:rPr>
              <a:t>传递性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页脚占位符 5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</a:pPr>
            <a:r>
              <a:rPr lang="en-US" altLang="zh-CN" smtClean="0"/>
              <a:t>吉林大学计算机科学与技术学院</a:t>
            </a:r>
          </a:p>
        </p:txBody>
      </p:sp>
      <p:sp>
        <p:nvSpPr>
          <p:cNvPr id="2052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CCDFDE8E-47FA-4520-A795-3A664D86CD4B}" type="slidenum">
              <a:rPr lang="en-US" altLang="zh-CN"/>
              <a:pPr/>
              <a:t>99</a:t>
            </a:fld>
            <a:endParaRPr lang="en-US" altLang="zh-CN" sz="1400"/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自反性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844675"/>
            <a:ext cx="7392988" cy="4464050"/>
          </a:xfrm>
        </p:spPr>
        <p:txBody>
          <a:bodyPr/>
          <a:lstStyle/>
          <a:p>
            <a:pPr eaLnBrk="1" hangingPunct="1"/>
            <a:r>
              <a:rPr lang="zh-CN" altLang="en-US" sz="3200" smtClean="0"/>
              <a:t>若模糊关系</a:t>
            </a:r>
            <a:r>
              <a:rPr lang="en-US" altLang="zh-CN" sz="3200" smtClean="0"/>
              <a:t>R</a:t>
            </a:r>
            <a:r>
              <a:rPr lang="zh-CN" altLang="en-US" sz="3200" smtClean="0"/>
              <a:t>满足</a:t>
            </a:r>
            <a:r>
              <a:rPr lang="en-US" altLang="zh-CN" sz="3200" smtClean="0"/>
              <a:t>R(u,u)=1</a:t>
            </a:r>
            <a:r>
              <a:rPr lang="zh-CN" altLang="en-US" sz="3200" smtClean="0"/>
              <a:t>或</a:t>
            </a:r>
            <a:r>
              <a:rPr lang="en-US" altLang="zh-CN" sz="3200" smtClean="0"/>
              <a:t>I</a:t>
            </a:r>
            <a:r>
              <a:rPr lang="en-US" altLang="zh-CN" sz="3200" smtClean="0">
                <a:latin typeface="Batang" pitchFamily="18" charset="-127"/>
                <a:ea typeface="Batang" pitchFamily="18" charset="-127"/>
              </a:rPr>
              <a:t>⊆</a:t>
            </a:r>
            <a:r>
              <a:rPr lang="en-US" altLang="zh-CN" sz="3200" smtClean="0">
                <a:ea typeface="Batang" pitchFamily="18" charset="-127"/>
              </a:rPr>
              <a:t>R</a:t>
            </a:r>
            <a:r>
              <a:rPr lang="zh-CN" altLang="en-US" sz="3200" smtClean="0"/>
              <a:t>，则称</a:t>
            </a:r>
            <a:r>
              <a:rPr lang="en-US" altLang="zh-CN" sz="3200" smtClean="0"/>
              <a:t>R</a:t>
            </a:r>
            <a:r>
              <a:rPr lang="zh-CN" altLang="en-US" sz="3200" smtClean="0"/>
              <a:t>具有自反性</a:t>
            </a:r>
          </a:p>
          <a:p>
            <a:pPr eaLnBrk="1" hangingPunct="1"/>
            <a:r>
              <a:rPr lang="zh-CN" altLang="en-US" sz="3200" smtClean="0"/>
              <a:t>模糊自反矩阵</a:t>
            </a:r>
          </a:p>
          <a:p>
            <a:pPr lvl="1" eaLnBrk="1" hangingPunct="1"/>
            <a:r>
              <a:rPr lang="en-US" altLang="zh-CN" sz="2800" smtClean="0"/>
              <a:t>r</a:t>
            </a:r>
            <a:r>
              <a:rPr lang="en-US" altLang="zh-CN" sz="2800" baseline="-25000" smtClean="0"/>
              <a:t>ii</a:t>
            </a:r>
            <a:r>
              <a:rPr lang="en-US" altLang="zh-CN" sz="2800" smtClean="0"/>
              <a:t> = 1</a:t>
            </a:r>
          </a:p>
          <a:p>
            <a:pPr eaLnBrk="1" hangingPunct="1"/>
            <a:r>
              <a:rPr lang="zh-CN" altLang="en-US" sz="3200" smtClean="0"/>
              <a:t>例如：</a:t>
            </a:r>
          </a:p>
        </p:txBody>
      </p:sp>
      <p:graphicFrame>
        <p:nvGraphicFramePr>
          <p:cNvPr id="205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843213" y="4887913"/>
          <a:ext cx="4752975" cy="1179512"/>
        </p:xfrm>
        <a:graphic>
          <a:graphicData uri="http://schemas.openxmlformats.org/presentationml/2006/ole">
            <p:oleObj spid="_x0000_s176130" r:id="rId3" imgW="1841500" imgH="457200" progId="">
              <p:embed/>
            </p:oleObj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"/>
</p:tagLst>
</file>

<file path=ppt/theme/theme1.xml><?xml version="1.0" encoding="utf-8"?>
<a:theme xmlns:a="http://schemas.openxmlformats.org/drawingml/2006/main" name="Nature">
  <a:themeElements>
    <a:clrScheme name="Nature 2">
      <a:dk1>
        <a:srgbClr val="5B5249"/>
      </a:dk1>
      <a:lt1>
        <a:srgbClr val="FFFFFF"/>
      </a:lt1>
      <a:dk2>
        <a:srgbClr val="2A3D7A"/>
      </a:dk2>
      <a:lt2>
        <a:srgbClr val="CEC8BA"/>
      </a:lt2>
      <a:accent1>
        <a:srgbClr val="C9DDF1"/>
      </a:accent1>
      <a:accent2>
        <a:srgbClr val="FAC164"/>
      </a:accent2>
      <a:accent3>
        <a:srgbClr val="FFFFFF"/>
      </a:accent3>
      <a:accent4>
        <a:srgbClr val="4C453D"/>
      </a:accent4>
      <a:accent5>
        <a:srgbClr val="E1EBF7"/>
      </a:accent5>
      <a:accent6>
        <a:srgbClr val="E3AF5A"/>
      </a:accent6>
      <a:hlink>
        <a:srgbClr val="B0AE6A"/>
      </a:hlink>
      <a:folHlink>
        <a:srgbClr val="C3E684"/>
      </a:folHlink>
    </a:clrScheme>
    <a:fontScheme name="Natur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Nature 1">
        <a:dk1>
          <a:srgbClr val="666699"/>
        </a:dk1>
        <a:lt1>
          <a:srgbClr val="FFFFCC"/>
        </a:lt1>
        <a:dk2>
          <a:srgbClr val="687FCA"/>
        </a:dk2>
        <a:lt2>
          <a:srgbClr val="192449"/>
        </a:lt2>
        <a:accent1>
          <a:srgbClr val="C9DDF1"/>
        </a:accent1>
        <a:accent2>
          <a:srgbClr val="FAC164"/>
        </a:accent2>
        <a:accent3>
          <a:srgbClr val="B9C0E1"/>
        </a:accent3>
        <a:accent4>
          <a:srgbClr val="DADAAE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ure 2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ure 3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A1A1A1"/>
        </a:accent6>
        <a:hlink>
          <a:srgbClr val="80808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ure 4">
        <a:dk1>
          <a:srgbClr val="8061A5"/>
        </a:dk1>
        <a:lt1>
          <a:srgbClr val="FFFFCC"/>
        </a:lt1>
        <a:dk2>
          <a:srgbClr val="967DB5"/>
        </a:dk2>
        <a:lt2>
          <a:srgbClr val="192449"/>
        </a:lt2>
        <a:accent1>
          <a:srgbClr val="D6C9F1"/>
        </a:accent1>
        <a:accent2>
          <a:srgbClr val="FAC164"/>
        </a:accent2>
        <a:accent3>
          <a:srgbClr val="C9BFD7"/>
        </a:accent3>
        <a:accent4>
          <a:srgbClr val="DADAAE"/>
        </a:accent4>
        <a:accent5>
          <a:srgbClr val="E8E1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ure 5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993333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6783</Words>
  <Application>WPS 演示</Application>
  <PresentationFormat>全屏显示(4:3)</PresentationFormat>
  <Paragraphs>1395</Paragraphs>
  <Slides>198</Slides>
  <Notes>58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198</vt:i4>
      </vt:variant>
    </vt:vector>
  </HeadingPairs>
  <TitlesOfParts>
    <vt:vector size="203" baseType="lpstr">
      <vt:lpstr>Nature</vt:lpstr>
      <vt:lpstr>Clip</vt:lpstr>
      <vt:lpstr>Equation</vt:lpstr>
      <vt:lpstr>Microsoft 公式 3.0</vt:lpstr>
      <vt:lpstr>公式</vt:lpstr>
      <vt:lpstr>模糊数学 </vt:lpstr>
      <vt:lpstr>幻灯片 2</vt:lpstr>
      <vt:lpstr>幻灯片 3</vt:lpstr>
      <vt:lpstr>4-1 模糊关系的定义和性质</vt:lpstr>
      <vt:lpstr>什么是关系？</vt:lpstr>
      <vt:lpstr>关系——例</vt:lpstr>
      <vt:lpstr>“经典关系”的定义</vt:lpstr>
      <vt:lpstr>关系——例</vt:lpstr>
      <vt:lpstr>关系模糊关系</vt:lpstr>
      <vt:lpstr>模糊关系的定义</vt:lpstr>
      <vt:lpstr>模糊关系——例1</vt:lpstr>
      <vt:lpstr>幻灯片 12</vt:lpstr>
      <vt:lpstr>模糊关系——例2</vt:lpstr>
      <vt:lpstr>幻灯片 14</vt:lpstr>
      <vt:lpstr>模糊关系——例2</vt:lpstr>
      <vt:lpstr>模糊关系——例3</vt:lpstr>
      <vt:lpstr>模糊关系——例4</vt:lpstr>
      <vt:lpstr>模糊关系——例4</vt:lpstr>
      <vt:lpstr>模糊关系的运算</vt:lpstr>
      <vt:lpstr>模糊关系的相等</vt:lpstr>
      <vt:lpstr>模糊关系的包含</vt:lpstr>
      <vt:lpstr>模糊关系的并</vt:lpstr>
      <vt:lpstr>模糊关系的交</vt:lpstr>
      <vt:lpstr>模糊关系的余</vt:lpstr>
      <vt:lpstr>分解定理</vt:lpstr>
      <vt:lpstr>λ截关系</vt:lpstr>
      <vt:lpstr>4-2 模糊矩阵</vt:lpstr>
      <vt:lpstr>模糊关系模糊矩阵</vt:lpstr>
      <vt:lpstr>模糊矩阵的定义</vt:lpstr>
      <vt:lpstr>模糊矩阵－例</vt:lpstr>
      <vt:lpstr>请给出下例的模糊矩阵</vt:lpstr>
      <vt:lpstr>矩阵与关系</vt:lpstr>
      <vt:lpstr>模糊矩阵与普通矩阵</vt:lpstr>
      <vt:lpstr>模糊矩阵的相等、包含</vt:lpstr>
      <vt:lpstr>模糊矩阵的交、并、余</vt:lpstr>
      <vt:lpstr>给出如下模糊矩阵运算结果</vt:lpstr>
      <vt:lpstr>模糊矩阵的运算性质</vt:lpstr>
      <vt:lpstr>模糊矩阵的运算性质</vt:lpstr>
      <vt:lpstr>模糊矩阵的运算性质</vt:lpstr>
      <vt:lpstr>4-3 模糊关系的对称性与自反性</vt:lpstr>
      <vt:lpstr>转置矩阵的定义</vt:lpstr>
      <vt:lpstr>转置矩阵转置关系</vt:lpstr>
      <vt:lpstr>转置关系——例</vt:lpstr>
      <vt:lpstr>对称矩阵的定义</vt:lpstr>
      <vt:lpstr>是对称矩阵吗？</vt:lpstr>
      <vt:lpstr>对称矩阵对称关系</vt:lpstr>
      <vt:lpstr>转置关系的性质1,2</vt:lpstr>
      <vt:lpstr>转置关系的性质3,4</vt:lpstr>
      <vt:lpstr>转置关系的性质5</vt:lpstr>
      <vt:lpstr>性质5说明什么？</vt:lpstr>
      <vt:lpstr>自反关系</vt:lpstr>
      <vt:lpstr>恒等关系</vt:lpstr>
      <vt:lpstr>自反关系与恒等关系</vt:lpstr>
      <vt:lpstr>4-4 λ截矩阵</vt:lpstr>
      <vt:lpstr>λ截集λ截矩阵</vt:lpstr>
      <vt:lpstr>λ截矩阵的定义</vt:lpstr>
      <vt:lpstr>λ截矩阵——例</vt:lpstr>
      <vt:lpstr>λ截矩阵的性质1</vt:lpstr>
      <vt:lpstr>λ截矩阵的性质2</vt:lpstr>
      <vt:lpstr>课堂作业(3-1)</vt:lpstr>
      <vt:lpstr>课堂作业(3-2)</vt:lpstr>
      <vt:lpstr>课堂作业(3-3)</vt:lpstr>
      <vt:lpstr>作业答案</vt:lpstr>
      <vt:lpstr>幻灯片 64</vt:lpstr>
      <vt:lpstr>幻灯片 65</vt:lpstr>
      <vt:lpstr>幻灯片 66</vt:lpstr>
      <vt:lpstr>幻灯片 67</vt:lpstr>
      <vt:lpstr>4-5 模糊关系的合成</vt:lpstr>
      <vt:lpstr>经典关系的合成</vt:lpstr>
      <vt:lpstr>叔侄关系</vt:lpstr>
      <vt:lpstr>关系合成的定义</vt:lpstr>
      <vt:lpstr>合成关系的表示</vt:lpstr>
      <vt:lpstr>经典关系合成模糊关系合成</vt:lpstr>
      <vt:lpstr>R2=？</vt:lpstr>
      <vt:lpstr>模糊关系合成的矩阵表示</vt:lpstr>
      <vt:lpstr>模糊矩阵合成</vt:lpstr>
      <vt:lpstr>幻灯片 77</vt:lpstr>
      <vt:lpstr>模糊矩阵的乘积</vt:lpstr>
      <vt:lpstr>模糊矩阵乘积vs.经典矩阵乘积</vt:lpstr>
      <vt:lpstr>幻灯片 80</vt:lpstr>
      <vt:lpstr>模糊关系的合成——例1</vt:lpstr>
      <vt:lpstr>例1的答案</vt:lpstr>
      <vt:lpstr>例1的答案</vt:lpstr>
      <vt:lpstr>模糊关系的合成——例2</vt:lpstr>
      <vt:lpstr>例2答案</vt:lpstr>
      <vt:lpstr>例2答案</vt:lpstr>
      <vt:lpstr>例2答案</vt:lpstr>
      <vt:lpstr>模糊关系合成的性质1,2</vt:lpstr>
      <vt:lpstr>模糊关系合成的性质1,2</vt:lpstr>
      <vt:lpstr>模糊关系合成的性质3,4</vt:lpstr>
      <vt:lpstr>(Q∪R)оS=(QоS)∪(RоS)</vt:lpstr>
      <vt:lpstr>模糊关系合成的性质</vt:lpstr>
      <vt:lpstr>(Q∩R)оS=(QоS) ∩(RоS)？</vt:lpstr>
      <vt:lpstr>模糊关系合成的性质5,6</vt:lpstr>
      <vt:lpstr>课堂作业2-1</vt:lpstr>
      <vt:lpstr>课堂作业2-2</vt:lpstr>
      <vt:lpstr>3-7 模糊等价关系及聚类图</vt:lpstr>
      <vt:lpstr>模糊关系的三个概念</vt:lpstr>
      <vt:lpstr>自反性</vt:lpstr>
      <vt:lpstr>自反矩阵的定理</vt:lpstr>
      <vt:lpstr>对称性</vt:lpstr>
      <vt:lpstr>传递性</vt:lpstr>
      <vt:lpstr>模糊传递矩阵——例</vt:lpstr>
      <vt:lpstr>模糊传递矩阵的定理</vt:lpstr>
      <vt:lpstr>模糊等价关系</vt:lpstr>
      <vt:lpstr>模糊等价矩阵</vt:lpstr>
      <vt:lpstr>R是否为模糊等价矩阵？</vt:lpstr>
      <vt:lpstr>等价布尔关系</vt:lpstr>
      <vt:lpstr>模糊等价矩阵的性质</vt:lpstr>
      <vt:lpstr>模糊等价矩阵的定理1</vt:lpstr>
      <vt:lpstr>幻灯片 111</vt:lpstr>
      <vt:lpstr>幻灯片 112</vt:lpstr>
      <vt:lpstr>定理1的意义</vt:lpstr>
      <vt:lpstr>模糊等价矩阵分类——例</vt:lpstr>
      <vt:lpstr>λ ＝1</vt:lpstr>
      <vt:lpstr>λ ＝0.8</vt:lpstr>
      <vt:lpstr>λ ＝0.6</vt:lpstr>
      <vt:lpstr>λ ＝0.5</vt:lpstr>
      <vt:lpstr>λ ＝0.4</vt:lpstr>
      <vt:lpstr>动态聚类图</vt:lpstr>
      <vt:lpstr>模糊等价矩阵的定理2</vt:lpstr>
      <vt:lpstr>动态聚类图</vt:lpstr>
      <vt:lpstr>幻灯片 123</vt:lpstr>
      <vt:lpstr>3-8 模糊相似关系</vt:lpstr>
      <vt:lpstr>模糊相似关系的定义</vt:lpstr>
      <vt:lpstr>为何研究模糊相似关系？</vt:lpstr>
      <vt:lpstr>全新概念——传递闭包</vt:lpstr>
      <vt:lpstr>传递闭包是什么？</vt:lpstr>
      <vt:lpstr>传递闭包的定理1</vt:lpstr>
      <vt:lpstr>传递闭包定理1证明</vt:lpstr>
      <vt:lpstr>传递闭包的定理2</vt:lpstr>
      <vt:lpstr>定理2的意义</vt:lpstr>
      <vt:lpstr>幻灯片 133</vt:lpstr>
      <vt:lpstr>改造有理！</vt:lpstr>
      <vt:lpstr>幻灯片 135</vt:lpstr>
      <vt:lpstr>模糊相似矩阵模糊等价矩阵</vt:lpstr>
      <vt:lpstr>可否更简单？t(R)=Rn</vt:lpstr>
      <vt:lpstr>平方法求传递闭包</vt:lpstr>
      <vt:lpstr>时间复杂度</vt:lpstr>
      <vt:lpstr>课堂作业</vt:lpstr>
      <vt:lpstr>课堂作业</vt:lpstr>
      <vt:lpstr>课堂作业(4-4)答案</vt:lpstr>
      <vt:lpstr>课堂作业(4-5)</vt:lpstr>
      <vt:lpstr>3-9 聚类分析</vt:lpstr>
      <vt:lpstr>幻灯片 145</vt:lpstr>
      <vt:lpstr>聚类分析与模式分类的区别：</vt:lpstr>
      <vt:lpstr>聚类分析方法</vt:lpstr>
      <vt:lpstr>模糊聚类分析</vt:lpstr>
      <vt:lpstr>模糊聚类问题</vt:lpstr>
      <vt:lpstr>何谓数据表征</vt:lpstr>
      <vt:lpstr>幻灯片 151</vt:lpstr>
      <vt:lpstr>步骤1：建立模糊相似关系</vt:lpstr>
      <vt:lpstr>建立相似矩阵</vt:lpstr>
      <vt:lpstr>模糊相似矩阵</vt:lpstr>
      <vt:lpstr>步骤2：相似关系等价关系</vt:lpstr>
      <vt:lpstr>至多计算多少次？</vt:lpstr>
      <vt:lpstr>幻灯片 157</vt:lpstr>
      <vt:lpstr>幻灯片 158</vt:lpstr>
      <vt:lpstr>幻灯片 159</vt:lpstr>
      <vt:lpstr>模糊等价矩阵</vt:lpstr>
      <vt:lpstr>幻灯片 161</vt:lpstr>
      <vt:lpstr>λ ＝1</vt:lpstr>
      <vt:lpstr>λ ＝0.8</vt:lpstr>
      <vt:lpstr>λ ＝0.6</vt:lpstr>
      <vt:lpstr>λ ＝0.5</vt:lpstr>
      <vt:lpstr>λ ＝0.4</vt:lpstr>
      <vt:lpstr>动态聚类图</vt:lpstr>
      <vt:lpstr>其他建立相似矩阵的方法</vt:lpstr>
      <vt:lpstr>聚类分析的步骤</vt:lpstr>
      <vt:lpstr>直接聚类法</vt:lpstr>
      <vt:lpstr>直接聚类法的步骤</vt:lpstr>
      <vt:lpstr>幻灯片 172</vt:lpstr>
      <vt:lpstr>直接聚类法</vt:lpstr>
      <vt:lpstr>幻灯片 174</vt:lpstr>
      <vt:lpstr>相似矩阵直接聚类vs.等价矩阵聚类</vt:lpstr>
      <vt:lpstr>幻灯片 176</vt:lpstr>
      <vt:lpstr>幻灯片 177</vt:lpstr>
      <vt:lpstr>直接聚类法</vt:lpstr>
      <vt:lpstr>课堂作业</vt:lpstr>
      <vt:lpstr>著名聚类的例子</vt:lpstr>
      <vt:lpstr>幻灯片 181</vt:lpstr>
      <vt:lpstr>幻灯片 182</vt:lpstr>
      <vt:lpstr>模糊相似矩阵的建立</vt:lpstr>
      <vt:lpstr>幻灯片 184</vt:lpstr>
      <vt:lpstr>Step1、数据预处理  数据标准化</vt:lpstr>
      <vt:lpstr>数据标准化</vt:lpstr>
      <vt:lpstr>数据标准化</vt:lpstr>
      <vt:lpstr>数据标准化</vt:lpstr>
      <vt:lpstr>标准差</vt:lpstr>
      <vt:lpstr>幻灯片 190</vt:lpstr>
      <vt:lpstr>Step 2、建立模糊相似矩阵</vt:lpstr>
      <vt:lpstr>1)相似系数法</vt:lpstr>
      <vt:lpstr>1)相似系数法</vt:lpstr>
      <vt:lpstr>1)相似系数法</vt:lpstr>
      <vt:lpstr>1)相似系数法</vt:lpstr>
      <vt:lpstr>2)距离法</vt:lpstr>
      <vt:lpstr>2)距离法</vt:lpstr>
      <vt:lpstr>3)主观评分法</vt:lpstr>
    </vt:vector>
  </TitlesOfParts>
  <Company>FOUNDER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管  理  学</dc:title>
  <dc:creator>CHERIO</dc:creator>
  <cp:lastModifiedBy>Dell</cp:lastModifiedBy>
  <cp:revision>1369</cp:revision>
  <dcterms:created xsi:type="dcterms:W3CDTF">2003-10-11T02:41:00Z</dcterms:created>
  <dcterms:modified xsi:type="dcterms:W3CDTF">2020-12-22T01:41:21Z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2052-11.1.0.7989</vt:lpwstr>
  </property>
</Properties>
</file>