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57" r:id="rId2"/>
    <p:sldId id="556" r:id="rId3"/>
    <p:sldId id="558" r:id="rId4"/>
    <p:sldId id="559" r:id="rId5"/>
    <p:sldId id="5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9"/>
  </p:normalViewPr>
  <p:slideViewPr>
    <p:cSldViewPr snapToGrid="0">
      <p:cViewPr varScale="1"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F10B1-711B-9B49-9F23-B11F3ADA3368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95EA-0D12-1547-B137-2D855EB3E1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6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5744-CFE9-1C4F-3171-887A28B4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8C18DA-26F1-72EF-A707-FBF7FA600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449497-80F8-B7D7-C180-736356384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2E4D6-7F56-79E2-C0B5-66B0659DE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9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8FE40-4615-BE0D-FC7A-074899A7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25D88F5-5628-FC97-A663-85C26383D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967357-D37C-6033-C3C5-6D9AC6EB7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813AC-8B9A-BC8F-10EC-965662CD2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4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46EC-A8A8-A14B-C31B-92E25FBC4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C3B0965-1F81-67CD-3FEE-25BA045C5F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E5FC91-9F9E-AE30-4455-A2F4FE990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66DC92-08DA-65ED-B44A-0D2FEFE55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4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F55A2-606D-8B85-7C8A-42451FB6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A7D88-B987-4E1E-772A-368B5DCB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5C697E-C8AB-EE26-7247-CE15AC80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AB29B-C4F0-548F-9050-09BE7F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544FD-099E-79AE-FE5C-B51D15C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CADD1-6856-815A-A11F-7EF94711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C54CFA-6F36-7D8E-AFF5-8FA801A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2FC17-52D5-7ABF-3A42-D107933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F0AEF-EB8A-FB4B-376F-95CDE736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81617-ED6C-60A5-934A-1D935D86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75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E8641E-753F-483D-336E-054BCB18A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16601F-FCD5-28CC-EC6C-445C596D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63ED16-D0D6-477C-A281-314DA1F0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95BDD-D53C-607E-E105-3BB5BD7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83B52-D4A4-8859-FA89-EFA0470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0442C-E8AE-A8D9-81F3-B9CDF9B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C5B95-0B3C-D018-8909-3714FA33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2A7A4-F180-8252-A892-ADF38D5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07F9F-9BE2-C752-CFFF-B607748B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E0623-2387-A0B5-57BC-DA1A812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2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410AF-F1F1-25B7-136A-FD3A78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14523E-D2BD-992A-5E94-AB3B60CF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6E279-F09B-4D6D-6ED1-BA6388B9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8CF7A-D054-3634-DE1D-6BAC627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18FB8-5EF8-16CD-420D-F53C003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1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47CC7-900D-0EB7-F9D6-1BB1CBA2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FD328-62C7-5F21-D070-4665C771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314911-4966-B4FA-88F4-751ECD62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19833-89E6-B677-3670-02B62CE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3F2961-26B3-0F60-9539-7155058D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53AC0-000E-AEFE-1A34-A55816BC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99BBF-11E7-3A24-C03F-BE5B0204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13CEB-A1C3-4AA9-875E-C2086EC5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22357C-9DBB-9C6B-4A13-FB49A2F5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627B52-E2B0-5A79-BC8E-9E8FCE48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43D546-919D-FB81-C126-BC61B3E9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A3E32C-B282-CF3F-EABF-9E958C7D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F5F72A-035E-E35E-6CC6-799EBD8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5BDA81-903B-2B87-11FB-34AB3746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48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1C2EC-1AD0-AD48-EE31-2C516C7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BD4C2F-79B9-BA6E-B3BE-F5C8BD14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411423-2793-55B8-EC76-F9A520B7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3DCA8-9E68-2DFC-0F22-C3783F0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7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E04076-FDF2-0745-3FF5-66A907B2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30FCE-B00E-16DB-0038-CA6C9EB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ACBAF-E7D1-9F59-F313-E1EBD411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1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43A99-6ED4-7C74-1BE6-0CE3CC80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112FA-D55A-27D6-569F-75312F78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94BF3-B1A8-8184-F31F-4A42C76D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C9F32-4A06-CBE0-70B9-ABBB6C60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20241-8C67-8325-DFE3-DD73D99F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40588-6490-AD9C-D897-8CDA35A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31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E63F-2BBF-27B5-9A8F-6349545C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F545-6058-0F2A-F2CE-D07B6E52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8EC352-11F1-AE21-8BCD-449A149A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04AD7-DE5A-1E61-2BBA-AA16EF8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5E515-EC11-B758-13D7-6B199FC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90A4E-626D-A486-747E-FFB89855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5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88F1D8-2760-F5C1-E4A7-711A3875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25B9D8-9F56-9C95-A714-E43186B4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3A1AB-755D-3D1A-EB7C-DB3A587A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33A8-E219-5E4A-95AB-2BED27D8AA62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80E91-9592-8C32-12FB-9E141DA1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FD489-2640-011A-1ABA-E27AB7C2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1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1515-E5AC-F32B-C13A-10A31B06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75D22C0D-F2F0-8B35-B454-B90D1ABDE269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A4A81733-7B04-340D-E470-4B4060A3DF8D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6B1C2F7-AC3C-D72C-1050-D4124D1B5D84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397508-E3EE-C391-1BD5-CE635B5CB48C}"/>
              </a:ext>
            </a:extLst>
          </p:cNvPr>
          <p:cNvSpPr txBox="1"/>
          <p:nvPr/>
        </p:nvSpPr>
        <p:spPr>
          <a:xfrm>
            <a:off x="1191430" y="2235818"/>
            <a:ext cx="9809139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（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統一塑模語言，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Unified Modeling Language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是一種標準化的圖形語言，用來</a:t>
            </a:r>
            <a:r>
              <a:rPr lang="zh-TW" altLang="en-US" sz="2000" b="1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視覺化、描述、建模和設計軟體系統的架構與行為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。</a:t>
            </a:r>
          </a:p>
          <a:p>
            <a:pPr algn="l">
              <a:lnSpc>
                <a:spcPct val="150000"/>
              </a:lnSpc>
              <a:buNone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簡單來說，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就像是程式設計的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「藍圖」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，可以幫助開發者、設計師和溝通者用圖表來理解系統如何運作。</a:t>
            </a:r>
            <a:endParaRPr lang="en-US" altLang="zh-TW" sz="2000" b="0" i="0" u="none" strike="noStrike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16549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1191430" y="774505"/>
            <a:ext cx="9809139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使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用案例圖（</a:t>
            </a:r>
            <a:r>
              <a:rPr lang="en" altLang="zh-TW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 Diagram</a:t>
            </a:r>
            <a:r>
              <a:rPr lang="zh-TW" altLang="en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描述使用者與系統的互動。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72915DE-4648-BAA2-3B37-FCC77E20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4659" y="1331138"/>
            <a:ext cx="4040326" cy="55268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F670A78-99E2-46DD-C244-19DF7C9A0113}"/>
              </a:ext>
            </a:extLst>
          </p:cNvPr>
          <p:cNvSpPr txBox="1"/>
          <p:nvPr/>
        </p:nvSpPr>
        <p:spPr>
          <a:xfrm>
            <a:off x="5202986" y="1640867"/>
            <a:ext cx="6169308" cy="4579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參與者（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Actor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參與者是與系統互動的外部實體，可以是人、組織、外部系統或硬體設備在用例圖中，參與者通常以「小人」圖示表示。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用例（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使用案例代表系統的一個功能單元，描述了系統如何回應參與者發出的請求。它定義了系統的行為，即係統在特定條件下對特定參與者請求的反應。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在用例圖中，用例通常用一個橢圓來表示，並在其中寫上用例的名稱。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關聯（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Association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關聯表示參與者與用例之間的關係，即哪個參與者能夠觸發哪個用例。關聯通常以一條實線表示，一端連接到參與者，另一端連接到使用案例。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包含（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包含關係表示一個用例（包含用例）的功能被另一個用例（基底用例）所包含或使用。在使用案例圖中，包含關係以帶有「</a:t>
            </a: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include&gt;&gt;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」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標籤的虛線箭頭表示，箭頭指向基底用例。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擴展（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Extend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擴展關係表示在特定條件下，一個用例（擴展用例）可以插入到另一個用例（基底用例）中，為其增加額外的行為。</a:t>
            </a:r>
          </a:p>
        </p:txBody>
      </p:sp>
    </p:spTree>
    <p:extLst>
      <p:ext uri="{BB962C8B-B14F-4D97-AF65-F5344CB8AC3E}">
        <p14:creationId xmlns:p14="http://schemas.microsoft.com/office/powerpoint/2010/main" val="2872861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11F1CA-E96F-5679-28B2-DF8F3AEE454B}"/>
              </a:ext>
            </a:extLst>
          </p:cNvPr>
          <p:cNvSpPr txBox="1"/>
          <p:nvPr/>
        </p:nvSpPr>
        <p:spPr>
          <a:xfrm>
            <a:off x="1191430" y="774505"/>
            <a:ext cx="9809139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活動圖（</a:t>
            </a:r>
            <a:r>
              <a:rPr lang="en" altLang="zh-TW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 Diagram</a:t>
            </a:r>
            <a:r>
              <a:rPr lang="zh-TW" altLang="en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描述流程或工作流程的順序。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1B815E-5BDA-9766-A1B3-6D26A9E7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09" y="1340968"/>
            <a:ext cx="4833089" cy="537995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354E81E-F8D9-545C-A841-435F147457EA}"/>
              </a:ext>
            </a:extLst>
          </p:cNvPr>
          <p:cNvSpPr txBox="1"/>
          <p:nvPr/>
        </p:nvSpPr>
        <p:spPr>
          <a:xfrm>
            <a:off x="5409762" y="1802294"/>
            <a:ext cx="6528124" cy="393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活動圖的主要組成部分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代表系統或業務流程中的一個操作步驟或任務。活動之間透過控制流連接。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控制流程（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箭頭表示從一個活動到另一個活動的流程。控制流可以是單向的，也可以是帶有條件分支的，也可以表示循環或併發。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決策點（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 Points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包括分支（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Fork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和合併（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Join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）。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分支用於表示並行活動的開始，而合併用於表示並行活動的結束。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泳道（</a:t>
            </a:r>
            <a:r>
              <a:rPr lang="en" altLang="zh-TW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Swimlanes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將活動圖劃分為不同的邏輯區域，每個區域代表不同的參與者（如使用者、系統或子系統），有助於理解不同實體在過程中的角色和責任。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開始和結束點：分別表示活動圖的起點和終點。</a:t>
            </a:r>
          </a:p>
          <a:p>
            <a:pPr indent="0" algn="l"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物件流（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雖然活動圖主要關注流程控制，但也可以表示物件或資料的流動，尤其是在物件之間傳遞資料時。</a:t>
            </a:r>
          </a:p>
        </p:txBody>
      </p:sp>
    </p:spTree>
    <p:extLst>
      <p:ext uri="{BB962C8B-B14F-4D97-AF65-F5344CB8AC3E}">
        <p14:creationId xmlns:p14="http://schemas.microsoft.com/office/powerpoint/2010/main" val="11414549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621BC-4F7A-1EB4-CFCF-36F5DCE1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EF6DEC37-C07A-CCF9-0BC2-417ABE607612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412D92E-0B00-9AD0-0B14-FEE41EDF1F08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170A1DFF-ABED-9637-7D3A-7E60B73C8AB0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F6B8A8-0020-C104-F600-97F7644DD490}"/>
              </a:ext>
            </a:extLst>
          </p:cNvPr>
          <p:cNvSpPr txBox="1"/>
          <p:nvPr/>
        </p:nvSpPr>
        <p:spPr>
          <a:xfrm>
            <a:off x="1191430" y="774505"/>
            <a:ext cx="9809139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類別圖描述系統中有哪些類別（物件的模板），以及這些類別之間的關係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3F7B8C-8D0F-E16F-4C67-0165CC1D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09" y="1340968"/>
            <a:ext cx="4833089" cy="537995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52BE26E-C5BB-A9F8-D536-E4173ED45F87}"/>
              </a:ext>
            </a:extLst>
          </p:cNvPr>
          <p:cNvSpPr txBox="1"/>
          <p:nvPr/>
        </p:nvSpPr>
        <p:spPr>
          <a:xfrm>
            <a:off x="5409762" y="1802294"/>
            <a:ext cx="6528124" cy="393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活動圖的主要組成部分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代表系統或業務流程中的一個操作步驟或任務。活動之間透過控制流連接。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控制流程（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箭頭表示從一個活動到另一個活動的流程。控制流可以是單向的，也可以是帶有條件分支的，也可以表示循環或併發。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決策點（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 Points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包括分支（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Fork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和合併（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Join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）。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分支用於表示並行活動的開始，而合併用於表示並行活動的結束。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泳道（</a:t>
            </a:r>
            <a:r>
              <a:rPr lang="en" altLang="zh-TW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Swimlanes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將活動圖劃分為不同的邏輯區域，每個區域代表不同的參與者（如使用者、系統或子系統），有助於理解不同實體在過程中的角色和責任。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開始和結束點：分別表示活動圖的起點和終點。</a:t>
            </a:r>
          </a:p>
          <a:p>
            <a:pPr indent="0" algn="l"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物件流（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雖然活動圖主要關注流程控制，但也可以表示物件或資料的流動，尤其是在物件之間傳遞資料時。</a:t>
            </a:r>
          </a:p>
        </p:txBody>
      </p:sp>
    </p:spTree>
    <p:extLst>
      <p:ext uri="{BB962C8B-B14F-4D97-AF65-F5344CB8AC3E}">
        <p14:creationId xmlns:p14="http://schemas.microsoft.com/office/powerpoint/2010/main" val="334872812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EBCA3-6E00-1C98-3297-86736C98F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B24D3E24-79D9-5B5B-089E-47C509CBDA7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164C39D0-B08E-FC85-11F0-A16516C7EABA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54F3C139-2922-CC00-7919-4E5C38EDBAD4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0133DD3-2C7E-FA07-89D7-2D176EE681C8}"/>
              </a:ext>
            </a:extLst>
          </p:cNvPr>
          <p:cNvSpPr txBox="1"/>
          <p:nvPr/>
        </p:nvSpPr>
        <p:spPr>
          <a:xfrm>
            <a:off x="1191430" y="774505"/>
            <a:ext cx="9809139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循序圖描述物件之間隨著時間的互動順序，主要用來表示一個功能的執行流程。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728422B-9BD8-6816-5214-FBE8279D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09" y="1340968"/>
            <a:ext cx="4833089" cy="537995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9B8ECE6-641B-29EA-373A-9C02167C1ED8}"/>
              </a:ext>
            </a:extLst>
          </p:cNvPr>
          <p:cNvSpPr txBox="1"/>
          <p:nvPr/>
        </p:nvSpPr>
        <p:spPr>
          <a:xfrm>
            <a:off x="5409762" y="1802294"/>
            <a:ext cx="6528124" cy="393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活動圖的主要組成部分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代表系統或業務流程中的一個操作步驟或任務。活動之間透過控制流連接。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控制流程（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箭頭表示從一個活動到另一個活動的流程。控制流可以是單向的，也可以是帶有條件分支的，也可以表示循環或併發。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決策點（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 Points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包括分支（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Fork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和合併（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Join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）。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分支用於表示並行活動的開始，而合併用於表示並行活動的結束。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泳道（</a:t>
            </a:r>
            <a:r>
              <a:rPr lang="en" altLang="zh-TW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Swimlanes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將活動圖劃分為不同的邏輯區域，每個區域代表不同的參與者（如使用者、系統或子系統），有助於理解不同實體在過程中的角色和責任。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開始和結束點：分別表示活動圖的起點和終點。</a:t>
            </a:r>
          </a:p>
          <a:p>
            <a:pPr indent="0" algn="l"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物件流（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雖然活動圖主要關注流程控制，但也可以表示物件或資料的流動，尤其是在物件之間傳遞資料時。</a:t>
            </a:r>
          </a:p>
        </p:txBody>
      </p:sp>
    </p:spTree>
    <p:extLst>
      <p:ext uri="{BB962C8B-B14F-4D97-AF65-F5344CB8AC3E}">
        <p14:creationId xmlns:p14="http://schemas.microsoft.com/office/powerpoint/2010/main" val="42023396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1076</Words>
  <Application>Microsoft Macintosh PowerPoint</Application>
  <PresentationFormat>寬螢幕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家愷 胡</dc:creator>
  <cp:lastModifiedBy>家愷 胡</cp:lastModifiedBy>
  <cp:revision>5</cp:revision>
  <dcterms:created xsi:type="dcterms:W3CDTF">2025-04-30T04:32:34Z</dcterms:created>
  <dcterms:modified xsi:type="dcterms:W3CDTF">2025-05-02T04:39:49Z</dcterms:modified>
</cp:coreProperties>
</file>