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557" r:id="rId2"/>
    <p:sldId id="568" r:id="rId3"/>
    <p:sldId id="558" r:id="rId4"/>
    <p:sldId id="565" r:id="rId5"/>
    <p:sldId id="566" r:id="rId6"/>
    <p:sldId id="567" r:id="rId7"/>
    <p:sldId id="562" r:id="rId8"/>
    <p:sldId id="556" r:id="rId9"/>
    <p:sldId id="564" r:id="rId10"/>
    <p:sldId id="560" r:id="rId11"/>
    <p:sldId id="561" r:id="rId12"/>
    <p:sldId id="559" r:id="rId13"/>
    <p:sldId id="56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9"/>
  </p:normalViewPr>
  <p:slideViewPr>
    <p:cSldViewPr snapToGrid="0">
      <p:cViewPr>
        <p:scale>
          <a:sx n="40" d="100"/>
          <a:sy n="40" d="100"/>
        </p:scale>
        <p:origin x="3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F10B1-711B-9B49-9F23-B11F3ADA3368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395EA-0D12-1547-B137-2D855EB3E1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636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05744-CFE9-1C4F-3171-887A28B42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68C18DA-26F1-72EF-A707-FBF7FA600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D449497-80F8-B7D7-C180-736356384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52E4D6-7F56-79E2-C0B5-66B0659DE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94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471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66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63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8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05744-CFE9-1C4F-3171-887A28B42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68C18DA-26F1-72EF-A707-FBF7FA600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D449497-80F8-B7D7-C180-736356384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52E4D6-7F56-79E2-C0B5-66B0659DE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71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7D252-6CE3-8B59-8450-FF1D2DE92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A0F6486-FA15-2605-33A8-A83EE6A6E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7446AC2-2B94-3CA6-99C0-D28DB74E5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913D58-71FE-D5D4-10BB-724420FE5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49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7D252-6CE3-8B59-8450-FF1D2DE92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A0F6486-FA15-2605-33A8-A83EE6A6E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7446AC2-2B94-3CA6-99C0-D28DB74E5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913D58-71FE-D5D4-10BB-724420FE5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1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7D252-6CE3-8B59-8450-FF1D2DE92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A0F6486-FA15-2605-33A8-A83EE6A6E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7446AC2-2B94-3CA6-99C0-D28DB74E5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913D58-71FE-D5D4-10BB-724420FE5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410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7D252-6CE3-8B59-8450-FF1D2DE92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A0F6486-FA15-2605-33A8-A83EE6A6E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7446AC2-2B94-3CA6-99C0-D28DB74E5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913D58-71FE-D5D4-10BB-724420FE5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3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886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90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5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F55A2-606D-8B85-7C8A-42451FB6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8A7D88-B987-4E1E-772A-368B5DCB3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5C697E-C8AB-EE26-7247-CE15AC80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6AB29B-C4F0-548F-9050-09BE7F38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4544FD-099E-79AE-FE5C-B51D15C8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8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CADD1-6856-815A-A11F-7EF94711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C54CFA-6F36-7D8E-AFF5-8FA801A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E2FC17-52D5-7ABF-3A42-D1079336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3F0AEF-EB8A-FB4B-376F-95CDE736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C81617-ED6C-60A5-934A-1D935D86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758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E8641E-753F-483D-336E-054BCB18A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16601F-FCD5-28CC-EC6C-445C596D1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63ED16-D0D6-477C-A281-314DA1F0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F95BDD-D53C-607E-E105-3BB5BD77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383B52-D4A4-8859-FA89-EFA0470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434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0442C-E8AE-A8D9-81F3-B9CDF9B4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4C5B95-0B3C-D018-8909-3714FA339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02A7A4-F180-8252-A892-ADF38D51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E07F9F-9BE2-C752-CFFF-B607748B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AE0623-2387-A0B5-57BC-DA1A8123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127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410AF-F1F1-25B7-136A-FD3A78A0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14523E-D2BD-992A-5E94-AB3B60CF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76E279-F09B-4D6D-6ED1-BA6388B9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A8CF7A-D054-3634-DE1D-6BAC627A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818FB8-5EF8-16CD-420D-F53C003C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217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47CC7-900D-0EB7-F9D6-1BB1CBA2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FD328-62C7-5F21-D070-4665C771B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314911-4966-B4FA-88F4-751ECD62B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F19833-89E6-B677-3670-02B62CE3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3F2961-26B3-0F60-9539-7155058D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453AC0-000E-AEFE-1A34-A55816BC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744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99BBF-11E7-3A24-C03F-BE5B0204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13CEB-A1C3-4AA9-875E-C2086EC5E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22357C-9DBB-9C6B-4A13-FB49A2F5C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627B52-E2B0-5A79-BC8E-9E8FCE487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443D546-919D-FB81-C126-BC61B3E9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A3E32C-B282-CF3F-EABF-9E958C7D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F5F72A-035E-E35E-6CC6-799EBD87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5BDA81-903B-2B87-11FB-34AB3746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482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1C2EC-1AD0-AD48-EE31-2C516C7F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BD4C2F-79B9-BA6E-B3BE-F5C8BD14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411423-2793-55B8-EC76-F9A520B7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13DCA8-9E68-2DFC-0F22-C3783F09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371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E04076-FDF2-0745-3FF5-66A907B2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430FCE-B00E-16DB-0038-CA6C9EBD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2ACBAF-E7D1-9F59-F313-E1EBD411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316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43A99-6ED4-7C74-1BE6-0CE3CC80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3112FA-D55A-27D6-569F-75312F78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694BF3-B1A8-8184-F31F-4A42C76D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9C9F32-4A06-CBE0-70B9-ABBB6C60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F20241-8C67-8325-DFE3-DD73D99F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B40588-6490-AD9C-D897-8CDA35A5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311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AE63F-2BBF-27B5-9A8F-6349545C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F2F545-6058-0F2A-F2CE-D07B6E52C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8EC352-11F1-AE21-8BCD-449A149A6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904AD7-DE5A-1E61-2BBA-AA16EF8E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E5E515-EC11-B758-13D7-6B199FCF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490A4E-626D-A486-747E-FFB89855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251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88F1D8-2760-F5C1-E4A7-711A3875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25B9D8-9F56-9C95-A714-E43186B4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43A1AB-755D-3D1A-EB7C-DB3A587A7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80E91-9592-8C32-12FB-9E141DA19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4FD489-2640-011A-1ABA-E27AB7C2F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118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c.cust.edu.tw/~ccchen/doc/pg30028-ch15.pdf" TargetMode="External"/><Relationship Id="rId3" Type="http://schemas.openxmlformats.org/officeDocument/2006/relationships/hyperlink" Target="https://misomiso43.medium.com/%E7%B0%A1%E5%96%AE%E7%90%86%E8%A7%A3-uml-%E9%A1%9E%E5%88%A5%E5%9C%96-f0b32a3272c" TargetMode="External"/><Relationship Id="rId7" Type="http://schemas.openxmlformats.org/officeDocument/2006/relationships/hyperlink" Target="https://terryjryeh.blogspot.com/2019/03/uml-package-diagrams-4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cesson.io/zh-tw/blog/draw-uml-deployment-diagram-tutorial" TargetMode="External"/><Relationship Id="rId5" Type="http://schemas.openxmlformats.org/officeDocument/2006/relationships/hyperlink" Target="https://www.ithome.com.tw/article/53692" TargetMode="External"/><Relationship Id="rId4" Type="http://schemas.openxmlformats.org/officeDocument/2006/relationships/hyperlink" Target="https://oscarada87.github.io/2020/10/24/%E9%A1%9E%E5%88%A5%E5%9C%96class%20diagra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51515-E5AC-F32B-C13A-10A31B06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75D22C0D-F2F0-8B35-B454-B90D1ABDE269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en-US" altLang="zh-CN" sz="3667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UML</a:t>
            </a:r>
            <a:endParaRPr kumimoji="1" lang="zh-CN" altLang="en-US" sz="3667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A4A81733-7B04-340D-E470-4B4060A3DF8D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96B1C2F7-AC3C-D72C-1050-D4124D1B5D84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8397508-E3EE-C391-1BD5-CE635B5CB48C}"/>
              </a:ext>
            </a:extLst>
          </p:cNvPr>
          <p:cNvSpPr txBox="1"/>
          <p:nvPr/>
        </p:nvSpPr>
        <p:spPr>
          <a:xfrm>
            <a:off x="1215589" y="1475530"/>
            <a:ext cx="9904660" cy="4193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6-2   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設計類別圖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(Design class diagram)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，甚至設計物件圖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(Design object diagram)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。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endParaRPr lang="zh-TW" altLang="en-US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第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7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章 實作模型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endParaRPr lang="zh-TW" altLang="en-US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7-1   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佈署圖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(Deployment diagram)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7-2   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套件圖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(Package diagram)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7-3   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元件圖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(Component diagram)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7-4   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狀態機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(State machine)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，甚至時序圖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(Timing diagram)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。</a:t>
            </a:r>
            <a:endParaRPr lang="en-US" altLang="zh-TW" sz="20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16549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FB0DE40-1015-499C-83CD-9C4110F60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09" y="2491858"/>
            <a:ext cx="8707065" cy="3162741"/>
          </a:xfrm>
          <a:prstGeom prst="rect">
            <a:avLst/>
          </a:prstGeom>
        </p:spPr>
      </p:pic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zh-TW" altLang="en-US" sz="3667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元件圖</a:t>
            </a:r>
            <a:endParaRPr kumimoji="1" lang="zh-CN" altLang="en-US" sz="3667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5126ADC-BADF-8AE0-4502-9668363B9787}"/>
              </a:ext>
            </a:extLst>
          </p:cNvPr>
          <p:cNvSpPr txBox="1"/>
          <p:nvPr/>
        </p:nvSpPr>
        <p:spPr>
          <a:xfrm>
            <a:off x="1191430" y="774505"/>
            <a:ext cx="9809139" cy="49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元件圖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：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描述使用者與系統的</a:t>
            </a:r>
            <a:r>
              <a:rPr lang="zh-TW" altLang="en-US" sz="2000" b="0" i="0" u="none" strike="noStrike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互動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。</a:t>
            </a:r>
          </a:p>
        </p:txBody>
      </p:sp>
      <p:sp>
        <p:nvSpPr>
          <p:cNvPr id="17" name="語音泡泡: 圓角矩形 16">
            <a:extLst>
              <a:ext uri="{FF2B5EF4-FFF2-40B4-BE49-F238E27FC236}">
                <a16:creationId xmlns:a16="http://schemas.microsoft.com/office/drawing/2014/main" id="{479F4F67-4910-4185-BEB4-30106B039878}"/>
              </a:ext>
            </a:extLst>
          </p:cNvPr>
          <p:cNvSpPr/>
          <p:nvPr/>
        </p:nvSpPr>
        <p:spPr>
          <a:xfrm>
            <a:off x="4457272" y="1368833"/>
            <a:ext cx="4171308" cy="1078786"/>
          </a:xfrm>
          <a:prstGeom prst="wedgeRoundRectCallout">
            <a:avLst>
              <a:gd name="adj1" fmla="val -73068"/>
              <a:gd name="adj2" fmla="val 6556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Component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（元件）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表示一個可部署的模組或功能單位，通常對應到一個系統模組、程式庫或服務。</a:t>
            </a:r>
          </a:p>
        </p:txBody>
      </p:sp>
      <p:sp>
        <p:nvSpPr>
          <p:cNvPr id="18" name="語音泡泡: 圓角矩形 17">
            <a:extLst>
              <a:ext uri="{FF2B5EF4-FFF2-40B4-BE49-F238E27FC236}">
                <a16:creationId xmlns:a16="http://schemas.microsoft.com/office/drawing/2014/main" id="{E387D157-BA1B-46C3-9ABE-173A08142FFD}"/>
              </a:ext>
            </a:extLst>
          </p:cNvPr>
          <p:cNvSpPr/>
          <p:nvPr/>
        </p:nvSpPr>
        <p:spPr>
          <a:xfrm>
            <a:off x="285964" y="5680933"/>
            <a:ext cx="4171308" cy="1078786"/>
          </a:xfrm>
          <a:prstGeom prst="wedgeRoundRectCallout">
            <a:avLst>
              <a:gd name="adj1" fmla="val -12952"/>
              <a:gd name="adj2" fmla="val 7297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圓圈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實心插頭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表示該元件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某項服務，其他元件可以呼叫這些功能（如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）。</a:t>
            </a:r>
          </a:p>
        </p:txBody>
      </p:sp>
      <p:sp>
        <p:nvSpPr>
          <p:cNvPr id="19" name="語音泡泡: 圓角矩形 18">
            <a:extLst>
              <a:ext uri="{FF2B5EF4-FFF2-40B4-BE49-F238E27FC236}">
                <a16:creationId xmlns:a16="http://schemas.microsoft.com/office/drawing/2014/main" id="{09086941-8020-4F47-93D7-E7DCE461AFBB}"/>
              </a:ext>
            </a:extLst>
          </p:cNvPr>
          <p:cNvSpPr/>
          <p:nvPr/>
        </p:nvSpPr>
        <p:spPr>
          <a:xfrm>
            <a:off x="5508397" y="5698838"/>
            <a:ext cx="3044575" cy="1078786"/>
          </a:xfrm>
          <a:prstGeom prst="wedgeRoundRectCallout">
            <a:avLst>
              <a:gd name="adj1" fmla="val 48745"/>
              <a:gd name="adj2" fmla="val 12821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虛線箭頭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指出一個元件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依賴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另一個元件或其介面來完成自身工作。</a:t>
            </a:r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87F0AC0A-A7E1-4114-A34A-4A1273C2327C}"/>
              </a:ext>
            </a:extLst>
          </p:cNvPr>
          <p:cNvSpPr/>
          <p:nvPr/>
        </p:nvSpPr>
        <p:spPr>
          <a:xfrm>
            <a:off x="7868970" y="2748960"/>
            <a:ext cx="4171308" cy="1078786"/>
          </a:xfrm>
          <a:prstGeom prst="wedgeRoundRectCallout">
            <a:avLst>
              <a:gd name="adj1" fmla="val -33859"/>
              <a:gd name="adj2" fmla="val 11209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半圓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凹口插槽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表示該元件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需要呼叫其他模組的功能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，但本身不實作。</a:t>
            </a:r>
          </a:p>
        </p:txBody>
      </p:sp>
    </p:spTree>
    <p:extLst>
      <p:ext uri="{BB962C8B-B14F-4D97-AF65-F5344CB8AC3E}">
        <p14:creationId xmlns:p14="http://schemas.microsoft.com/office/powerpoint/2010/main" val="70315042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zh-TW" altLang="en-US" sz="3667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狀態機</a:t>
            </a:r>
            <a:endParaRPr kumimoji="1" lang="zh-CN" altLang="en-US" sz="3667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7DBF2D9-4E21-4A69-BC3B-EAE443561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0330"/>
            <a:ext cx="6326748" cy="450911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3FB03BC-5A6B-4090-8887-7369835BCB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50"/>
          <a:stretch/>
        </p:blipFill>
        <p:spPr>
          <a:xfrm>
            <a:off x="6096000" y="1006395"/>
            <a:ext cx="5855393" cy="53769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349973A-03CA-42B1-8771-FDBF2BC3A895}"/>
              </a:ext>
            </a:extLst>
          </p:cNvPr>
          <p:cNvSpPr txBox="1"/>
          <p:nvPr/>
        </p:nvSpPr>
        <p:spPr>
          <a:xfrm>
            <a:off x="2015247" y="6114430"/>
            <a:ext cx="268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Google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登入流程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DFB0D2B-F771-40EC-8E81-DC445113DCA1}"/>
              </a:ext>
            </a:extLst>
          </p:cNvPr>
          <p:cNvSpPr txBox="1"/>
          <p:nvPr/>
        </p:nvSpPr>
        <p:spPr>
          <a:xfrm>
            <a:off x="8239673" y="6114430"/>
            <a:ext cx="268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機器人流程</a:t>
            </a:r>
          </a:p>
        </p:txBody>
      </p:sp>
    </p:spTree>
    <p:extLst>
      <p:ext uri="{BB962C8B-B14F-4D97-AF65-F5344CB8AC3E}">
        <p14:creationId xmlns:p14="http://schemas.microsoft.com/office/powerpoint/2010/main" val="68841864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lang="zh-TW" altLang="en-US" sz="4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套件圖</a:t>
            </a:r>
            <a:endParaRPr kumimoji="1" lang="zh-CN" altLang="en-US" sz="3667" dirty="0">
              <a:solidFill>
                <a:srgbClr val="002060"/>
              </a:solidFill>
              <a:latin typeface="Arial Black" panose="020B0604020202020204" pitchFamily="34" charset="0"/>
              <a:ea typeface="Arial Unicode MS" panose="020B0604020202020204" pitchFamily="34" charset="-128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80E335-CF37-4F5C-9E38-8DB4961DA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70" y="2246678"/>
            <a:ext cx="10217657" cy="431747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748397E-3617-44DA-8BC9-7CA4660AD2D2}"/>
              </a:ext>
            </a:extLst>
          </p:cNvPr>
          <p:cNvSpPr txBox="1"/>
          <p:nvPr/>
        </p:nvSpPr>
        <p:spPr>
          <a:xfrm>
            <a:off x="1191430" y="917868"/>
            <a:ext cx="9809139" cy="1427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套件圖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：</a:t>
            </a:r>
            <a:r>
              <a:rPr lang="zh-TW" altLang="en-US" sz="20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展現系統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各元素</a:t>
            </a:r>
            <a:r>
              <a:rPr lang="zh-TW" altLang="en-US" sz="20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（例如：子系統、模組、元件等）的組織與分割方式。</a:t>
            </a:r>
            <a:endParaRPr lang="en-US" altLang="zh-TW" sz="2000" dirty="0">
              <a:solidFill>
                <a:srgbClr val="33333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套件裡面可以包含其他子套件而形成巢狀套件，也可以包含其他 </a:t>
            </a:r>
            <a:r>
              <a:rPr lang="en-US" altLang="zh-TW" sz="20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UML </a:t>
            </a:r>
            <a:r>
              <a:rPr lang="zh-TW" altLang="en-US" sz="20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圖形元素，例如：類別、</a:t>
            </a:r>
            <a:r>
              <a:rPr lang="en-US" altLang="zh-TW" sz="20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Use Case </a:t>
            </a:r>
            <a:r>
              <a:rPr lang="zh-TW" altLang="en-US" sz="20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等。</a:t>
            </a:r>
            <a:endParaRPr lang="zh-TW" altLang="en-US" sz="20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043263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zh-TW" altLang="en-US" sz="3667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資料來源</a:t>
            </a:r>
            <a:endParaRPr kumimoji="1" lang="zh-CN" altLang="en-US" sz="3667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5126ADC-BADF-8AE0-4502-9668363B9787}"/>
              </a:ext>
            </a:extLst>
          </p:cNvPr>
          <p:cNvSpPr txBox="1"/>
          <p:nvPr/>
        </p:nvSpPr>
        <p:spPr>
          <a:xfrm>
            <a:off x="1191430" y="1483422"/>
            <a:ext cx="9809139" cy="5958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簡單理解 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UML 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類別圖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  <a:hlinkClick r:id="rId3"/>
              </a:rPr>
              <a:t>https://misomiso43.medium.com/%E7%B0%A1%E5%96%AE%E7%90%86%E8%A7%A3-uml-%E9%A1%9E%E5%88%A5%E5%9C%96-f0b32a3272c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奧卡部落格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  <a:hlinkClick r:id="rId4"/>
              </a:rPr>
              <a:t>https://oscarada87.github.io/2020/10/24/%E9%A1%9E%E5%88%A5%E5%9C%96class%20diagram/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UML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類別圖的風格指南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  <a:hlinkClick r:id="rId5"/>
              </a:rPr>
              <a:t>https://www.ithome.com.tw/article/53692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什麼是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UML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「部署圖」？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  <a:hlinkClick r:id="rId6"/>
              </a:rPr>
              <a:t>https://www.processon.io/zh-tw/blog/draw-uml-deployment-diagram-tutorial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600" u="sng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學習筆記</a:t>
            </a:r>
            <a:r>
              <a:rPr lang="en-US" altLang="zh-TW" sz="1600" u="sng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zh-TW" altLang="en-US" sz="1600" u="sng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套件圖型</a:t>
            </a:r>
            <a:endParaRPr lang="en-US" altLang="zh-TW" sz="1600" u="sng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  <a:hlinkClick r:id="rId7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  <a:hlinkClick r:id="rId7"/>
              </a:rPr>
              <a:t>https://terryjryeh.blogspot.com/2019/03/uml-package-diagrams-4.html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元件圖與部署圖 元件圖與部署圖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  <a:hlinkClick r:id="rId8"/>
              </a:rPr>
              <a:t>https://cc.cust.edu.tw/~ccchen/doc/pg30028-ch15.pdf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160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111077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51515-E5AC-F32B-C13A-10A31B06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75D22C0D-F2F0-8B35-B454-B90D1ABDE269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en-US" altLang="zh-CN" sz="3667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UML</a:t>
            </a:r>
            <a:endParaRPr kumimoji="1" lang="zh-CN" altLang="en-US" sz="3667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A4A81733-7B04-340D-E470-4B4060A3DF8D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96B1C2F7-AC3C-D72C-1050-D4124D1B5D84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8397508-E3EE-C391-1BD5-CE635B5CB48C}"/>
              </a:ext>
            </a:extLst>
          </p:cNvPr>
          <p:cNvSpPr txBox="1"/>
          <p:nvPr/>
        </p:nvSpPr>
        <p:spPr>
          <a:xfrm>
            <a:off x="1143670" y="898014"/>
            <a:ext cx="9904660" cy="6132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物件導向是把現實世界的「東西」轉換成程式中的「物件」。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三個核心概念：</a:t>
            </a:r>
          </a:p>
          <a:p>
            <a:pPr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類別就像是一個模板，定義了某一種物件的屬性和行為。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比方說：「人」是一個類別，它可能有姓名、年齡（屬性），以及走路、說話（行為）。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Object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物件是類別的實例。例如「小明」是一個「人」這個類別的實體。你可以創造很多個「人」物件。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封裝、繼承、多型（三大特性）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封裝（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Encapsulation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）：把資料和功能包在一起，不讓外部隨意修改內部狀態。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繼承（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Inheritance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）：子類別可以繼承父類別的屬性和方法，減少重複程式碼。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多型（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Polymorphism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）：同樣的方法名稱，在不同類別中可以有不同的實現方式。</a:t>
            </a:r>
          </a:p>
          <a:p>
            <a:pPr>
              <a:lnSpc>
                <a:spcPct val="150000"/>
              </a:lnSpc>
            </a:pPr>
            <a:endParaRPr lang="en-US" altLang="zh-TW" sz="200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類別（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）：一種模版或藍圖，描述一群物件的共同特性。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屬性（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Attribute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）：類別中的資料欄位，用來描述物件的狀態或特徵。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屬性類別 ≒ 類別的屬性（可能是你看到的名詞翻譯差異）</a:t>
            </a:r>
          </a:p>
          <a:p>
            <a:pPr>
              <a:lnSpc>
                <a:spcPct val="150000"/>
              </a:lnSpc>
            </a:pPr>
            <a:endParaRPr lang="en-US" altLang="zh-TW" sz="20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75131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E3613-DD9B-CC6A-EA3C-A77425610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7D18386-6472-42E5-8359-5E627A969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491" y="3156956"/>
            <a:ext cx="2034147" cy="2565454"/>
          </a:xfrm>
          <a:prstGeom prst="rect">
            <a:avLst/>
          </a:prstGeom>
        </p:spPr>
      </p:pic>
      <p:sp>
        <p:nvSpPr>
          <p:cNvPr id="6" name="矩形: 圆角 1">
            <a:extLst>
              <a:ext uri="{FF2B5EF4-FFF2-40B4-BE49-F238E27FC236}">
                <a16:creationId xmlns:a16="http://schemas.microsoft.com/office/drawing/2014/main" id="{AB01D58A-45E3-BF12-2E5E-41C15D0BB585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zh-TW" altLang="en-US" sz="366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設計類別圖</a:t>
            </a:r>
            <a:endParaRPr kumimoji="1" lang="zh-CN" altLang="en-US" sz="3667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2D38DF5A-7BFF-7931-E68B-582965D1CC1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91745545-CD6D-E10E-4F02-BE1BF90F9921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CC5411B-1CF0-4DD3-F46B-6CE84C188AC4}"/>
              </a:ext>
            </a:extLst>
          </p:cNvPr>
          <p:cNvSpPr txBox="1"/>
          <p:nvPr/>
        </p:nvSpPr>
        <p:spPr>
          <a:xfrm>
            <a:off x="11655706" y="15857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2717ED7A-F64E-4C59-9364-84F48AF0FB4B}"/>
              </a:ext>
            </a:extLst>
          </p:cNvPr>
          <p:cNvSpPr/>
          <p:nvPr/>
        </p:nvSpPr>
        <p:spPr>
          <a:xfrm>
            <a:off x="578646" y="1403474"/>
            <a:ext cx="4049845" cy="1162639"/>
          </a:xfrm>
          <a:prstGeom prst="wedgeRoundRectCallout">
            <a:avLst>
              <a:gd name="adj1" fmla="val 49939"/>
              <a:gd name="adj2" fmla="val 8461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Name — 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必填的名稱</a:t>
            </a:r>
            <a:endParaRPr lang="en-US" altLang="zh-TW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（粗體置中且首字大寫，若表示抽象類別則使用斜體）</a:t>
            </a:r>
          </a:p>
        </p:txBody>
      </p:sp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7FEDF35E-67D7-4550-AFFD-DDD6B91947C8}"/>
              </a:ext>
            </a:extLst>
          </p:cNvPr>
          <p:cNvSpPr/>
          <p:nvPr/>
        </p:nvSpPr>
        <p:spPr>
          <a:xfrm>
            <a:off x="7102980" y="1955064"/>
            <a:ext cx="4875680" cy="4371496"/>
          </a:xfrm>
          <a:prstGeom prst="wedgeRoundRectCallout">
            <a:avLst>
              <a:gd name="adj1" fmla="val -56407"/>
              <a:gd name="adj2" fmla="val 229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Attributes — 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屬性</a:t>
            </a:r>
            <a:endParaRPr lang="en-US" altLang="zh-TW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冒號後表示型別（置左且首字小寫）</a:t>
            </a: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solidFill>
                  <a:schemeClr val="tx1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Public,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公共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任何物件都可以使用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solidFill>
                  <a:schemeClr val="tx1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Private,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私有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只有該物件內部可以存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取使用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solidFill>
                  <a:schemeClr val="tx1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Protected,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保護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只有該物件和該物件繼承的子物件可以存取使用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手機有什麼屬性？（特徵、資料）</a:t>
            </a: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品牌：例如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Apple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Samsung(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私有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不改變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型號：例如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iPhone 15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Galaxy S23</a:t>
            </a:r>
          </a:p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私有固定不變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顏色：例如 黑色、白色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保護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讓子類別改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電量：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0%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100%(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私有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不應直接修改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7" name="語音泡泡: 圓角矩形 16">
            <a:extLst>
              <a:ext uri="{FF2B5EF4-FFF2-40B4-BE49-F238E27FC236}">
                <a16:creationId xmlns:a16="http://schemas.microsoft.com/office/drawing/2014/main" id="{2948A778-D381-4B19-B008-18A7956E38EC}"/>
              </a:ext>
            </a:extLst>
          </p:cNvPr>
          <p:cNvSpPr/>
          <p:nvPr/>
        </p:nvSpPr>
        <p:spPr>
          <a:xfrm>
            <a:off x="365305" y="4944140"/>
            <a:ext cx="4049845" cy="1556540"/>
          </a:xfrm>
          <a:prstGeom prst="wedgeRoundRectCallout">
            <a:avLst>
              <a:gd name="adj1" fmla="val 56034"/>
              <a:gd name="adj2" fmla="val 264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Methods— 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步驟方法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前端頁面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冒號後表示回傳值（置左且首字小寫）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手機可以做什麼？（方法、功能）</a:t>
            </a: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打電話、充電、拍照、關機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3C1B11-3E50-4B87-82FD-927799B3D633}"/>
              </a:ext>
            </a:extLst>
          </p:cNvPr>
          <p:cNvSpPr/>
          <p:nvPr/>
        </p:nvSpPr>
        <p:spPr>
          <a:xfrm>
            <a:off x="808233" y="897346"/>
            <a:ext cx="9813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類別圖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：描述系統中的類別、屬性、方法以及類別間的關係（繼承、關聯、聚合）。</a:t>
            </a:r>
          </a:p>
        </p:txBody>
      </p:sp>
    </p:spTree>
    <p:extLst>
      <p:ext uri="{BB962C8B-B14F-4D97-AF65-F5344CB8AC3E}">
        <p14:creationId xmlns:p14="http://schemas.microsoft.com/office/powerpoint/2010/main" val="114145491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E3613-DD9B-CC6A-EA3C-A77425610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B01D58A-45E3-BF12-2E5E-41C15D0BB585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zh-TW" altLang="en-US" sz="366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設計類別圖</a:t>
            </a:r>
            <a:endParaRPr kumimoji="1" lang="zh-CN" altLang="en-US" sz="3667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2D38DF5A-7BFF-7931-E68B-582965D1CC1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91745545-CD6D-E10E-4F02-BE1BF90F9921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CC5411B-1CF0-4DD3-F46B-6CE84C188AC4}"/>
              </a:ext>
            </a:extLst>
          </p:cNvPr>
          <p:cNvSpPr txBox="1"/>
          <p:nvPr/>
        </p:nvSpPr>
        <p:spPr>
          <a:xfrm>
            <a:off x="11655706" y="15857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32079C6-A515-443C-AE9E-448DAA84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01" y="1821340"/>
            <a:ext cx="4839128" cy="426215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A859B8E-6E74-4E48-A12F-1376AF131784}"/>
              </a:ext>
            </a:extLst>
          </p:cNvPr>
          <p:cNvSpPr/>
          <p:nvPr/>
        </p:nvSpPr>
        <p:spPr>
          <a:xfrm>
            <a:off x="417022" y="300158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24242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類別間的關係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7FA73F-FA54-4BA8-85EB-AA132F59DD37}"/>
              </a:ext>
            </a:extLst>
          </p:cNvPr>
          <p:cNvSpPr/>
          <p:nvPr/>
        </p:nvSpPr>
        <p:spPr>
          <a:xfrm>
            <a:off x="372601" y="4905775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24242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實體間的關係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2577F5-AC52-4508-890A-0F069E01F5CB}"/>
              </a:ext>
            </a:extLst>
          </p:cNvPr>
          <p:cNvSpPr/>
          <p:nvPr/>
        </p:nvSpPr>
        <p:spPr>
          <a:xfrm>
            <a:off x="5443096" y="2435824"/>
            <a:ext cx="6006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A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根據 </a:t>
            </a:r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B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的特性再擴展，描述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額外擴充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了什麼功能。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6D73B5-5A81-471D-9944-D3C9982E71B6}"/>
              </a:ext>
            </a:extLst>
          </p:cNvPr>
          <p:cNvSpPr/>
          <p:nvPr/>
        </p:nvSpPr>
        <p:spPr>
          <a:xfrm>
            <a:off x="5385717" y="28726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 </a:t>
            </a:r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B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為介面，指示哪些類別會負責實作它。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16B157-81EE-410E-87AC-86324BDD98D0}"/>
              </a:ext>
            </a:extLst>
          </p:cNvPr>
          <p:cNvSpPr/>
          <p:nvPr/>
        </p:nvSpPr>
        <p:spPr>
          <a:xfrm>
            <a:off x="5430498" y="37464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A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擁有 </a:t>
            </a:r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B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的實體，彼此協作但又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可各自單獨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存在。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EC2D52-BBE6-4B0E-9D55-9DAC8706CE07}"/>
              </a:ext>
            </a:extLst>
          </p:cNvPr>
          <p:cNvSpPr/>
          <p:nvPr/>
        </p:nvSpPr>
        <p:spPr>
          <a:xfrm>
            <a:off x="5443096" y="448160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B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為 </a:t>
            </a:r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A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的一部分，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若 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A 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消失則 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B 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也不會繼續存在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。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FE3D89-2888-4412-9BAE-291543447F7D}"/>
              </a:ext>
            </a:extLst>
          </p:cNvPr>
          <p:cNvSpPr/>
          <p:nvPr/>
        </p:nvSpPr>
        <p:spPr>
          <a:xfrm>
            <a:off x="5430498" y="52086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A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B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，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B 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的變化有可能會影響到 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A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。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CB5DA7-4E8E-41DE-A726-1E80ADBF362D}"/>
              </a:ext>
            </a:extLst>
          </p:cNvPr>
          <p:cNvSpPr/>
          <p:nvPr/>
        </p:nvSpPr>
        <p:spPr>
          <a:xfrm>
            <a:off x="5443096" y="55795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A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與 </a:t>
            </a:r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B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有直接關聯，是個通用定義。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38ABD02-C7B4-483A-BB42-16A6C81298FE}"/>
              </a:ext>
            </a:extLst>
          </p:cNvPr>
          <p:cNvSpPr/>
          <p:nvPr/>
        </p:nvSpPr>
        <p:spPr>
          <a:xfrm>
            <a:off x="808233" y="897346"/>
            <a:ext cx="9813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類別圖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：描述系統中的類別、屬性、方法以及類別間的關係（繼承、關聯、聚合）。</a:t>
            </a:r>
          </a:p>
        </p:txBody>
      </p:sp>
    </p:spTree>
    <p:extLst>
      <p:ext uri="{BB962C8B-B14F-4D97-AF65-F5344CB8AC3E}">
        <p14:creationId xmlns:p14="http://schemas.microsoft.com/office/powerpoint/2010/main" val="94494812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E3613-DD9B-CC6A-EA3C-A77425610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B01D58A-45E3-BF12-2E5E-41C15D0BB585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zh-TW" altLang="en-US" sz="366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設計類別圖</a:t>
            </a:r>
            <a:endParaRPr kumimoji="1" lang="zh-CN" altLang="en-US" sz="3667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2D38DF5A-7BFF-7931-E68B-582965D1CC1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91745545-CD6D-E10E-4F02-BE1BF90F9921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28984E-4D8A-40D2-A8C5-084C64153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63" y="976307"/>
            <a:ext cx="9859751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4409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E3613-DD9B-CC6A-EA3C-A77425610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B01D58A-45E3-BF12-2E5E-41C15D0BB585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zh-TW" altLang="en-US" sz="366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設計類別圖</a:t>
            </a:r>
            <a:endParaRPr kumimoji="1" lang="zh-CN" altLang="en-US" sz="3667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2D38DF5A-7BFF-7931-E68B-582965D1CC1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91745545-CD6D-E10E-4F02-BE1BF90F9921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812E575-6C6A-4797-9E99-5706268D2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470" y="756864"/>
            <a:ext cx="5087060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4963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zh-TW" altLang="en-US" sz="3667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部署圖</a:t>
            </a:r>
            <a:endParaRPr kumimoji="1" lang="zh-CN" altLang="en-US" sz="3667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5126ADC-BADF-8AE0-4502-9668363B9787}"/>
              </a:ext>
            </a:extLst>
          </p:cNvPr>
          <p:cNvSpPr txBox="1"/>
          <p:nvPr/>
        </p:nvSpPr>
        <p:spPr>
          <a:xfrm>
            <a:off x="697831" y="916415"/>
            <a:ext cx="9809139" cy="497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部署圖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也稱為實作圖，它和元件圖一樣，是物件導向系統的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物理方面建模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的兩種圖之一。</a:t>
            </a:r>
            <a:endParaRPr lang="zh-TW" altLang="en-US" sz="20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7E9B346-C37F-47BA-99FD-37D031AD0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649" y="1569660"/>
            <a:ext cx="7916702" cy="467240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57894E8-04E8-4A0B-9D2B-2DB410B6CB17}"/>
              </a:ext>
            </a:extLst>
          </p:cNvPr>
          <p:cNvSpPr txBox="1"/>
          <p:nvPr/>
        </p:nvSpPr>
        <p:spPr>
          <a:xfrm>
            <a:off x="12192000" y="2352782"/>
            <a:ext cx="2685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正方體代表每個單獨機器設備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裡面是可使用的功能</a:t>
            </a:r>
          </a:p>
        </p:txBody>
      </p:sp>
    </p:spTree>
    <p:extLst>
      <p:ext uri="{BB962C8B-B14F-4D97-AF65-F5344CB8AC3E}">
        <p14:creationId xmlns:p14="http://schemas.microsoft.com/office/powerpoint/2010/main" val="297882567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zh-TW" altLang="en-US" sz="3667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部署圖</a:t>
            </a:r>
            <a:endParaRPr kumimoji="1" lang="zh-CN" altLang="en-US" sz="3667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5126ADC-BADF-8AE0-4502-9668363B9787}"/>
              </a:ext>
            </a:extLst>
          </p:cNvPr>
          <p:cNvSpPr txBox="1"/>
          <p:nvPr/>
        </p:nvSpPr>
        <p:spPr>
          <a:xfrm>
            <a:off x="697831" y="916415"/>
            <a:ext cx="9809139" cy="497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部署圖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也稱為實作圖，它和元件圖一樣，是物件導向系統的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物理方面建模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的兩種圖之一。</a:t>
            </a:r>
            <a:endParaRPr lang="zh-TW" altLang="en-US" sz="20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978833-FA5C-4030-854B-9514AA49A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40" y="4177389"/>
            <a:ext cx="9478698" cy="25435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15F768-8700-40CF-9AD0-E2FD05C0F020}"/>
              </a:ext>
            </a:extLst>
          </p:cNvPr>
          <p:cNvSpPr/>
          <p:nvPr/>
        </p:nvSpPr>
        <p:spPr>
          <a:xfrm>
            <a:off x="697831" y="1532428"/>
            <a:ext cx="108605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/>
            <a:r>
              <a:rPr lang="en-US" altLang="zh-TW" sz="2000" b="1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1. </a:t>
            </a:r>
            <a:r>
              <a:rPr lang="zh-TW" altLang="en-US" sz="2000" b="1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</a:t>
            </a:r>
            <a:r>
              <a:rPr lang="en-US" altLang="zh-TW" sz="2000" b="1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2000" b="1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節點實例</a:t>
            </a:r>
          </a:p>
          <a:p>
            <a:pPr lvl="1" algn="just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</a:t>
            </a:r>
            <a:r>
              <a:rPr lang="zh-TW" altLang="en-US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是存在與運行時的代表</a:t>
            </a:r>
            <a:r>
              <a:rPr lang="zh-TW" altLang="en-US" dirty="0">
                <a:solidFill>
                  <a:srgbClr val="21293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電腦資源的實體元素</a:t>
            </a:r>
            <a:r>
              <a:rPr lang="zh-TW" altLang="en-US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，可以是硬體也可以是運行其上的軟體系統。它一般用立方體表示。</a:t>
            </a:r>
            <a:r>
              <a:rPr lang="en-US" altLang="zh-TW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21293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處理器是帶有陰影</a:t>
            </a:r>
            <a:r>
              <a:rPr lang="zh-TW" altLang="en-US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的立方體，</a:t>
            </a:r>
            <a:r>
              <a:rPr lang="zh-TW" altLang="en-US" dirty="0">
                <a:solidFill>
                  <a:srgbClr val="21293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設備是不含陰影</a:t>
            </a:r>
            <a:r>
              <a:rPr lang="zh-TW" altLang="en-US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的立方體</a:t>
            </a:r>
            <a:r>
              <a:rPr lang="en-US" altLang="zh-TW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rgbClr val="21293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節點實例</a:t>
            </a:r>
            <a:r>
              <a:rPr lang="zh-TW" altLang="en-US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的名稱會有下劃線，節點類型前會有冒號（冒號前面可以有範例名稱也可以沒有範例名稱）</a:t>
            </a:r>
          </a:p>
          <a:p>
            <a:pPr indent="0" algn="just"/>
            <a:r>
              <a:rPr lang="en-US" altLang="zh-TW" sz="2000" b="1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2. </a:t>
            </a:r>
            <a:r>
              <a:rPr lang="zh-TW" altLang="en-US" sz="2000" b="1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組件</a:t>
            </a:r>
          </a:p>
          <a:p>
            <a:pPr lvl="1" algn="just"/>
            <a:r>
              <a:rPr lang="zh-TW" altLang="en-US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軟體開發</a:t>
            </a:r>
            <a:r>
              <a:rPr lang="zh-TW" altLang="en-US" dirty="0">
                <a:solidFill>
                  <a:srgbClr val="21293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過程中的產物</a:t>
            </a:r>
            <a:r>
              <a:rPr lang="zh-TW" altLang="en-US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，包括流程模型（例如使用案例圖、設計圖等等）、原始程式碼、可執行程式、設計文件、測試報告、需求原型、使用者手冊等等。</a:t>
            </a:r>
          </a:p>
          <a:p>
            <a:pPr indent="0" algn="just"/>
            <a:r>
              <a:rPr lang="en-US" altLang="zh-TW" sz="2000" b="1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3. </a:t>
            </a:r>
            <a:r>
              <a:rPr lang="zh-TW" altLang="en-US" sz="2000" b="1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節點連接</a:t>
            </a:r>
          </a:p>
          <a:p>
            <a:pPr lvl="1" algn="just"/>
            <a:r>
              <a:rPr lang="zh-TW" altLang="en-US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節點之間的連線表示系統之間進行互動的</a:t>
            </a:r>
            <a:r>
              <a:rPr lang="zh-TW" altLang="en-US" dirty="0">
                <a:solidFill>
                  <a:srgbClr val="21293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通訊路徑</a:t>
            </a:r>
            <a:r>
              <a:rPr lang="zh-TW" altLang="en-US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，這個通訊路徑稱為連線。</a:t>
            </a:r>
            <a:endParaRPr lang="zh-TW" altLang="en-US" b="0" i="0" dirty="0">
              <a:solidFill>
                <a:srgbClr val="21293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28616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zh-TW" altLang="en-US" sz="3667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部署圖</a:t>
            </a:r>
            <a:endParaRPr kumimoji="1" lang="zh-CN" altLang="en-US" sz="3667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5126ADC-BADF-8AE0-4502-9668363B9787}"/>
              </a:ext>
            </a:extLst>
          </p:cNvPr>
          <p:cNvSpPr txBox="1"/>
          <p:nvPr/>
        </p:nvSpPr>
        <p:spPr>
          <a:xfrm>
            <a:off x="697831" y="916415"/>
            <a:ext cx="9809139" cy="497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部署圖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也稱為實作圖，它和元件圖一樣，是物件導向系統的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物理方面建模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的兩種圖之一。</a:t>
            </a:r>
            <a:endParaRPr lang="zh-TW" altLang="en-US" sz="20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61BAF0-D40B-4A2B-8DE2-2E5B82962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569" y="1569660"/>
            <a:ext cx="6330238" cy="494338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6983AE0-D74D-47BC-A69B-7EB8ED24FE48}"/>
              </a:ext>
            </a:extLst>
          </p:cNvPr>
          <p:cNvSpPr txBox="1"/>
          <p:nvPr/>
        </p:nvSpPr>
        <p:spPr>
          <a:xfrm>
            <a:off x="4726112" y="6299573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公司各部門關係佈署圖</a:t>
            </a:r>
          </a:p>
        </p:txBody>
      </p:sp>
    </p:spTree>
    <p:extLst>
      <p:ext uri="{BB962C8B-B14F-4D97-AF65-F5344CB8AC3E}">
        <p14:creationId xmlns:p14="http://schemas.microsoft.com/office/powerpoint/2010/main" val="222049635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1237</Words>
  <Application>Microsoft Office PowerPoint</Application>
  <PresentationFormat>寬螢幕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Arial Unicode MS</vt:lpstr>
      <vt:lpstr>等线</vt:lpstr>
      <vt:lpstr>新細明體</vt:lpstr>
      <vt:lpstr>標楷體</vt:lpstr>
      <vt:lpstr>Arial</vt:lpstr>
      <vt:lpstr>Arial Black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家愷 胡</dc:creator>
  <cp:lastModifiedBy>user</cp:lastModifiedBy>
  <cp:revision>35</cp:revision>
  <dcterms:created xsi:type="dcterms:W3CDTF">2025-04-30T04:32:34Z</dcterms:created>
  <dcterms:modified xsi:type="dcterms:W3CDTF">2025-05-05T09:44:25Z</dcterms:modified>
</cp:coreProperties>
</file>