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557" r:id="rId2"/>
    <p:sldId id="556" r:id="rId3"/>
    <p:sldId id="558" r:id="rId4"/>
    <p:sldId id="5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D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59"/>
  </p:normalViewPr>
  <p:slideViewPr>
    <p:cSldViewPr snapToGrid="0">
      <p:cViewPr varScale="1">
        <p:scale>
          <a:sx n="110" d="100"/>
          <a:sy n="110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1F10B1-711B-9B49-9F23-B11F3ADA3368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8395EA-0D12-1547-B137-2D855EB3E1BC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786365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05744-CFE9-1C4F-3171-887A28B42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068C18DA-26F1-72EF-A707-FBF7FA600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D449497-80F8-B7D7-C180-736356384B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652E4D6-7F56-79E2-C0B5-66B0659DE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9947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8390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A7D252-6CE3-8B59-8450-FF1D2DE92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1A0F6486-FA15-2605-33A8-A83EE6A6EB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B7446AC2-2B94-3CA6-99C0-D28DB74E5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2913D58-71FE-D5D4-10BB-724420FE59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549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8FE40-4615-BE0D-FC7A-074899A77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325D88F5-5628-FC97-A663-85C26383DA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56967357-D37C-6033-C3C5-6D9AC6EB75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5B813AC-8B9A-BC8F-10EC-965662CD2E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54178-CCA7-401D-BEA5-BA6CAEB465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8444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6CF55A2-606D-8B85-7C8A-42451FB66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D8A7D88-B987-4E1E-772A-368B5DCB3E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5C697E-C8AB-EE26-7247-CE15AC808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D6AB29B-C4F0-548F-9050-09BE7F381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4544FD-099E-79AE-FE5C-B51D15C8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48032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51CADD1-6856-815A-A11F-7EF947110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FC54CFA-6F36-7D8E-AFF5-8FA801AAD2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E2FC17-52D5-7ABF-3A42-D10793366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73F0AEF-EB8A-FB4B-376F-95CDE736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C81617-ED6C-60A5-934A-1D935D86D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97588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39E8641E-753F-483D-336E-054BCB18A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B16601F-FCD5-28CC-EC6C-445C596D11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563ED16-D0D6-477C-A281-314DA1F01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95BDD-D53C-607E-E105-3BB5BD777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383B52-D4A4-8859-FA89-EFA0470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5434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60442C-E8AE-A8D9-81F3-B9CDF9B4AB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4C5B95-0B3C-D018-8909-3714FA339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302A7A4-F180-8252-A892-ADF38D51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E07F9F-9BE2-C752-CFFF-B607748B5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AE0623-2387-A0B5-57BC-DA1A8123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2127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9410AF-F1F1-25B7-136A-FD3A78A0E9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14523E-D2BD-992A-5E94-AB3B60CFC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576E279-F09B-4D6D-6ED1-BA6388B9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A8CF7A-D054-3634-DE1D-6BAC627A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F818FB8-5EF8-16CD-420D-F53C003C7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2170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047CC7-900D-0EB7-F9D6-1BB1CBA23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6FD328-62C7-5F21-D070-4665C771BD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9314911-4966-B4FA-88F4-751ECD62B8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5F19833-89E6-B677-3670-02B62CE3F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43F2961-26B3-0F60-9539-7155058D2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453AC0-000E-AEFE-1A34-A55816BC1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367447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E99BBF-11E7-3A24-C03F-BE5B02046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513CEB-A1C3-4AA9-875E-C2086EC5E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522357C-9DBB-9C6B-4A13-FB49A2F5C3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1627B52-E2B0-5A79-BC8E-9E8FCE4872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443D546-919D-FB81-C126-BC61B3E942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EA3E32C-B282-CF3F-EABF-9E958C7DB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9F5F72A-035E-E35E-6CC6-799EBD87B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BDA81-903B-2B87-11FB-34AB3746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4482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FE1C2EC-1AD0-AD48-EE31-2C516C7F2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4ABD4C2F-79B9-BA6E-B3BE-F5C8BD142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411423-2793-55B8-EC76-F9A520B78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13DCA8-9E68-2DFC-0F22-C3783F09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143718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BE04076-FDF2-0745-3FF5-66A907B28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B430FCE-B00E-16DB-0038-CA6C9EBD1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2ACBAF-E7D1-9F59-F313-E1EBD411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13164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1D43A99-6ED4-7C74-1BE6-0CE3CC80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B3112FA-D55A-27D6-569F-75312F78E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694BF3-B1A8-8184-F31F-4A42C76D1E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F9C9F32-4A06-CBE0-70B9-ABBB6C605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9F20241-8C67-8325-DFE3-DD73D99F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BB40588-6490-AD9C-D897-8CDA35A5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04311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5AE63F-2BBF-27B5-9A8F-6349545CB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2F2F545-6058-0F2A-F2CE-D07B6E52C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28EC352-11F1-AE21-8BCD-449A149A60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0904AD7-DE5A-1E61-2BBA-AA16EF8E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0E5E515-EC11-B758-13D7-6B199FCF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490A4E-626D-A486-747E-FFB89855A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0625116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988F1D8-2760-F5C1-E4A7-711A38751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25B9D8-9F56-9C95-A714-E43186B49A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B43A1AB-755D-3D1A-EB7C-DB3A587A7D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8433A8-E219-5E4A-95AB-2BED27D8AA62}" type="datetimeFigureOut">
              <a:rPr kumimoji="1" lang="zh-TW" altLang="en-US" smtClean="0"/>
              <a:t>2025/5/5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4080E91-9592-8C32-12FB-9E141DA191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04FD489-2640-011A-1ABA-E27AB7C2F1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51CD7B-75CD-DD40-9452-8B91E45B194B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7811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1515-E5AC-F32B-C13A-10A31B069E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75D22C0D-F2F0-8B35-B454-B90D1ABDE269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A4A81733-7B04-340D-E470-4B4060A3DF8D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6B1C2F7-AC3C-D72C-1050-D4124D1B5D84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88397508-E3EE-C391-1BD5-CE635B5CB48C}"/>
              </a:ext>
            </a:extLst>
          </p:cNvPr>
          <p:cNvSpPr txBox="1"/>
          <p:nvPr/>
        </p:nvSpPr>
        <p:spPr>
          <a:xfrm>
            <a:off x="1191430" y="2235818"/>
            <a:ext cx="9809139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（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統一塑模語言，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Unified Modeling Language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是一種標準化的圖形語言，用來</a:t>
            </a:r>
            <a:r>
              <a:rPr lang="zh-TW" altLang="en-US" sz="2000" b="1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視覺化、描述、建模和設計軟體系統的架構與行為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。</a:t>
            </a:r>
          </a:p>
          <a:p>
            <a:pPr algn="l">
              <a:lnSpc>
                <a:spcPct val="150000"/>
              </a:lnSpc>
              <a:buNone/>
            </a:pP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簡單來說，</a:t>
            </a:r>
            <a:r>
              <a:rPr lang="en" altLang="zh-TW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UML 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就像是程式設計的</a:t>
            </a:r>
            <a:r>
              <a:rPr lang="zh-TW" altLang="en-US" sz="2000" b="0" i="0" u="none" strike="noStrike" dirty="0">
                <a:solidFill>
                  <a:srgbClr val="FF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「藍圖」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，可以幫助開發者、設計師和溝通者用圖表來理解系統如何運作。</a:t>
            </a:r>
            <a:endParaRPr lang="en-US" altLang="zh-TW" sz="2000" b="0" i="0" u="none" strike="noStrike" dirty="0">
              <a:solidFill>
                <a:srgbClr val="000000"/>
              </a:solidFill>
              <a:effectLst/>
              <a:latin typeface="Arial Unicode MS" panose="020B0604020202020204" pitchFamily="34" charset="-128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76165496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半框架 24">
            <a:extLst>
              <a:ext uri="{FF2B5EF4-FFF2-40B4-BE49-F238E27FC236}">
                <a16:creationId xmlns:a16="http://schemas.microsoft.com/office/drawing/2014/main" id="{608795FC-6806-5A96-CD16-3CFDB3BA124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416C6711-6D38-FD11-A5F9-C2DC6AE3106F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95126ADC-BADF-8AE0-4502-9668363B9787}"/>
              </a:ext>
            </a:extLst>
          </p:cNvPr>
          <p:cNvSpPr txBox="1"/>
          <p:nvPr/>
        </p:nvSpPr>
        <p:spPr>
          <a:xfrm>
            <a:off x="4373277" y="1024926"/>
            <a:ext cx="7388887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使</a:t>
            </a:r>
            <a:r>
              <a:rPr lang="zh-TW" altLang="en-US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用案例圖（</a:t>
            </a:r>
            <a:r>
              <a:rPr lang="en" altLang="zh-TW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 Diagram</a:t>
            </a:r>
            <a:r>
              <a:rPr lang="zh-TW" altLang="en" sz="2000" b="1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：</a:t>
            </a:r>
            <a:r>
              <a:rPr lang="zh-TW" altLang="en-US" sz="2000" b="0" i="0" u="none" strike="noStrike" dirty="0">
                <a:solidFill>
                  <a:srgbClr val="000000"/>
                </a:solidFill>
                <a:effectLst/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描述使用者與系統的互動。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72915DE-4648-BAA2-3B37-FCC77E209A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2523" y="381062"/>
            <a:ext cx="4030050" cy="6095874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BF670A78-99E2-46DD-C244-19DF7C9A0113}"/>
              </a:ext>
            </a:extLst>
          </p:cNvPr>
          <p:cNvSpPr txBox="1"/>
          <p:nvPr/>
        </p:nvSpPr>
        <p:spPr>
          <a:xfrm>
            <a:off x="5202986" y="1640867"/>
            <a:ext cx="6169308" cy="4579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參與者（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Actor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參與者是與系統互動的外部實體，可以是人、組織、外部系統或硬體設備在用例圖中，參與者通常以「小人」圖示表示。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用例（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Use Case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使用案例代表系統的一個功能單元，描述了系統如何回應參與者發出的請求。它定義了系統的行為，即係統在特定條件下對特定參與者請求的反應。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在用例圖中，用例通常用一個橢圓來表示，並在其中寫上用例的名稱。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關聯（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Association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關聯表示參與者與用例之間的關係，即哪個參與者能夠觸發哪個用例。關聯通常以一條實線表示，一端連接到參與者，另一端連接到使用案例。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包含（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包含關係表示一個用例（包含用例）的功能被另一個用例（基底用例）所包含或使用。在使用案例圖中，包含關係以帶有「</a:t>
            </a: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&lt;&lt;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include&gt;&gt;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」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標籤的虛線箭頭表示，箭頭指向基底用例。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擴展（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Extend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擴展關係表示在特定條件下，一個用例（擴展用例）可以插入到另一個用例（基底用例）中，為其增加額外的行為。</a:t>
            </a:r>
          </a:p>
        </p:txBody>
      </p:sp>
      <p:sp>
        <p:nvSpPr>
          <p:cNvPr id="6" name="矩形: 圆角 1">
            <a:extLst>
              <a:ext uri="{FF2B5EF4-FFF2-40B4-BE49-F238E27FC236}">
                <a16:creationId xmlns:a16="http://schemas.microsoft.com/office/drawing/2014/main" id="{A494D061-2076-F150-B75C-4CCE5DFBB08F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861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E3613-DD9B-CC6A-EA3C-A77425610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AB01D58A-45E3-BF12-2E5E-41C15D0BB585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2D38DF5A-7BFF-7931-E68B-582965D1CC11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91745545-CD6D-E10E-4F02-BE1BF90F9921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11F1CA-E96F-5679-28B2-DF8F3AEE454B}"/>
              </a:ext>
            </a:extLst>
          </p:cNvPr>
          <p:cNvSpPr txBox="1"/>
          <p:nvPr/>
        </p:nvSpPr>
        <p:spPr>
          <a:xfrm>
            <a:off x="1191430" y="774505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活動圖（</a:t>
            </a:r>
            <a:r>
              <a:rPr lang="en" altLang="zh-TW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Activity Diagram</a:t>
            </a:r>
            <a:r>
              <a:rPr lang="zh-TW" altLang="en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描述流程或工作流程的順序。</a:t>
            </a: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161B815E-5BDA-9766-A1B3-6D26A9E7695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39309" y="1340968"/>
            <a:ext cx="4833089" cy="5379951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1354E81E-F8D9-545C-A841-435F147457EA}"/>
              </a:ext>
            </a:extLst>
          </p:cNvPr>
          <p:cNvSpPr txBox="1"/>
          <p:nvPr/>
        </p:nvSpPr>
        <p:spPr>
          <a:xfrm>
            <a:off x="5409762" y="1802294"/>
            <a:ext cx="6528124" cy="39331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0" algn="l">
              <a:lnSpc>
                <a:spcPct val="150000"/>
              </a:lnSpc>
              <a:buNone/>
            </a:pP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活動圖的主要組成部分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1.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活動（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Actions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代表系統或業務流程中的一個操作步驟或任務。活動之間透過控制流連接。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2.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控制流程（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Control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箭頭表示從一個活動到另一個活動的流程。控制流可以是單向的，也可以是帶有條件分支的，也可以表示循環或併發。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3.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決策點（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Decision Points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包括分支（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Fork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和合併（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Join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）。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分支用於表示並行活動的開始，而合併用於表示並行活動的結束。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4.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泳道（</a:t>
            </a:r>
            <a:r>
              <a:rPr lang="en" altLang="zh-TW" sz="1400" dirty="0" err="1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Swimlanes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將活動圖劃分為不同的邏輯區域，每個區域代表不同的參與者（如使用者、系統或子系統），有助於理解不同實體在過程中的角色和責任。</a:t>
            </a:r>
          </a:p>
          <a:p>
            <a:pPr indent="0" algn="l">
              <a:lnSpc>
                <a:spcPct val="150000"/>
              </a:lnSpc>
              <a:buNone/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5.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開始和結束點：分別表示活動圖的起點和終點。</a:t>
            </a:r>
          </a:p>
          <a:p>
            <a:pPr indent="0" algn="l">
              <a:lnSpc>
                <a:spcPct val="150000"/>
              </a:lnSpc>
            </a:pPr>
            <a:r>
              <a:rPr lang="en-US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6.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物件流（</a:t>
            </a:r>
            <a:r>
              <a:rPr lang="en" altLang="zh-TW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Object Flows</a:t>
            </a:r>
            <a:r>
              <a:rPr lang="zh-TW" altLang="en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）：</a:t>
            </a:r>
            <a:r>
              <a:rPr lang="zh-TW" altLang="en-US" sz="1400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雖然活動圖主要關注流程控制，但也可以表示物件或資料的流動，尤其是在物件之間傳遞資料時。</a:t>
            </a:r>
          </a:p>
        </p:txBody>
      </p:sp>
    </p:spTree>
    <p:extLst>
      <p:ext uri="{BB962C8B-B14F-4D97-AF65-F5344CB8AC3E}">
        <p14:creationId xmlns:p14="http://schemas.microsoft.com/office/powerpoint/2010/main" val="1141454917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5621BC-4F7A-1EB4-CFCF-36F5DCE17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1">
            <a:extLst>
              <a:ext uri="{FF2B5EF4-FFF2-40B4-BE49-F238E27FC236}">
                <a16:creationId xmlns:a16="http://schemas.microsoft.com/office/drawing/2014/main" id="{EF6DEC37-C07A-CCF9-0BC2-417ABE607612}"/>
              </a:ext>
            </a:extLst>
          </p:cNvPr>
          <p:cNvSpPr/>
          <p:nvPr/>
        </p:nvSpPr>
        <p:spPr>
          <a:xfrm>
            <a:off x="4124280" y="137081"/>
            <a:ext cx="3943441" cy="623469"/>
          </a:xfrm>
          <a:prstGeom prst="roundRect">
            <a:avLst>
              <a:gd name="adj" fmla="val 31585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63"/>
            <a:r>
              <a:rPr kumimoji="1" lang="en-US" altLang="zh-CN" sz="3667" dirty="0">
                <a:solidFill>
                  <a:srgbClr val="002060"/>
                </a:solidFill>
                <a:latin typeface="Arial Black" panose="020B0604020202020204" pitchFamily="34" charset="0"/>
                <a:ea typeface="Arial Unicode MS" panose="020B0604020202020204" pitchFamily="34" charset="-128"/>
                <a:cs typeface="Arial Black" panose="020B0604020202020204" pitchFamily="34" charset="0"/>
                <a:sym typeface="+mn-lt"/>
              </a:rPr>
              <a:t>UML</a:t>
            </a:r>
            <a:endParaRPr kumimoji="1" lang="zh-CN" altLang="en-US" sz="3667" dirty="0">
              <a:solidFill>
                <a:srgbClr val="002060"/>
              </a:solidFill>
              <a:latin typeface="Arial Black" panose="020B0604020202020204" pitchFamily="34" charset="0"/>
              <a:ea typeface="Arial Unicode MS" panose="020B0604020202020204" pitchFamily="34" charset="-128"/>
              <a:cs typeface="Arial Black" panose="020B0604020202020204" pitchFamily="34" charset="0"/>
              <a:sym typeface="+mn-lt"/>
            </a:endParaRPr>
          </a:p>
        </p:txBody>
      </p:sp>
      <p:sp>
        <p:nvSpPr>
          <p:cNvPr id="25" name="半框架 24">
            <a:extLst>
              <a:ext uri="{FF2B5EF4-FFF2-40B4-BE49-F238E27FC236}">
                <a16:creationId xmlns:a16="http://schemas.microsoft.com/office/drawing/2014/main" id="{6412D92E-0B00-9AD0-0B14-FEE41EDF1F08}"/>
              </a:ext>
            </a:extLst>
          </p:cNvPr>
          <p:cNvSpPr/>
          <p:nvPr/>
        </p:nvSpPr>
        <p:spPr>
          <a:xfrm>
            <a:off x="0" y="1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27" name="半框架 26">
            <a:extLst>
              <a:ext uri="{FF2B5EF4-FFF2-40B4-BE49-F238E27FC236}">
                <a16:creationId xmlns:a16="http://schemas.microsoft.com/office/drawing/2014/main" id="{170A1DFF-ABED-9637-7D3A-7E60B73C8AB0}"/>
              </a:ext>
            </a:extLst>
          </p:cNvPr>
          <p:cNvSpPr/>
          <p:nvPr/>
        </p:nvSpPr>
        <p:spPr>
          <a:xfrm rot="10800000">
            <a:off x="10796338" y="5582653"/>
            <a:ext cx="1395663" cy="1275347"/>
          </a:xfrm>
          <a:prstGeom prst="halfFrame">
            <a:avLst>
              <a:gd name="adj1" fmla="val 8886"/>
              <a:gd name="adj2" fmla="val 8978"/>
            </a:avLst>
          </a:prstGeom>
          <a:solidFill>
            <a:schemeClr val="accent4">
              <a:lumMod val="60000"/>
              <a:lumOff val="40000"/>
              <a:alpha val="78824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73F7B8C-8D0F-E16F-4C67-0165CC1D23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796108" y="1275348"/>
            <a:ext cx="9135013" cy="5669727"/>
          </a:xfrm>
          <a:prstGeom prst="rect">
            <a:avLst/>
          </a:prstGeom>
        </p:spPr>
      </p:pic>
      <p:sp>
        <p:nvSpPr>
          <p:cNvPr id="26" name="文字方塊 25">
            <a:extLst>
              <a:ext uri="{FF2B5EF4-FFF2-40B4-BE49-F238E27FC236}">
                <a16:creationId xmlns:a16="http://schemas.microsoft.com/office/drawing/2014/main" id="{B7F6B8A8-0020-C104-F600-97F7644DD490}"/>
              </a:ext>
            </a:extLst>
          </p:cNvPr>
          <p:cNvSpPr txBox="1"/>
          <p:nvPr/>
        </p:nvSpPr>
        <p:spPr>
          <a:xfrm>
            <a:off x="253881" y="760550"/>
            <a:ext cx="9809139" cy="50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sz="2000" b="1" dirty="0">
                <a:solidFill>
                  <a:srgbClr val="000000"/>
                </a:solidFill>
                <a:latin typeface="Arial Unicode MS" panose="020B0604020202020204" pitchFamily="34" charset="-128"/>
                <a:ea typeface="Arial Unicode MS" panose="020B0604020202020204" pitchFamily="34" charset="-128"/>
                <a:cs typeface="Arial Unicode MS" panose="020B0604020202020204" pitchFamily="34" charset="-128"/>
              </a:rPr>
              <a:t>類別圖描述系統中有哪些類別（物件的模板），以及這些類別之間的關係</a:t>
            </a:r>
          </a:p>
        </p:txBody>
      </p:sp>
    </p:spTree>
    <p:extLst>
      <p:ext uri="{BB962C8B-B14F-4D97-AF65-F5344CB8AC3E}">
        <p14:creationId xmlns:p14="http://schemas.microsoft.com/office/powerpoint/2010/main" val="3348728122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1919</TotalTime>
  <Words>619</Words>
  <Application>Microsoft Macintosh PowerPoint</Application>
  <PresentationFormat>寬螢幕</PresentationFormat>
  <Paragraphs>26</Paragraphs>
  <Slides>4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Arial Unicode MS</vt:lpstr>
      <vt:lpstr>Arial</vt:lpstr>
      <vt:lpstr>Arial Black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家愷 胡</dc:creator>
  <cp:lastModifiedBy>家愷 胡</cp:lastModifiedBy>
  <cp:revision>10</cp:revision>
  <dcterms:created xsi:type="dcterms:W3CDTF">2025-04-30T04:32:34Z</dcterms:created>
  <dcterms:modified xsi:type="dcterms:W3CDTF">2025-05-05T10:14:06Z</dcterms:modified>
</cp:coreProperties>
</file>