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标题与副标题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标题文本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14" name="正文级别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0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3 联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图像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图像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图像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标注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22" name="在此键入引文。"/>
          <p:cNvSpPr txBox="1"/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文本"/>
          <p:cNvSpPr txBox="1"/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引文（备选）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在此键入引文。"/>
          <p:cNvSpPr txBox="1"/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33" name="图像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b="1" sz="6000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水平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线条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标题文本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标题文本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35" name="正文级别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幻灯片编号"/>
          <p:cNvSpPr txBox="1"/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 - 居中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文本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垂直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线条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图像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标题文本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54" name="正文级别 1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6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7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8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"/>
          <p:cNvSpPr txBox="1"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92" name="图像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标题文本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4" name="正文级别 1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blog.csdn.net/u010665216/article/details/78721354" TargetMode="External"/><Relationship Id="rId3" Type="http://schemas.openxmlformats.org/officeDocument/2006/relationships/image" Target="../media/image2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blog.csdn.net/u010665216/article/details/78724856" TargetMode="External"/><Relationship Id="rId3" Type="http://schemas.openxmlformats.org/officeDocument/2006/relationships/image" Target="../media/image3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blog.csdn.net/mpk_no1/article/details/72458003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www.kaggle.com/jannesklaas/19-lstm-for-email-classification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blog.csdn.net/ahmanz/article/details/51273500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books.google.com/ngrams/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自然语言处理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14620"/>
            </a:lvl1pPr>
          </a:lstStyle>
          <a:p>
            <a:pPr/>
            <a:r>
              <a:t>自然语言处理</a:t>
            </a:r>
          </a:p>
        </p:txBody>
      </p:sp>
      <p:sp>
        <p:nvSpPr>
          <p:cNvPr id="167" name="文档分类 与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文档分类 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文档表示 - TF-IDF模型 (1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文档表示 - TF-IDF模型 (1)</a:t>
            </a:r>
          </a:p>
        </p:txBody>
      </p:sp>
      <p:sp>
        <p:nvSpPr>
          <p:cNvPr id="198" name="TFIDF 的主要思想是：如果某个词或短语在一篇文章中出现的频率TF 高，并且在其他文章中很少出现，则认为此词或者短语具有很好的类别区分能力，适合用来分类。TFIDF 实际上是：TF * IDF，TF 词频(Term Frequency)，IDF 反文档频率(Inverse Document Frequency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TFIDF 的主要思想是：如果某个词或短语在一篇文章中出现的频率TF 高，并且在其他文章中很少出现，则认为此词或者短语具有很好的类别区分能力，适合用来分类。TFIDF 实际上是：TF * IDF，TF 词频(Term Frequency)，IDF 反文档频率(Inverse Document Frequency)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文档表示 - TF-IDF模型 (2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文档表示 - TF-IDF模型 (2)</a:t>
            </a:r>
          </a:p>
        </p:txBody>
      </p:sp>
      <p:sp>
        <p:nvSpPr>
          <p:cNvPr id="201" name="在一份给定的文件里，词频（term frequency，TF）指的是某一个给定的词语在该文件中出现的频率。这个数字是对词数(term count)的归一化，以防止它偏向长的文件。（同一个词语在长文件里可能会比短文件有更高的词数，而不管该词语重要与否。）对于在某一特定文件里的词语 来说，它的重要性可表示为："/>
          <p:cNvSpPr txBox="1"/>
          <p:nvPr>
            <p:ph type="body" sz="half" idx="1"/>
          </p:nvPr>
        </p:nvSpPr>
        <p:spPr>
          <a:xfrm>
            <a:off x="406400" y="2743200"/>
            <a:ext cx="12192000" cy="3219847"/>
          </a:xfrm>
          <a:prstGeom prst="rect">
            <a:avLst/>
          </a:prstGeom>
        </p:spPr>
        <p:txBody>
          <a:bodyPr/>
          <a:lstStyle>
            <a:lvl1pPr marL="426719" indent="-426719" defTabSz="560831">
              <a:spcBef>
                <a:spcPts val="2600"/>
              </a:spcBef>
              <a:defRPr sz="3264"/>
            </a:lvl1pPr>
          </a:lstStyle>
          <a:p>
            <a:pPr/>
            <a:r>
              <a:t>在一份给定的文件里，词频（term frequency，TF）指的是某一个给定的词语在该文件中出现的频率。这个数字是对词数(term count)的归一化，以防止它偏向长的文件。（同一个词语在长文件里可能会比短文件有更高的词数，而不管该词语重要与否。）对于在某一特定文件里的词语 来说，它的重要性可表示为：</a:t>
            </a:r>
          </a:p>
        </p:txBody>
      </p:sp>
      <p:pic>
        <p:nvPicPr>
          <p:cNvPr id="202" name="图像画廊" descr="图像画廊"/>
          <p:cNvPicPr>
            <a:picLocks noChangeAspect="1"/>
          </p:cNvPicPr>
          <p:nvPr/>
        </p:nvPicPr>
        <p:blipFill>
          <a:blip r:embed="rId2">
            <a:extLst/>
          </a:blip>
          <a:srcRect l="0" t="2953" r="0" b="2953"/>
          <a:stretch>
            <a:fillRect/>
          </a:stretch>
        </p:blipFill>
        <p:spPr>
          <a:xfrm>
            <a:off x="406400" y="6065043"/>
            <a:ext cx="11176000" cy="2612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文档表示 - TF-IDF模型 (3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文档表示 - TF-IDF模型 (3)</a:t>
            </a:r>
          </a:p>
        </p:txBody>
      </p:sp>
      <p:pic>
        <p:nvPicPr>
          <p:cNvPr id="205" name="图像画廊" descr="图像画廊"/>
          <p:cNvPicPr>
            <a:picLocks noChangeAspect="1"/>
          </p:cNvPicPr>
          <p:nvPr/>
        </p:nvPicPr>
        <p:blipFill>
          <a:blip r:embed="rId2">
            <a:extLst/>
          </a:blip>
          <a:srcRect l="0" t="9909" r="0" b="9909"/>
          <a:stretch>
            <a:fillRect/>
          </a:stretch>
        </p:blipFill>
        <p:spPr>
          <a:xfrm>
            <a:off x="406400" y="2641600"/>
            <a:ext cx="12192000" cy="5600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文档表示 - TF-IDF模型 (4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文档表示 - TF-IDF模型 (4)</a:t>
            </a:r>
          </a:p>
        </p:txBody>
      </p:sp>
      <p:pic>
        <p:nvPicPr>
          <p:cNvPr id="208" name="图像画廊" descr="图像画廊"/>
          <p:cNvPicPr>
            <a:picLocks noChangeAspect="1"/>
          </p:cNvPicPr>
          <p:nvPr/>
        </p:nvPicPr>
        <p:blipFill>
          <a:blip r:embed="rId2">
            <a:extLst/>
          </a:blip>
          <a:srcRect l="0" t="407" r="0" b="407"/>
          <a:stretch>
            <a:fillRect/>
          </a:stretch>
        </p:blipFill>
        <p:spPr>
          <a:xfrm>
            <a:off x="406400" y="1926877"/>
            <a:ext cx="12192000" cy="34960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文档表示 - Word2vec模型 (1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文档表示 - Word2vec模型 (1)</a:t>
            </a:r>
          </a:p>
        </p:txBody>
      </p:sp>
      <p:sp>
        <p:nvSpPr>
          <p:cNvPr id="211" name="Word2Vec解决的问题已经和上面讲到的N-gram等不一样了，它要做的事情是：学习一个从高维稀疏离散向量到低维稠密连续向量的映射。该映射的特点是，近义词向量的欧氏距离比较小，词向量之间的加减法有实际物理意义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2700"/>
              </a:spcBef>
              <a:defRPr sz="3366"/>
            </a:pPr>
            <a:r>
              <a:t>Word2Vec解决的问题已经和上面讲到的N-gram等不一样了，它要做的事情是：学习一个从高维稀疏离散向量到低维稠密连续向量的映射。该映射的特点是，近义词向量的欧氏距离比较小，词向量之间的加减法有实际物理意义。</a:t>
            </a:r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t>Word2Vec 算法，在不断发展沉淀之后，得到两个机器学习模型：Skip-Gram Model 和CBOW(Continuous Bag of Words)</a:t>
            </a:r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t>两种方法的区别是：Skip-gram 是预测一个词的上下文，而 CBOW 是用上下文预测这个词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文档表示 - Word2vec模型 (2) - Skip-Gram Mode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文档表示 - Word2vec模型 (2) - Skip-Gram Model</a:t>
            </a:r>
          </a:p>
        </p:txBody>
      </p:sp>
      <p:sp>
        <p:nvSpPr>
          <p:cNvPr id="214" name="Skip-gram 的神经网络结构： (https://blog.csdn.net/u010665216/article/details/78721354)"/>
          <p:cNvSpPr txBox="1"/>
          <p:nvPr>
            <p:ph type="body" sz="quarter" idx="1"/>
          </p:nvPr>
        </p:nvSpPr>
        <p:spPr>
          <a:xfrm>
            <a:off x="406400" y="1397000"/>
            <a:ext cx="12192000" cy="755402"/>
          </a:xfrm>
          <a:prstGeom prst="rect">
            <a:avLst/>
          </a:prstGeom>
        </p:spPr>
        <p:txBody>
          <a:bodyPr/>
          <a:lstStyle/>
          <a:p>
            <a:pPr marL="240030" indent="-240030" defTabSz="315468">
              <a:spcBef>
                <a:spcPts val="1500"/>
              </a:spcBef>
              <a:defRPr sz="1836"/>
            </a:pPr>
            <a:r>
              <a:t>Skip-gram 的神经网络结构：</a:t>
            </a:r>
            <a:br/>
            <a:r>
              <a:t>(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https://blog.csdn.net/u010665216/article/details/78721354</a:t>
            </a:r>
            <a:r>
              <a:t>)</a:t>
            </a:r>
          </a:p>
        </p:txBody>
      </p:sp>
      <p:pic>
        <p:nvPicPr>
          <p:cNvPr id="215" name="图像画廊" descr="图像画廊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19011" y="2142132"/>
            <a:ext cx="6550778" cy="748487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kip-gram 的神经网络结构："/>
          <p:cNvSpPr txBox="1"/>
          <p:nvPr/>
        </p:nvSpPr>
        <p:spPr>
          <a:xfrm>
            <a:off x="5589511" y="4730749"/>
            <a:ext cx="1825778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0"/>
              </a:spcBef>
              <a:defRPr sz="105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Skip-gram 的神经网络结构：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文档表示 - Word2vec模型 (3) - CBOw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文档表示 - Word2vec模型 (3) - CBOw</a:t>
            </a:r>
          </a:p>
        </p:txBody>
      </p:sp>
      <p:sp>
        <p:nvSpPr>
          <p:cNvPr id="219" name="CBOW 的神经网络结构： (https://blog.csdn.net/u010665216/article/details/78724856)"/>
          <p:cNvSpPr txBox="1"/>
          <p:nvPr>
            <p:ph type="body" sz="quarter" idx="1"/>
          </p:nvPr>
        </p:nvSpPr>
        <p:spPr>
          <a:xfrm>
            <a:off x="406400" y="1397000"/>
            <a:ext cx="12192000" cy="755402"/>
          </a:xfrm>
          <a:prstGeom prst="rect">
            <a:avLst/>
          </a:prstGeom>
        </p:spPr>
        <p:txBody>
          <a:bodyPr/>
          <a:lstStyle/>
          <a:p>
            <a:pPr marL="240030" indent="-240030" defTabSz="315468">
              <a:spcBef>
                <a:spcPts val="1500"/>
              </a:spcBef>
              <a:defRPr sz="1836"/>
            </a:pPr>
            <a:r>
              <a:t>CBOW 的神经网络结构：</a:t>
            </a:r>
            <a:br/>
            <a:r>
              <a:t>(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https://blog.csdn.net/u010665216/article/details/78724856</a:t>
            </a:r>
            <a:r>
              <a:t>)</a:t>
            </a:r>
          </a:p>
        </p:txBody>
      </p:sp>
      <p:sp>
        <p:nvSpPr>
          <p:cNvPr id="220" name="Skip-gram 的神经网络结构："/>
          <p:cNvSpPr txBox="1"/>
          <p:nvPr/>
        </p:nvSpPr>
        <p:spPr>
          <a:xfrm>
            <a:off x="5589511" y="4730749"/>
            <a:ext cx="1825778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0"/>
              </a:spcBef>
              <a:defRPr sz="105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Skip-gram 的神经网络结构：</a:t>
            </a:r>
          </a:p>
        </p:txBody>
      </p:sp>
      <p:pic>
        <p:nvPicPr>
          <p:cNvPr id="221" name="图像画廊" descr="图像画廊"/>
          <p:cNvPicPr>
            <a:picLocks noChangeAspect="1"/>
          </p:cNvPicPr>
          <p:nvPr/>
        </p:nvPicPr>
        <p:blipFill>
          <a:blip r:embed="rId3">
            <a:extLst/>
          </a:blip>
          <a:srcRect l="0" t="1310" r="0" b="1310"/>
          <a:stretch>
            <a:fillRect/>
          </a:stretch>
        </p:blipFill>
        <p:spPr>
          <a:xfrm>
            <a:off x="3570546" y="2209825"/>
            <a:ext cx="5863708" cy="71210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文档表示 - Word2vec模型 (4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文档表示 - Word2vec模型 (4)</a:t>
            </a:r>
          </a:p>
        </p:txBody>
      </p:sp>
      <p:sp>
        <p:nvSpPr>
          <p:cNvPr id="224" name="隐层的激活函数其实是线性的，相当于没做任何处理（这也是 Word2vec 简化之前语言模型的独到之处），我们要训练这个神经网络，用反向传播算法，本质上是链式求导，当模型训练完后，最后得到的其实是神经网络的权重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隐层的激活函数其实是线性的，相当于没做任何处理（这也是 Word2vec 简化之前语言模型的独到之处），我们要训练这个神经网络，用反向传播算法，本质上是链式求导，当模型训练完后，最后得到的其实是神经网络的权重。</a:t>
            </a:r>
          </a:p>
          <a:p>
            <a:pPr/>
            <a:r>
              <a:t>需要提到一点的是，这个词向量的维度（与隐含层节点数一致）一般情况下要远远小于词语总数 V 的大小，所以 Word2vec本质上是一种降维操作——把词语从 one-hot encoder 形式的表示降维到 Word2vec 形式的表示。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文档表示 - 其他模型 (1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文档表示 - 其他模型 (1)</a:t>
            </a:r>
          </a:p>
        </p:txBody>
      </p:sp>
      <p:sp>
        <p:nvSpPr>
          <p:cNvPr id="227" name="GloV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GloVe</a:t>
            </a:r>
          </a:p>
          <a:p>
            <a:pPr/>
            <a:r>
              <a:t>Doc2Vec (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https://blog.csdn.net/mpk_no1/article/details/72458003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文档表示 - 文档预处理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文档表示 - 文档预处理</a:t>
            </a:r>
          </a:p>
        </p:txBody>
      </p:sp>
      <p:sp>
        <p:nvSpPr>
          <p:cNvPr id="230" name="文档被向量化之前需要进行预处理，主要工作包括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文档被向量化之前需要进行预处理，主要工作包括：</a:t>
            </a:r>
          </a:p>
          <a:p>
            <a:pPr lvl="1"/>
            <a:r>
              <a:t>去除对分类没有贡献的段落</a:t>
            </a:r>
          </a:p>
          <a:p>
            <a:pPr lvl="1"/>
            <a:r>
              <a:t>去除标点符号</a:t>
            </a:r>
          </a:p>
          <a:p>
            <a:pPr lvl="1"/>
            <a:r>
              <a:t>去除stopwords（如a, an, the, is, are等）</a:t>
            </a:r>
          </a:p>
          <a:p>
            <a:pPr lvl="1"/>
            <a:r>
              <a:t>单词词干化(word2vec不适用)</a:t>
            </a:r>
          </a:p>
          <a:p>
            <a:pPr lvl="1"/>
            <a:r>
              <a:t>缩小字典(SelectKBest, word2vec不适用)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概述 - 自然语言处理 与 文档分类 (1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概述 - 自然语言处理 与 文档分类 (1)</a:t>
            </a:r>
          </a:p>
        </p:txBody>
      </p:sp>
      <p:sp>
        <p:nvSpPr>
          <p:cNvPr id="170" name="自然语言处理（英语：natural language processing，缩写作 NLP）是人工智能和语言学领域的分支学科。此领域探讨如何处理及运用自然语言；自然语言认知则是指让电脑“懂”人类的语言。自然语言生成系统把计算机数据转化为自然语言。自然语言理解系统把自然语言转化为计算机程序更易于处理的形式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自然语言处理（英语：natural language processing，缩写作 NLP）是人工智能和语言学领域的分支学科。此领域探讨如何处理及运用自然语言；自然语言认知则是指让电脑“懂”人类的语言。自然语言生成系统把计算机数据转化为自然语言。自然语言理解系统把自然语言转化为计算机程序更易于处理的形式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图像" descr="图像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33" name="文档分类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991">
              <a:defRPr sz="12920"/>
            </a:lvl1pPr>
          </a:lstStyle>
          <a:p>
            <a:pPr/>
            <a:r>
              <a:t>文档分类</a:t>
            </a:r>
          </a:p>
        </p:txBody>
      </p:sp>
      <p:sp>
        <p:nvSpPr>
          <p:cNvPr id="234" name="正文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文档分类 - 机器学习模型 (1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文档分类 - 机器学习模型 (1)</a:t>
            </a:r>
          </a:p>
        </p:txBody>
      </p:sp>
      <p:sp>
        <p:nvSpPr>
          <p:cNvPr id="237" name="Multinomial Naive Bay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Multinomial Naive Bayes</a:t>
            </a:r>
          </a:p>
          <a:p>
            <a:pPr/>
            <a:r>
              <a:t>Logistic Regression</a:t>
            </a:r>
          </a:p>
          <a:p>
            <a:pPr/>
            <a:r>
              <a:t>SVM</a:t>
            </a:r>
          </a:p>
          <a:p>
            <a:pPr/>
            <a:r>
              <a:t>Decision 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文档分类 - 深度学习模型 (1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文档分类 - 深度学习模型 (1)</a:t>
            </a:r>
          </a:p>
        </p:txBody>
      </p:sp>
      <p:sp>
        <p:nvSpPr>
          <p:cNvPr id="240" name="TextCN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TextCNN</a:t>
            </a:r>
          </a:p>
          <a:p>
            <a:pPr/>
            <a:r>
              <a:t>LSTM (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www.kaggle.com/jannesklaas/19-lstm-for-email-classification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文档分类 - 深度学习模型 (2) - TextCN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文档分类 - 深度学习模型 (2) - TextCNN</a:t>
            </a:r>
          </a:p>
        </p:txBody>
      </p:sp>
      <p:grpSp>
        <p:nvGrpSpPr>
          <p:cNvPr id="245" name="图像画廊"/>
          <p:cNvGrpSpPr/>
          <p:nvPr/>
        </p:nvGrpSpPr>
        <p:grpSpPr>
          <a:xfrm>
            <a:off x="406400" y="1079500"/>
            <a:ext cx="12192000" cy="9143040"/>
            <a:chOff x="0" y="0"/>
            <a:chExt cx="12192000" cy="9143039"/>
          </a:xfrm>
        </p:grpSpPr>
        <p:pic>
          <p:nvPicPr>
            <p:cNvPr id="243" name="6.jpg" descr="6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939" r="0" b="1939"/>
            <a:stretch>
              <a:fillRect/>
            </a:stretch>
          </p:blipFill>
          <p:spPr>
            <a:xfrm>
              <a:off x="1230107" y="0"/>
              <a:ext cx="9731786" cy="85588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4" name="键入说明。"/>
            <p:cNvSpPr/>
            <p:nvPr/>
          </p:nvSpPr>
          <p:spPr>
            <a:xfrm>
              <a:off x="0" y="8635039"/>
              <a:ext cx="12192000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pPr/>
              <a:r>
                <a:t>键入说明。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文档分类 - 深度学习模型 (3) - TextCN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文档分类 - 深度学习模型 (3) - TextCNN</a:t>
            </a:r>
          </a:p>
        </p:txBody>
      </p:sp>
      <p:grpSp>
        <p:nvGrpSpPr>
          <p:cNvPr id="250" name="图像画廊"/>
          <p:cNvGrpSpPr/>
          <p:nvPr/>
        </p:nvGrpSpPr>
        <p:grpSpPr>
          <a:xfrm>
            <a:off x="406400" y="2822726"/>
            <a:ext cx="12192000" cy="7226163"/>
            <a:chOff x="0" y="1743226"/>
            <a:chExt cx="12192000" cy="7226161"/>
          </a:xfrm>
        </p:grpSpPr>
        <p:pic>
          <p:nvPicPr>
            <p:cNvPr id="248" name="7.png" descr="7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1743226"/>
              <a:ext cx="12192000" cy="48987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9" name="键入说明。"/>
            <p:cNvSpPr/>
            <p:nvPr/>
          </p:nvSpPr>
          <p:spPr>
            <a:xfrm>
              <a:off x="0" y="8461388"/>
              <a:ext cx="12192000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pPr/>
              <a:r>
                <a:t>键入说明。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图像" descr="图像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53" name="文档分类"/>
          <p:cNvSpPr txBox="1"/>
          <p:nvPr>
            <p:ph type="title"/>
          </p:nvPr>
        </p:nvSpPr>
        <p:spPr>
          <a:xfrm>
            <a:off x="5892800" y="4286371"/>
            <a:ext cx="6705600" cy="1765058"/>
          </a:xfrm>
          <a:prstGeom prst="rect">
            <a:avLst/>
          </a:prstGeom>
        </p:spPr>
        <p:txBody>
          <a:bodyPr/>
          <a:lstStyle>
            <a:lvl1pPr algn="ctr" defTabSz="321310">
              <a:defRPr sz="9350"/>
            </a:lvl1pPr>
          </a:lstStyle>
          <a:p>
            <a:pPr/>
            <a:r>
              <a:t>文档分类</a:t>
            </a:r>
          </a:p>
        </p:txBody>
      </p:sp>
      <p:sp>
        <p:nvSpPr>
          <p:cNvPr id="254" name="文档表示"/>
          <p:cNvSpPr txBox="1"/>
          <p:nvPr/>
        </p:nvSpPr>
        <p:spPr>
          <a:xfrm>
            <a:off x="5892800" y="416509"/>
            <a:ext cx="6705600" cy="1765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321310">
              <a:lnSpc>
                <a:spcPct val="80000"/>
              </a:lnSpc>
              <a:spcBef>
                <a:spcPts val="0"/>
              </a:spcBef>
              <a:defRPr b="1" cap="all" sz="9350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文档表示</a:t>
            </a:r>
          </a:p>
        </p:txBody>
      </p:sp>
      <p:sp>
        <p:nvSpPr>
          <p:cNvPr id="255" name="+"/>
          <p:cNvSpPr txBox="1"/>
          <p:nvPr/>
        </p:nvSpPr>
        <p:spPr>
          <a:xfrm>
            <a:off x="5892800" y="2145795"/>
            <a:ext cx="6705600" cy="2070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461518">
              <a:lnSpc>
                <a:spcPct val="80000"/>
              </a:lnSpc>
              <a:spcBef>
                <a:spcPts val="0"/>
              </a:spcBef>
              <a:defRPr b="1" cap="all" sz="13430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56" name="="/>
          <p:cNvSpPr txBox="1"/>
          <p:nvPr/>
        </p:nvSpPr>
        <p:spPr>
          <a:xfrm>
            <a:off x="5892800" y="6230740"/>
            <a:ext cx="6705600" cy="1114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257" name="文档分类任务"/>
          <p:cNvSpPr txBox="1"/>
          <p:nvPr/>
        </p:nvSpPr>
        <p:spPr>
          <a:xfrm>
            <a:off x="5892800" y="7278047"/>
            <a:ext cx="6705600" cy="1765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292100">
              <a:lnSpc>
                <a:spcPct val="80000"/>
              </a:lnSpc>
              <a:spcBef>
                <a:spcPts val="0"/>
              </a:spcBef>
              <a:defRPr b="1" cap="all" sz="8500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文档分类任务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7" grpId="1"/>
      <p:bldP build="whole" bldLvl="1" animBg="1" rev="0" advAuto="0" spid="253" grpId="4"/>
      <p:bldP build="whole" bldLvl="1" animBg="1" rev="0" advAuto="0" spid="255" grpId="3"/>
      <p:bldP build="whole" bldLvl="1" animBg="1" rev="0" advAuto="0" spid="254" grpId="2"/>
      <p:bldP build="whole" bldLvl="1" animBg="1" rev="0" advAuto="0" spid="256" grpId="5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文档分类任务 - 模型组合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文档分类任务 - 模型组合</a:t>
            </a:r>
          </a:p>
        </p:txBody>
      </p:sp>
      <p:sp>
        <p:nvSpPr>
          <p:cNvPr id="260" name="TF-ID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t>TF-IDF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Multinomial Naive Bayes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Logistic Regression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SVM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Decision Tree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Word2Vec/GloVe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TextCNN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LSTM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Q &amp; A ?"/>
          <p:cNvSpPr txBox="1"/>
          <p:nvPr/>
        </p:nvSpPr>
        <p:spPr>
          <a:xfrm>
            <a:off x="3782821" y="3784599"/>
            <a:ext cx="5439157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0"/>
            </a:lvl1pPr>
          </a:lstStyle>
          <a:p>
            <a:pPr/>
            <a:r>
              <a:t>Q &amp; A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概述 - 自然语言处理 与 文档分类 (2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概述 - 自然语言处理 与 文档分类 (2)</a:t>
            </a:r>
          </a:p>
        </p:txBody>
      </p:sp>
      <p:sp>
        <p:nvSpPr>
          <p:cNvPr id="173" name="文档分类文档分类是图书馆学、信息学和计算机科学中的一个问题。其任务是将一个文档分配到一个或者多个类别中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文档分类文档分类是图书馆学、信息学和计算机科学中的一个问题。其任务是将一个文档分配到一个或者多个类别中。</a:t>
            </a:r>
          </a:p>
          <a:p>
            <a:pPr/>
            <a:r>
              <a:t>文档分类的任务可以分为三类：监督式学习的文档分类，这需要人工反馈数据的一些外在机制。非监督式学习的文档分类（也被称作文档聚类），这类任务完全不依靠外在人工机制。和半监督式学习的文档分类，是前两类的结合，它其中有一部分的文档是由人工标注的。文档分类可以使用的算法有：朴素贝叶斯分类器、支持向量机(SVM)、神经网络、决策树比如ID3 或C4.5等。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概述 - 自然语言处理 与 文档分类 (3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概述 - 自然语言处理 与 文档分类 (3)</a:t>
            </a:r>
          </a:p>
        </p:txBody>
      </p:sp>
      <p:sp>
        <p:nvSpPr>
          <p:cNvPr id="176" name="自然语言处理：文档表示 阶段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自然语言处理：文档表示 阶段</a:t>
            </a:r>
          </a:p>
          <a:p>
            <a:pPr/>
            <a:r>
              <a:t>文档分类：文档分类 阶段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图像" descr="图像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79" name="文档表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991">
              <a:defRPr sz="12920"/>
            </a:lvl1pPr>
          </a:lstStyle>
          <a:p>
            <a:pPr/>
            <a:r>
              <a:t>文档表示</a:t>
            </a:r>
          </a:p>
        </p:txBody>
      </p:sp>
      <p:sp>
        <p:nvSpPr>
          <p:cNvPr id="180" name="正文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文档表示 - N-Gram模型 (1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文档表示 - N-Gram模型 (1)</a:t>
            </a:r>
          </a:p>
        </p:txBody>
      </p:sp>
      <p:sp>
        <p:nvSpPr>
          <p:cNvPr id="183" name="n-gram是一种统计语言模型，用来根据前(n-1)个item来预测第n个item。在应用层面，这些item可以是音素（语音识别应用）、字符（输入法应用）、词（分词应用）或碱基对（基因信息）。一般来讲，可以从大规模文本或音频语料库生成n-gram模型。 习惯上，1-gram叫unigram，2-gram称为bigram，3-gram是trigram。还有four-gram、five-gram等，不过大于n&gt;5的应用很少见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2300"/>
              </a:spcBef>
              <a:defRPr sz="2856"/>
            </a:pPr>
            <a:r>
              <a:t>n-gram是一种统计语言模型，用来根据前(n-1)个item来预测第n个item。在应用层面，这些item可以是音素（语音识别应用）、字符（输入法应用）、词（分词应用）或碱基对（基因信息）。一般来讲，可以从大规模文本或音频语料库生成n-gram模型。 习惯上，1-gram叫unigram，2-gram称为bigram，3-gram是trigram。还有four-gram、five-gram等，不过大于n&gt;5的应用很少见。</a:t>
            </a:r>
          </a:p>
          <a:p>
            <a:pPr marL="373379" indent="-373379" defTabSz="490727">
              <a:spcBef>
                <a:spcPts val="2300"/>
              </a:spcBef>
              <a:defRPr sz="2856"/>
            </a:pPr>
            <a:r>
              <a:t>举例：给定一串字母，如”for ex”，下一个最大可能性出现的字母是什么。从训练语料数据中，我们可以通过极大似然估计的方法，得到N个概率分布：是a的概率是0.4，是b的概率是0.0001，是c的概率是…，当然，别忘记约束条件：所有的N个概率分布的总和为1. </a:t>
            </a:r>
          </a:p>
          <a:p>
            <a:pPr marL="0" indent="0" defTabSz="289636">
              <a:spcBef>
                <a:spcPts val="0"/>
              </a:spcBef>
              <a:buClrTx/>
              <a:buSzTx/>
              <a:buFontTx/>
              <a:buNone/>
              <a:tabLst>
                <a:tab pos="279400" algn="l"/>
              </a:tabLst>
              <a:defRPr sz="1092">
                <a:solidFill>
                  <a:srgbClr val="1337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http://blog.csdn.net/ahmanz/article/details/51273500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文档表示 - N-Gram模型 (2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文档表示 - N-Gram模型 (2)</a:t>
            </a:r>
          </a:p>
        </p:txBody>
      </p:sp>
      <p:sp>
        <p:nvSpPr>
          <p:cNvPr id="186" name="假设T是由词序列A1,A2,A3,…An组成的，那么 P(T) = P(A1A2A3…An)         = P(A1)P(A2|A1)P(A3|A1A2)…P(An|A1A2…An-1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2300"/>
              </a:spcBef>
              <a:defRPr sz="2856"/>
            </a:pPr>
            <a:r>
              <a:t>假设T是由词序列A1,A2,A3,…An组成的，那么</a:t>
            </a:r>
            <a:br/>
            <a:r>
              <a:t>P(T) = P(A1A2A3…An)</a:t>
            </a:r>
            <a:br/>
            <a:r>
              <a:t>        = P(A1)P(A2|A1)P(A3|A1A2)…P(An|A1A2…An-1) </a:t>
            </a:r>
          </a:p>
          <a:p>
            <a:pPr marL="373379" indent="-373379" defTabSz="490727">
              <a:spcBef>
                <a:spcPts val="2300"/>
              </a:spcBef>
              <a:defRPr sz="2856"/>
            </a:pPr>
            <a:r>
              <a:t>如果直接这么计算，是有很大困难的，需要引入马尔科夫假设，即：一个item的出现概率，只与其前m个items有关，当m=0时，就是unigram，m=1时，是bigram模型。 </a:t>
            </a:r>
          </a:p>
          <a:p>
            <a:pPr marL="373379" indent="-373379" defTabSz="490727">
              <a:spcBef>
                <a:spcPts val="2300"/>
              </a:spcBef>
              <a:defRPr sz="2856"/>
            </a:pPr>
            <a:r>
              <a:t>因此，P(T)可以求得，例如，当利用bigram模型时，P(T)=P(A1)P(A2|A1)P(A3|A2)…P(An|An-1) </a:t>
            </a:r>
          </a:p>
          <a:p>
            <a:pPr marL="373379" indent="-373379" defTabSz="490727">
              <a:spcBef>
                <a:spcPts val="2300"/>
              </a:spcBef>
              <a:defRPr sz="2856"/>
            </a:pPr>
            <a:r>
              <a:t>而P(An|An-1)条件概率可以通过极大似然估计求得，等于Count(An-1,An)/Count(An-1)。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文档表示 - N-Gram模型 (3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文档表示 - N-Gram模型 (3)</a:t>
            </a:r>
          </a:p>
        </p:txBody>
      </p:sp>
      <p:sp>
        <p:nvSpPr>
          <p:cNvPr id="189" name="n-gram的数据长什么样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2500"/>
              </a:spcBef>
              <a:defRPr sz="3059"/>
            </a:pPr>
            <a:r>
              <a:t>n-gram的数据长什么样</a:t>
            </a:r>
          </a:p>
          <a:p>
            <a:pPr marL="400050" indent="-400050" defTabSz="525779">
              <a:spcBef>
                <a:spcPts val="2500"/>
              </a:spcBef>
              <a:defRPr sz="3059"/>
            </a:pPr>
            <a:r>
              <a:t>其实，说n-gram长什么样，是不严谨的。它只是一个语言模型，只要把需要的信息存储下来，至于什么格式都是依据应用来定。如，著名的</a:t>
            </a:r>
            <a:r>
              <a:rPr>
                <a:hlinkClick r:id="rId2" invalidUrl="" action="" tgtFrame="" tooltip="" history="1" highlightClick="0" endSnd="0"/>
              </a:rPr>
              <a:t>google books Ngram Viewer</a:t>
            </a:r>
            <a:r>
              <a:t>，它的n-gram数据格式是这样的</a:t>
            </a:r>
          </a:p>
          <a:p>
            <a:pPr lvl="2" marL="0" indent="0" algn="ctr" defTabSz="411479">
              <a:spcBef>
                <a:spcPts val="0"/>
              </a:spcBef>
              <a:buClrTx/>
              <a:buSzTx/>
              <a:buFontTx/>
              <a:buNone/>
              <a:defRPr sz="126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circumvallate   1978   335    91</a:t>
            </a:r>
          </a:p>
          <a:p>
            <a:pPr marL="0" indent="0" algn="ctr" defTabSz="411479">
              <a:spcBef>
                <a:spcPts val="0"/>
              </a:spcBef>
              <a:buClrTx/>
              <a:buSzTx/>
              <a:buFontTx/>
              <a:buNone/>
              <a:defRPr sz="126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circumvallate   1979   261    91</a:t>
            </a:r>
          </a:p>
          <a:p>
            <a:pPr marL="0" indent="0" defTabSz="411479">
              <a:spcBef>
                <a:spcPts val="0"/>
              </a:spcBef>
              <a:buClrTx/>
              <a:buSzTx/>
              <a:buFontTx/>
              <a:buNone/>
              <a:defRPr sz="126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400050" indent="-400050" defTabSz="525779">
              <a:spcBef>
                <a:spcPts val="2500"/>
              </a:spcBef>
              <a:defRPr sz="3059"/>
            </a:pPr>
            <a:r>
              <a:t>代表了一个1-gram的数据片段，第一行的意思是，“circumvallate”这个单词在1978年出现335次，存在91本书中。这些元数据，除了频率335次是必须的，其他的元数据（例如，还有词性等）可以根据应用需求来定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文档表示 - N-Gram模型 (4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文档表示 - N-Gram模型 (4)</a:t>
            </a:r>
          </a:p>
        </p:txBody>
      </p:sp>
      <p:sp>
        <p:nvSpPr>
          <p:cNvPr id="192" name="n-gram在文档分类中的用途："/>
          <p:cNvSpPr txBox="1"/>
          <p:nvPr>
            <p:ph type="body" sz="quarter" idx="1"/>
          </p:nvPr>
        </p:nvSpPr>
        <p:spPr>
          <a:xfrm>
            <a:off x="406400" y="2743200"/>
            <a:ext cx="12192000" cy="749400"/>
          </a:xfrm>
          <a:prstGeom prst="rect">
            <a:avLst/>
          </a:prstGeom>
        </p:spPr>
        <p:txBody>
          <a:bodyPr/>
          <a:lstStyle/>
          <a:p>
            <a:pPr/>
            <a:r>
              <a:t>n-gram在文档分类中的用途：</a:t>
            </a:r>
          </a:p>
        </p:txBody>
      </p:sp>
      <p:sp>
        <p:nvSpPr>
          <p:cNvPr id="193" name="其实也有一些其他用途 https://www.zhihu.com/question/26166417"/>
          <p:cNvSpPr txBox="1"/>
          <p:nvPr/>
        </p:nvSpPr>
        <p:spPr>
          <a:xfrm>
            <a:off x="406400" y="6144517"/>
            <a:ext cx="12192000" cy="2179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26719" indent="-426719" defTabSz="560831"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264"/>
            </a:pPr>
          </a:p>
          <a:p>
            <a:pPr marL="426719" indent="-426719" defTabSz="560831"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264"/>
            </a:pPr>
            <a:r>
              <a:t>其实也有一些其他用途</a:t>
            </a:r>
            <a:br/>
            <a:r>
              <a:t>https://www.zhihu.com/question/26166417</a:t>
            </a:r>
          </a:p>
        </p:txBody>
      </p:sp>
      <p:sp>
        <p:nvSpPr>
          <p:cNvPr id="194" name="n-gram中计算两个单词或者多个单词同时出现的概率，但是这些符号难以直接表示词与词之间的关联，也难以直接作为机器学习模型输入向量。"/>
          <p:cNvSpPr txBox="1"/>
          <p:nvPr/>
        </p:nvSpPr>
        <p:spPr>
          <a:xfrm>
            <a:off x="406400" y="4406900"/>
            <a:ext cx="12192000" cy="2179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lvl1pPr>
          </a:lstStyle>
          <a:p>
            <a:pPr/>
            <a:r>
              <a:t>n-gram中计算两个单词或者多个单词同时出现的概率，但是这些符号难以直接表示词与词之间的关联，也难以直接作为机器学习模型输入向量。</a:t>
            </a:r>
          </a:p>
        </p:txBody>
      </p:sp>
      <p:sp>
        <p:nvSpPr>
          <p:cNvPr id="195" name="并没有卵用！"/>
          <p:cNvSpPr txBox="1"/>
          <p:nvPr/>
        </p:nvSpPr>
        <p:spPr>
          <a:xfrm>
            <a:off x="406400" y="3631803"/>
            <a:ext cx="12192000" cy="635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8" defTabSz="508254">
              <a:defRPr sz="2958"/>
            </a:pPr>
            <a:r>
              <a:t>                                                                并没有卵用！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2"/>
      <p:bldP build="whole" bldLvl="1" animBg="1" rev="0" advAuto="0" spid="193" grpId="4"/>
      <p:bldP build="whole" bldLvl="1" animBg="1" rev="0" advAuto="0" spid="194" grpId="3"/>
      <p:bldP build="whole" bldLvl="1" animBg="1" rev="0" advAuto="0" spid="19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