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85" d="100"/>
          <a:sy n="85" d="100"/>
        </p:scale>
        <p:origin x="19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4" name="Shape 16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标题与副标题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线条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" name="标题文本"/>
          <p:cNvSpPr txBox="1"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标题文本</a:t>
            </a:r>
          </a:p>
        </p:txBody>
      </p:sp>
      <p:sp>
        <p:nvSpPr>
          <p:cNvPr id="14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182237" y="431800"/>
            <a:ext cx="419101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文本"/>
          <p:cNvSpPr txBox="1">
            <a:spLocks noGrp="1"/>
          </p:cNvSpPr>
          <p:nvPr>
            <p:ph type="body" sz="quarter" idx="13"/>
          </p:nvPr>
        </p:nvSpPr>
        <p:spPr>
          <a:xfrm>
            <a:off x="406400" y="393700"/>
            <a:ext cx="11176000" cy="520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b="1" cap="all" spc="12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r>
              <a:t>文本</a:t>
            </a:r>
          </a:p>
        </p:txBody>
      </p:sp>
      <p:sp>
        <p:nvSpPr>
          <p:cNvPr id="103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 - 3 联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图像"/>
          <p:cNvSpPr>
            <a:spLocks noGrp="1"/>
          </p:cNvSpPr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2" name="图像"/>
          <p:cNvSpPr>
            <a:spLocks noGrp="1"/>
          </p:cNvSpPr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3" name="图像"/>
          <p:cNvSpPr>
            <a:spLocks noGrp="1"/>
          </p:cNvSpPr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矩形标注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b="1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  <a:endParaRPr/>
          </a:p>
        </p:txBody>
      </p:sp>
      <p:sp>
        <p:nvSpPr>
          <p:cNvPr id="122" name="在此键入引文。"/>
          <p:cNvSpPr txBox="1">
            <a:spLocks noGrp="1"/>
          </p:cNvSpPr>
          <p:nvPr>
            <p:ph type="body" sz="quarter" idx="13"/>
          </p:nvPr>
        </p:nvSpPr>
        <p:spPr>
          <a:xfrm>
            <a:off x="889000" y="2908300"/>
            <a:ext cx="11226800" cy="177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9400" b="1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r>
              <a:t>在此键入引文。</a:t>
            </a:r>
          </a:p>
        </p:txBody>
      </p:sp>
      <p:sp>
        <p:nvSpPr>
          <p:cNvPr id="123" name="Johnny Appleseed"/>
          <p:cNvSpPr txBox="1">
            <a:spLocks noGrp="1"/>
          </p:cNvSpPr>
          <p:nvPr>
            <p:ph type="body" sz="quarter" idx="14"/>
          </p:nvPr>
        </p:nvSpPr>
        <p:spPr>
          <a:xfrm>
            <a:off x="406400" y="7789333"/>
            <a:ext cx="12192000" cy="9779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r>
              <a:t>Johnny Appleseed</a:t>
            </a:r>
          </a:p>
        </p:txBody>
      </p:sp>
      <p:sp>
        <p:nvSpPr>
          <p:cNvPr id="124" name="文本"/>
          <p:cNvSpPr txBox="1">
            <a:spLocks noGrp="1"/>
          </p:cNvSpPr>
          <p:nvPr>
            <p:ph type="body" sz="quarter" idx="15"/>
          </p:nvPr>
        </p:nvSpPr>
        <p:spPr>
          <a:xfrm>
            <a:off x="406400" y="393700"/>
            <a:ext cx="11176000" cy="520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b="1" cap="all" spc="12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r>
              <a:t>文本</a:t>
            </a:r>
          </a:p>
        </p:txBody>
      </p:sp>
      <p:sp>
        <p:nvSpPr>
          <p:cNvPr id="12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引文（备选）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在此键入引文。"/>
          <p:cNvSpPr txBox="1">
            <a:spLocks noGrp="1"/>
          </p:cNvSpPr>
          <p:nvPr>
            <p:ph type="body" sz="quarter" idx="13"/>
          </p:nvPr>
        </p:nvSpPr>
        <p:spPr>
          <a:xfrm>
            <a:off x="5892800" y="2641600"/>
            <a:ext cx="6705600" cy="3119121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9400" b="1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r>
              <a:t>在此键入引文。</a:t>
            </a:r>
          </a:p>
        </p:txBody>
      </p:sp>
      <p:sp>
        <p:nvSpPr>
          <p:cNvPr id="133" name="图像"/>
          <p:cNvSpPr>
            <a:spLocks noGrp="1"/>
          </p:cNvSpPr>
          <p:nvPr>
            <p:ph type="pic" idx="14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4" name="Johnny Appleseed"/>
          <p:cNvSpPr txBox="1">
            <a:spLocks noGrp="1"/>
          </p:cNvSpPr>
          <p:nvPr>
            <p:ph type="body" sz="quarter" idx="15"/>
          </p:nvPr>
        </p:nvSpPr>
        <p:spPr>
          <a:xfrm>
            <a:off x="5892800" y="7732183"/>
            <a:ext cx="6705600" cy="977901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 b="1">
                <a:solidFill>
                  <a:srgbClr val="232323"/>
                </a:solidFill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r>
              <a:t>Johnny Appleseed</a:t>
            </a:r>
          </a:p>
        </p:txBody>
      </p:sp>
      <p:sp>
        <p:nvSpPr>
          <p:cNvPr id="13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图像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（备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 - 水平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图像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3" name="线条"/>
          <p:cNvSpPr>
            <a:spLocks noGrp="1"/>
          </p:cNvSpPr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" name="标题文本"/>
          <p:cNvSpPr txBox="1"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标题文本</a:t>
            </a:r>
          </a:p>
        </p:txBody>
      </p:sp>
      <p:sp>
        <p:nvSpPr>
          <p:cNvPr id="25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182237" y="431800"/>
            <a:ext cx="419101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与副标题（备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线条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4" name="标题文本"/>
          <p:cNvSpPr txBox="1"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标题文本</a:t>
            </a:r>
          </a:p>
        </p:txBody>
      </p:sp>
      <p:sp>
        <p:nvSpPr>
          <p:cNvPr id="35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149656" y="419100"/>
            <a:ext cx="419101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 - 居中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标题文本"/>
          <p:cNvSpPr txBox="1">
            <a:spLocks noGrp="1"/>
          </p:cNvSpPr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标题文本</a:t>
            </a:r>
          </a:p>
        </p:txBody>
      </p:sp>
      <p:sp>
        <p:nvSpPr>
          <p:cNvPr id="4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182237" y="431800"/>
            <a:ext cx="419101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 - 垂直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线条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2" name="图像"/>
          <p:cNvSpPr>
            <a:spLocks noGrp="1"/>
          </p:cNvSpPr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53" name="标题文本"/>
          <p:cNvSpPr txBox="1">
            <a:spLocks noGrp="1"/>
          </p:cNvSpPr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标题文本</a:t>
            </a:r>
          </a:p>
        </p:txBody>
      </p:sp>
      <p:sp>
        <p:nvSpPr>
          <p:cNvPr id="54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182237" y="431800"/>
            <a:ext cx="419101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文本"/>
          <p:cNvSpPr txBox="1">
            <a:spLocks noGrp="1"/>
          </p:cNvSpPr>
          <p:nvPr>
            <p:ph type="body" sz="quarter" idx="13"/>
          </p:nvPr>
        </p:nvSpPr>
        <p:spPr>
          <a:xfrm>
            <a:off x="406400" y="393700"/>
            <a:ext cx="11176000" cy="520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b="1" cap="all" spc="12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r>
              <a:t>文本</a:t>
            </a:r>
          </a:p>
        </p:txBody>
      </p:sp>
      <p:sp>
        <p:nvSpPr>
          <p:cNvPr id="63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文本"/>
          <p:cNvSpPr txBox="1">
            <a:spLocks noGrp="1"/>
          </p:cNvSpPr>
          <p:nvPr>
            <p:ph type="body" sz="quarter" idx="13"/>
          </p:nvPr>
        </p:nvSpPr>
        <p:spPr>
          <a:xfrm>
            <a:off x="406400" y="393700"/>
            <a:ext cx="11176000" cy="520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b="1" cap="all" spc="12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r>
              <a:t>文本</a:t>
            </a:r>
          </a:p>
        </p:txBody>
      </p:sp>
      <p:sp>
        <p:nvSpPr>
          <p:cNvPr id="72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73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（备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文本"/>
          <p:cNvSpPr txBox="1">
            <a:spLocks noGrp="1"/>
          </p:cNvSpPr>
          <p:nvPr>
            <p:ph type="body" sz="quarter" idx="13"/>
          </p:nvPr>
        </p:nvSpPr>
        <p:spPr>
          <a:xfrm>
            <a:off x="406400" y="393700"/>
            <a:ext cx="11176000" cy="520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b="1" cap="all" spc="12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r>
              <a:t>文本</a:t>
            </a:r>
          </a:p>
        </p:txBody>
      </p:sp>
      <p:sp>
        <p:nvSpPr>
          <p:cNvPr id="82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83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文本"/>
          <p:cNvSpPr txBox="1">
            <a:spLocks noGrp="1"/>
          </p:cNvSpPr>
          <p:nvPr>
            <p:ph type="body" sz="quarter" idx="13"/>
          </p:nvPr>
        </p:nvSpPr>
        <p:spPr>
          <a:xfrm>
            <a:off x="406400" y="393700"/>
            <a:ext cx="11176000" cy="520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b="1" cap="all" spc="12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r>
              <a:t>文本</a:t>
            </a:r>
          </a:p>
        </p:txBody>
      </p:sp>
      <p:sp>
        <p:nvSpPr>
          <p:cNvPr id="92" name="图像"/>
          <p:cNvSpPr>
            <a:spLocks noGrp="1"/>
          </p:cNvSpPr>
          <p:nvPr>
            <p:ph type="pic" sz="half" idx="14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3" name="标题文本"/>
          <p:cNvSpPr txBox="1">
            <a:spLocks noGrp="1"/>
          </p:cNvSpPr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94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线条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标题文本"/>
          <p:cNvSpPr txBox="1"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标题文本</a:t>
            </a:r>
          </a:p>
        </p:txBody>
      </p:sp>
      <p:sp>
        <p:nvSpPr>
          <p:cNvPr id="4" name="正文级别 1…"/>
          <p:cNvSpPr txBox="1">
            <a:spLocks noGrp="1"/>
          </p:cNvSpPr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174418" y="431800"/>
            <a:ext cx="419101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1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1pPr>
      <a:lvl2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1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2pPr>
      <a:lvl3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1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3pPr>
      <a:lvl4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1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4pPr>
      <a:lvl5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1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5pPr>
      <a:lvl6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1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6pPr>
      <a:lvl7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1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7pPr>
      <a:lvl8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1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8pPr>
      <a:lvl9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1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s://blog.csdn.net/u010665216/article/details/78721354" TargetMode="Externa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s://blog.csdn.net/u010665216/article/details/78724856" TargetMode="Externa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csdn.net/mpk_no1/article/details/72458003" TargetMode="Externa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aggle.com/jannesklaas/19-lstm-for-email-classification" TargetMode="Externa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csdn.net/ahmanz/article/details/51273500" TargetMode="Externa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books.google.com/ngrams/" TargetMode="Externa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自然语言处理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502412">
              <a:defRPr sz="14620"/>
            </a:lvl1pPr>
          </a:lstStyle>
          <a:p>
            <a:r>
              <a:rPr dirty="0" err="1"/>
              <a:t>自然语言处理</a:t>
            </a:r>
            <a:endParaRPr dirty="0"/>
          </a:p>
        </p:txBody>
      </p:sp>
      <p:sp>
        <p:nvSpPr>
          <p:cNvPr id="167" name="文档分类 与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文档分类</a:t>
            </a:r>
            <a:r>
              <a:rPr dirty="0"/>
              <a:t> </a:t>
            </a:r>
            <a:r>
              <a:rPr dirty="0" err="1"/>
              <a:t>与</a:t>
            </a:r>
            <a:endParaRPr dirty="0"/>
          </a:p>
        </p:txBody>
      </p:sp>
      <p:sp>
        <p:nvSpPr>
          <p:cNvPr id="4" name="文档分类 与">
            <a:extLst>
              <a:ext uri="{FF2B5EF4-FFF2-40B4-BE49-F238E27FC236}">
                <a16:creationId xmlns:a16="http://schemas.microsoft.com/office/drawing/2014/main" id="{10DE3A0D-4277-EA42-8E12-99EC2E27E62A}"/>
              </a:ext>
            </a:extLst>
          </p:cNvPr>
          <p:cNvSpPr txBox="1">
            <a:spLocks/>
          </p:cNvSpPr>
          <p:nvPr/>
        </p:nvSpPr>
        <p:spPr>
          <a:xfrm>
            <a:off x="228184" y="585033"/>
            <a:ext cx="12192000" cy="1803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b">
            <a:normAutofit fontScale="92500"/>
          </a:bodyPr>
          <a:lstStyle>
            <a:lvl1pPr marL="0" marR="0" indent="0" algn="l" defTabSz="584200" latinLnBrk="0">
              <a:lnSpc>
                <a:spcPct val="80000"/>
              </a:lnSpc>
              <a:spcBef>
                <a:spcPts val="2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all" spc="0" baseline="0">
                <a:ln>
                  <a:noFill/>
                </a:ln>
                <a:solidFill>
                  <a:srgbClr val="A6AAA9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1pPr>
            <a:lvl2pPr marL="0" marR="0" indent="0" algn="l" defTabSz="584200" latinLnBrk="0">
              <a:lnSpc>
                <a:spcPct val="80000"/>
              </a:lnSpc>
              <a:spcBef>
                <a:spcPts val="2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all" spc="0" baseline="0">
                <a:ln>
                  <a:noFill/>
                </a:ln>
                <a:solidFill>
                  <a:srgbClr val="A6AAA9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2pPr>
            <a:lvl3pPr marL="0" marR="0" indent="0" algn="l" defTabSz="584200" latinLnBrk="0">
              <a:lnSpc>
                <a:spcPct val="80000"/>
              </a:lnSpc>
              <a:spcBef>
                <a:spcPts val="2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all" spc="0" baseline="0">
                <a:ln>
                  <a:noFill/>
                </a:ln>
                <a:solidFill>
                  <a:srgbClr val="A6AAA9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3pPr>
            <a:lvl4pPr marL="0" marR="0" indent="0" algn="l" defTabSz="584200" latinLnBrk="0">
              <a:lnSpc>
                <a:spcPct val="80000"/>
              </a:lnSpc>
              <a:spcBef>
                <a:spcPts val="2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all" spc="0" baseline="0">
                <a:ln>
                  <a:noFill/>
                </a:ln>
                <a:solidFill>
                  <a:srgbClr val="A6AAA9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4pPr>
            <a:lvl5pPr marL="0" marR="0" indent="0" algn="l" defTabSz="584200" latinLnBrk="0">
              <a:lnSpc>
                <a:spcPct val="80000"/>
              </a:lnSpc>
              <a:spcBef>
                <a:spcPts val="2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all" spc="0" baseline="0">
                <a:ln>
                  <a:noFill/>
                </a:ln>
                <a:solidFill>
                  <a:srgbClr val="A6AAA9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5pPr>
            <a:lvl6pPr marL="26670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31115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35560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40005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pPr lvl="1" hangingPunct="1"/>
            <a:r>
              <a:rPr lang="en-US" altLang="zh-CN" dirty="0"/>
              <a:t>                                         Draft By </a:t>
            </a:r>
          </a:p>
          <a:p>
            <a:pPr lvl="1" hangingPunct="1"/>
            <a:r>
              <a:rPr lang="en-US" altLang="zh-CN" dirty="0"/>
              <a:t>                                             </a:t>
            </a:r>
            <a:r>
              <a:rPr lang="en-US" altLang="zh-CN" dirty="0" err="1"/>
              <a:t>Jialiang</a:t>
            </a:r>
            <a:r>
              <a:rPr lang="en-US" altLang="zh-CN" dirty="0"/>
              <a:t> Bai</a:t>
            </a:r>
            <a:endParaRPr lang="zh-CN" altLang="en-US"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文档表示 - TF-IDF模型 (1)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文档表示 - TF-IDF模型 (1)</a:t>
            </a:r>
          </a:p>
        </p:txBody>
      </p:sp>
      <p:sp>
        <p:nvSpPr>
          <p:cNvPr id="198" name="TFIDF 的主要思想是：如果某个词或短语在一篇文章中出现的频率TF 高，并且在其他文章中很少出现，则认为此词或者短语具有很好的类别区分能力，适合用来分类。TFIDF 实际上是：TF * IDF，TF 词频(Term Frequency)，IDF 反文档频率(Inverse Document Frequency)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TFIDF 的主要思想是：如果某个词或短语在一篇文章中出现的频率TF 高，并且在其他文章中很少出现，则认为此词或者短语具有很好的类别区分能力，适合用来分类。TFIDF 实际上是：TF * IDF，TF 词频(Term Frequency)，IDF 反文档频率(Inverse Document Frequency)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over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文档表示 - TF-IDF模型 (2)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文档表示 - TF-IDF模型 (2)</a:t>
            </a:r>
          </a:p>
        </p:txBody>
      </p:sp>
      <p:sp>
        <p:nvSpPr>
          <p:cNvPr id="201" name="在一份给定的文件里，词频（term frequency，TF）指的是某一个给定的词语在该文件中出现的频率。这个数字是对词数(term count)的归一化，以防止它偏向长的文件。（同一个词语在长文件里可能会比短文件有更高的词数，而不管该词语重要与否。）对于在某一特定文件里的词语 来说，它的重要性可表示为："/>
          <p:cNvSpPr txBox="1">
            <a:spLocks noGrp="1"/>
          </p:cNvSpPr>
          <p:nvPr>
            <p:ph type="body" sz="half" idx="1"/>
          </p:nvPr>
        </p:nvSpPr>
        <p:spPr>
          <a:xfrm>
            <a:off x="406400" y="2743200"/>
            <a:ext cx="12192000" cy="3219847"/>
          </a:xfrm>
          <a:prstGeom prst="rect">
            <a:avLst/>
          </a:prstGeom>
        </p:spPr>
        <p:txBody>
          <a:bodyPr/>
          <a:lstStyle>
            <a:lvl1pPr marL="426719" indent="-426719" defTabSz="560831">
              <a:spcBef>
                <a:spcPts val="2600"/>
              </a:spcBef>
              <a:defRPr sz="3264"/>
            </a:lvl1pPr>
          </a:lstStyle>
          <a:p>
            <a:r>
              <a:t>在一份给定的文件里，词频（term frequency，TF）指的是某一个给定的词语在该文件中出现的频率。这个数字是对词数(term count)的归一化，以防止它偏向长的文件。（同一个词语在长文件里可能会比短文件有更高的词数，而不管该词语重要与否。）对于在某一特定文件里的词语 来说，它的重要性可表示为：</a:t>
            </a:r>
          </a:p>
        </p:txBody>
      </p:sp>
      <p:pic>
        <p:nvPicPr>
          <p:cNvPr id="202" name="图像画廊" descr="图像画廊"/>
          <p:cNvPicPr>
            <a:picLocks noChangeAspect="1"/>
          </p:cNvPicPr>
          <p:nvPr/>
        </p:nvPicPr>
        <p:blipFill>
          <a:blip r:embed="rId2"/>
          <a:srcRect t="2953" b="2953"/>
          <a:stretch>
            <a:fillRect/>
          </a:stretch>
        </p:blipFill>
        <p:spPr>
          <a:xfrm>
            <a:off x="406400" y="6065043"/>
            <a:ext cx="11176000" cy="26124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文档表示 - TF-IDF模型 (3)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文档表示 - TF-IDF模型 (3)</a:t>
            </a:r>
          </a:p>
        </p:txBody>
      </p:sp>
      <p:pic>
        <p:nvPicPr>
          <p:cNvPr id="205" name="图像画廊" descr="图像画廊"/>
          <p:cNvPicPr>
            <a:picLocks noChangeAspect="1"/>
          </p:cNvPicPr>
          <p:nvPr/>
        </p:nvPicPr>
        <p:blipFill>
          <a:blip r:embed="rId2"/>
          <a:srcRect t="9909" b="9909"/>
          <a:stretch>
            <a:fillRect/>
          </a:stretch>
        </p:blipFill>
        <p:spPr>
          <a:xfrm>
            <a:off x="406400" y="2641600"/>
            <a:ext cx="12192000" cy="56007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文档表示 - TF-IDF模型 (4)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文档表示 - TF-IDF模型 (4)</a:t>
            </a:r>
          </a:p>
        </p:txBody>
      </p:sp>
      <p:pic>
        <p:nvPicPr>
          <p:cNvPr id="208" name="图像画廊" descr="图像画廊"/>
          <p:cNvPicPr>
            <a:picLocks noChangeAspect="1"/>
          </p:cNvPicPr>
          <p:nvPr/>
        </p:nvPicPr>
        <p:blipFill>
          <a:blip r:embed="rId2"/>
          <a:srcRect t="407" b="407"/>
          <a:stretch>
            <a:fillRect/>
          </a:stretch>
        </p:blipFill>
        <p:spPr>
          <a:xfrm>
            <a:off x="406400" y="1926877"/>
            <a:ext cx="12192000" cy="349602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文档表示 - Word2vec模型 (1)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文档表示 - Word2vec模型 (1)</a:t>
            </a:r>
          </a:p>
        </p:txBody>
      </p:sp>
      <p:sp>
        <p:nvSpPr>
          <p:cNvPr id="211" name="Word2Vec解决的问题已经和上面讲到的N-gram等不一样了，它要做的事情是：学习一个从高维稀疏离散向量到低维稠密连续向量的映射。该映射的特点是，近义词向量的欧氏距离比较小，词向量之间的加减法有实际物理意义。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40055" indent="-440055" defTabSz="578358">
              <a:spcBef>
                <a:spcPts val="2700"/>
              </a:spcBef>
              <a:defRPr sz="3366"/>
            </a:pPr>
            <a:r>
              <a:t>Word2Vec解决的问题已经和上面讲到的N-gram等不一样了，它要做的事情是：学习一个从高维稀疏离散向量到低维稠密连续向量的映射。该映射的特点是，近义词向量的欧氏距离比较小，词向量之间的加减法有实际物理意义。</a:t>
            </a:r>
          </a:p>
          <a:p>
            <a:pPr marL="440055" indent="-440055" defTabSz="578358">
              <a:spcBef>
                <a:spcPts val="2700"/>
              </a:spcBef>
              <a:defRPr sz="3366"/>
            </a:pPr>
            <a:r>
              <a:t>Word2Vec 算法，在不断发展沉淀之后，得到两个机器学习模型：Skip-Gram Model 和CBOW(Continuous Bag of Words)</a:t>
            </a:r>
          </a:p>
          <a:p>
            <a:pPr marL="440055" indent="-440055" defTabSz="578358">
              <a:spcBef>
                <a:spcPts val="2700"/>
              </a:spcBef>
              <a:defRPr sz="3366"/>
            </a:pPr>
            <a:r>
              <a:t>两种方法的区别是：Skip-gram 是预测一个词的上下文，而 CBOW 是用上下文预测这个词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文档表示 - Word2vec模型 (2) - Skip-Gram Model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文档表示 - Word2vec模型 (2) - Skip-Gram Model</a:t>
            </a:r>
          </a:p>
        </p:txBody>
      </p:sp>
      <p:sp>
        <p:nvSpPr>
          <p:cNvPr id="214" name="Skip-gram 的神经网络结构： (https://blog.csdn.net/u010665216/article/details/78721354)"/>
          <p:cNvSpPr txBox="1">
            <a:spLocks noGrp="1"/>
          </p:cNvSpPr>
          <p:nvPr>
            <p:ph type="body" sz="quarter" idx="1"/>
          </p:nvPr>
        </p:nvSpPr>
        <p:spPr>
          <a:xfrm>
            <a:off x="406400" y="1397000"/>
            <a:ext cx="12192000" cy="755402"/>
          </a:xfrm>
          <a:prstGeom prst="rect">
            <a:avLst/>
          </a:prstGeom>
        </p:spPr>
        <p:txBody>
          <a:bodyPr/>
          <a:lstStyle/>
          <a:p>
            <a:pPr marL="240030" indent="-240030" defTabSz="315468">
              <a:spcBef>
                <a:spcPts val="1500"/>
              </a:spcBef>
              <a:defRPr sz="1836"/>
            </a:pPr>
            <a:r>
              <a:t>Skip-gram 的神经网络结构：</a:t>
            </a:r>
            <a:br/>
            <a:r>
              <a:t>(</a:t>
            </a:r>
            <a:r>
              <a:rPr u="sng">
                <a:solidFill>
                  <a:schemeClr val="accent1"/>
                </a:solidFill>
                <a:hlinkClick r:id="rId2"/>
              </a:rPr>
              <a:t>https://blog.csdn.net/u010665216/article/details/78721354</a:t>
            </a:r>
            <a:r>
              <a:t>)</a:t>
            </a:r>
          </a:p>
        </p:txBody>
      </p:sp>
      <p:pic>
        <p:nvPicPr>
          <p:cNvPr id="215" name="图像画廊" descr="图像画廊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9011" y="2142132"/>
            <a:ext cx="6550778" cy="7484870"/>
          </a:xfrm>
          <a:prstGeom prst="rect">
            <a:avLst/>
          </a:prstGeom>
          <a:ln w="12700">
            <a:miter lim="400000"/>
          </a:ln>
        </p:spPr>
      </p:pic>
      <p:sp>
        <p:nvSpPr>
          <p:cNvPr id="216" name="Skip-gram 的神经网络结构："/>
          <p:cNvSpPr txBox="1"/>
          <p:nvPr/>
        </p:nvSpPr>
        <p:spPr>
          <a:xfrm>
            <a:off x="5589511" y="4730749"/>
            <a:ext cx="1825778" cy="29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spcBef>
                <a:spcPts val="0"/>
              </a:spcBef>
              <a:defRPr sz="105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Skip-gram 的神经网络结构：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文档表示 - Word2vec模型 (3) - CBOw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文档表示 - Word2vec模型 (3) - CBOw</a:t>
            </a:r>
          </a:p>
        </p:txBody>
      </p:sp>
      <p:sp>
        <p:nvSpPr>
          <p:cNvPr id="219" name="CBOW 的神经网络结构： (https://blog.csdn.net/u010665216/article/details/78724856)"/>
          <p:cNvSpPr txBox="1">
            <a:spLocks noGrp="1"/>
          </p:cNvSpPr>
          <p:nvPr>
            <p:ph type="body" sz="quarter" idx="1"/>
          </p:nvPr>
        </p:nvSpPr>
        <p:spPr>
          <a:xfrm>
            <a:off x="406400" y="1397000"/>
            <a:ext cx="12192000" cy="755402"/>
          </a:xfrm>
          <a:prstGeom prst="rect">
            <a:avLst/>
          </a:prstGeom>
        </p:spPr>
        <p:txBody>
          <a:bodyPr/>
          <a:lstStyle/>
          <a:p>
            <a:pPr marL="240030" indent="-240030" defTabSz="315468">
              <a:spcBef>
                <a:spcPts val="1500"/>
              </a:spcBef>
              <a:defRPr sz="1836"/>
            </a:pPr>
            <a:r>
              <a:t>CBOW 的神经网络结构：</a:t>
            </a:r>
            <a:br/>
            <a:r>
              <a:t>(</a:t>
            </a:r>
            <a:r>
              <a:rPr u="sng">
                <a:solidFill>
                  <a:schemeClr val="accent1"/>
                </a:solidFill>
                <a:hlinkClick r:id="rId2"/>
              </a:rPr>
              <a:t>https://blog.csdn.net/u010665216/article/details/78724856</a:t>
            </a:r>
            <a:r>
              <a:t>)</a:t>
            </a:r>
          </a:p>
        </p:txBody>
      </p:sp>
      <p:sp>
        <p:nvSpPr>
          <p:cNvPr id="220" name="Skip-gram 的神经网络结构："/>
          <p:cNvSpPr txBox="1"/>
          <p:nvPr/>
        </p:nvSpPr>
        <p:spPr>
          <a:xfrm>
            <a:off x="5589511" y="4730749"/>
            <a:ext cx="1825778" cy="29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spcBef>
                <a:spcPts val="0"/>
              </a:spcBef>
              <a:defRPr sz="105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Skip-gram 的神经网络结构：</a:t>
            </a:r>
          </a:p>
        </p:txBody>
      </p:sp>
      <p:pic>
        <p:nvPicPr>
          <p:cNvPr id="221" name="图像画廊" descr="图像画廊"/>
          <p:cNvPicPr>
            <a:picLocks noChangeAspect="1"/>
          </p:cNvPicPr>
          <p:nvPr/>
        </p:nvPicPr>
        <p:blipFill>
          <a:blip r:embed="rId3"/>
          <a:srcRect t="1310" b="1310"/>
          <a:stretch>
            <a:fillRect/>
          </a:stretch>
        </p:blipFill>
        <p:spPr>
          <a:xfrm>
            <a:off x="3570546" y="2209825"/>
            <a:ext cx="5863708" cy="712105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文档表示 - Word2vec模型 (4)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文档表示 - Word2vec模型 (4)</a:t>
            </a:r>
          </a:p>
        </p:txBody>
      </p:sp>
      <p:sp>
        <p:nvSpPr>
          <p:cNvPr id="224" name="隐层的激活函数其实是线性的，相当于没做任何处理（这也是 Word2vec 简化之前语言模型的独到之处），我们要训练这个神经网络，用反向传播算法，本质上是链式求导，当模型训练完后，最后得到的其实是神经网络的权重。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 隐层的激活函数其实是线性的，相当于没做任何处理（这也是 Word2vec 简化之前语言模型的独到之处），我们要训练这个神经网络，用反向传播算法，本质上是链式求导，当模型训练完后，最后得到的其实是神经网络的权重。</a:t>
            </a:r>
          </a:p>
          <a:p>
            <a:r>
              <a:t>需要提到一点的是，这个词向量的维度（与隐含层节点数一致）一般情况下要远远小于词语总数 V 的大小，所以 Word2vec本质上是一种降维操作——把词语从 one-hot encoder 形式的表示降维到 Word2vec 形式的表示。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文档表示 - 其他模型 (1)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文档表示 - 其他模型 (1)</a:t>
            </a:r>
          </a:p>
        </p:txBody>
      </p:sp>
      <p:sp>
        <p:nvSpPr>
          <p:cNvPr id="227" name="GloV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GloVe</a:t>
            </a:r>
          </a:p>
          <a:p>
            <a:r>
              <a:t>Doc2Vec (</a:t>
            </a:r>
            <a:r>
              <a:rPr u="sng">
                <a:solidFill>
                  <a:schemeClr val="accent1"/>
                </a:solidFill>
                <a:hlinkClick r:id="rId2"/>
              </a:rPr>
              <a:t>https://blog.csdn.net/mpk_no1/article/details/72458003</a:t>
            </a:r>
            <a:r>
              <a:t>)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文档表示 - 文档预处理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文档表示 - 文档预处理</a:t>
            </a:r>
          </a:p>
        </p:txBody>
      </p:sp>
      <p:sp>
        <p:nvSpPr>
          <p:cNvPr id="230" name="文档被向量化之前需要进行预处理，主要工作包括：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文档被向量化之前需要进行预处理，主要工作包括：</a:t>
            </a:r>
          </a:p>
          <a:p>
            <a:pPr lvl="1"/>
            <a:r>
              <a:t>去除对分类没有贡献的段落</a:t>
            </a:r>
          </a:p>
          <a:p>
            <a:pPr lvl="1"/>
            <a:r>
              <a:t>去除标点符号</a:t>
            </a:r>
          </a:p>
          <a:p>
            <a:pPr lvl="1"/>
            <a:r>
              <a:t>去除stopwords（如a, an, the, is, are等）</a:t>
            </a:r>
          </a:p>
          <a:p>
            <a:pPr lvl="1"/>
            <a:r>
              <a:t>单词词干化(word2vec不适用)</a:t>
            </a:r>
          </a:p>
          <a:p>
            <a:pPr lvl="1"/>
            <a:r>
              <a:t>缩小字典(SelectKBest, word2vec不适用)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概述 - 自然语言处理 与 文档分类 (1)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概述 - 自然语言处理 与 文档分类 (1)</a:t>
            </a:r>
          </a:p>
        </p:txBody>
      </p:sp>
      <p:sp>
        <p:nvSpPr>
          <p:cNvPr id="170" name="自然语言处理（英语：natural language processing，缩写作 NLP）是人工智能和语言学领域的分支学科。此领域探讨如何处理及运用自然语言；自然语言认知则是指让电脑“懂”人类的语言。自然语言生成系统把计算机数据转化为自然语言。自然语言理解系统把自然语言转化为计算机程序更易于处理的形式。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自然语言处理（英语：natural language processing，缩写作 NLP）是人工智能和语言学领域的分支学科。此领域探讨如何处理及运用自然语言；自然语言认知则是指让电脑“懂”人类的语言。自然语言生成系统把计算机数据转化为自然语言。自然语言理解系统把自然语言转化为计算机程序更易于处理的形式。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图像" descr="图像"/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l="11466" t="129" r="26616" b="129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233" name="文档分类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43991">
              <a:defRPr sz="12920"/>
            </a:lvl1pPr>
          </a:lstStyle>
          <a:p>
            <a:r>
              <a:t>文档分类</a:t>
            </a:r>
          </a:p>
        </p:txBody>
      </p:sp>
      <p:sp>
        <p:nvSpPr>
          <p:cNvPr id="234" name="正文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文档分类 - 机器学习模型 (1)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文档分类 - 机器学习模型 (1)</a:t>
            </a:r>
          </a:p>
        </p:txBody>
      </p:sp>
      <p:sp>
        <p:nvSpPr>
          <p:cNvPr id="237" name="Multinomial Naive Baye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Multinomial Naive Bayes</a:t>
            </a:r>
          </a:p>
          <a:p>
            <a:r>
              <a:t>Logistic Regression</a:t>
            </a:r>
          </a:p>
          <a:p>
            <a:r>
              <a:t>SVM</a:t>
            </a:r>
          </a:p>
          <a:p>
            <a:r>
              <a:t>Decision Tree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文档分类 - 深度学习模型 (1)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文档分类 - 深度学习模型 (1)</a:t>
            </a:r>
          </a:p>
        </p:txBody>
      </p:sp>
      <p:sp>
        <p:nvSpPr>
          <p:cNvPr id="240" name="TextCNN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TextCNN</a:t>
            </a:r>
          </a:p>
          <a:p>
            <a:r>
              <a:t>LSTM (</a:t>
            </a:r>
            <a:r>
              <a:rPr u="sng">
                <a:solidFill>
                  <a:schemeClr val="accent1"/>
                </a:solidFill>
                <a:hlinkClick r:id="rId2"/>
              </a:rPr>
              <a:t>www.kaggle.com/jannesklaas/19-lstm-for-email-classification</a:t>
            </a:r>
            <a:r>
              <a:t>)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文档分类 - 深度学习模型 (2) - TextCNN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文档分类 - 深度学习模型 (2) - TextCNN</a:t>
            </a:r>
          </a:p>
        </p:txBody>
      </p:sp>
      <p:grpSp>
        <p:nvGrpSpPr>
          <p:cNvPr id="245" name="图像画廊"/>
          <p:cNvGrpSpPr/>
          <p:nvPr/>
        </p:nvGrpSpPr>
        <p:grpSpPr>
          <a:xfrm>
            <a:off x="406400" y="1079500"/>
            <a:ext cx="12192000" cy="9143040"/>
            <a:chOff x="0" y="0"/>
            <a:chExt cx="12192000" cy="9143039"/>
          </a:xfrm>
        </p:grpSpPr>
        <p:pic>
          <p:nvPicPr>
            <p:cNvPr id="243" name="6.jpg" descr="6.jpg"/>
            <p:cNvPicPr>
              <a:picLocks noChangeAspect="1"/>
            </p:cNvPicPr>
            <p:nvPr/>
          </p:nvPicPr>
          <p:blipFill>
            <a:blip r:embed="rId2"/>
            <a:srcRect t="1939" b="1939"/>
            <a:stretch>
              <a:fillRect/>
            </a:stretch>
          </p:blipFill>
          <p:spPr>
            <a:xfrm>
              <a:off x="1230107" y="0"/>
              <a:ext cx="9731786" cy="85588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44" name="键入说明。"/>
            <p:cNvSpPr/>
            <p:nvPr/>
          </p:nvSpPr>
          <p:spPr>
            <a:xfrm>
              <a:off x="0" y="8635039"/>
              <a:ext cx="12192000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>
              <a:lvl1pPr>
                <a:spcBef>
                  <a:spcPts val="0"/>
                </a:spcBef>
              </a:lvl1pPr>
            </a:lstStyle>
            <a:p>
              <a:r>
                <a:t>键入说明。</a:t>
              </a:r>
            </a:p>
          </p:txBody>
        </p:sp>
      </p:grp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文档分类 - 深度学习模型 (3) - TextCNN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文档分类 - 深度学习模型 (3) - TextCNN</a:t>
            </a:r>
          </a:p>
        </p:txBody>
      </p:sp>
      <p:grpSp>
        <p:nvGrpSpPr>
          <p:cNvPr id="250" name="图像画廊"/>
          <p:cNvGrpSpPr/>
          <p:nvPr/>
        </p:nvGrpSpPr>
        <p:grpSpPr>
          <a:xfrm>
            <a:off x="406400" y="2822726"/>
            <a:ext cx="12192000" cy="7226163"/>
            <a:chOff x="0" y="1743226"/>
            <a:chExt cx="12192000" cy="7226161"/>
          </a:xfrm>
        </p:grpSpPr>
        <p:pic>
          <p:nvPicPr>
            <p:cNvPr id="248" name="7.png" descr="7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1743226"/>
              <a:ext cx="12192000" cy="489873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49" name="键入说明。"/>
            <p:cNvSpPr/>
            <p:nvPr/>
          </p:nvSpPr>
          <p:spPr>
            <a:xfrm>
              <a:off x="0" y="8461388"/>
              <a:ext cx="12192000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>
              <a:lvl1pPr>
                <a:spcBef>
                  <a:spcPts val="0"/>
                </a:spcBef>
              </a:lvl1pPr>
            </a:lstStyle>
            <a:p>
              <a:r>
                <a:t>键入说明。</a:t>
              </a:r>
            </a:p>
          </p:txBody>
        </p:sp>
      </p:grp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图像" descr="图像"/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l="11466" t="129" r="26616" b="129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253" name="文档分类"/>
          <p:cNvSpPr txBox="1">
            <a:spLocks noGrp="1"/>
          </p:cNvSpPr>
          <p:nvPr>
            <p:ph type="title"/>
          </p:nvPr>
        </p:nvSpPr>
        <p:spPr>
          <a:xfrm>
            <a:off x="5892800" y="4286371"/>
            <a:ext cx="6705600" cy="1765058"/>
          </a:xfrm>
          <a:prstGeom prst="rect">
            <a:avLst/>
          </a:prstGeom>
        </p:spPr>
        <p:txBody>
          <a:bodyPr/>
          <a:lstStyle>
            <a:lvl1pPr algn="ctr" defTabSz="321310">
              <a:defRPr sz="9350"/>
            </a:lvl1pPr>
          </a:lstStyle>
          <a:p>
            <a:r>
              <a:t>文档分类</a:t>
            </a:r>
          </a:p>
        </p:txBody>
      </p:sp>
      <p:sp>
        <p:nvSpPr>
          <p:cNvPr id="254" name="文档表示"/>
          <p:cNvSpPr txBox="1"/>
          <p:nvPr/>
        </p:nvSpPr>
        <p:spPr>
          <a:xfrm>
            <a:off x="5892800" y="416509"/>
            <a:ext cx="6705600" cy="17650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 algn="ctr" defTabSz="321310">
              <a:lnSpc>
                <a:spcPct val="80000"/>
              </a:lnSpc>
              <a:spcBef>
                <a:spcPts val="0"/>
              </a:spcBef>
              <a:defRPr sz="9350" b="1" cap="all">
                <a:solidFill>
                  <a:schemeClr val="accent1"/>
                </a:solidFill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r>
              <a:t>文档表示</a:t>
            </a:r>
          </a:p>
        </p:txBody>
      </p:sp>
      <p:sp>
        <p:nvSpPr>
          <p:cNvPr id="255" name="+"/>
          <p:cNvSpPr txBox="1"/>
          <p:nvPr/>
        </p:nvSpPr>
        <p:spPr>
          <a:xfrm>
            <a:off x="5892800" y="2145795"/>
            <a:ext cx="6705600" cy="20700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 algn="ctr" defTabSz="461518">
              <a:lnSpc>
                <a:spcPct val="80000"/>
              </a:lnSpc>
              <a:spcBef>
                <a:spcPts val="0"/>
              </a:spcBef>
              <a:defRPr sz="13430" b="1" cap="all">
                <a:solidFill>
                  <a:schemeClr val="accent1"/>
                </a:solidFill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r>
              <a:t>+</a:t>
            </a:r>
          </a:p>
        </p:txBody>
      </p:sp>
      <p:sp>
        <p:nvSpPr>
          <p:cNvPr id="256" name="="/>
          <p:cNvSpPr txBox="1"/>
          <p:nvPr/>
        </p:nvSpPr>
        <p:spPr>
          <a:xfrm>
            <a:off x="5892800" y="6230740"/>
            <a:ext cx="6705600" cy="11140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b">
            <a:normAutofit/>
          </a:bodyPr>
          <a:lstStyle>
            <a:lvl1pPr algn="ctr">
              <a:lnSpc>
                <a:spcPct val="80000"/>
              </a:lnSpc>
              <a:spcBef>
                <a:spcPts val="2300"/>
              </a:spcBef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r>
              <a:t>=</a:t>
            </a:r>
          </a:p>
        </p:txBody>
      </p:sp>
      <p:sp>
        <p:nvSpPr>
          <p:cNvPr id="257" name="文档分类任务"/>
          <p:cNvSpPr txBox="1"/>
          <p:nvPr/>
        </p:nvSpPr>
        <p:spPr>
          <a:xfrm>
            <a:off x="5892800" y="7278047"/>
            <a:ext cx="6705600" cy="17650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 algn="ctr" defTabSz="292100">
              <a:lnSpc>
                <a:spcPct val="80000"/>
              </a:lnSpc>
              <a:spcBef>
                <a:spcPts val="0"/>
              </a:spcBef>
              <a:defRPr sz="8500" b="1" cap="all">
                <a:solidFill>
                  <a:schemeClr val="accent1"/>
                </a:solidFill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r>
              <a:t>文档分类任务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3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4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5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" grpId="4" animBg="1" advAuto="0"/>
      <p:bldP spid="254" grpId="2" animBg="1" advAuto="0"/>
      <p:bldP spid="255" grpId="3" animBg="1" advAuto="0"/>
      <p:bldP spid="256" grpId="5" animBg="1" advAuto="0"/>
      <p:bldP spid="257" grpId="1" animBg="1" advAuto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文档分类任务 - 模型组合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文档分类任务 - 模型组合</a:t>
            </a:r>
          </a:p>
        </p:txBody>
      </p:sp>
      <p:sp>
        <p:nvSpPr>
          <p:cNvPr id="260" name="TF-IDF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68934" indent="-368934" defTabSz="484886">
              <a:spcBef>
                <a:spcPts val="2300"/>
              </a:spcBef>
              <a:defRPr sz="2822"/>
            </a:pPr>
            <a:r>
              <a:t>TF-IDF</a:t>
            </a:r>
          </a:p>
          <a:p>
            <a:pPr marL="737869" lvl="1" indent="-368934" defTabSz="484886">
              <a:spcBef>
                <a:spcPts val="2300"/>
              </a:spcBef>
              <a:defRPr sz="2822"/>
            </a:pPr>
            <a:r>
              <a:t>Multinomial Naive Bayes</a:t>
            </a:r>
          </a:p>
          <a:p>
            <a:pPr marL="737869" lvl="1" indent="-368934" defTabSz="484886">
              <a:spcBef>
                <a:spcPts val="2300"/>
              </a:spcBef>
              <a:defRPr sz="2822"/>
            </a:pPr>
            <a:r>
              <a:t>Logistic Regression</a:t>
            </a:r>
          </a:p>
          <a:p>
            <a:pPr marL="737869" lvl="1" indent="-368934" defTabSz="484886">
              <a:spcBef>
                <a:spcPts val="2300"/>
              </a:spcBef>
              <a:defRPr sz="2822"/>
            </a:pPr>
            <a:r>
              <a:t>SVM</a:t>
            </a:r>
          </a:p>
          <a:p>
            <a:pPr marL="737869" lvl="1" indent="-368934" defTabSz="484886">
              <a:spcBef>
                <a:spcPts val="2300"/>
              </a:spcBef>
              <a:defRPr sz="2822"/>
            </a:pPr>
            <a:r>
              <a:t>Decision Tree</a:t>
            </a:r>
          </a:p>
          <a:p>
            <a:pPr marL="368934" indent="-368934" defTabSz="484886">
              <a:spcBef>
                <a:spcPts val="2300"/>
              </a:spcBef>
              <a:defRPr sz="2822"/>
            </a:pPr>
            <a:r>
              <a:t>Word2Vec/GloVe</a:t>
            </a:r>
          </a:p>
          <a:p>
            <a:pPr marL="737869" lvl="1" indent="-368934" defTabSz="484886">
              <a:spcBef>
                <a:spcPts val="2300"/>
              </a:spcBef>
              <a:defRPr sz="2822"/>
            </a:pPr>
            <a:r>
              <a:t>TextCNN</a:t>
            </a:r>
          </a:p>
          <a:p>
            <a:pPr marL="737869" lvl="1" indent="-368934" defTabSz="484886">
              <a:spcBef>
                <a:spcPts val="2300"/>
              </a:spcBef>
              <a:defRPr sz="2822"/>
            </a:pPr>
            <a:r>
              <a:t>LSTM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Q &amp; A ?"/>
          <p:cNvSpPr txBox="1"/>
          <p:nvPr/>
        </p:nvSpPr>
        <p:spPr>
          <a:xfrm>
            <a:off x="3782821" y="3784599"/>
            <a:ext cx="5439157" cy="218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0"/>
            </a:lvl1pPr>
          </a:lstStyle>
          <a:p>
            <a:r>
              <a:t>Q &amp; A ?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概述 - 自然语言处理 与 文档分类 (2)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概述 - 自然语言处理 与 文档分类 (2)</a:t>
            </a:r>
          </a:p>
        </p:txBody>
      </p:sp>
      <p:sp>
        <p:nvSpPr>
          <p:cNvPr id="173" name="文档分类文档分类是图书馆学、信息学和计算机科学中的一个问题。其任务是将一个文档分配到一个或者多个类别中。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文档分类文档分类是图书馆学、信息学和计算机科学中的一个问题。其任务是将一个文档分配到一个或者多个类别中。</a:t>
            </a:r>
          </a:p>
          <a:p>
            <a:r>
              <a:t>文档分类的任务可以分为三类：监督式学习的文档分类，这需要人工反馈数据的一些外在机制。非监督式学习的文档分类（也被称作文档聚类），这类任务完全不依靠外在人工机制。和半监督式学习的文档分类，是前两类的结合，它其中有一部分的文档是由人工标注的。文档分类可以使用的算法有：朴素贝叶斯分类器、支持向量机(SVM)、神经网络、决策树比如ID3 或C4.5等。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概述 - 自然语言处理 与 文档分类 (3)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概述 - 自然语言处理 与 文档分类 (3)</a:t>
            </a:r>
          </a:p>
        </p:txBody>
      </p:sp>
      <p:sp>
        <p:nvSpPr>
          <p:cNvPr id="176" name="自然语言处理：文档表示 阶段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自然语言处理：文档表示 阶段</a:t>
            </a:r>
          </a:p>
          <a:p>
            <a:r>
              <a:t>文档分类：文档分类 阶段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图像" descr="图像"/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l="11466" t="129" r="26616" b="129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79" name="文档表示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43991">
              <a:defRPr sz="12920"/>
            </a:lvl1pPr>
          </a:lstStyle>
          <a:p>
            <a:r>
              <a:t>文档表示</a:t>
            </a:r>
          </a:p>
        </p:txBody>
      </p:sp>
      <p:sp>
        <p:nvSpPr>
          <p:cNvPr id="180" name="正文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文档表示 - N-Gram模型 (1)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文档表示 - N-Gram模型 (1)</a:t>
            </a:r>
          </a:p>
        </p:txBody>
      </p:sp>
      <p:sp>
        <p:nvSpPr>
          <p:cNvPr id="183" name="n-gram是一种统计语言模型，用来根据前(n-1)个item来预测第n个item。在应用层面，这些item可以是音素（语音识别应用）、字符（输入法应用）、词（分词应用）或碱基对（基因信息）。一般来讲，可以从大规模文本或音频语料库生成n-gram模型。 习惯上，1-gram叫unigram，2-gram称为bigram，3-gram是trigram。还有four-gram、five-gram等，不过大于n&gt;5的应用很少见。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73379" indent="-373379" defTabSz="490727">
              <a:spcBef>
                <a:spcPts val="2300"/>
              </a:spcBef>
              <a:defRPr sz="2856"/>
            </a:pPr>
            <a:r>
              <a:t>n-gram是一种统计语言模型，用来根据前(n-1)个item来预测第n个item。在应用层面，这些item可以是音素（语音识别应用）、字符（输入法应用）、词（分词应用）或碱基对（基因信息）。一般来讲，可以从大规模文本或音频语料库生成n-gram模型。 习惯上，1-gram叫unigram，2-gram称为bigram，3-gram是trigram。还有four-gram、five-gram等，不过大于n&gt;5的应用很少见。</a:t>
            </a:r>
          </a:p>
          <a:p>
            <a:pPr marL="373379" indent="-373379" defTabSz="490727">
              <a:spcBef>
                <a:spcPts val="2300"/>
              </a:spcBef>
              <a:defRPr sz="2856"/>
            </a:pPr>
            <a:r>
              <a:t>举例：给定一串字母，如”for ex”，下一个最大可能性出现的字母是什么。从训练语料数据中，我们可以通过极大似然估计的方法，得到N个概率分布：是a的概率是0.4，是b的概率是0.0001，是c的概率是…，当然，别忘记约束条件：所有的N个概率分布的总和为1. </a:t>
            </a:r>
          </a:p>
          <a:p>
            <a:pPr marL="0" indent="0" defTabSz="289636">
              <a:spcBef>
                <a:spcPts val="0"/>
              </a:spcBef>
              <a:buClrTx/>
              <a:buSzTx/>
              <a:buFontTx/>
              <a:buNone/>
              <a:tabLst>
                <a:tab pos="279400" algn="l"/>
              </a:tabLst>
              <a:defRPr sz="1092">
                <a:solidFill>
                  <a:srgbClr val="1337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u="sng">
                <a:solidFill>
                  <a:schemeClr val="accent1"/>
                </a:solidFill>
                <a:hlinkClick r:id="rId2"/>
              </a:rPr>
              <a:t>http://blog.csdn.net/ahmanz/article/details/51273500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文档表示 - N-Gram模型 (2)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文档表示 - N-Gram模型 (2)</a:t>
            </a:r>
          </a:p>
        </p:txBody>
      </p:sp>
      <p:sp>
        <p:nvSpPr>
          <p:cNvPr id="186" name="假设T是由词序列A1,A2,A3,…An组成的，那么 P(T) = P(A1A2A3…An)         = P(A1)P(A2|A1)P(A3|A1A2)…P(An|A1A2…An-1)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73379" indent="-373379" defTabSz="490727">
              <a:spcBef>
                <a:spcPts val="2300"/>
              </a:spcBef>
              <a:defRPr sz="2856"/>
            </a:pPr>
            <a:r>
              <a:t>假设T是由词序列A1,A2,A3,…An组成的，那么</a:t>
            </a:r>
            <a:br/>
            <a:r>
              <a:t>P(T) = P(A1A2A3…An)</a:t>
            </a:r>
            <a:br/>
            <a:r>
              <a:t>        = P(A1)P(A2|A1)P(A3|A1A2)…P(An|A1A2…An-1) </a:t>
            </a:r>
          </a:p>
          <a:p>
            <a:pPr marL="373379" indent="-373379" defTabSz="490727">
              <a:spcBef>
                <a:spcPts val="2300"/>
              </a:spcBef>
              <a:defRPr sz="2856"/>
            </a:pPr>
            <a:r>
              <a:t>如果直接这么计算，是有很大困难的，需要引入马尔科夫假设，即：一个item的出现概率，只与其前m个items有关，当m=0时，就是unigram，m=1时，是bigram模型。 </a:t>
            </a:r>
          </a:p>
          <a:p>
            <a:pPr marL="373379" indent="-373379" defTabSz="490727">
              <a:spcBef>
                <a:spcPts val="2300"/>
              </a:spcBef>
              <a:defRPr sz="2856"/>
            </a:pPr>
            <a:r>
              <a:t>因此，P(T)可以求得，例如，当利用bigram模型时，P(T)=P(A1)P(A2|A1)P(A3|A2)…P(An|An-1) </a:t>
            </a:r>
          </a:p>
          <a:p>
            <a:pPr marL="373379" indent="-373379" defTabSz="490727">
              <a:spcBef>
                <a:spcPts val="2300"/>
              </a:spcBef>
              <a:defRPr sz="2856"/>
            </a:pPr>
            <a:r>
              <a:t>而P(An|An-1)条件概率可以通过极大似然估计求得，等于Count(An-1,An)/Count(An-1)。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文档表示 - N-Gram模型 (3)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文档表示 - N-Gram模型 (3)</a:t>
            </a:r>
          </a:p>
        </p:txBody>
      </p:sp>
      <p:sp>
        <p:nvSpPr>
          <p:cNvPr id="189" name="n-gram的数据长什么样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00050" indent="-400050" defTabSz="525779">
              <a:spcBef>
                <a:spcPts val="2500"/>
              </a:spcBef>
              <a:defRPr sz="3059"/>
            </a:pPr>
            <a:r>
              <a:t>n-gram的数据长什么样</a:t>
            </a:r>
          </a:p>
          <a:p>
            <a:pPr marL="400050" indent="-400050" defTabSz="525779">
              <a:spcBef>
                <a:spcPts val="2500"/>
              </a:spcBef>
              <a:defRPr sz="3059"/>
            </a:pPr>
            <a:r>
              <a:t>其实，说n-gram长什么样，是不严谨的。它只是一个语言模型，只要把需要的信息存储下来，至于什么格式都是依据应用来定。如，著名的</a:t>
            </a:r>
            <a:r>
              <a:rPr>
                <a:hlinkClick r:id="rId2"/>
              </a:rPr>
              <a:t>google books Ngram Viewer</a:t>
            </a:r>
            <a:r>
              <a:t>，它的n-gram数据格式是这样的</a:t>
            </a:r>
          </a:p>
          <a:p>
            <a:pPr marL="0" lvl="2" indent="0" algn="ctr" defTabSz="411479">
              <a:spcBef>
                <a:spcPts val="0"/>
              </a:spcBef>
              <a:buClrTx/>
              <a:buSzTx/>
              <a:buFontTx/>
              <a:buNone/>
              <a:defRPr sz="126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circumvallate   1978   335    91</a:t>
            </a:r>
          </a:p>
          <a:p>
            <a:pPr marL="0" indent="0" algn="ctr" defTabSz="411479">
              <a:spcBef>
                <a:spcPts val="0"/>
              </a:spcBef>
              <a:buClrTx/>
              <a:buSzTx/>
              <a:buFontTx/>
              <a:buNone/>
              <a:defRPr sz="126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circumvallate   1979   261    91</a:t>
            </a:r>
          </a:p>
          <a:p>
            <a:pPr marL="0" indent="0" defTabSz="411479">
              <a:spcBef>
                <a:spcPts val="0"/>
              </a:spcBef>
              <a:buClrTx/>
              <a:buSzTx/>
              <a:buFontTx/>
              <a:buNone/>
              <a:defRPr sz="126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marL="400050" indent="-400050" defTabSz="525779">
              <a:spcBef>
                <a:spcPts val="2500"/>
              </a:spcBef>
              <a:defRPr sz="3059"/>
            </a:pPr>
            <a:r>
              <a:t>代表了一个1-gram的数据片段，第一行的意思是，“circumvallate”这个单词在1978年出现335次，存在91本书中。这些元数据，除了频率335次是必须的，其他的元数据（例如，还有词性等）可以根据应用需求来定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文档表示 - N-Gram模型 (4)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文档表示 - N-Gram模型 (4)</a:t>
            </a:r>
          </a:p>
        </p:txBody>
      </p:sp>
      <p:sp>
        <p:nvSpPr>
          <p:cNvPr id="192" name="n-gram在文档分类中的用途："/>
          <p:cNvSpPr txBox="1">
            <a:spLocks noGrp="1"/>
          </p:cNvSpPr>
          <p:nvPr>
            <p:ph type="body" sz="quarter" idx="1"/>
          </p:nvPr>
        </p:nvSpPr>
        <p:spPr>
          <a:xfrm>
            <a:off x="406400" y="2743200"/>
            <a:ext cx="12192000" cy="749400"/>
          </a:xfrm>
          <a:prstGeom prst="rect">
            <a:avLst/>
          </a:prstGeom>
        </p:spPr>
        <p:txBody>
          <a:bodyPr/>
          <a:lstStyle/>
          <a:p>
            <a:r>
              <a:t>n-gram在文档分类中的用途：</a:t>
            </a:r>
          </a:p>
        </p:txBody>
      </p:sp>
      <p:sp>
        <p:nvSpPr>
          <p:cNvPr id="193" name="其实也有一些其他用途 https://www.zhihu.com/question/26166417"/>
          <p:cNvSpPr txBox="1"/>
          <p:nvPr/>
        </p:nvSpPr>
        <p:spPr>
          <a:xfrm>
            <a:off x="406400" y="6144517"/>
            <a:ext cx="12192000" cy="21791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marL="426719" indent="-426719" defTabSz="560831">
              <a:spcBef>
                <a:spcPts val="26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264"/>
            </a:pPr>
            <a:endParaRPr/>
          </a:p>
          <a:p>
            <a:pPr marL="426719" indent="-426719" defTabSz="560831">
              <a:spcBef>
                <a:spcPts val="26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264"/>
            </a:pPr>
            <a:r>
              <a:t>其实也有一些其他用途</a:t>
            </a:r>
            <a:br/>
            <a:r>
              <a:t>https://www.zhihu.com/question/26166417</a:t>
            </a:r>
          </a:p>
        </p:txBody>
      </p:sp>
      <p:sp>
        <p:nvSpPr>
          <p:cNvPr id="194" name="n-gram中计算两个单词或者多个单词同时出现的概率，但是这些符号难以直接表示词与词之间的关联，也难以直接作为机器学习模型输入向量。"/>
          <p:cNvSpPr txBox="1"/>
          <p:nvPr/>
        </p:nvSpPr>
        <p:spPr>
          <a:xfrm>
            <a:off x="406400" y="4406900"/>
            <a:ext cx="12192000" cy="21791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/>
            </a:lvl1pPr>
          </a:lstStyle>
          <a:p>
            <a:r>
              <a:t>n-gram中计算两个单词或者多个单词同时出现的概率，但是这些符号难以直接表示词与词之间的关联，也难以直接作为机器学习模型输入向量。</a:t>
            </a:r>
          </a:p>
        </p:txBody>
      </p:sp>
      <p:sp>
        <p:nvSpPr>
          <p:cNvPr id="195" name="并没有卵用！"/>
          <p:cNvSpPr txBox="1"/>
          <p:nvPr/>
        </p:nvSpPr>
        <p:spPr>
          <a:xfrm>
            <a:off x="406400" y="3631803"/>
            <a:ext cx="12192000" cy="6358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lvl="8" defTabSz="508254">
              <a:defRPr sz="2958"/>
            </a:pPr>
            <a:r>
              <a:t>                                                                并没有卵用！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3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4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" grpId="1" animBg="1" advAuto="0"/>
      <p:bldP spid="193" grpId="4" animBg="1" advAuto="0"/>
      <p:bldP spid="194" grpId="3" animBg="1" advAuto="0"/>
      <p:bldP spid="195" grpId="2" animBg="1" advAuto="0"/>
    </p:bldLst>
  </p:timing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Baskerville"/>
        <a:ea typeface="Baskerville"/>
        <a:cs typeface="Baskerville"/>
      </a:majorFont>
      <a:minorFont>
        <a:latin typeface="Baskerville"/>
        <a:ea typeface="Baskerville"/>
        <a:cs typeface="Baskerville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1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Baskervil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Baskerville"/>
        <a:ea typeface="Baskerville"/>
        <a:cs typeface="Baskerville"/>
      </a:majorFont>
      <a:minorFont>
        <a:latin typeface="Baskerville"/>
        <a:ea typeface="Baskerville"/>
        <a:cs typeface="Baskerville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1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Baskervil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709</Words>
  <Application>Microsoft Macintosh PowerPoint</Application>
  <PresentationFormat>自定义</PresentationFormat>
  <Paragraphs>92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4" baseType="lpstr">
      <vt:lpstr>Avenir Next</vt:lpstr>
      <vt:lpstr>Avenir Next Medium</vt:lpstr>
      <vt:lpstr>Baskerville</vt:lpstr>
      <vt:lpstr>Courier</vt:lpstr>
      <vt:lpstr>Helvetica</vt:lpstr>
      <vt:lpstr>Helvetica Neue</vt:lpstr>
      <vt:lpstr>New_Template7</vt:lpstr>
      <vt:lpstr>自然语言处理</vt:lpstr>
      <vt:lpstr>PowerPoint 演示文稿</vt:lpstr>
      <vt:lpstr>PowerPoint 演示文稿</vt:lpstr>
      <vt:lpstr>PowerPoint 演示文稿</vt:lpstr>
      <vt:lpstr>文档表示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文档分类</vt:lpstr>
      <vt:lpstr>PowerPoint 演示文稿</vt:lpstr>
      <vt:lpstr>PowerPoint 演示文稿</vt:lpstr>
      <vt:lpstr>PowerPoint 演示文稿</vt:lpstr>
      <vt:lpstr>PowerPoint 演示文稿</vt:lpstr>
      <vt:lpstr>文档分类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自然语言处理</dc:title>
  <cp:lastModifiedBy>Microsoft Office User</cp:lastModifiedBy>
  <cp:revision>1</cp:revision>
  <dcterms:modified xsi:type="dcterms:W3CDTF">2019-10-19T03:59:32Z</dcterms:modified>
</cp:coreProperties>
</file>