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8"/>
        <p:guide pos="386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0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1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1183640"/>
            <a:ext cx="9799200" cy="2570400"/>
          </a:xfrm>
        </p:spPr>
        <p:txBody>
          <a:bodyPr/>
          <a:p>
            <a:r>
              <a:rPr lang="en-US" altLang="zh-CN"/>
              <a:t>I</a:t>
            </a:r>
            <a:r>
              <a:rPr lang="zh-CN" altLang="zh-CN"/>
              <a:t>nput </a:t>
            </a:r>
            <a:r>
              <a:rPr lang="en-US" altLang="zh-CN"/>
              <a:t>F</a:t>
            </a:r>
            <a:r>
              <a:rPr lang="zh-CN" altLang="zh-CN"/>
              <a:t>ile </a:t>
            </a:r>
            <a:r>
              <a:rPr lang="en-US" altLang="zh-CN"/>
              <a:t>E</a:t>
            </a:r>
            <a:r>
              <a:rPr lang="zh-CN" altLang="zh-CN"/>
              <a:t>diting </a:t>
            </a:r>
            <a:r>
              <a:rPr lang="en-US" altLang="zh-CN"/>
              <a:t>D</a:t>
            </a:r>
            <a:r>
              <a:rPr lang="zh-CN" altLang="zh-CN"/>
              <a:t>emo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1.Adjacent </a:t>
            </a:r>
            <a:r>
              <a:rPr lang="en-US" altLang="zh-CN"/>
              <a:t>Matrix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" y="1692910"/>
            <a:ext cx="4673600" cy="34093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34185" y="3602990"/>
            <a:ext cx="34099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400" b="1"/>
              <a:t>1</a:t>
            </a:r>
            <a:endParaRPr lang="en-US" altLang="zh-CN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2804160" y="3602990"/>
            <a:ext cx="41084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400" b="1"/>
              <a:t>2</a:t>
            </a:r>
            <a:endParaRPr lang="en-US" altLang="zh-CN" sz="2400" b="1"/>
          </a:p>
        </p:txBody>
      </p:sp>
      <p:sp>
        <p:nvSpPr>
          <p:cNvPr id="14" name="文本框 13"/>
          <p:cNvSpPr txBox="1"/>
          <p:nvPr/>
        </p:nvSpPr>
        <p:spPr>
          <a:xfrm>
            <a:off x="3872865" y="3602990"/>
            <a:ext cx="34099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400" b="1"/>
              <a:t>3</a:t>
            </a:r>
            <a:endParaRPr lang="en-US" altLang="zh-CN" sz="2400" b="1"/>
          </a:p>
        </p:txBody>
      </p:sp>
      <p:sp>
        <p:nvSpPr>
          <p:cNvPr id="17" name="文本框 16"/>
          <p:cNvSpPr txBox="1"/>
          <p:nvPr/>
        </p:nvSpPr>
        <p:spPr>
          <a:xfrm>
            <a:off x="6243955" y="2654935"/>
            <a:ext cx="53333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structures are first labeled atomically, and the rings are labeled sequentially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Please note that atomic labels start from </a:t>
            </a:r>
            <a:r>
              <a:rPr lang="en-US" altLang="zh-CN">
                <a:solidFill>
                  <a:srgbClr val="FF0000"/>
                </a:solidFill>
              </a:rPr>
              <a:t>zero.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1.Adjacent </a:t>
            </a:r>
            <a:r>
              <a:rPr lang="en-US" altLang="zh-CN"/>
              <a:t>Matrix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1445" y="1394460"/>
            <a:ext cx="5293360" cy="42024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96440" y="2416810"/>
            <a:ext cx="4333240" cy="295084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8460" y="2416810"/>
            <a:ext cx="287655" cy="29502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96440" y="2140585"/>
            <a:ext cx="4333240" cy="23558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9760" y="2376170"/>
            <a:ext cx="4607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Adjacent matrix is a matrix of n*n.</a:t>
            </a:r>
            <a:endParaRPr lang="en-US" altLang="zh-CN"/>
          </a:p>
          <a:p>
            <a:r>
              <a:rPr lang="en-US" altLang="zh-CN"/>
              <a:t>(n is the number of C-atoms in the structure)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969760" y="4083685"/>
            <a:ext cx="4819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tx1"/>
                </a:solidFill>
              </a:rPr>
              <a:t>The red box is the input information of the XLS file, and the column number next to it is only to locate the position of the input atom, which is </a:t>
            </a:r>
            <a:r>
              <a:rPr>
                <a:solidFill>
                  <a:srgbClr val="FF0000"/>
                </a:solidFill>
              </a:rPr>
              <a:t>not represented</a:t>
            </a:r>
            <a:r>
              <a:rPr>
                <a:solidFill>
                  <a:schemeClr val="tx1"/>
                </a:solidFill>
              </a:rPr>
              <a:t> in the XLS file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69760" y="3229610"/>
            <a:ext cx="49637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 value is 1 if there is a bond between the two atoms, and 0 otherwise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2.carbon-loop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68005" y="1198245"/>
            <a:ext cx="3636010" cy="3201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85" y="4582795"/>
            <a:ext cx="5697855" cy="8147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97785" y="453072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7785" y="4709795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2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97785" y="4892040"/>
            <a:ext cx="309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3</a:t>
            </a:r>
            <a:endParaRPr lang="en-US" altLang="zh-CN" sz="140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435" y="1821815"/>
            <a:ext cx="3459480" cy="1943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1493520"/>
            <a:ext cx="3594735" cy="26219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76350" y="2880995"/>
            <a:ext cx="27241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15" name="文本框 14"/>
          <p:cNvSpPr txBox="1"/>
          <p:nvPr/>
        </p:nvSpPr>
        <p:spPr>
          <a:xfrm>
            <a:off x="2118995" y="2880995"/>
            <a:ext cx="27241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2</a:t>
            </a:r>
            <a:endParaRPr lang="en-US" altLang="zh-CN" sz="2000" b="1"/>
          </a:p>
        </p:txBody>
      </p:sp>
      <p:sp>
        <p:nvSpPr>
          <p:cNvPr id="16" name="文本框 15"/>
          <p:cNvSpPr txBox="1"/>
          <p:nvPr/>
        </p:nvSpPr>
        <p:spPr>
          <a:xfrm>
            <a:off x="2961640" y="2880995"/>
            <a:ext cx="27241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3</a:t>
            </a:r>
            <a:endParaRPr lang="en-US" altLang="zh-CN" sz="2000" b="1"/>
          </a:p>
        </p:txBody>
      </p:sp>
      <p:sp>
        <p:nvSpPr>
          <p:cNvPr id="17" name="文本框 16"/>
          <p:cNvSpPr txBox="1"/>
          <p:nvPr/>
        </p:nvSpPr>
        <p:spPr>
          <a:xfrm>
            <a:off x="5143500" y="2604770"/>
            <a:ext cx="27241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18" name="文本框 17"/>
          <p:cNvSpPr txBox="1"/>
          <p:nvPr/>
        </p:nvSpPr>
        <p:spPr>
          <a:xfrm>
            <a:off x="7037070" y="2599690"/>
            <a:ext cx="27241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19" name="文本框 18"/>
          <p:cNvSpPr txBox="1"/>
          <p:nvPr/>
        </p:nvSpPr>
        <p:spPr>
          <a:xfrm>
            <a:off x="8717915" y="2131695"/>
            <a:ext cx="295910" cy="3371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8687435" y="2880995"/>
            <a:ext cx="295910" cy="3371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8717915" y="3764915"/>
            <a:ext cx="295910" cy="33718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1600"/>
              <a:t>3</a:t>
            </a:r>
            <a:endParaRPr lang="en-US" altLang="zh-CN" sz="1600"/>
          </a:p>
        </p:txBody>
      </p:sp>
      <p:sp>
        <p:nvSpPr>
          <p:cNvPr id="22" name="文本框 21"/>
          <p:cNvSpPr txBox="1"/>
          <p:nvPr/>
        </p:nvSpPr>
        <p:spPr>
          <a:xfrm>
            <a:off x="5186045" y="1383665"/>
            <a:ext cx="199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t>Such as </a:t>
            </a:r>
            <a:r>
              <a:rPr lang="en-US"/>
              <a:t>N</a:t>
            </a:r>
            <a:r>
              <a:t>o.1 ring</a:t>
            </a: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3.carbon-reloop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" y="1640840"/>
            <a:ext cx="4316095" cy="31483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82750" y="3398520"/>
            <a:ext cx="32702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2671445" y="3411855"/>
            <a:ext cx="32702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2</a:t>
            </a:r>
            <a:endParaRPr lang="en-US" altLang="zh-CN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3660140" y="3390265"/>
            <a:ext cx="32702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000" b="1"/>
              <a:t>3</a:t>
            </a:r>
            <a:endParaRPr lang="en-US" altLang="zh-CN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5925185" y="1776730"/>
            <a:ext cx="490093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400" b="1"/>
              <a:t>Ajacent ring information</a:t>
            </a:r>
            <a:endParaRPr lang="en-US" altLang="zh-CN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6050280" y="2379345"/>
            <a:ext cx="4650105" cy="13379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Ring 1 = (1,2)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Ring 2 = (1,2,3)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Ring 3 = (2,3)</a:t>
            </a:r>
            <a:endParaRPr lang="en-US" altLang="zh-CN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2"/>
          <a:srcRect r="372" b="5854"/>
          <a:stretch>
            <a:fillRect/>
          </a:stretch>
        </p:blipFill>
        <p:spPr>
          <a:xfrm>
            <a:off x="6600825" y="4037330"/>
            <a:ext cx="4084320" cy="11233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97270" y="40373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7270" y="44500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7270" y="48628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8330" y="5116195"/>
            <a:ext cx="4761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For example, for ring No. 1, its neighboring rings (including itself) are 1, 2</a:t>
            </a:r>
            <a:r>
              <a:rPr lang="en-US"/>
              <a:t>.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PLACING_PICTURE_USER_VIEWPORT" val="{&quot;height&quot;:3420,&quot;width&quot;:4308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WM5MjU4M2E3YjI1YzZjZDVkMDdiZjEzOTIwM2UzMj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WPS 演示</Application>
  <PresentationFormat>宽屏</PresentationFormat>
  <Paragraphs>71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1.Adjacent Matrix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旭东</cp:lastModifiedBy>
  <cp:revision>176</cp:revision>
  <dcterms:created xsi:type="dcterms:W3CDTF">2019-06-19T02:08:00Z</dcterms:created>
  <dcterms:modified xsi:type="dcterms:W3CDTF">2022-08-01T14:20:56Z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E6C5F82E74F54CE4AF97C2E67BD262CC</vt:lpwstr>
  </property>
</Properties>
</file>