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8" r:id="rId5"/>
    <p:sldId id="259" r:id="rId6"/>
    <p:sldId id="261" r:id="rId7"/>
    <p:sldId id="265" r:id="rId8"/>
    <p:sldId id="268" r:id="rId9"/>
    <p:sldId id="269" r:id="rId10"/>
    <p:sldId id="270" r:id="rId11"/>
    <p:sldId id="262" r:id="rId12"/>
    <p:sldId id="272" r:id="rId13"/>
    <p:sldId id="278" r:id="rId14"/>
    <p:sldId id="273" r:id="rId15"/>
    <p:sldId id="266" r:id="rId16"/>
    <p:sldId id="274" r:id="rId17"/>
    <p:sldId id="263" r:id="rId18"/>
    <p:sldId id="275" r:id="rId19"/>
    <p:sldId id="264"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ll, Melanie M." initials="WMM" lastIdx="3" clrIdx="0">
    <p:extLst>
      <p:ext uri="{19B8F6BF-5375-455C-9EA6-DF929625EA0E}">
        <p15:presenceInfo xmlns:p15="http://schemas.microsoft.com/office/powerpoint/2012/main" userId="S::mmw2177@cumc.columbia.edu::f4e56ae5-32d2-4535-b4cd-25c9ca5737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40" autoAdjust="0"/>
    <p:restoredTop sz="92175"/>
  </p:normalViewPr>
  <p:slideViewPr>
    <p:cSldViewPr snapToGrid="0">
      <p:cViewPr varScale="1">
        <p:scale>
          <a:sx n="101" d="100"/>
          <a:sy n="101" d="100"/>
        </p:scale>
        <p:origin x="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545A9-E407-4511-BBC2-CB05F5B1D1A3}"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859F27-548C-4DAA-9B7A-FDC63DD9490C}" type="slidenum">
              <a:rPr lang="en-US" smtClean="0"/>
              <a:t>‹#›</a:t>
            </a:fld>
            <a:endParaRPr lang="en-US"/>
          </a:p>
        </p:txBody>
      </p:sp>
    </p:spTree>
    <p:extLst>
      <p:ext uri="{BB962C8B-B14F-4D97-AF65-F5344CB8AC3E}">
        <p14:creationId xmlns:p14="http://schemas.microsoft.com/office/powerpoint/2010/main" val="67489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panose="02000503020000020003" pitchFamily="2" charset="0"/>
              </a:rPr>
              <a:t>The minority class should be placed a heavier penalty on misclassifying. </a:t>
            </a:r>
            <a:r>
              <a:rPr lang="en-US" sz="1800" dirty="0">
                <a:effectLst/>
                <a:latin typeface="Fd13035-Identity-H"/>
              </a:rPr>
              <a:t>The class weight would affect random forest algorithm in the following two places.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SimSong" panose="02020300000000000000" pitchFamily="18" charset="-122"/>
              </a:rPr>
              <a:t>In tree induction procedure, class weights are used to weight Gini criterion for finding splits. In the terminal nodes of each tree, class weights were again considered. The class prediction of each terminal node was determined by a "weighted majority vote" (i.e., the weighted vote of a class is the weight for that class times the number of cases for that class at the terminal node). The final class prediction for the random forest was determined by aggregating the weighted vote from each individual tree, where the weights are average weights in the terminal nodes.</a:t>
            </a:r>
            <a:r>
              <a:rPr lang="en-US" sz="1800" baseline="30000" dirty="0">
                <a:effectLst/>
                <a:latin typeface="Times New Roman" panose="02020603050405020304" pitchFamily="18" charset="0"/>
                <a:ea typeface="SimSong" panose="02020300000000000000" pitchFamily="18" charset="-122"/>
              </a:rPr>
              <a:t>[13]</a:t>
            </a:r>
            <a:endParaRPr lang="en-US" sz="1800" dirty="0">
              <a:effectLst/>
              <a:latin typeface="Times New Roman" panose="02020603050405020304" pitchFamily="18" charset="0"/>
              <a:ea typeface="SimSong" panose="02020300000000000000" pitchFamily="18" charset="-122"/>
            </a:endParaRPr>
          </a:p>
          <a:p>
            <a:endParaRPr lang="en-US" dirty="0"/>
          </a:p>
        </p:txBody>
      </p:sp>
      <p:sp>
        <p:nvSpPr>
          <p:cNvPr id="4" name="Slide Number Placeholder 3"/>
          <p:cNvSpPr>
            <a:spLocks noGrp="1"/>
          </p:cNvSpPr>
          <p:nvPr>
            <p:ph type="sldNum" sz="quarter" idx="5"/>
          </p:nvPr>
        </p:nvSpPr>
        <p:spPr/>
        <p:txBody>
          <a:bodyPr/>
          <a:lstStyle/>
          <a:p>
            <a:fld id="{7E859F27-548C-4DAA-9B7A-FDC63DD9490C}" type="slidenum">
              <a:rPr lang="en-US" smtClean="0"/>
              <a:t>5</a:t>
            </a:fld>
            <a:endParaRPr lang="en-US"/>
          </a:p>
        </p:txBody>
      </p:sp>
    </p:spTree>
    <p:extLst>
      <p:ext uri="{BB962C8B-B14F-4D97-AF65-F5344CB8AC3E}">
        <p14:creationId xmlns:p14="http://schemas.microsoft.com/office/powerpoint/2010/main" val="3239310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 hypothesis-driven approach.</a:t>
            </a:r>
          </a:p>
        </p:txBody>
      </p:sp>
      <p:sp>
        <p:nvSpPr>
          <p:cNvPr id="4" name="Slide Number Placeholder 3"/>
          <p:cNvSpPr>
            <a:spLocks noGrp="1"/>
          </p:cNvSpPr>
          <p:nvPr>
            <p:ph type="sldNum" sz="quarter" idx="5"/>
          </p:nvPr>
        </p:nvSpPr>
        <p:spPr/>
        <p:txBody>
          <a:bodyPr/>
          <a:lstStyle/>
          <a:p>
            <a:fld id="{7E859F27-548C-4DAA-9B7A-FDC63DD9490C}" type="slidenum">
              <a:rPr lang="en-US" smtClean="0"/>
              <a:t>6</a:t>
            </a:fld>
            <a:endParaRPr lang="en-US"/>
          </a:p>
        </p:txBody>
      </p:sp>
    </p:spTree>
    <p:extLst>
      <p:ext uri="{BB962C8B-B14F-4D97-AF65-F5344CB8AC3E}">
        <p14:creationId xmlns:p14="http://schemas.microsoft.com/office/powerpoint/2010/main" val="324727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DF5C9D3-6D2C-6E46-B554-698DA4A28394}"/>
              </a:ext>
            </a:extLst>
          </p:cNvPr>
          <p:cNvSpPr>
            <a:spLocks noGrp="1"/>
          </p:cNvSpPr>
          <p:nvPr>
            <p:ph type="ctrTitle"/>
          </p:nvPr>
        </p:nvSpPr>
        <p:spPr>
          <a:xfrm>
            <a:off x="5486400" y="2667000"/>
            <a:ext cx="6562124" cy="1981200"/>
          </a:xfrm>
        </p:spPr>
        <p:txBody>
          <a:bodyPr>
            <a:noAutofit/>
          </a:bodyPr>
          <a:lstStyle>
            <a:lvl1pPr algn="r">
              <a:defRPr/>
            </a:lvl1pPr>
          </a:lstStyle>
          <a:p>
            <a:r>
              <a:rPr lang="en-US" sz="4000" dirty="0">
                <a:latin typeface="Avenir" panose="02000503020000020003" pitchFamily="2" charset="0"/>
                <a:ea typeface="Tahoma" panose="020B0604030504040204" pitchFamily="34" charset="0"/>
                <a:cs typeface="Arial" panose="020B0604020202020204" pitchFamily="34" charset="0"/>
              </a:rPr>
              <a:t>TITLE</a:t>
            </a:r>
          </a:p>
        </p:txBody>
      </p:sp>
      <p:sp>
        <p:nvSpPr>
          <p:cNvPr id="8" name="Subtitle 2">
            <a:extLst>
              <a:ext uri="{FF2B5EF4-FFF2-40B4-BE49-F238E27FC236}">
                <a16:creationId xmlns:a16="http://schemas.microsoft.com/office/drawing/2014/main" id="{6CF6FE3A-8F5A-4043-95AB-8317712006BB}"/>
              </a:ext>
            </a:extLst>
          </p:cNvPr>
          <p:cNvSpPr>
            <a:spLocks noGrp="1"/>
          </p:cNvSpPr>
          <p:nvPr>
            <p:ph type="subTitle" idx="1"/>
          </p:nvPr>
        </p:nvSpPr>
        <p:spPr>
          <a:xfrm>
            <a:off x="3504292" y="5119001"/>
            <a:ext cx="8534400" cy="762000"/>
          </a:xfrm>
        </p:spPr>
        <p:txBody>
          <a:bodyPr>
            <a:noAutofit/>
          </a:bodyPr>
          <a:lstStyle>
            <a:lvl1pPr marL="0" indent="0" algn="r">
              <a:buNone/>
              <a:defRPr/>
            </a:lvl1pPr>
          </a:lstStyle>
          <a:p>
            <a:r>
              <a:rPr lang="en-US" dirty="0">
                <a:solidFill>
                  <a:schemeClr val="tx1">
                    <a:lumMod val="50000"/>
                  </a:schemeClr>
                </a:solidFill>
                <a:latin typeface="Avenir" panose="02000503020000020003" pitchFamily="2" charset="0"/>
                <a:ea typeface="Proxima Nova Rg" charset="0"/>
                <a:cs typeface="Arial" panose="020B0604020202020204" pitchFamily="34" charset="0"/>
              </a:rPr>
              <a:t>(NAME)</a:t>
            </a:r>
          </a:p>
          <a:p>
            <a:r>
              <a:rPr lang="en-US" dirty="0">
                <a:solidFill>
                  <a:schemeClr val="tx1">
                    <a:lumMod val="50000"/>
                  </a:schemeClr>
                </a:solidFill>
                <a:latin typeface="Avenir" panose="02000503020000020003" pitchFamily="2" charset="0"/>
                <a:ea typeface="Proxima Nova Rg" charset="0"/>
                <a:cs typeface="Arial" panose="020B0604020202020204" pitchFamily="34" charset="0"/>
              </a:rPr>
              <a:t>Department of Biostatistics</a:t>
            </a:r>
          </a:p>
        </p:txBody>
      </p:sp>
      <p:sp>
        <p:nvSpPr>
          <p:cNvPr id="2" name="TextBox 1">
            <a:extLst>
              <a:ext uri="{FF2B5EF4-FFF2-40B4-BE49-F238E27FC236}">
                <a16:creationId xmlns:a16="http://schemas.microsoft.com/office/drawing/2014/main" id="{7F480859-162C-B64B-9E9D-B2F37C7B101A}"/>
              </a:ext>
            </a:extLst>
          </p:cNvPr>
          <p:cNvSpPr txBox="1"/>
          <p:nvPr userDrawn="1"/>
        </p:nvSpPr>
        <p:spPr>
          <a:xfrm>
            <a:off x="1048685" y="287748"/>
            <a:ext cx="184731" cy="369332"/>
          </a:xfrm>
          <a:prstGeom prst="rect">
            <a:avLst/>
          </a:prstGeom>
          <a:noFill/>
        </p:spPr>
        <p:txBody>
          <a:bodyPr wrap="none" rtlCol="0">
            <a:spAutoFit/>
          </a:bodyPr>
          <a:lstStyle/>
          <a:p>
            <a:endParaRPr lang="en-US" sz="1800" dirty="0"/>
          </a:p>
        </p:txBody>
      </p:sp>
      <p:pic>
        <p:nvPicPr>
          <p:cNvPr id="6" name="Picture 5">
            <a:extLst>
              <a:ext uri="{FF2B5EF4-FFF2-40B4-BE49-F238E27FC236}">
                <a16:creationId xmlns:a16="http://schemas.microsoft.com/office/drawing/2014/main" id="{3D1FFA70-4307-0F4A-A9EA-279C979698B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54050" y="685800"/>
            <a:ext cx="6794500" cy="5666002"/>
          </a:xfrm>
          <a:prstGeom prst="rect">
            <a:avLst/>
          </a:prstGeom>
        </p:spPr>
      </p:pic>
    </p:spTree>
    <p:extLst>
      <p:ext uri="{BB962C8B-B14F-4D97-AF65-F5344CB8AC3E}">
        <p14:creationId xmlns:p14="http://schemas.microsoft.com/office/powerpoint/2010/main" val="3613746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10"/>
            <a:ext cx="73152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46" indent="0">
              <a:buNone/>
              <a:defRPr sz="2800"/>
            </a:lvl2pPr>
            <a:lvl3pPr marL="914292" indent="0">
              <a:buNone/>
              <a:defRPr sz="2400"/>
            </a:lvl3pPr>
            <a:lvl4pPr marL="1371438" indent="0">
              <a:buNone/>
              <a:defRPr sz="2000"/>
            </a:lvl4pPr>
            <a:lvl5pPr marL="1828585" indent="0">
              <a:buNone/>
              <a:defRPr sz="2000"/>
            </a:lvl5pPr>
            <a:lvl6pPr marL="2285730" indent="0">
              <a:buNone/>
              <a:defRPr sz="2000"/>
            </a:lvl6pPr>
            <a:lvl7pPr marL="2742877" indent="0">
              <a:buNone/>
              <a:defRPr sz="2000"/>
            </a:lvl7pPr>
            <a:lvl8pPr marL="3200023" indent="0">
              <a:buNone/>
              <a:defRPr sz="2000"/>
            </a:lvl8pPr>
            <a:lvl9pPr marL="3657169" indent="0">
              <a:buNone/>
              <a:defRPr sz="2000"/>
            </a:lvl9pPr>
          </a:lstStyle>
          <a:p>
            <a:r>
              <a:rPr lang="en-US"/>
              <a:t>Click icon to add picture</a:t>
            </a:r>
          </a:p>
        </p:txBody>
      </p:sp>
      <p:sp>
        <p:nvSpPr>
          <p:cNvPr id="4" name="Text Placeholder 3"/>
          <p:cNvSpPr>
            <a:spLocks noGrp="1"/>
          </p:cNvSpPr>
          <p:nvPr>
            <p:ph type="body" sz="half" idx="2"/>
          </p:nvPr>
        </p:nvSpPr>
        <p:spPr>
          <a:xfrm>
            <a:off x="2389717" y="5367352"/>
            <a:ext cx="7315200" cy="804863"/>
          </a:xfrm>
        </p:spPr>
        <p:txBody>
          <a:bodyPr/>
          <a:lstStyle>
            <a:lvl1pPr marL="0" indent="0">
              <a:buNone/>
              <a:defRPr sz="1400"/>
            </a:lvl1pPr>
            <a:lvl2pPr marL="457146" indent="0">
              <a:buNone/>
              <a:defRPr sz="1200"/>
            </a:lvl2pPr>
            <a:lvl3pPr marL="914292" indent="0">
              <a:buNone/>
              <a:defRPr sz="1000"/>
            </a:lvl3pPr>
            <a:lvl4pPr marL="1371438" indent="0">
              <a:buNone/>
              <a:defRPr sz="900"/>
            </a:lvl4pPr>
            <a:lvl5pPr marL="1828585" indent="0">
              <a:buNone/>
              <a:defRPr sz="900"/>
            </a:lvl5pPr>
            <a:lvl6pPr marL="2285730" indent="0">
              <a:buNone/>
              <a:defRPr sz="900"/>
            </a:lvl6pPr>
            <a:lvl7pPr marL="2742877" indent="0">
              <a:buNone/>
              <a:defRPr sz="900"/>
            </a:lvl7pPr>
            <a:lvl8pPr marL="3200023" indent="0">
              <a:buNone/>
              <a:defRPr sz="900"/>
            </a:lvl8pPr>
            <a:lvl9pPr marL="3657169" indent="0">
              <a:buNone/>
              <a:defRPr sz="900"/>
            </a:lvl9pPr>
          </a:lstStyle>
          <a:p>
            <a:pPr lvl="0"/>
            <a:r>
              <a:rPr lang="en-US"/>
              <a:t>Click to edit Master text styles</a:t>
            </a:r>
          </a:p>
        </p:txBody>
      </p:sp>
    </p:spTree>
    <p:extLst>
      <p:ext uri="{BB962C8B-B14F-4D97-AF65-F5344CB8AC3E}">
        <p14:creationId xmlns:p14="http://schemas.microsoft.com/office/powerpoint/2010/main" val="194558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799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914400"/>
          </a:xfrm>
        </p:spPr>
        <p:txBody>
          <a:bodyPr/>
          <a:lstStyle>
            <a:lvl1pPr algn="l">
              <a:defRPr>
                <a:latin typeface="Circular Std Book" panose="020B0604020101020102" pitchFamily="34" charset="77"/>
                <a:cs typeface="Circular Std Book" panose="020B0604020101020102" pitchFamily="34" charset="77"/>
              </a:defRPr>
            </a:lvl1pPr>
          </a:lstStyle>
          <a:p>
            <a:r>
              <a:rPr lang="en-US" dirty="0"/>
              <a:t>Click to edit Master title style</a:t>
            </a:r>
          </a:p>
        </p:txBody>
      </p:sp>
      <p:sp>
        <p:nvSpPr>
          <p:cNvPr id="3" name="Content Placeholder 2"/>
          <p:cNvSpPr>
            <a:spLocks noGrp="1"/>
          </p:cNvSpPr>
          <p:nvPr>
            <p:ph idx="1"/>
          </p:nvPr>
        </p:nvSpPr>
        <p:spPr>
          <a:xfrm>
            <a:off x="609600" y="1600205"/>
            <a:ext cx="10972800" cy="4673595"/>
          </a:xfrm>
        </p:spPr>
        <p:txBody>
          <a:bodyPr/>
          <a:lstStyle>
            <a:lvl1pPr>
              <a:lnSpc>
                <a:spcPct val="100000"/>
              </a:lnSpc>
              <a:spcBef>
                <a:spcPts val="0"/>
              </a:spcBef>
              <a:defRPr sz="2000">
                <a:latin typeface="Avenir" panose="02000503020000020003" pitchFamily="2" charset="0"/>
              </a:defRPr>
            </a:lvl1pPr>
            <a:lvl2pPr>
              <a:lnSpc>
                <a:spcPct val="100000"/>
              </a:lnSpc>
              <a:spcBef>
                <a:spcPts val="0"/>
              </a:spcBef>
              <a:defRPr sz="2000">
                <a:solidFill>
                  <a:srgbClr val="389DAA"/>
                </a:solidFill>
                <a:latin typeface="Avenir" panose="02000503020000020003" pitchFamily="2" charset="0"/>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98445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914400"/>
          </a:xfrm>
        </p:spPr>
        <p:txBody>
          <a:bodyPr/>
          <a:lstStyle/>
          <a:p>
            <a:r>
              <a:rPr lang="en-US" dirty="0"/>
              <a:t>Click to edit Master title style</a:t>
            </a:r>
          </a:p>
        </p:txBody>
      </p:sp>
      <p:sp>
        <p:nvSpPr>
          <p:cNvPr id="3" name="Content Placeholder 2"/>
          <p:cNvSpPr>
            <a:spLocks noGrp="1"/>
          </p:cNvSpPr>
          <p:nvPr>
            <p:ph idx="1"/>
          </p:nvPr>
        </p:nvSpPr>
        <p:spPr>
          <a:xfrm>
            <a:off x="2946400" y="1600205"/>
            <a:ext cx="8636000" cy="467359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081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0" y="3060702"/>
            <a:ext cx="10972800" cy="1362075"/>
          </a:xfrm>
          <a:ln>
            <a:noFill/>
          </a:ln>
        </p:spPr>
        <p:txBody>
          <a:bodyPr anchor="b"/>
          <a:lstStyle>
            <a:lvl1pPr algn="l">
              <a:defRPr sz="5400" b="1" cap="all">
                <a:latin typeface="Tw Cen MT Condensed" panose="020B0606020104020203" pitchFamily="34" charset="0"/>
              </a:defRPr>
            </a:lvl1pPr>
          </a:lstStyle>
          <a:p>
            <a:r>
              <a:rPr lang="en-US" dirty="0"/>
              <a:t>Click to edit Master title style</a:t>
            </a:r>
          </a:p>
        </p:txBody>
      </p:sp>
      <p:sp>
        <p:nvSpPr>
          <p:cNvPr id="3" name="Text Placeholder 2"/>
          <p:cNvSpPr>
            <a:spLocks noGrp="1"/>
          </p:cNvSpPr>
          <p:nvPr>
            <p:ph type="body" idx="1"/>
          </p:nvPr>
        </p:nvSpPr>
        <p:spPr>
          <a:xfrm>
            <a:off x="1016000" y="4468818"/>
            <a:ext cx="10972800" cy="1500187"/>
          </a:xfrm>
        </p:spPr>
        <p:txBody>
          <a:bodyPr anchor="t">
            <a:normAutofit/>
          </a:bodyPr>
          <a:lstStyle>
            <a:lvl1pPr marL="0" indent="0">
              <a:buNone/>
              <a:defRPr sz="4000">
                <a:solidFill>
                  <a:schemeClr val="tx1">
                    <a:tint val="75000"/>
                  </a:schemeClr>
                </a:solidFill>
              </a:defRPr>
            </a:lvl1pPr>
            <a:lvl2pPr marL="457146" indent="0">
              <a:buNone/>
              <a:defRPr sz="1800">
                <a:solidFill>
                  <a:schemeClr val="tx1">
                    <a:tint val="75000"/>
                  </a:schemeClr>
                </a:solidFill>
              </a:defRPr>
            </a:lvl2pPr>
            <a:lvl3pPr marL="914292" indent="0">
              <a:buNone/>
              <a:defRPr sz="1600">
                <a:solidFill>
                  <a:schemeClr val="tx1">
                    <a:tint val="75000"/>
                  </a:schemeClr>
                </a:solidFill>
              </a:defRPr>
            </a:lvl3pPr>
            <a:lvl4pPr marL="1371438" indent="0">
              <a:buNone/>
              <a:defRPr sz="1400">
                <a:solidFill>
                  <a:schemeClr val="tx1">
                    <a:tint val="75000"/>
                  </a:schemeClr>
                </a:solidFill>
              </a:defRPr>
            </a:lvl4pPr>
            <a:lvl5pPr marL="1828585" indent="0">
              <a:buNone/>
              <a:defRPr sz="1400">
                <a:solidFill>
                  <a:schemeClr val="tx1">
                    <a:tint val="75000"/>
                  </a:schemeClr>
                </a:solidFill>
              </a:defRPr>
            </a:lvl5pPr>
            <a:lvl6pPr marL="2285730" indent="0">
              <a:buNone/>
              <a:defRPr sz="1400">
                <a:solidFill>
                  <a:schemeClr val="tx1">
                    <a:tint val="75000"/>
                  </a:schemeClr>
                </a:solidFill>
              </a:defRPr>
            </a:lvl6pPr>
            <a:lvl7pPr marL="2742877" indent="0">
              <a:buNone/>
              <a:defRPr sz="1400">
                <a:solidFill>
                  <a:schemeClr val="tx1">
                    <a:tint val="75000"/>
                  </a:schemeClr>
                </a:solidFill>
              </a:defRPr>
            </a:lvl7pPr>
            <a:lvl8pPr marL="3200023" indent="0">
              <a:buNone/>
              <a:defRPr sz="1400">
                <a:solidFill>
                  <a:schemeClr val="tx1">
                    <a:tint val="75000"/>
                  </a:schemeClr>
                </a:solidFill>
              </a:defRPr>
            </a:lvl8pPr>
            <a:lvl9pPr marL="3657169"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598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486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7"/>
            <a:ext cx="5386917" cy="639763"/>
          </a:xfrm>
        </p:spPr>
        <p:txBody>
          <a:bodyPr anchor="b"/>
          <a:lstStyle>
            <a:lvl1pPr marL="0" indent="0">
              <a:buNone/>
              <a:defRPr sz="2400" b="1"/>
            </a:lvl1pPr>
            <a:lvl2pPr marL="457146" indent="0">
              <a:buNone/>
              <a:defRPr sz="2000" b="1"/>
            </a:lvl2pPr>
            <a:lvl3pPr marL="914292" indent="0">
              <a:buNone/>
              <a:defRPr sz="1800" b="1"/>
            </a:lvl3pPr>
            <a:lvl4pPr marL="1371438" indent="0">
              <a:buNone/>
              <a:defRPr sz="1600" b="1"/>
            </a:lvl4pPr>
            <a:lvl5pPr marL="1828585" indent="0">
              <a:buNone/>
              <a:defRPr sz="1600" b="1"/>
            </a:lvl5pPr>
            <a:lvl6pPr marL="2285730" indent="0">
              <a:buNone/>
              <a:defRPr sz="1600" b="1"/>
            </a:lvl6pPr>
            <a:lvl7pPr marL="2742877" indent="0">
              <a:buNone/>
              <a:defRPr sz="1600" b="1"/>
            </a:lvl7pPr>
            <a:lvl8pPr marL="3200023" indent="0">
              <a:buNone/>
              <a:defRPr sz="1600" b="1"/>
            </a:lvl8pPr>
            <a:lvl9pPr marL="365716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81" y="1535117"/>
            <a:ext cx="5389033" cy="639763"/>
          </a:xfrm>
        </p:spPr>
        <p:txBody>
          <a:bodyPr anchor="b"/>
          <a:lstStyle>
            <a:lvl1pPr marL="0" indent="0">
              <a:buNone/>
              <a:defRPr sz="2400" b="1"/>
            </a:lvl1pPr>
            <a:lvl2pPr marL="457146" indent="0">
              <a:buNone/>
              <a:defRPr sz="2000" b="1"/>
            </a:lvl2pPr>
            <a:lvl3pPr marL="914292" indent="0">
              <a:buNone/>
              <a:defRPr sz="1800" b="1"/>
            </a:lvl3pPr>
            <a:lvl4pPr marL="1371438" indent="0">
              <a:buNone/>
              <a:defRPr sz="1600" b="1"/>
            </a:lvl4pPr>
            <a:lvl5pPr marL="1828585" indent="0">
              <a:buNone/>
              <a:defRPr sz="1600" b="1"/>
            </a:lvl5pPr>
            <a:lvl6pPr marL="2285730" indent="0">
              <a:buNone/>
              <a:defRPr sz="1600" b="1"/>
            </a:lvl6pPr>
            <a:lvl7pPr marL="2742877" indent="0">
              <a:buNone/>
              <a:defRPr sz="1600" b="1"/>
            </a:lvl7pPr>
            <a:lvl8pPr marL="3200023" indent="0">
              <a:buNone/>
              <a:defRPr sz="1600" b="1"/>
            </a:lvl8pPr>
            <a:lvl9pPr marL="365716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81"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2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4900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54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5"/>
            <a:ext cx="4011084"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400"/>
            </a:lvl1pPr>
            <a:lvl2pPr marL="457146" indent="0">
              <a:buNone/>
              <a:defRPr sz="1200"/>
            </a:lvl2pPr>
            <a:lvl3pPr marL="914292" indent="0">
              <a:buNone/>
              <a:defRPr sz="1000"/>
            </a:lvl3pPr>
            <a:lvl4pPr marL="1371438" indent="0">
              <a:buNone/>
              <a:defRPr sz="900"/>
            </a:lvl4pPr>
            <a:lvl5pPr marL="1828585" indent="0">
              <a:buNone/>
              <a:defRPr sz="900"/>
            </a:lvl5pPr>
            <a:lvl6pPr marL="2285730" indent="0">
              <a:buNone/>
              <a:defRPr sz="900"/>
            </a:lvl6pPr>
            <a:lvl7pPr marL="2742877" indent="0">
              <a:buNone/>
              <a:defRPr sz="900"/>
            </a:lvl7pPr>
            <a:lvl8pPr marL="3200023" indent="0">
              <a:buNone/>
              <a:defRPr sz="900"/>
            </a:lvl8pPr>
            <a:lvl9pPr marL="3657169" indent="0">
              <a:buNone/>
              <a:defRPr sz="900"/>
            </a:lvl9pPr>
          </a:lstStyle>
          <a:p>
            <a:pPr lvl="0"/>
            <a:r>
              <a:rPr lang="en-US"/>
              <a:t>Click to edit Master text styles</a:t>
            </a:r>
          </a:p>
        </p:txBody>
      </p:sp>
    </p:spTree>
    <p:extLst>
      <p:ext uri="{BB962C8B-B14F-4D97-AF65-F5344CB8AC3E}">
        <p14:creationId xmlns:p14="http://schemas.microsoft.com/office/powerpoint/2010/main" val="123170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09600"/>
            <a:ext cx="10972800" cy="914400"/>
          </a:xfrm>
          <a:prstGeom prst="rect">
            <a:avLst/>
          </a:prstGeom>
          <a:ln>
            <a:noFill/>
          </a:ln>
        </p:spPr>
        <p:txBody>
          <a:bodyPr vert="horz" lIns="91429" tIns="45714" rIns="91429" bIns="45714"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29" tIns="45714" rIns="91429" bIns="45714" rtlCol="0">
            <a:normAutofit/>
          </a:bodyPr>
          <a:lstStyle/>
          <a:p>
            <a:pPr lvl="0"/>
            <a:r>
              <a:rPr lang="en-US" dirty="0"/>
              <a:t>Click to edit Master text styles</a:t>
            </a:r>
          </a:p>
          <a:p>
            <a:pPr marL="742862" marR="0" lvl="1" indent="-285717" algn="l" defTabSz="914292" rtl="0" eaLnBrk="1" fontAlgn="auto" latinLnBrk="0" hangingPunct="1">
              <a:lnSpc>
                <a:spcPct val="100000"/>
              </a:lnSpc>
              <a:spcBef>
                <a:spcPct val="20000"/>
              </a:spcBef>
              <a:spcAft>
                <a:spcPts val="0"/>
              </a:spcAft>
              <a:buClrTx/>
              <a:buSzTx/>
              <a:buFont typeface="Arial" pitchFamily="34" charset="0"/>
              <a:buChar char="–"/>
              <a:tabLst/>
              <a:defRPr/>
            </a:pPr>
            <a:r>
              <a:rPr lang="en-US" sz="2400" b="1" dirty="0">
                <a:solidFill>
                  <a:srgbClr val="FFC000"/>
                </a:solidFill>
              </a:rPr>
              <a:t>Accent color can be used thus to highlight content</a:t>
            </a:r>
            <a:endParaRPr lang="en-US" sz="2400" dirty="0"/>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p:txBody>
      </p:sp>
      <p:cxnSp>
        <p:nvCxnSpPr>
          <p:cNvPr id="6" name="Straight Connector 5"/>
          <p:cNvCxnSpPr>
            <a:cxnSpLocks/>
          </p:cNvCxnSpPr>
          <p:nvPr userDrawn="1"/>
        </p:nvCxnSpPr>
        <p:spPr>
          <a:xfrm flipH="1">
            <a:off x="2590800" y="381000"/>
            <a:ext cx="929640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203200" y="6614011"/>
            <a:ext cx="117856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28605" y="6597139"/>
            <a:ext cx="580995" cy="276999"/>
          </a:xfrm>
          <a:prstGeom prst="rect">
            <a:avLst/>
          </a:prstGeom>
          <a:noFill/>
        </p:spPr>
        <p:txBody>
          <a:bodyPr wrap="square" rtlCol="0">
            <a:spAutoFit/>
          </a:bodyPr>
          <a:lstStyle/>
          <a:p>
            <a:pPr algn="ctr"/>
            <a:fld id="{11345B3D-9E2B-4648-B8DA-C1967F580BC1}" type="slidenum">
              <a:rPr lang="en-US" sz="1200" smtClean="0">
                <a:solidFill>
                  <a:schemeClr val="accent2"/>
                </a:solidFill>
              </a:rPr>
              <a:pPr algn="ctr"/>
              <a:t>‹#›</a:t>
            </a:fld>
            <a:endParaRPr lang="en-US" sz="1200" dirty="0">
              <a:solidFill>
                <a:schemeClr val="accent2"/>
              </a:solidFill>
            </a:endParaRPr>
          </a:p>
        </p:txBody>
      </p:sp>
      <p:pic>
        <p:nvPicPr>
          <p:cNvPr id="8" name="Picture 7">
            <a:extLst>
              <a:ext uri="{FF2B5EF4-FFF2-40B4-BE49-F238E27FC236}">
                <a16:creationId xmlns:a16="http://schemas.microsoft.com/office/drawing/2014/main" id="{F2629293-7754-8648-BCC5-78368019F21B}"/>
              </a:ext>
            </a:extLst>
          </p:cNvPr>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304803" y="152405"/>
            <a:ext cx="2133599" cy="267941"/>
          </a:xfrm>
          <a:prstGeom prst="rect">
            <a:avLst/>
          </a:prstGeom>
        </p:spPr>
      </p:pic>
    </p:spTree>
    <p:extLst>
      <p:ext uri="{BB962C8B-B14F-4D97-AF65-F5344CB8AC3E}">
        <p14:creationId xmlns:p14="http://schemas.microsoft.com/office/powerpoint/2010/main" val="37525935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292" rtl="0" eaLnBrk="1" latinLnBrk="0" hangingPunct="1">
        <a:spcBef>
          <a:spcPct val="0"/>
        </a:spcBef>
        <a:buNone/>
        <a:defRPr sz="4200" b="1" i="0" kern="1200">
          <a:solidFill>
            <a:srgbClr val="286FB7"/>
          </a:solidFill>
          <a:effectLst/>
          <a:latin typeface="Arial"/>
          <a:ea typeface="+mj-ea"/>
          <a:cs typeface="Arial"/>
        </a:defRPr>
      </a:lvl1pPr>
    </p:titleStyle>
    <p:bodyStyle>
      <a:lvl1pPr marL="342860" indent="-342860" algn="l" defTabSz="914292" rtl="0" eaLnBrk="1" latinLnBrk="0" hangingPunct="1">
        <a:spcBef>
          <a:spcPct val="20000"/>
        </a:spcBef>
        <a:buFont typeface="Arial" pitchFamily="34" charset="0"/>
        <a:buChar char="•"/>
        <a:defRPr sz="2800" kern="1200">
          <a:solidFill>
            <a:srgbClr val="286FB7"/>
          </a:solidFill>
          <a:effectLst/>
          <a:latin typeface="+mn-lt"/>
          <a:ea typeface="+mn-ea"/>
          <a:cs typeface="+mn-cs"/>
        </a:defRPr>
      </a:lvl1pPr>
      <a:lvl2pPr marL="742862" marR="0" indent="-285717" algn="l" defTabSz="914292" rtl="0" eaLnBrk="1" fontAlgn="auto" latinLnBrk="0" hangingPunct="1">
        <a:lnSpc>
          <a:spcPct val="100000"/>
        </a:lnSpc>
        <a:spcBef>
          <a:spcPct val="20000"/>
        </a:spcBef>
        <a:spcAft>
          <a:spcPts val="0"/>
        </a:spcAft>
        <a:buClrTx/>
        <a:buSzTx/>
        <a:buFont typeface="Arial" pitchFamily="34" charset="0"/>
        <a:buChar char="–"/>
        <a:tabLst/>
        <a:defRPr sz="2400" kern="1200">
          <a:solidFill>
            <a:srgbClr val="E68323"/>
          </a:solidFill>
          <a:effectLst/>
          <a:latin typeface="+mn-lt"/>
          <a:ea typeface="+mn-ea"/>
          <a:cs typeface="+mn-cs"/>
        </a:defRPr>
      </a:lvl2pPr>
      <a:lvl3pPr marL="1142865" indent="-228573" algn="l" defTabSz="914292" rtl="0" eaLnBrk="1" latinLnBrk="0" hangingPunct="1">
        <a:spcBef>
          <a:spcPct val="20000"/>
        </a:spcBef>
        <a:buFont typeface="Arial" pitchFamily="34" charset="0"/>
        <a:buChar char="•"/>
        <a:defRPr sz="2000" kern="1200">
          <a:solidFill>
            <a:srgbClr val="286FB7"/>
          </a:solidFill>
          <a:effectLst/>
          <a:latin typeface="+mn-lt"/>
          <a:ea typeface="+mn-ea"/>
          <a:cs typeface="+mn-cs"/>
        </a:defRPr>
      </a:lvl3pPr>
      <a:lvl4pPr marL="1600012" indent="-228573" algn="l" defTabSz="914292" rtl="0" eaLnBrk="1" latinLnBrk="0" hangingPunct="1">
        <a:spcBef>
          <a:spcPct val="20000"/>
        </a:spcBef>
        <a:buFont typeface="Arial" pitchFamily="34" charset="0"/>
        <a:buChar char="–"/>
        <a:defRPr sz="1800" kern="1200">
          <a:solidFill>
            <a:srgbClr val="286FB7"/>
          </a:solidFill>
          <a:effectLst/>
          <a:latin typeface="+mn-lt"/>
          <a:ea typeface="+mn-ea"/>
          <a:cs typeface="+mn-cs"/>
        </a:defRPr>
      </a:lvl4pPr>
      <a:lvl5pPr marL="2057158" marR="0" indent="-228573" algn="l" defTabSz="914292" rtl="0" eaLnBrk="1" fontAlgn="auto" latinLnBrk="0" hangingPunct="1">
        <a:lnSpc>
          <a:spcPct val="100000"/>
        </a:lnSpc>
        <a:spcBef>
          <a:spcPct val="20000"/>
        </a:spcBef>
        <a:spcAft>
          <a:spcPts val="0"/>
        </a:spcAft>
        <a:buClrTx/>
        <a:buSzTx/>
        <a:buFont typeface="Arial" pitchFamily="34" charset="0"/>
        <a:buChar char="»"/>
        <a:tabLst/>
        <a:defRPr sz="2600" kern="1200">
          <a:solidFill>
            <a:srgbClr val="286FB7"/>
          </a:solidFill>
          <a:effectLst/>
          <a:latin typeface="+mn-lt"/>
          <a:ea typeface="+mn-ea"/>
          <a:cs typeface="+mn-cs"/>
        </a:defRPr>
      </a:lvl5pPr>
      <a:lvl6pPr marL="2514304"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0"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7"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2" indent="-228573" algn="l" defTabSz="91429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2" rtl="0" eaLnBrk="1" latinLnBrk="0" hangingPunct="1">
        <a:defRPr sz="1800" kern="1200">
          <a:solidFill>
            <a:schemeClr val="tx1"/>
          </a:solidFill>
          <a:latin typeface="+mn-lt"/>
          <a:ea typeface="+mn-ea"/>
          <a:cs typeface="+mn-cs"/>
        </a:defRPr>
      </a:lvl1pPr>
      <a:lvl2pPr marL="457146" algn="l" defTabSz="914292" rtl="0" eaLnBrk="1" latinLnBrk="0" hangingPunct="1">
        <a:defRPr sz="1800" kern="1200">
          <a:solidFill>
            <a:schemeClr val="tx1"/>
          </a:solidFill>
          <a:latin typeface="+mn-lt"/>
          <a:ea typeface="+mn-ea"/>
          <a:cs typeface="+mn-cs"/>
        </a:defRPr>
      </a:lvl2pPr>
      <a:lvl3pPr marL="914292" algn="l" defTabSz="914292" rtl="0" eaLnBrk="1" latinLnBrk="0" hangingPunct="1">
        <a:defRPr sz="1800" kern="1200">
          <a:solidFill>
            <a:schemeClr val="tx1"/>
          </a:solidFill>
          <a:latin typeface="+mn-lt"/>
          <a:ea typeface="+mn-ea"/>
          <a:cs typeface="+mn-cs"/>
        </a:defRPr>
      </a:lvl3pPr>
      <a:lvl4pPr marL="1371438" algn="l" defTabSz="914292" rtl="0" eaLnBrk="1" latinLnBrk="0" hangingPunct="1">
        <a:defRPr sz="1800" kern="1200">
          <a:solidFill>
            <a:schemeClr val="tx1"/>
          </a:solidFill>
          <a:latin typeface="+mn-lt"/>
          <a:ea typeface="+mn-ea"/>
          <a:cs typeface="+mn-cs"/>
        </a:defRPr>
      </a:lvl4pPr>
      <a:lvl5pPr marL="1828585" algn="l" defTabSz="914292" rtl="0" eaLnBrk="1" latinLnBrk="0" hangingPunct="1">
        <a:defRPr sz="1800" kern="1200">
          <a:solidFill>
            <a:schemeClr val="tx1"/>
          </a:solidFill>
          <a:latin typeface="+mn-lt"/>
          <a:ea typeface="+mn-ea"/>
          <a:cs typeface="+mn-cs"/>
        </a:defRPr>
      </a:lvl5pPr>
      <a:lvl6pPr marL="2285730" algn="l" defTabSz="914292" rtl="0" eaLnBrk="1" latinLnBrk="0" hangingPunct="1">
        <a:defRPr sz="1800" kern="1200">
          <a:solidFill>
            <a:schemeClr val="tx1"/>
          </a:solidFill>
          <a:latin typeface="+mn-lt"/>
          <a:ea typeface="+mn-ea"/>
          <a:cs typeface="+mn-cs"/>
        </a:defRPr>
      </a:lvl6pPr>
      <a:lvl7pPr marL="2742877" algn="l" defTabSz="914292" rtl="0" eaLnBrk="1" latinLnBrk="0" hangingPunct="1">
        <a:defRPr sz="1800" kern="1200">
          <a:solidFill>
            <a:schemeClr val="tx1"/>
          </a:solidFill>
          <a:latin typeface="+mn-lt"/>
          <a:ea typeface="+mn-ea"/>
          <a:cs typeface="+mn-cs"/>
        </a:defRPr>
      </a:lvl7pPr>
      <a:lvl8pPr marL="3200023" algn="l" defTabSz="914292" rtl="0" eaLnBrk="1" latinLnBrk="0" hangingPunct="1">
        <a:defRPr sz="1800" kern="1200">
          <a:solidFill>
            <a:schemeClr val="tx1"/>
          </a:solidFill>
          <a:latin typeface="+mn-lt"/>
          <a:ea typeface="+mn-ea"/>
          <a:cs typeface="+mn-cs"/>
        </a:defRPr>
      </a:lvl8pPr>
      <a:lvl9pPr marL="3657169" algn="l" defTabSz="91429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biopsych.2005.07.029" TargetMode="External"/><Relationship Id="rId2" Type="http://schemas.openxmlformats.org/officeDocument/2006/relationships/hyperlink" Target="https://doi.org/10.1136/bmj.e8508" TargetMode="External"/><Relationship Id="rId1" Type="http://schemas.openxmlformats.org/officeDocument/2006/relationships/slideLayout" Target="../slideLayouts/slideLayout2.xml"/><Relationship Id="rId6" Type="http://schemas.openxmlformats.org/officeDocument/2006/relationships/hyperlink" Target="https://doi.org/10.1016/0165-0327(88)90011-0" TargetMode="External"/><Relationship Id="rId5" Type="http://schemas.openxmlformats.org/officeDocument/2006/relationships/hyperlink" Target="https://doi.org/10.1176/appi.ajp.163.2.225" TargetMode="External"/><Relationship Id="rId4" Type="http://schemas.openxmlformats.org/officeDocument/2006/relationships/hyperlink" Target="https://doi.org/10.1111/j.1399-5618.2007.00559.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16/s0165-1781(02)00227-5" TargetMode="External"/><Relationship Id="rId7" Type="http://schemas.openxmlformats.org/officeDocument/2006/relationships/hyperlink" Target="https://doi.org/10.4088/JCP.11m06912" TargetMode="External"/><Relationship Id="rId2" Type="http://schemas.openxmlformats.org/officeDocument/2006/relationships/hyperlink" Target="https://doi.org/10.4088/jcp.v67n0315" TargetMode="External"/><Relationship Id="rId1" Type="http://schemas.openxmlformats.org/officeDocument/2006/relationships/slideLayout" Target="../slideLayouts/slideLayout2.xml"/><Relationship Id="rId6" Type="http://schemas.openxmlformats.org/officeDocument/2006/relationships/hyperlink" Target="https://doi.org/10.1111/j.1399-5618.2009.00764.x" TargetMode="External"/><Relationship Id="rId5" Type="http://schemas.openxmlformats.org/officeDocument/2006/relationships/hyperlink" Target="https://doi.org/10.1001/archpsyc.1975.01760270079009" TargetMode="External"/><Relationship Id="rId4" Type="http://schemas.openxmlformats.org/officeDocument/2006/relationships/hyperlink" Target="https://doi.org/10.1016/s0165-0327(02)00047-2"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186/1471-2105-8-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fiks.com/2017/11/19/how-random-forests-can-keep-you-from-decision-tre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9330" y="2288060"/>
            <a:ext cx="6866238" cy="1878753"/>
          </a:xfrm>
        </p:spPr>
        <p:txBody>
          <a:bodyPr/>
          <a:lstStyle/>
          <a:p>
            <a:pPr algn="l"/>
            <a:r>
              <a:rPr lang="en-US" sz="2400" dirty="0"/>
              <a:t>Identifying Important Risk Factors for Future Mania in Individuals with Major Depressive Disorder Using Weighted Random Forest Models and the NESARC Dataset</a:t>
            </a:r>
          </a:p>
        </p:txBody>
      </p:sp>
      <p:sp>
        <p:nvSpPr>
          <p:cNvPr id="3" name="Title 1"/>
          <p:cNvSpPr txBox="1">
            <a:spLocks/>
          </p:cNvSpPr>
          <p:nvPr/>
        </p:nvSpPr>
        <p:spPr>
          <a:xfrm>
            <a:off x="6096000" y="4203884"/>
            <a:ext cx="6562124" cy="1981200"/>
          </a:xfrm>
          <a:prstGeom prst="rect">
            <a:avLst/>
          </a:prstGeom>
          <a:ln>
            <a:noFill/>
          </a:ln>
        </p:spPr>
        <p:txBody>
          <a:bodyPr vert="horz" lIns="91429" tIns="45714" rIns="91429" bIns="45714" rtlCol="0" anchor="ctr">
            <a:noAutofit/>
          </a:bodyPr>
          <a:lstStyle>
            <a:lvl1pPr algn="r" defTabSz="914292" rtl="0" eaLnBrk="1" latinLnBrk="0" hangingPunct="1">
              <a:spcBef>
                <a:spcPct val="0"/>
              </a:spcBef>
              <a:buNone/>
              <a:defRPr sz="4200" b="1" i="0" kern="1200">
                <a:solidFill>
                  <a:srgbClr val="286FB7"/>
                </a:solidFill>
                <a:effectLst/>
                <a:latin typeface="Arial"/>
                <a:ea typeface="+mj-ea"/>
                <a:cs typeface="Arial"/>
              </a:defRPr>
            </a:lvl1pPr>
          </a:lstStyle>
          <a:p>
            <a:pPr algn="l"/>
            <a:r>
              <a:rPr lang="en-US" altLang="zh-CN" sz="1800" dirty="0"/>
              <a:t>Jialiang</a:t>
            </a:r>
            <a:r>
              <a:rPr lang="zh-CN" altLang="en-US" sz="1800" dirty="0"/>
              <a:t> </a:t>
            </a:r>
            <a:r>
              <a:rPr lang="en-US" altLang="zh-CN" sz="1800" dirty="0"/>
              <a:t>Hua</a:t>
            </a:r>
            <a:endParaRPr lang="en-US" sz="1800" dirty="0"/>
          </a:p>
          <a:p>
            <a:pPr algn="l"/>
            <a:r>
              <a:rPr lang="en-US" sz="1800" dirty="0"/>
              <a:t>Supervisor</a:t>
            </a:r>
            <a:r>
              <a:rPr lang="en-US" altLang="zh-CN" sz="1800" dirty="0"/>
              <a:t>:</a:t>
            </a:r>
            <a:r>
              <a:rPr lang="zh-CN" altLang="en-US" sz="1800" dirty="0"/>
              <a:t> </a:t>
            </a:r>
            <a:r>
              <a:rPr lang="en-US" altLang="zh-CN" sz="1800" dirty="0"/>
              <a:t>Melanie M. Wall</a:t>
            </a:r>
            <a:endParaRPr lang="en-US" sz="1800" dirty="0"/>
          </a:p>
        </p:txBody>
      </p:sp>
    </p:spTree>
    <p:extLst>
      <p:ext uri="{BB962C8B-B14F-4D97-AF65-F5344CB8AC3E}">
        <p14:creationId xmlns:p14="http://schemas.microsoft.com/office/powerpoint/2010/main" val="3800699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00C7A9-E361-61D4-A434-92A93E6012C8}"/>
              </a:ext>
            </a:extLst>
          </p:cNvPr>
          <p:cNvSpPr>
            <a:spLocks noGrp="1"/>
          </p:cNvSpPr>
          <p:nvPr>
            <p:ph type="title"/>
          </p:nvPr>
        </p:nvSpPr>
        <p:spPr>
          <a:xfrm>
            <a:off x="609600" y="381000"/>
            <a:ext cx="10972800" cy="914400"/>
          </a:xfrm>
        </p:spPr>
        <p:txBody>
          <a:bodyPr/>
          <a:lstStyle/>
          <a:p>
            <a:r>
              <a:rPr lang="en-US" dirty="0"/>
              <a:t>Results</a:t>
            </a:r>
          </a:p>
        </p:txBody>
      </p:sp>
      <p:pic>
        <p:nvPicPr>
          <p:cNvPr id="6" name="Picture 5">
            <a:extLst>
              <a:ext uri="{FF2B5EF4-FFF2-40B4-BE49-F238E27FC236}">
                <a16:creationId xmlns:a16="http://schemas.microsoft.com/office/drawing/2014/main" id="{6C94DE71-8A93-A51B-64E2-5917A51C3AB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082" y="1569308"/>
            <a:ext cx="8367836" cy="5055976"/>
          </a:xfrm>
          <a:prstGeom prst="rect">
            <a:avLst/>
          </a:prstGeom>
        </p:spPr>
      </p:pic>
      <p:sp>
        <p:nvSpPr>
          <p:cNvPr id="7" name="TextBox 6">
            <a:extLst>
              <a:ext uri="{FF2B5EF4-FFF2-40B4-BE49-F238E27FC236}">
                <a16:creationId xmlns:a16="http://schemas.microsoft.com/office/drawing/2014/main" id="{5D8DA7E1-3742-C433-85D3-BA1617777DFC}"/>
              </a:ext>
            </a:extLst>
          </p:cNvPr>
          <p:cNvSpPr txBox="1"/>
          <p:nvPr/>
        </p:nvSpPr>
        <p:spPr>
          <a:xfrm>
            <a:off x="2970785" y="1087736"/>
            <a:ext cx="6250429" cy="369332"/>
          </a:xfrm>
          <a:prstGeom prst="rect">
            <a:avLst/>
          </a:prstGeom>
          <a:noFill/>
        </p:spPr>
        <p:txBody>
          <a:bodyPr wrap="none" rtlCol="0">
            <a:spAutoFit/>
          </a:bodyPr>
          <a:lstStyle/>
          <a:p>
            <a:r>
              <a:rPr lang="en-US" b="1" dirty="0">
                <a:solidFill>
                  <a:schemeClr val="bg2"/>
                </a:solidFill>
                <a:latin typeface="Arial" panose="020B0604020202020204" pitchFamily="34" charset="0"/>
                <a:cs typeface="Arial" panose="020B0604020202020204" pitchFamily="34" charset="0"/>
              </a:rPr>
              <a:t>Fig 2  </a:t>
            </a:r>
            <a:r>
              <a:rPr lang="en-US" dirty="0">
                <a:solidFill>
                  <a:schemeClr val="bg2"/>
                </a:solidFill>
                <a:latin typeface="Arial" panose="020B0604020202020204" pitchFamily="34" charset="0"/>
                <a:cs typeface="Arial" panose="020B0604020202020204" pitchFamily="34" charset="0"/>
              </a:rPr>
              <a:t>Partial dependence plot of categorical variable model</a:t>
            </a:r>
          </a:p>
        </p:txBody>
      </p:sp>
    </p:spTree>
    <p:extLst>
      <p:ext uri="{BB962C8B-B14F-4D97-AF65-F5344CB8AC3E}">
        <p14:creationId xmlns:p14="http://schemas.microsoft.com/office/powerpoint/2010/main" val="159736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00C7A9-E361-61D4-A434-92A93E6012C8}"/>
              </a:ext>
            </a:extLst>
          </p:cNvPr>
          <p:cNvSpPr>
            <a:spLocks noGrp="1"/>
          </p:cNvSpPr>
          <p:nvPr>
            <p:ph type="title"/>
          </p:nvPr>
        </p:nvSpPr>
        <p:spPr>
          <a:xfrm>
            <a:off x="609600" y="381000"/>
            <a:ext cx="10972800" cy="914400"/>
          </a:xfrm>
        </p:spPr>
        <p:txBody>
          <a:bodyPr/>
          <a:lstStyle/>
          <a:p>
            <a:r>
              <a:rPr lang="en-US" dirty="0"/>
              <a:t>Results</a:t>
            </a:r>
          </a:p>
        </p:txBody>
      </p:sp>
      <p:sp>
        <p:nvSpPr>
          <p:cNvPr id="7" name="TextBox 6">
            <a:extLst>
              <a:ext uri="{FF2B5EF4-FFF2-40B4-BE49-F238E27FC236}">
                <a16:creationId xmlns:a16="http://schemas.microsoft.com/office/drawing/2014/main" id="{5D8DA7E1-3742-C433-85D3-BA1617777DFC}"/>
              </a:ext>
            </a:extLst>
          </p:cNvPr>
          <p:cNvSpPr txBox="1"/>
          <p:nvPr/>
        </p:nvSpPr>
        <p:spPr>
          <a:xfrm>
            <a:off x="2970785" y="1087736"/>
            <a:ext cx="6276077" cy="369332"/>
          </a:xfrm>
          <a:prstGeom prst="rect">
            <a:avLst/>
          </a:prstGeom>
          <a:noFill/>
        </p:spPr>
        <p:txBody>
          <a:bodyPr wrap="none" rtlCol="0">
            <a:spAutoFit/>
          </a:bodyPr>
          <a:lstStyle/>
          <a:p>
            <a:r>
              <a:rPr lang="en-US" b="1" dirty="0">
                <a:solidFill>
                  <a:schemeClr val="bg2"/>
                </a:solidFill>
                <a:latin typeface="Arial" panose="020B0604020202020204" pitchFamily="34" charset="0"/>
                <a:cs typeface="Arial" panose="020B0604020202020204" pitchFamily="34" charset="0"/>
              </a:rPr>
              <a:t>Fig 3  </a:t>
            </a:r>
            <a:r>
              <a:rPr lang="en-US" dirty="0">
                <a:solidFill>
                  <a:schemeClr val="bg2"/>
                </a:solidFill>
                <a:latin typeface="Arial" panose="020B0604020202020204" pitchFamily="34" charset="0"/>
                <a:cs typeface="Arial" panose="020B0604020202020204" pitchFamily="34" charset="0"/>
              </a:rPr>
              <a:t>Partial dependence plot of continuous variable model</a:t>
            </a:r>
          </a:p>
        </p:txBody>
      </p:sp>
      <p:pic>
        <p:nvPicPr>
          <p:cNvPr id="3" name="Picture 2" descr="Diagram, engineering drawing&#10;&#10;Description automatically generated">
            <a:extLst>
              <a:ext uri="{FF2B5EF4-FFF2-40B4-BE49-F238E27FC236}">
                <a16:creationId xmlns:a16="http://schemas.microsoft.com/office/drawing/2014/main" id="{31BABFD8-324E-B68A-B2F4-3FE81099AC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017" y="1511929"/>
            <a:ext cx="9469966" cy="4965071"/>
          </a:xfrm>
          <a:prstGeom prst="rect">
            <a:avLst/>
          </a:prstGeom>
        </p:spPr>
      </p:pic>
    </p:spTree>
    <p:extLst>
      <p:ext uri="{BB962C8B-B14F-4D97-AF65-F5344CB8AC3E}">
        <p14:creationId xmlns:p14="http://schemas.microsoft.com/office/powerpoint/2010/main" val="3958693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00C7A9-E361-61D4-A434-92A93E6012C8}"/>
              </a:ext>
            </a:extLst>
          </p:cNvPr>
          <p:cNvSpPr>
            <a:spLocks noGrp="1"/>
          </p:cNvSpPr>
          <p:nvPr>
            <p:ph type="title"/>
          </p:nvPr>
        </p:nvSpPr>
        <p:spPr>
          <a:xfrm>
            <a:off x="609600" y="381000"/>
            <a:ext cx="10972800" cy="914400"/>
          </a:xfrm>
        </p:spPr>
        <p:txBody>
          <a:bodyPr/>
          <a:lstStyle/>
          <a:p>
            <a:r>
              <a:rPr lang="en-US" dirty="0"/>
              <a:t>Results</a:t>
            </a:r>
          </a:p>
        </p:txBody>
      </p:sp>
      <p:sp>
        <p:nvSpPr>
          <p:cNvPr id="7" name="TextBox 6">
            <a:extLst>
              <a:ext uri="{FF2B5EF4-FFF2-40B4-BE49-F238E27FC236}">
                <a16:creationId xmlns:a16="http://schemas.microsoft.com/office/drawing/2014/main" id="{5D8DA7E1-3742-C433-85D3-BA1617777DFC}"/>
              </a:ext>
            </a:extLst>
          </p:cNvPr>
          <p:cNvSpPr txBox="1"/>
          <p:nvPr/>
        </p:nvSpPr>
        <p:spPr>
          <a:xfrm>
            <a:off x="1563329" y="1020234"/>
            <a:ext cx="9777035" cy="369332"/>
          </a:xfrm>
          <a:prstGeom prst="rect">
            <a:avLst/>
          </a:prstGeom>
          <a:noFill/>
        </p:spPr>
        <p:txBody>
          <a:bodyPr wrap="none" rtlCol="0">
            <a:spAutoFit/>
          </a:bodyPr>
          <a:lstStyle/>
          <a:p>
            <a:r>
              <a:rPr lang="en-US" b="1" dirty="0">
                <a:solidFill>
                  <a:schemeClr val="bg2"/>
                </a:solidFill>
                <a:latin typeface="Arial" panose="020B0604020202020204" pitchFamily="34" charset="0"/>
                <a:cs typeface="Arial" panose="020B0604020202020204" pitchFamily="34" charset="0"/>
              </a:rPr>
              <a:t>Fig </a:t>
            </a:r>
            <a:r>
              <a:rPr lang="en-US" altLang="zh-CN" b="1" dirty="0">
                <a:solidFill>
                  <a:schemeClr val="bg2"/>
                </a:solidFill>
                <a:latin typeface="Arial" panose="020B0604020202020204" pitchFamily="34" charset="0"/>
                <a:cs typeface="Arial" panose="020B0604020202020204" pitchFamily="34" charset="0"/>
              </a:rPr>
              <a:t>4</a:t>
            </a:r>
            <a:r>
              <a:rPr lang="en-US" b="1" dirty="0">
                <a:solidFill>
                  <a:schemeClr val="bg2"/>
                </a:solidFill>
                <a:latin typeface="Arial" panose="020B0604020202020204" pitchFamily="34" charset="0"/>
                <a:cs typeface="Arial" panose="020B0604020202020204" pitchFamily="34" charset="0"/>
              </a:rPr>
              <a:t>  </a:t>
            </a:r>
            <a:r>
              <a:rPr lang="en-US" dirty="0">
                <a:solidFill>
                  <a:schemeClr val="bg2"/>
                </a:solidFill>
                <a:latin typeface="Arial" panose="020B0604020202020204" pitchFamily="34" charset="0"/>
                <a:cs typeface="Arial" panose="020B0604020202020204" pitchFamily="34" charset="0"/>
              </a:rPr>
              <a:t>Partial dependence plot</a:t>
            </a:r>
            <a:r>
              <a:rPr lang="zh-CN" altLang="en-US" dirty="0">
                <a:solidFill>
                  <a:schemeClr val="bg2"/>
                </a:solidFill>
                <a:latin typeface="Arial" panose="020B0604020202020204" pitchFamily="34" charset="0"/>
                <a:cs typeface="Arial" panose="020B0604020202020204" pitchFamily="34" charset="0"/>
              </a:rPr>
              <a:t> </a:t>
            </a:r>
            <a:r>
              <a:rPr lang="en-US" altLang="zh-CN" dirty="0">
                <a:solidFill>
                  <a:schemeClr val="bg2"/>
                </a:solidFill>
                <a:latin typeface="Arial" panose="020B0604020202020204" pitchFamily="34" charset="0"/>
                <a:cs typeface="Arial" panose="020B0604020202020204" pitchFamily="34" charset="0"/>
              </a:rPr>
              <a:t>of categorical variable model versus continuous variable model </a:t>
            </a:r>
            <a:endParaRPr lang="en-US" dirty="0">
              <a:solidFill>
                <a:schemeClr val="bg2"/>
              </a:solidFill>
              <a:latin typeface="Arial" panose="020B0604020202020204" pitchFamily="34" charset="0"/>
              <a:cs typeface="Arial" panose="020B0604020202020204" pitchFamily="34" charset="0"/>
            </a:endParaRPr>
          </a:p>
        </p:txBody>
      </p:sp>
      <p:pic>
        <p:nvPicPr>
          <p:cNvPr id="3" name="Picture 2" descr="Engineering drawing&#10;&#10;Description automatically generated">
            <a:extLst>
              <a:ext uri="{FF2B5EF4-FFF2-40B4-BE49-F238E27FC236}">
                <a16:creationId xmlns:a16="http://schemas.microsoft.com/office/drawing/2014/main" id="{5A28A549-4C47-2203-BD43-7A46249BEC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29" y="1483731"/>
            <a:ext cx="9065342" cy="4993269"/>
          </a:xfrm>
          <a:prstGeom prst="rect">
            <a:avLst/>
          </a:prstGeom>
        </p:spPr>
      </p:pic>
    </p:spTree>
    <p:extLst>
      <p:ext uri="{BB962C8B-B14F-4D97-AF65-F5344CB8AC3E}">
        <p14:creationId xmlns:p14="http://schemas.microsoft.com/office/powerpoint/2010/main" val="281998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00C7A9-E361-61D4-A434-92A93E6012C8}"/>
              </a:ext>
            </a:extLst>
          </p:cNvPr>
          <p:cNvSpPr>
            <a:spLocks noGrp="1"/>
          </p:cNvSpPr>
          <p:nvPr>
            <p:ph type="title"/>
          </p:nvPr>
        </p:nvSpPr>
        <p:spPr>
          <a:xfrm>
            <a:off x="609600" y="381000"/>
            <a:ext cx="10972800" cy="914400"/>
          </a:xfrm>
        </p:spPr>
        <p:txBody>
          <a:bodyPr/>
          <a:lstStyle/>
          <a:p>
            <a:r>
              <a:rPr lang="en-US" dirty="0"/>
              <a:t>Results</a:t>
            </a:r>
          </a:p>
        </p:txBody>
      </p:sp>
      <p:sp>
        <p:nvSpPr>
          <p:cNvPr id="7" name="TextBox 6">
            <a:extLst>
              <a:ext uri="{FF2B5EF4-FFF2-40B4-BE49-F238E27FC236}">
                <a16:creationId xmlns:a16="http://schemas.microsoft.com/office/drawing/2014/main" id="{5D8DA7E1-3742-C433-85D3-BA1617777DFC}"/>
              </a:ext>
            </a:extLst>
          </p:cNvPr>
          <p:cNvSpPr txBox="1"/>
          <p:nvPr/>
        </p:nvSpPr>
        <p:spPr>
          <a:xfrm>
            <a:off x="3184327" y="1067192"/>
            <a:ext cx="5032147" cy="369332"/>
          </a:xfrm>
          <a:prstGeom prst="rect">
            <a:avLst/>
          </a:prstGeom>
          <a:noFill/>
        </p:spPr>
        <p:txBody>
          <a:bodyPr wrap="none" rtlCol="0">
            <a:spAutoFit/>
          </a:bodyPr>
          <a:lstStyle/>
          <a:p>
            <a:r>
              <a:rPr lang="en-US" b="1" dirty="0">
                <a:solidFill>
                  <a:schemeClr val="bg2"/>
                </a:solidFill>
                <a:latin typeface="Arial" panose="020B0604020202020204" pitchFamily="34" charset="0"/>
                <a:cs typeface="Arial" panose="020B0604020202020204" pitchFamily="34" charset="0"/>
              </a:rPr>
              <a:t>Fig 5  </a:t>
            </a:r>
            <a:r>
              <a:rPr lang="en-US" dirty="0">
                <a:solidFill>
                  <a:schemeClr val="bg2"/>
                </a:solidFill>
                <a:latin typeface="Arial" panose="020B0604020202020204" pitchFamily="34" charset="0"/>
                <a:cs typeface="Arial" panose="020B0604020202020204" pitchFamily="34" charset="0"/>
              </a:rPr>
              <a:t>Scatter plot of the predicted probabilities</a:t>
            </a:r>
          </a:p>
        </p:txBody>
      </p:sp>
      <p:pic>
        <p:nvPicPr>
          <p:cNvPr id="3" name="Picture 2" descr="Chart, scatter chart&#10;&#10;Description automatically generated">
            <a:extLst>
              <a:ext uri="{FF2B5EF4-FFF2-40B4-BE49-F238E27FC236}">
                <a16:creationId xmlns:a16="http://schemas.microsoft.com/office/drawing/2014/main" id="{87E3FD7D-DEB0-7C72-89D7-0235B2FAEFBA}"/>
              </a:ext>
            </a:extLst>
          </p:cNvPr>
          <p:cNvPicPr>
            <a:picLocks noChangeAspect="1"/>
          </p:cNvPicPr>
          <p:nvPr/>
        </p:nvPicPr>
        <p:blipFill rotWithShape="1">
          <a:blip r:embed="rId2">
            <a:extLst>
              <a:ext uri="{28A0092B-C50C-407E-A947-70E740481C1C}">
                <a14:useLocalDpi xmlns:a14="http://schemas.microsoft.com/office/drawing/2010/main" val="0"/>
              </a:ext>
            </a:extLst>
          </a:blip>
          <a:srcRect b="1791"/>
          <a:stretch/>
        </p:blipFill>
        <p:spPr>
          <a:xfrm>
            <a:off x="6214981" y="2032095"/>
            <a:ext cx="5795301" cy="3758712"/>
          </a:xfrm>
          <a:prstGeom prst="rect">
            <a:avLst/>
          </a:prstGeom>
        </p:spPr>
      </p:pic>
      <p:pic>
        <p:nvPicPr>
          <p:cNvPr id="6" name="Picture 5" descr="Chart, scatter chart&#10;&#10;Description automatically generated">
            <a:extLst>
              <a:ext uri="{FF2B5EF4-FFF2-40B4-BE49-F238E27FC236}">
                <a16:creationId xmlns:a16="http://schemas.microsoft.com/office/drawing/2014/main" id="{BE7EC22F-EBEC-3BF6-784E-D55B470CA9BF}"/>
              </a:ext>
            </a:extLst>
          </p:cNvPr>
          <p:cNvPicPr>
            <a:picLocks noChangeAspect="1"/>
          </p:cNvPicPr>
          <p:nvPr/>
        </p:nvPicPr>
        <p:blipFill rotWithShape="1">
          <a:blip r:embed="rId3">
            <a:extLst>
              <a:ext uri="{28A0092B-C50C-407E-A947-70E740481C1C}">
                <a14:useLocalDpi xmlns:a14="http://schemas.microsoft.com/office/drawing/2010/main" val="0"/>
              </a:ext>
            </a:extLst>
          </a:blip>
          <a:srcRect r="1797"/>
          <a:stretch/>
        </p:blipFill>
        <p:spPr>
          <a:xfrm>
            <a:off x="404526" y="2032095"/>
            <a:ext cx="5691474" cy="3758713"/>
          </a:xfrm>
          <a:prstGeom prst="rect">
            <a:avLst/>
          </a:prstGeom>
        </p:spPr>
      </p:pic>
    </p:spTree>
    <p:extLst>
      <p:ext uri="{BB962C8B-B14F-4D97-AF65-F5344CB8AC3E}">
        <p14:creationId xmlns:p14="http://schemas.microsoft.com/office/powerpoint/2010/main" val="286027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Content Placeholder 2"/>
          <p:cNvSpPr>
            <a:spLocks noGrp="1"/>
          </p:cNvSpPr>
          <p:nvPr>
            <p:ph idx="1"/>
          </p:nvPr>
        </p:nvSpPr>
        <p:spPr/>
        <p:txBody>
          <a:bodyPr>
            <a:normAutofit/>
          </a:bodyPr>
          <a:lstStyle/>
          <a:p>
            <a:pPr marL="285750" indent="-285750">
              <a:spcAft>
                <a:spcPts val="1200"/>
              </a:spcAft>
              <a:buFont typeface="Arial" panose="020B0604020202020204" pitchFamily="34" charset="0"/>
              <a:buChar char="•"/>
            </a:pPr>
            <a:r>
              <a:rPr lang="en-US" sz="2000" dirty="0">
                <a:solidFill>
                  <a:srgbClr val="286FB7"/>
                </a:solidFill>
                <a:latin typeface="Avenir" panose="02000503020000020003" pitchFamily="2" charset="0"/>
              </a:rPr>
              <a:t>The most important risk factors include age at onset of first episode, current age, annual family income, education level and number of lifetime depressive episodes.</a:t>
            </a:r>
          </a:p>
          <a:p>
            <a:pPr marL="285750" indent="-285750">
              <a:spcAft>
                <a:spcPts val="1200"/>
              </a:spcAft>
            </a:pPr>
            <a:r>
              <a:rPr lang="en-US" dirty="0"/>
              <a:t>Our results are highly consistent with previous studies. Younger age, earlier onset, lower family income, Black race/ethnicity, lower education level and increased lifetime depressive episodes are associated with a higher risk of transition from MDD to bipolar disorder.</a:t>
            </a:r>
          </a:p>
          <a:p>
            <a:pPr marL="285750" indent="-285750">
              <a:spcAft>
                <a:spcPts val="1200"/>
              </a:spcAft>
            </a:pPr>
            <a:r>
              <a:rPr lang="en-US" dirty="0"/>
              <a:t>Continuous variable model displays higher importance scores for continuous variables compared to their categorical counterparts in the categorical variable model.</a:t>
            </a:r>
          </a:p>
          <a:p>
            <a:pPr marL="285750" indent="-285750">
              <a:spcAft>
                <a:spcPts val="1200"/>
              </a:spcAft>
            </a:pPr>
            <a:r>
              <a:rPr lang="en-US" dirty="0"/>
              <a:t>The AUC of the pre-processed variable model remains stable even after collapsing the variables and reducing the number of variables from 59 to 21.</a:t>
            </a:r>
          </a:p>
          <a:p>
            <a:pPr marL="285750" indent="-285750">
              <a:spcAft>
                <a:spcPts val="1200"/>
              </a:spcAft>
            </a:pPr>
            <a:r>
              <a:rPr lang="en-US" dirty="0"/>
              <a:t>For true mania cases, the continuous variable model produces higher prediction probabilities than both the categorical and pre-processed variable models.</a:t>
            </a: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p:txBody>
      </p:sp>
    </p:spTree>
    <p:extLst>
      <p:ext uri="{BB962C8B-B14F-4D97-AF65-F5344CB8AC3E}">
        <p14:creationId xmlns:p14="http://schemas.microsoft.com/office/powerpoint/2010/main" val="118872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normAutofit/>
          </a:bodyPr>
          <a:lstStyle/>
          <a:p>
            <a:pPr>
              <a:spcAft>
                <a:spcPts val="1200"/>
              </a:spcAft>
            </a:pPr>
            <a:r>
              <a:rPr lang="en-US" dirty="0"/>
              <a:t>Our findings closely align with a prior study utilizing the same NESARC dataset and objective; however, the previous study employed a logistic regression model instead.</a:t>
            </a:r>
          </a:p>
          <a:p>
            <a:pPr>
              <a:spcAft>
                <a:spcPts val="1200"/>
              </a:spcAft>
            </a:pPr>
            <a:r>
              <a:rPr lang="en-US" dirty="0"/>
              <a:t>Insufficient domain knowledge during the pre-processed variable model development may have limited optimization. Collaborating with domain experts to collapse variables could potentially enhance the model's AUC further.</a:t>
            </a:r>
          </a:p>
          <a:p>
            <a:pPr>
              <a:spcAft>
                <a:spcPts val="1200"/>
              </a:spcAft>
            </a:pPr>
            <a:r>
              <a:rPr lang="en-US" dirty="0"/>
              <a:t>The rise in variable importance for continuous variables may be attributed to the random forest algorithm's inherent feature selection for continuous variables.</a:t>
            </a:r>
          </a:p>
          <a:p>
            <a:pPr>
              <a:spcAft>
                <a:spcPts val="1200"/>
              </a:spcAft>
            </a:pPr>
            <a:r>
              <a:rPr lang="en-US" dirty="0"/>
              <a:t>In this study, we used the class weights derived by prevalence, which might not be optimal. Tuning this parameter could potentially lead to enhanced performance.</a:t>
            </a:r>
          </a:p>
          <a:p>
            <a:pPr>
              <a:spcAft>
                <a:spcPts val="1200"/>
              </a:spcAft>
            </a:pPr>
            <a:endParaRPr lang="en-US" dirty="0"/>
          </a:p>
          <a:p>
            <a:pPr>
              <a:spcAft>
                <a:spcPts val="1200"/>
              </a:spcAft>
            </a:pPr>
            <a:endParaRPr lang="en-US" dirty="0"/>
          </a:p>
          <a:p>
            <a:pPr>
              <a:spcAft>
                <a:spcPts val="1200"/>
              </a:spcAft>
            </a:pPr>
            <a:endParaRPr lang="en-US" dirty="0"/>
          </a:p>
          <a:p>
            <a:pPr>
              <a:spcAft>
                <a:spcPts val="1200"/>
              </a:spcAft>
            </a:pPr>
            <a:endParaRPr lang="en-US" sz="2000" dirty="0">
              <a:solidFill>
                <a:srgbClr val="286FB7"/>
              </a:solidFill>
              <a:latin typeface="Avenir" panose="02000503020000020003" pitchFamily="2" charset="0"/>
            </a:endParaRP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a:p>
            <a:pPr marL="285750" indent="-285750">
              <a:spcAft>
                <a:spcPts val="1200"/>
              </a:spcAft>
              <a:buFont typeface="Arial" panose="020B0604020202020204" pitchFamily="34" charset="0"/>
              <a:buChar char="•"/>
            </a:pPr>
            <a:endParaRPr lang="en-US" sz="2000" dirty="0">
              <a:solidFill>
                <a:srgbClr val="286FB7"/>
              </a:solidFill>
              <a:latin typeface="Avenir" panose="02000503020000020003" pitchFamily="2" charset="0"/>
            </a:endParaRPr>
          </a:p>
        </p:txBody>
      </p:sp>
    </p:spTree>
    <p:extLst>
      <p:ext uri="{BB962C8B-B14F-4D97-AF65-F5344CB8AC3E}">
        <p14:creationId xmlns:p14="http://schemas.microsoft.com/office/powerpoint/2010/main" val="2339369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504567" y="1358900"/>
            <a:ext cx="11182865" cy="5995086"/>
          </a:xfrm>
        </p:spPr>
        <p:txBody>
          <a:bodyPr>
            <a:noAutofit/>
          </a:bodyPr>
          <a:lstStyle/>
          <a:p>
            <a:pPr marL="0" indent="0">
              <a:lnSpc>
                <a:spcPct val="150000"/>
              </a:lnSpc>
              <a:buNone/>
            </a:pPr>
            <a:r>
              <a:rPr lang="en-US" sz="1400" dirty="0"/>
              <a:t>[1] Anderson, I. M., Haddad, P. M., &amp; Scott, J. (2012). Bipolar disorder. BMJ (Clinical research ed.), 345, e8508. </a:t>
            </a:r>
            <a:r>
              <a:rPr lang="en-US" sz="1400" dirty="0">
                <a:hlinkClick r:id="rId2"/>
              </a:rPr>
              <a:t>https://doi.org/10.1136/bmj.e8508</a:t>
            </a:r>
            <a:endParaRPr lang="en-US" sz="1400" dirty="0"/>
          </a:p>
          <a:p>
            <a:pPr marL="0" marR="0" indent="0">
              <a:lnSpc>
                <a:spcPct val="150000"/>
              </a:lnSpc>
              <a:spcBef>
                <a:spcPts val="0"/>
              </a:spcBef>
              <a:spcAft>
                <a:spcPts val="0"/>
              </a:spcAft>
              <a:buNone/>
            </a:pPr>
            <a:r>
              <a:rPr lang="en-US" sz="1400" dirty="0"/>
              <a:t>[2] Perlis, R. H., </a:t>
            </a:r>
            <a:r>
              <a:rPr lang="en-US" sz="1400" dirty="0" err="1"/>
              <a:t>Delbello</a:t>
            </a:r>
            <a:r>
              <a:rPr lang="en-US" sz="1400" dirty="0"/>
              <a:t>, M. P., Miyahara, S., Wisniewski, S. R., Sachs, G. S., Nierenberg, A. A., &amp; STEP-BD investigators (2005). Revisiting depressive-prone bipolar disorder: polarity of initial mood episode and disease course among bipolar I systematic treatment enhancement program for bipolar disorder participants. Biological psychiatry, 58(7), 549–553. </a:t>
            </a:r>
            <a:r>
              <a:rPr lang="en-US" sz="1400" dirty="0">
                <a:hlinkClick r:id="rId3"/>
              </a:rPr>
              <a:t>https://doi.org/10.1016/j.biopsych.2005.07.029</a:t>
            </a:r>
            <a:endParaRPr lang="en-US" sz="1400" dirty="0"/>
          </a:p>
          <a:p>
            <a:pPr marL="0" marR="0" indent="0">
              <a:lnSpc>
                <a:spcPct val="150000"/>
              </a:lnSpc>
              <a:spcBef>
                <a:spcPts val="0"/>
              </a:spcBef>
              <a:spcAft>
                <a:spcPts val="0"/>
              </a:spcAft>
              <a:buNone/>
            </a:pPr>
            <a:r>
              <a:rPr lang="en-US" sz="1400" dirty="0"/>
              <a:t>[3] Mitchell, P. B., Goodwin, G. M., Johnson, G. F., &amp; Hirschfeld, R. M. (2008). Diagnostic guidelines for bipolar depression: a probabilistic approach. Bipolar disorders, 10(1 Pt 2), 144–152. </a:t>
            </a:r>
            <a:r>
              <a:rPr lang="en-US" sz="1400" dirty="0">
                <a:hlinkClick r:id="rId4"/>
              </a:rPr>
              <a:t>https://doi.org/10.1111/j.1399-5618.2007.00559.x</a:t>
            </a:r>
            <a:endParaRPr lang="en-US" sz="1400" dirty="0"/>
          </a:p>
          <a:p>
            <a:pPr marL="0" marR="0" indent="0">
              <a:lnSpc>
                <a:spcPct val="150000"/>
              </a:lnSpc>
              <a:spcBef>
                <a:spcPts val="0"/>
              </a:spcBef>
              <a:spcAft>
                <a:spcPts val="0"/>
              </a:spcAft>
              <a:buNone/>
            </a:pPr>
            <a:r>
              <a:rPr lang="en-US" sz="1400" dirty="0"/>
              <a:t>[4] Schaffer, A., Cairney, J., </a:t>
            </a:r>
            <a:r>
              <a:rPr lang="en-US" sz="1400" dirty="0" err="1"/>
              <a:t>Veldhuizen</a:t>
            </a:r>
            <a:r>
              <a:rPr lang="en-US" sz="1400" dirty="0"/>
              <a:t>, S., </a:t>
            </a:r>
            <a:r>
              <a:rPr lang="en-US" sz="1400" dirty="0" err="1"/>
              <a:t>Kurdyak</a:t>
            </a:r>
            <a:r>
              <a:rPr lang="en-US" sz="1400" dirty="0"/>
              <a:t>, P., Cheung, A., &amp; Levitt, A. (2010). A population-based analysis of distinguishers of bipolar disorder from major depressive disorder. Journal of Affective Disorders, Mar 9.</a:t>
            </a:r>
          </a:p>
          <a:p>
            <a:pPr marL="0" marR="0" indent="0">
              <a:lnSpc>
                <a:spcPct val="150000"/>
              </a:lnSpc>
              <a:spcBef>
                <a:spcPts val="0"/>
              </a:spcBef>
              <a:spcAft>
                <a:spcPts val="0"/>
              </a:spcAft>
              <a:buNone/>
            </a:pPr>
            <a:r>
              <a:rPr lang="en-US" sz="1400" dirty="0"/>
              <a:t>[5] Perlis, R. H., Brown, E., Baker, R. W., &amp; Nierenberg, A. A. (2006). Clinical features of bipolar depression versus major depressive disorder in large multicenter trials. The American journal of psychiatry, 163(2), 225–231. </a:t>
            </a:r>
            <a:r>
              <a:rPr lang="en-US" sz="1400" dirty="0">
                <a:hlinkClick r:id="rId5"/>
              </a:rPr>
              <a:t>https://doi.org/10.1176/appi.ajp.163.2.225</a:t>
            </a:r>
            <a:endParaRPr lang="en-US" sz="1400" dirty="0"/>
          </a:p>
          <a:p>
            <a:pPr marL="0" marR="0" indent="0">
              <a:lnSpc>
                <a:spcPct val="150000"/>
              </a:lnSpc>
              <a:spcBef>
                <a:spcPts val="0"/>
              </a:spcBef>
              <a:spcAft>
                <a:spcPts val="0"/>
              </a:spcAft>
              <a:buNone/>
            </a:pPr>
            <a:r>
              <a:rPr lang="en-US" sz="1400" dirty="0"/>
              <a:t>[6] Andreasen, N. C., Grove, W. M., Coryell, W. H., Endicott, J., &amp; Clayton, P. J. (1988). Bipolar versus unipolar and primary versus secondary affective disorder: which diagnosis takes precedence?. Journal of affective disorders, 15(1), 69–80. </a:t>
            </a:r>
            <a:r>
              <a:rPr lang="en-US" sz="1400" dirty="0">
                <a:hlinkClick r:id="rId6"/>
              </a:rPr>
              <a:t>https://doi.org/10.1016/0165-0327(88)90011-0</a:t>
            </a:r>
            <a:endParaRPr lang="en-US" sz="1400" dirty="0"/>
          </a:p>
        </p:txBody>
      </p:sp>
    </p:spTree>
    <p:extLst>
      <p:ext uri="{BB962C8B-B14F-4D97-AF65-F5344CB8AC3E}">
        <p14:creationId xmlns:p14="http://schemas.microsoft.com/office/powerpoint/2010/main" val="33224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E39BE-AA9A-AD51-2A2B-71559B8E27E6}"/>
              </a:ext>
            </a:extLst>
          </p:cNvPr>
          <p:cNvSpPr>
            <a:spLocks noGrp="1"/>
          </p:cNvSpPr>
          <p:nvPr>
            <p:ph idx="1"/>
          </p:nvPr>
        </p:nvSpPr>
        <p:spPr>
          <a:xfrm>
            <a:off x="494270" y="1295400"/>
            <a:ext cx="11088130" cy="5753100"/>
          </a:xfrm>
        </p:spPr>
        <p:txBody>
          <a:bodyPr>
            <a:normAutofit/>
          </a:bodyPr>
          <a:lstStyle/>
          <a:p>
            <a:pPr marL="0" marR="0" indent="0">
              <a:lnSpc>
                <a:spcPct val="150000"/>
              </a:lnSpc>
              <a:spcBef>
                <a:spcPts val="0"/>
              </a:spcBef>
              <a:spcAft>
                <a:spcPts val="0"/>
              </a:spcAft>
              <a:buNone/>
            </a:pPr>
            <a:r>
              <a:rPr lang="en-US" sz="1400" dirty="0"/>
              <a:t>[7] Solomon, D. A., Leon, A. C., Maser, J. D., Truman, C. J., Coryell, W., Endicott, J., Teres, J. J., &amp; Keller, M. B. (2006). Distinguishing bipolar major depression from unipolar major depression with the screening assessment of depression-polarity (SAD-P). The Journal of clinical psychiatry, 67(3), 434–442. </a:t>
            </a:r>
            <a:r>
              <a:rPr lang="en-US" sz="1400" dirty="0">
                <a:hlinkClick r:id="rId2"/>
              </a:rPr>
              <a:t>https://doi.org/10.4088/jcp.v67n0315</a:t>
            </a:r>
            <a:endParaRPr lang="en-US" sz="1400" dirty="0"/>
          </a:p>
          <a:p>
            <a:pPr marL="0" marR="0" indent="0">
              <a:lnSpc>
                <a:spcPct val="150000"/>
              </a:lnSpc>
              <a:spcBef>
                <a:spcPts val="0"/>
              </a:spcBef>
              <a:spcAft>
                <a:spcPts val="0"/>
              </a:spcAft>
              <a:buNone/>
            </a:pPr>
            <a:r>
              <a:rPr lang="en-US" sz="1400" dirty="0"/>
              <a:t>[8] </a:t>
            </a:r>
            <a:r>
              <a:rPr lang="en-US" sz="1400" dirty="0" err="1"/>
              <a:t>Serretti</a:t>
            </a:r>
            <a:r>
              <a:rPr lang="en-US" sz="1400" dirty="0"/>
              <a:t>, A., </a:t>
            </a:r>
            <a:r>
              <a:rPr lang="en-US" sz="1400" dirty="0" err="1"/>
              <a:t>Mandelli</a:t>
            </a:r>
            <a:r>
              <a:rPr lang="en-US" sz="1400" dirty="0"/>
              <a:t>, L., </a:t>
            </a:r>
            <a:r>
              <a:rPr lang="en-US" sz="1400" dirty="0" err="1"/>
              <a:t>Lattuada</a:t>
            </a:r>
            <a:r>
              <a:rPr lang="en-US" sz="1400" dirty="0"/>
              <a:t>, E., </a:t>
            </a:r>
            <a:r>
              <a:rPr lang="en-US" sz="1400" dirty="0" err="1"/>
              <a:t>Cusin</a:t>
            </a:r>
            <a:r>
              <a:rPr lang="en-US" sz="1400" dirty="0"/>
              <a:t>, C., &amp; </a:t>
            </a:r>
            <a:r>
              <a:rPr lang="en-US" sz="1400" dirty="0" err="1"/>
              <a:t>Smeraldi</a:t>
            </a:r>
            <a:r>
              <a:rPr lang="en-US" sz="1400" dirty="0"/>
              <a:t>, E. (2002). Clinical and demographic features of mood disorder subtypes. Psychiatry research, 112(3), 195–210. </a:t>
            </a:r>
            <a:r>
              <a:rPr lang="en-US" sz="1400" dirty="0">
                <a:hlinkClick r:id="rId3"/>
              </a:rPr>
              <a:t>https://doi.org/10.1016/s0165-1781(02)00227-5</a:t>
            </a:r>
            <a:endParaRPr lang="en-US" sz="1400" dirty="0"/>
          </a:p>
          <a:p>
            <a:pPr marL="0" marR="0" indent="0">
              <a:lnSpc>
                <a:spcPct val="150000"/>
              </a:lnSpc>
              <a:spcBef>
                <a:spcPts val="0"/>
              </a:spcBef>
              <a:spcAft>
                <a:spcPts val="0"/>
              </a:spcAft>
              <a:buNone/>
            </a:pPr>
            <a:r>
              <a:rPr lang="en-US" sz="1400" dirty="0"/>
              <a:t>[9] </a:t>
            </a:r>
            <a:r>
              <a:rPr lang="en-US" sz="1400" dirty="0" err="1"/>
              <a:t>Benazzi</a:t>
            </a:r>
            <a:r>
              <a:rPr lang="en-US" sz="1400" dirty="0"/>
              <a:t> F. (2003). Clinical differences between bipolar II depression and unipolar major depressive disorder: lack of an effect of age. Journal of affective disorders, 75(2), 191–195. </a:t>
            </a:r>
            <a:r>
              <a:rPr lang="en-US" sz="1400" dirty="0">
                <a:hlinkClick r:id="rId4"/>
              </a:rPr>
              <a:t>https://doi.org/10.1016/s0165-0327(02)00047-2</a:t>
            </a:r>
            <a:endParaRPr lang="en-US" sz="1400" dirty="0"/>
          </a:p>
          <a:p>
            <a:pPr marL="0" marR="0" indent="0">
              <a:lnSpc>
                <a:spcPct val="150000"/>
              </a:lnSpc>
              <a:spcBef>
                <a:spcPts val="0"/>
              </a:spcBef>
              <a:spcAft>
                <a:spcPts val="0"/>
              </a:spcAft>
              <a:buNone/>
            </a:pPr>
            <a:r>
              <a:rPr lang="en-US" sz="1400" dirty="0"/>
              <a:t>[10] </a:t>
            </a:r>
            <a:r>
              <a:rPr lang="en-US" sz="1400" dirty="0" err="1"/>
              <a:t>Guze</a:t>
            </a:r>
            <a:r>
              <a:rPr lang="en-US" sz="1400" dirty="0"/>
              <a:t>, S. B., Woodruff, R. A., Jr, &amp; Clayton, P. J. (1975). The significance of psychotic affective disorders. Archives of general psychiatry, 32(9), 1147–1150. </a:t>
            </a:r>
            <a:r>
              <a:rPr lang="en-US" sz="1400" dirty="0">
                <a:hlinkClick r:id="rId5"/>
              </a:rPr>
              <a:t>https://doi.org/10.1001/archpsyc.1975.01760270079009</a:t>
            </a:r>
            <a:endParaRPr lang="en-US" sz="1400" dirty="0"/>
          </a:p>
          <a:p>
            <a:pPr marL="0" marR="0" indent="0">
              <a:lnSpc>
                <a:spcPct val="150000"/>
              </a:lnSpc>
              <a:spcBef>
                <a:spcPts val="0"/>
              </a:spcBef>
              <a:spcAft>
                <a:spcPts val="0"/>
              </a:spcAft>
              <a:buNone/>
            </a:pPr>
            <a:r>
              <a:rPr lang="en-US" sz="1400" dirty="0"/>
              <a:t>[11] Perlis, R. H., </a:t>
            </a:r>
            <a:r>
              <a:rPr lang="en-US" sz="1400" dirty="0" err="1"/>
              <a:t>Ostacher</a:t>
            </a:r>
            <a:r>
              <a:rPr lang="en-US" sz="1400" dirty="0"/>
              <a:t>, M. J., </a:t>
            </a:r>
            <a:r>
              <a:rPr lang="en-US" sz="1400" dirty="0" err="1"/>
              <a:t>Uher</a:t>
            </a:r>
            <a:r>
              <a:rPr lang="en-US" sz="1400" dirty="0"/>
              <a:t>, R., Nierenberg, A. A., </a:t>
            </a:r>
            <a:r>
              <a:rPr lang="en-US" sz="1400" dirty="0" err="1"/>
              <a:t>Casamassima</a:t>
            </a:r>
            <a:r>
              <a:rPr lang="en-US" sz="1400" dirty="0"/>
              <a:t>, F., </a:t>
            </a:r>
            <a:r>
              <a:rPr lang="en-US" sz="1400" dirty="0" err="1"/>
              <a:t>Kansky</a:t>
            </a:r>
            <a:r>
              <a:rPr lang="en-US" sz="1400" dirty="0"/>
              <a:t>, C., Calabrese, J. R., </a:t>
            </a:r>
            <a:r>
              <a:rPr lang="en-US" sz="1400" dirty="0" err="1"/>
              <a:t>Thase</a:t>
            </a:r>
            <a:r>
              <a:rPr lang="en-US" sz="1400" dirty="0"/>
              <a:t>, M., &amp; Sachs, G. S. (2009). Stability of symptoms across major depressive episodes in bipolar disorder. Bipolar disorders, 11(8), 867–875. </a:t>
            </a:r>
            <a:r>
              <a:rPr lang="en-US" sz="1400" dirty="0">
                <a:hlinkClick r:id="rId6"/>
              </a:rPr>
              <a:t>https://doi.org/10.1111/j.1399-5618.2009.00764.x</a:t>
            </a:r>
            <a:endParaRPr lang="en-US" sz="1400" dirty="0"/>
          </a:p>
          <a:p>
            <a:pPr marL="0" marR="0" indent="0">
              <a:lnSpc>
                <a:spcPct val="150000"/>
              </a:lnSpc>
              <a:spcBef>
                <a:spcPts val="0"/>
              </a:spcBef>
              <a:spcAft>
                <a:spcPts val="0"/>
              </a:spcAft>
              <a:buNone/>
            </a:pPr>
            <a:r>
              <a:rPr lang="en-US" sz="1400" dirty="0"/>
              <a:t>[12] Gilman, S. E., Dupuy, J. M., &amp; Perlis, R. H. (2012). Risks for the transition from major depressive disorder to bipolar disorder in the National Epidemiologic Survey on Alcohol and Related Conditions. The Journal of clinical psychiatry, 73(6), 829–836. </a:t>
            </a:r>
            <a:r>
              <a:rPr lang="en-US" sz="1400" dirty="0">
                <a:hlinkClick r:id="rId7"/>
              </a:rPr>
              <a:t>https://doi.org/10.4088/JCP.11m06912</a:t>
            </a:r>
            <a:endParaRPr lang="en-US" sz="1400" dirty="0"/>
          </a:p>
          <a:p>
            <a:endParaRPr lang="en-US" sz="1400" dirty="0"/>
          </a:p>
        </p:txBody>
      </p:sp>
      <p:sp>
        <p:nvSpPr>
          <p:cNvPr id="4" name="Title 1">
            <a:extLst>
              <a:ext uri="{FF2B5EF4-FFF2-40B4-BE49-F238E27FC236}">
                <a16:creationId xmlns:a16="http://schemas.microsoft.com/office/drawing/2014/main" id="{260D24DB-38A0-38CA-B16D-C54627FD6E17}"/>
              </a:ext>
            </a:extLst>
          </p:cNvPr>
          <p:cNvSpPr>
            <a:spLocks noGrp="1"/>
          </p:cNvSpPr>
          <p:nvPr>
            <p:ph type="title"/>
          </p:nvPr>
        </p:nvSpPr>
        <p:spPr>
          <a:xfrm>
            <a:off x="609600" y="381000"/>
            <a:ext cx="10972800" cy="914400"/>
          </a:xfrm>
        </p:spPr>
        <p:txBody>
          <a:bodyPr/>
          <a:lstStyle/>
          <a:p>
            <a:r>
              <a:rPr lang="en-US" dirty="0"/>
              <a:t>Reference</a:t>
            </a:r>
          </a:p>
        </p:txBody>
      </p:sp>
    </p:spTree>
    <p:extLst>
      <p:ext uri="{BB962C8B-B14F-4D97-AF65-F5344CB8AC3E}">
        <p14:creationId xmlns:p14="http://schemas.microsoft.com/office/powerpoint/2010/main" val="4252907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779FA-1F43-C574-6B46-094183492AEA}"/>
              </a:ext>
            </a:extLst>
          </p:cNvPr>
          <p:cNvSpPr>
            <a:spLocks noGrp="1"/>
          </p:cNvSpPr>
          <p:nvPr>
            <p:ph idx="1"/>
          </p:nvPr>
        </p:nvSpPr>
        <p:spPr/>
        <p:txBody>
          <a:bodyPr>
            <a:normAutofit/>
          </a:bodyPr>
          <a:lstStyle/>
          <a:p>
            <a:pPr marL="0" marR="0" indent="0">
              <a:lnSpc>
                <a:spcPct val="150000"/>
              </a:lnSpc>
              <a:spcBef>
                <a:spcPts val="0"/>
              </a:spcBef>
              <a:spcAft>
                <a:spcPts val="0"/>
              </a:spcAft>
              <a:buNone/>
            </a:pPr>
            <a:r>
              <a:rPr lang="en-US" sz="1400" dirty="0"/>
              <a:t>[13] Chen, C. (2004). Using random forest to learn imbalanced data (Doctoral dissertation). Department of Statistics, University of California, Berkeley.</a:t>
            </a:r>
          </a:p>
          <a:p>
            <a:pPr marL="0" marR="0" indent="0">
              <a:lnSpc>
                <a:spcPct val="150000"/>
              </a:lnSpc>
              <a:spcBef>
                <a:spcPts val="0"/>
              </a:spcBef>
              <a:spcAft>
                <a:spcPts val="0"/>
              </a:spcAft>
              <a:buNone/>
            </a:pPr>
            <a:r>
              <a:rPr lang="en-US" sz="1400" dirty="0"/>
              <a:t>[14] Strobl, C., </a:t>
            </a:r>
            <a:r>
              <a:rPr lang="en-US" sz="1400" dirty="0" err="1"/>
              <a:t>Boulesteix</a:t>
            </a:r>
            <a:r>
              <a:rPr lang="en-US" sz="1400" dirty="0"/>
              <a:t>, A. L., </a:t>
            </a:r>
            <a:r>
              <a:rPr lang="en-US" sz="1400" dirty="0" err="1"/>
              <a:t>Zeileis</a:t>
            </a:r>
            <a:r>
              <a:rPr lang="en-US" sz="1400" dirty="0"/>
              <a:t>, A., &amp; </a:t>
            </a:r>
            <a:r>
              <a:rPr lang="en-US" sz="1400" dirty="0" err="1"/>
              <a:t>Hothorn</a:t>
            </a:r>
            <a:r>
              <a:rPr lang="en-US" sz="1400" dirty="0"/>
              <a:t>, T. (2007). Bias in random forest variable importance measures: illustrations, sources and a solution. BMC bioinformatics, 8, 25. </a:t>
            </a:r>
            <a:r>
              <a:rPr lang="en-US" sz="1400" dirty="0">
                <a:hlinkClick r:id="rId2"/>
              </a:rPr>
              <a:t>https://doi.org/10.1186/1471-2105-8-25</a:t>
            </a:r>
            <a:endParaRPr lang="en-US" sz="1400" dirty="0"/>
          </a:p>
          <a:p>
            <a:endParaRPr lang="en-US" sz="1400" dirty="0"/>
          </a:p>
        </p:txBody>
      </p:sp>
      <p:sp>
        <p:nvSpPr>
          <p:cNvPr id="4" name="Title 1">
            <a:extLst>
              <a:ext uri="{FF2B5EF4-FFF2-40B4-BE49-F238E27FC236}">
                <a16:creationId xmlns:a16="http://schemas.microsoft.com/office/drawing/2014/main" id="{29D0D774-22C2-C564-A57A-CF2D46428AD5}"/>
              </a:ext>
            </a:extLst>
          </p:cNvPr>
          <p:cNvSpPr>
            <a:spLocks noGrp="1"/>
          </p:cNvSpPr>
          <p:nvPr>
            <p:ph type="title"/>
          </p:nvPr>
        </p:nvSpPr>
        <p:spPr>
          <a:xfrm>
            <a:off x="609600" y="381000"/>
            <a:ext cx="10972800" cy="914400"/>
          </a:xfrm>
        </p:spPr>
        <p:txBody>
          <a:bodyPr/>
          <a:lstStyle/>
          <a:p>
            <a:r>
              <a:rPr lang="en-US" dirty="0"/>
              <a:t>Reference</a:t>
            </a:r>
          </a:p>
        </p:txBody>
      </p:sp>
    </p:spTree>
    <p:extLst>
      <p:ext uri="{BB962C8B-B14F-4D97-AF65-F5344CB8AC3E}">
        <p14:creationId xmlns:p14="http://schemas.microsoft.com/office/powerpoint/2010/main" val="90751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Background/Introduction </a:t>
            </a:r>
          </a:p>
        </p:txBody>
      </p:sp>
      <p:sp>
        <p:nvSpPr>
          <p:cNvPr id="5" name="Content Placeholder 4">
            <a:extLst>
              <a:ext uri="{FF2B5EF4-FFF2-40B4-BE49-F238E27FC236}">
                <a16:creationId xmlns:a16="http://schemas.microsoft.com/office/drawing/2014/main" id="{1C4FF6A8-C24C-5A48-9CF2-88B186467946}"/>
              </a:ext>
            </a:extLst>
          </p:cNvPr>
          <p:cNvSpPr>
            <a:spLocks noGrp="1"/>
          </p:cNvSpPr>
          <p:nvPr>
            <p:ph idx="1"/>
          </p:nvPr>
        </p:nvSpPr>
        <p:spPr/>
        <p:txBody>
          <a:bodyPr/>
          <a:lstStyle/>
          <a:p>
            <a:r>
              <a:rPr lang="en-US" dirty="0"/>
              <a:t>Most individuals with bipolar disorder undergo one or more major depressive episodes prior to their first manic episode. </a:t>
            </a:r>
          </a:p>
          <a:p>
            <a:endParaRPr lang="en-US" dirty="0"/>
          </a:p>
          <a:p>
            <a:r>
              <a:rPr lang="en-US" dirty="0"/>
              <a:t>Identifying individuals with unipolar depression who are at high risk for a manic episode, and potential progression to bipolar disorder, allows for targeted interventions, symptom surveillance, and possible preventative research.</a:t>
            </a:r>
          </a:p>
          <a:p>
            <a:endParaRPr lang="en-US" dirty="0"/>
          </a:p>
          <a:p>
            <a:r>
              <a:rPr lang="en-US" dirty="0"/>
              <a:t>My project aimed to identify important risk factors for future mania in individuals with major depressive disorder using the National Epidemiologic Survey on Alcohol and Related Conditions (NESARC) dataset and the Weighted Random Forest algorithm.</a:t>
            </a:r>
          </a:p>
        </p:txBody>
      </p:sp>
    </p:spTree>
    <p:extLst>
      <p:ext uri="{BB962C8B-B14F-4D97-AF65-F5344CB8AC3E}">
        <p14:creationId xmlns:p14="http://schemas.microsoft.com/office/powerpoint/2010/main" val="400722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pPr>
              <a:spcAft>
                <a:spcPts val="1200"/>
              </a:spcAft>
            </a:pPr>
            <a:r>
              <a:rPr lang="en-US" dirty="0"/>
              <a:t>The National Epidemiologic Survey on Alcohol and Related Conditions (NESARC) </a:t>
            </a:r>
            <a:r>
              <a:rPr lang="en-US" altLang="zh-CN" dirty="0"/>
              <a:t>is</a:t>
            </a:r>
            <a:r>
              <a:rPr lang="en-US" dirty="0"/>
              <a:t> a nationally representative household</a:t>
            </a:r>
            <a:r>
              <a:rPr lang="zh-CN" altLang="en-US" dirty="0"/>
              <a:t> </a:t>
            </a:r>
            <a:r>
              <a:rPr lang="en-US" dirty="0"/>
              <a:t>survey of 43,093 participants that covered alcohol, drug and psychiatric disorders, risk factors, and consequences. </a:t>
            </a:r>
          </a:p>
          <a:p>
            <a:pPr>
              <a:spcAft>
                <a:spcPts val="1200"/>
              </a:spcAft>
            </a:pPr>
            <a:r>
              <a:rPr lang="en-US" dirty="0"/>
              <a:t>Wave 1 of the NESARC was conducted in 2001-2002. Three years later, Wave 2 follow-up re-interviews were conducted with 34,653 of the original participants.</a:t>
            </a:r>
          </a:p>
          <a:p>
            <a:pPr>
              <a:spcAft>
                <a:spcPts val="1200"/>
              </a:spcAft>
            </a:pPr>
            <a:r>
              <a:rPr lang="en-US" dirty="0"/>
              <a:t>We investigated the clinical and social</a:t>
            </a:r>
            <a:r>
              <a:rPr lang="zh-CN" altLang="en-US" dirty="0"/>
              <a:t> </a:t>
            </a:r>
            <a:r>
              <a:rPr lang="en-US" dirty="0"/>
              <a:t>determinants of the transition from Major Depressive Disorder (MDD) to bipolar disorder </a:t>
            </a:r>
            <a:r>
              <a:rPr lang="en-US" altLang="zh-CN" dirty="0"/>
              <a:t>based</a:t>
            </a:r>
            <a:r>
              <a:rPr lang="zh-CN" altLang="en-US" dirty="0"/>
              <a:t> </a:t>
            </a:r>
            <a:r>
              <a:rPr lang="en-US" altLang="zh-CN" dirty="0"/>
              <a:t>on</a:t>
            </a:r>
            <a:r>
              <a:rPr lang="zh-CN" altLang="en-US" dirty="0"/>
              <a:t> </a:t>
            </a:r>
            <a:r>
              <a:rPr lang="en-US" altLang="zh-CN" dirty="0"/>
              <a:t>the</a:t>
            </a:r>
            <a:r>
              <a:rPr lang="zh-CN" altLang="en-US" dirty="0"/>
              <a:t> </a:t>
            </a:r>
            <a:r>
              <a:rPr lang="en-US" altLang="zh-CN" dirty="0"/>
              <a:t>NESARC</a:t>
            </a:r>
            <a:r>
              <a:rPr lang="zh-CN" altLang="en-US" dirty="0"/>
              <a:t> </a:t>
            </a:r>
            <a:r>
              <a:rPr lang="en-US" altLang="zh-CN" dirty="0"/>
              <a:t>dataset</a:t>
            </a:r>
            <a:r>
              <a:rPr lang="en-US" dirty="0"/>
              <a:t>. </a:t>
            </a:r>
          </a:p>
          <a:p>
            <a:pPr>
              <a:spcAft>
                <a:spcPts val="1200"/>
              </a:spcAft>
            </a:pPr>
            <a:r>
              <a:rPr lang="en-US" altLang="zh-CN" dirty="0"/>
              <a:t>Our</a:t>
            </a:r>
            <a:r>
              <a:rPr lang="zh-CN" altLang="en-US" dirty="0"/>
              <a:t> </a:t>
            </a:r>
            <a:r>
              <a:rPr lang="en-US" altLang="zh-CN" dirty="0"/>
              <a:t>analytic</a:t>
            </a:r>
            <a:r>
              <a:rPr lang="zh-CN" altLang="en-US" dirty="0"/>
              <a:t> </a:t>
            </a:r>
            <a:r>
              <a:rPr lang="en-US" altLang="zh-CN" dirty="0"/>
              <a:t>sample</a:t>
            </a:r>
            <a:r>
              <a:rPr lang="en-US" dirty="0"/>
              <a:t> included all Wave 1 participants with MDD diagnosis, as defined in NESARC by lifetime </a:t>
            </a:r>
            <a:r>
              <a:rPr lang="en-US" altLang="zh-CN" dirty="0"/>
              <a:t>MDD</a:t>
            </a:r>
            <a:r>
              <a:rPr lang="zh-CN" altLang="en-US" dirty="0"/>
              <a:t> </a:t>
            </a:r>
            <a:r>
              <a:rPr lang="en-US" dirty="0"/>
              <a:t>history without lifetime manic or hypomanic episode</a:t>
            </a:r>
            <a:r>
              <a:rPr lang="en-US" altLang="zh-CN" dirty="0"/>
              <a:t>.</a:t>
            </a:r>
            <a:r>
              <a:rPr lang="en-US" dirty="0"/>
              <a:t> Weighted Random Forest was employed to identify risk factors for a manic episode occurring during the</a:t>
            </a:r>
            <a:r>
              <a:rPr lang="zh-CN" altLang="en-US" dirty="0"/>
              <a:t> </a:t>
            </a:r>
            <a:r>
              <a:rPr lang="en-US" dirty="0"/>
              <a:t>study's three-year follow-up period.</a:t>
            </a:r>
          </a:p>
          <a:p>
            <a:pPr>
              <a:spcAft>
                <a:spcPts val="600"/>
              </a:spcAft>
            </a:pPr>
            <a:endParaRPr lang="en-US" dirty="0"/>
          </a:p>
          <a:p>
            <a:pPr>
              <a:spcAft>
                <a:spcPts val="600"/>
              </a:spcAft>
            </a:pPr>
            <a:endParaRPr lang="en-US" dirty="0"/>
          </a:p>
        </p:txBody>
      </p:sp>
    </p:spTree>
    <p:extLst>
      <p:ext uri="{BB962C8B-B14F-4D97-AF65-F5344CB8AC3E}">
        <p14:creationId xmlns:p14="http://schemas.microsoft.com/office/powerpoint/2010/main" val="2944849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radar chart&#10;&#10;Description automatically generated">
            <a:extLst>
              <a:ext uri="{FF2B5EF4-FFF2-40B4-BE49-F238E27FC236}">
                <a16:creationId xmlns:a16="http://schemas.microsoft.com/office/drawing/2014/main" id="{DAA7B886-B63C-8B0C-5621-6651BFD456B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6288"/>
          <a:stretch/>
        </p:blipFill>
        <p:spPr>
          <a:xfrm>
            <a:off x="6890123" y="3889605"/>
            <a:ext cx="4803488" cy="2572247"/>
          </a:xfrm>
          <a:prstGeom prst="rect">
            <a:avLst/>
          </a:prstGeom>
        </p:spPr>
      </p:pic>
      <p:sp>
        <p:nvSpPr>
          <p:cNvPr id="2" name="Title 1">
            <a:extLst>
              <a:ext uri="{FF2B5EF4-FFF2-40B4-BE49-F238E27FC236}">
                <a16:creationId xmlns:a16="http://schemas.microsoft.com/office/drawing/2014/main" id="{94564750-54AD-F5E6-D74E-84A54DD2316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11738D70-5790-757E-E086-0AEFF85BEB31}"/>
              </a:ext>
            </a:extLst>
          </p:cNvPr>
          <p:cNvSpPr>
            <a:spLocks noGrp="1"/>
          </p:cNvSpPr>
          <p:nvPr>
            <p:ph idx="1"/>
          </p:nvPr>
        </p:nvSpPr>
        <p:spPr/>
        <p:txBody>
          <a:bodyPr>
            <a:normAutofit/>
          </a:bodyPr>
          <a:lstStyle/>
          <a:p>
            <a:pPr>
              <a:spcAft>
                <a:spcPts val="1200"/>
              </a:spcAft>
            </a:pPr>
            <a:r>
              <a:rPr lang="en-US" dirty="0"/>
              <a:t>Due to class imbalance (mania : not developing mania = 341 : 4878), we chose the weighted random forest algorithm for its effectiveness in handling imbalanced data.</a:t>
            </a:r>
          </a:p>
          <a:p>
            <a:pPr>
              <a:spcAft>
                <a:spcPts val="1200"/>
              </a:spcAft>
            </a:pPr>
            <a:r>
              <a:rPr lang="en-US" dirty="0"/>
              <a:t>Mania samples have little influence during the progress of classification using common random forest algorithm. </a:t>
            </a:r>
          </a:p>
          <a:p>
            <a:pPr>
              <a:spcAft>
                <a:spcPts val="1200"/>
              </a:spcAft>
            </a:pPr>
            <a:r>
              <a:rPr lang="en-US" dirty="0"/>
              <a:t>By assigning higher penalties to misclassified instances from the minority class, Weighted Random Forest enhances the model's ability to accurately predict outcomes for underrepresented groups.</a:t>
            </a:r>
          </a:p>
        </p:txBody>
      </p:sp>
    </p:spTree>
    <p:extLst>
      <p:ext uri="{BB962C8B-B14F-4D97-AF65-F5344CB8AC3E}">
        <p14:creationId xmlns:p14="http://schemas.microsoft.com/office/powerpoint/2010/main" val="1206494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 letter&#10;&#10;Description automatically generated">
            <a:extLst>
              <a:ext uri="{FF2B5EF4-FFF2-40B4-BE49-F238E27FC236}">
                <a16:creationId xmlns:a16="http://schemas.microsoft.com/office/drawing/2014/main" id="{4B5DA41F-5513-9E48-4CCC-C9D10824C8C3}"/>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4880" r="6883"/>
          <a:stretch/>
        </p:blipFill>
        <p:spPr>
          <a:xfrm>
            <a:off x="746760" y="1295400"/>
            <a:ext cx="4754881" cy="3529584"/>
          </a:xfrm>
          <a:noFill/>
        </p:spPr>
      </p:pic>
      <mc:AlternateContent xmlns:mc="http://schemas.openxmlformats.org/markup-compatibility/2006">
        <mc:Choice xmlns:a14="http://schemas.microsoft.com/office/drawing/2010/main" Requires="a14">
          <p:sp>
            <p:nvSpPr>
              <p:cNvPr id="10" name="Content Placeholder 3">
                <a:extLst>
                  <a:ext uri="{FF2B5EF4-FFF2-40B4-BE49-F238E27FC236}">
                    <a16:creationId xmlns:a16="http://schemas.microsoft.com/office/drawing/2014/main" id="{67F108E4-03FD-7967-7AC4-0F98259BBDCC}"/>
                  </a:ext>
                </a:extLst>
              </p:cNvPr>
              <p:cNvSpPr>
                <a:spLocks noGrp="1"/>
              </p:cNvSpPr>
              <p:nvPr>
                <p:ph sz="half" idx="2"/>
              </p:nvPr>
            </p:nvSpPr>
            <p:spPr>
              <a:xfrm>
                <a:off x="5596169" y="1295400"/>
                <a:ext cx="6017740" cy="5327822"/>
              </a:xfrm>
            </p:spPr>
            <p:txBody>
              <a:bodyPr>
                <a:normAutofit/>
              </a:bodyPr>
              <a:lstStyle/>
              <a:p>
                <a:pPr>
                  <a:spcBef>
                    <a:spcPts val="0"/>
                  </a:spcBef>
                  <a:spcAft>
                    <a:spcPts val="1200"/>
                  </a:spcAft>
                </a:pPr>
                <a:r>
                  <a:rPr lang="en-US" sz="2000" dirty="0">
                    <a:latin typeface="Avenir" panose="02000503020000020003" pitchFamily="2" charset="0"/>
                  </a:rPr>
                  <a:t>Weighted Random Forest method was utilized to handle imbalanced data.</a:t>
                </a:r>
              </a:p>
              <a:p>
                <a:pPr>
                  <a:spcBef>
                    <a:spcPts val="0"/>
                  </a:spcBef>
                  <a:spcAft>
                    <a:spcPts val="1200"/>
                  </a:spcAft>
                </a:pPr>
                <a:r>
                  <a:rPr lang="en-US" sz="2000" dirty="0">
                    <a:latin typeface="Avenir" panose="02000503020000020003" pitchFamily="2" charset="0"/>
                  </a:rPr>
                  <a:t>Each class is assigned a weight, and the minority class is given larger weight while the majority is given smaller weight.</a:t>
                </a:r>
              </a:p>
              <a:p>
                <a:pPr>
                  <a:spcBef>
                    <a:spcPts val="0"/>
                  </a:spcBef>
                  <a:spcAft>
                    <a:spcPts val="1200"/>
                  </a:spcAft>
                </a:pPr>
                <a:r>
                  <a:rPr lang="en-US" sz="2000" dirty="0">
                    <a:latin typeface="Avenir" panose="02000503020000020003" pitchFamily="2" charset="0"/>
                  </a:rPr>
                  <a:t>During tree induction, the Gini criterion for finding splits would be affected by the formula on the left, where </a:t>
                </a:r>
                <a14:m>
                  <m:oMath xmlns:m="http://schemas.openxmlformats.org/officeDocument/2006/math">
                    <m:r>
                      <a:rPr lang="en-US" sz="2000">
                        <a:latin typeface="Cambria Math" panose="02040503050406030204" pitchFamily="18" charset="0"/>
                      </a:rPr>
                      <m:t>𝑁</m:t>
                    </m:r>
                  </m:oMath>
                </a14:m>
                <a:r>
                  <a:rPr lang="en-US" sz="2000" dirty="0">
                    <a:latin typeface="Avenir" panose="02000503020000020003" pitchFamily="2" charset="0"/>
                  </a:rPr>
                  <a:t> is parent node,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𝑁</m:t>
                        </m:r>
                      </m:e>
                      <m:sub>
                        <m:r>
                          <a:rPr lang="en-US" sz="2000">
                            <a:latin typeface="Cambria Math" panose="02040503050406030204" pitchFamily="18" charset="0"/>
                          </a:rPr>
                          <m:t>𝐿</m:t>
                        </m:r>
                      </m:sub>
                    </m:sSub>
                  </m:oMath>
                </a14:m>
                <a:r>
                  <a:rPr lang="en-US" sz="2000" dirty="0">
                    <a:latin typeface="Avenir" panose="02000503020000020003" pitchFamily="2" charset="0"/>
                  </a:rPr>
                  <a:t>,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𝑁</m:t>
                        </m:r>
                      </m:e>
                      <m:sub>
                        <m:r>
                          <a:rPr lang="en-US" sz="2000">
                            <a:latin typeface="Cambria Math" panose="02040503050406030204" pitchFamily="18" charset="0"/>
                          </a:rPr>
                          <m:t>𝑅</m:t>
                        </m:r>
                      </m:sub>
                    </m:sSub>
                  </m:oMath>
                </a14:m>
                <a:r>
                  <a:rPr lang="en-US" sz="2000" dirty="0">
                    <a:latin typeface="Avenir" panose="02000503020000020003" pitchFamily="2" charset="0"/>
                  </a:rPr>
                  <a:t> are left and right child node respectively.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𝑊</m:t>
                        </m:r>
                      </m:e>
                      <m:sub>
                        <m:r>
                          <a:rPr lang="en-US" sz="2000">
                            <a:latin typeface="Cambria Math" panose="02040503050406030204" pitchFamily="18" charset="0"/>
                          </a:rPr>
                          <m:t>𝑗</m:t>
                        </m:r>
                      </m:sub>
                    </m:sSub>
                  </m:oMath>
                </a14:m>
                <a:r>
                  <a:rPr lang="en-US" sz="2000" dirty="0">
                    <a:latin typeface="Avenir" panose="02000503020000020003" pitchFamily="2" charset="0"/>
                  </a:rPr>
                  <a:t> is the weight of class j;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𝑛</m:t>
                        </m:r>
                      </m:e>
                      <m:sub>
                        <m:r>
                          <a:rPr lang="en-US" sz="2000">
                            <a:latin typeface="Cambria Math" panose="02040503050406030204" pitchFamily="18" charset="0"/>
                          </a:rPr>
                          <m:t>𝑗</m:t>
                        </m:r>
                      </m:sub>
                    </m:sSub>
                  </m:oMath>
                </a14:m>
                <a:r>
                  <a:rPr lang="en-US" sz="2000" dirty="0">
                    <a:latin typeface="Avenir" panose="02000503020000020003" pitchFamily="2" charset="0"/>
                  </a:rPr>
                  <a:t> is the sample size of class j,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m:t>
                        </m:r>
                      </m:e>
                      <m:sub>
                        <m:r>
                          <a:rPr lang="en-US" sz="2000">
                            <a:latin typeface="Cambria Math" panose="02040503050406030204" pitchFamily="18" charset="0"/>
                          </a:rPr>
                          <m:t>𝑖</m:t>
                        </m:r>
                      </m:sub>
                    </m:sSub>
                  </m:oMath>
                </a14:m>
                <a:r>
                  <a:rPr lang="en-US" sz="2000" dirty="0">
                    <a:latin typeface="Avenir" panose="02000503020000020003" pitchFamily="2" charset="0"/>
                  </a:rPr>
                  <a:t> is the decrement of node impurity.</a:t>
                </a:r>
              </a:p>
              <a:p>
                <a:pPr>
                  <a:spcBef>
                    <a:spcPts val="0"/>
                  </a:spcBef>
                  <a:spcAft>
                    <a:spcPts val="1200"/>
                  </a:spcAft>
                </a:pPr>
                <a:r>
                  <a:rPr lang="en-US" sz="2000" dirty="0">
                    <a:latin typeface="Avenir" panose="02000503020000020003" pitchFamily="2" charset="0"/>
                  </a:rPr>
                  <a:t>The final class prediction of the forest is determined by aggregating the weighted vote from each individual tree.</a:t>
                </a:r>
                <a:endParaRPr lang="en-US" sz="2000" b="0" dirty="0">
                  <a:latin typeface="Avenir" panose="02000503020000020003" pitchFamily="2" charset="0"/>
                </a:endParaRPr>
              </a:p>
              <a:p>
                <a:pPr>
                  <a:spcBef>
                    <a:spcPts val="0"/>
                  </a:spcBef>
                </a:pPr>
                <a:endParaRPr lang="en-US" sz="2000" dirty="0">
                  <a:latin typeface="Avenir" panose="02000503020000020003" pitchFamily="2" charset="0"/>
                </a:endParaRPr>
              </a:p>
            </p:txBody>
          </p:sp>
        </mc:Choice>
        <mc:Fallback>
          <p:sp>
            <p:nvSpPr>
              <p:cNvPr id="10" name="Content Placeholder 3">
                <a:extLst>
                  <a:ext uri="{FF2B5EF4-FFF2-40B4-BE49-F238E27FC236}">
                    <a16:creationId xmlns:a16="http://schemas.microsoft.com/office/drawing/2014/main" id="{67F108E4-03FD-7967-7AC4-0F98259BBDCC}"/>
                  </a:ext>
                </a:extLst>
              </p:cNvPr>
              <p:cNvSpPr>
                <a:spLocks noGrp="1" noRot="1" noChangeAspect="1" noMove="1" noResize="1" noEditPoints="1" noAdjustHandles="1" noChangeArrowheads="1" noChangeShapeType="1" noTextEdit="1"/>
              </p:cNvSpPr>
              <p:nvPr>
                <p:ph sz="half" idx="2"/>
              </p:nvPr>
            </p:nvSpPr>
            <p:spPr>
              <a:xfrm>
                <a:off x="5596169" y="1295400"/>
                <a:ext cx="6017740" cy="5327822"/>
              </a:xfrm>
              <a:blipFill>
                <a:blip r:embed="rId4"/>
                <a:stretch>
                  <a:fillRect l="-842" t="-714" r="-2105"/>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72777D60-D5FC-F9EE-FC0E-8D232E389A7B}"/>
              </a:ext>
            </a:extLst>
          </p:cNvPr>
          <p:cNvSpPr>
            <a:spLocks noGrp="1"/>
          </p:cNvSpPr>
          <p:nvPr>
            <p:ph type="title"/>
          </p:nvPr>
        </p:nvSpPr>
        <p:spPr>
          <a:xfrm>
            <a:off x="609600" y="381000"/>
            <a:ext cx="10972800" cy="914400"/>
          </a:xfrm>
        </p:spPr>
        <p:txBody>
          <a:bodyPr/>
          <a:lstStyle/>
          <a:p>
            <a:pPr algn="l"/>
            <a:r>
              <a:rPr lang="en-US" dirty="0">
                <a:latin typeface="Circular Std Book" panose="020B0604020101020102" pitchFamily="34" charset="77"/>
              </a:rPr>
              <a:t>Methods</a:t>
            </a:r>
          </a:p>
        </p:txBody>
      </p:sp>
      <p:pic>
        <p:nvPicPr>
          <p:cNvPr id="14" name="Picture 13" descr="Text&#10;&#10;Description automatically generated with medium confidence">
            <a:extLst>
              <a:ext uri="{FF2B5EF4-FFF2-40B4-BE49-F238E27FC236}">
                <a16:creationId xmlns:a16="http://schemas.microsoft.com/office/drawing/2014/main" id="{1820E4F7-D977-1187-2187-6F2ABBC16C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525" y="5095103"/>
            <a:ext cx="4396773" cy="967946"/>
          </a:xfrm>
          <a:prstGeom prst="rect">
            <a:avLst/>
          </a:prstGeom>
        </p:spPr>
      </p:pic>
    </p:spTree>
    <p:extLst>
      <p:ext uri="{BB962C8B-B14F-4D97-AF65-F5344CB8AC3E}">
        <p14:creationId xmlns:p14="http://schemas.microsoft.com/office/powerpoint/2010/main" val="1280907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CA5CD-D97B-2FAB-6D05-92D98234616F}"/>
              </a:ext>
            </a:extLst>
          </p:cNvPr>
          <p:cNvSpPr>
            <a:spLocks noGrp="1"/>
          </p:cNvSpPr>
          <p:nvPr>
            <p:ph idx="1"/>
          </p:nvPr>
        </p:nvSpPr>
        <p:spPr>
          <a:xfrm>
            <a:off x="609600" y="1451924"/>
            <a:ext cx="10972800" cy="4673595"/>
          </a:xfrm>
        </p:spPr>
        <p:txBody>
          <a:bodyPr/>
          <a:lstStyle/>
          <a:p>
            <a:pPr>
              <a:spcAft>
                <a:spcPts val="1200"/>
              </a:spcAft>
            </a:pPr>
            <a:r>
              <a:rPr lang="en-US" dirty="0"/>
              <a:t>We selected the variables based on previous literature. </a:t>
            </a:r>
          </a:p>
          <a:p>
            <a:pPr>
              <a:spcAft>
                <a:spcPts val="1200"/>
              </a:spcAft>
            </a:pPr>
            <a:r>
              <a:rPr lang="en-US" dirty="0"/>
              <a:t>We included in our model participant demographic characteristics, clinical characteristics of depression, lifetime psychiatric disorders, and past-year stressors.</a:t>
            </a:r>
          </a:p>
          <a:p>
            <a:endParaRPr lang="en-US" dirty="0"/>
          </a:p>
          <a:p>
            <a:endParaRPr lang="en-US" dirty="0"/>
          </a:p>
          <a:p>
            <a:endParaRPr lang="en-US" dirty="0"/>
          </a:p>
          <a:p>
            <a:pPr marL="0" indent="0">
              <a:buNone/>
            </a:pPr>
            <a:endParaRPr lang="en-US" dirty="0"/>
          </a:p>
        </p:txBody>
      </p:sp>
      <p:sp>
        <p:nvSpPr>
          <p:cNvPr id="8" name="Title 1">
            <a:extLst>
              <a:ext uri="{FF2B5EF4-FFF2-40B4-BE49-F238E27FC236}">
                <a16:creationId xmlns:a16="http://schemas.microsoft.com/office/drawing/2014/main" id="{FE6C89ED-F7A3-9325-BD5B-8D431523D2EA}"/>
              </a:ext>
            </a:extLst>
          </p:cNvPr>
          <p:cNvSpPr>
            <a:spLocks noGrp="1"/>
          </p:cNvSpPr>
          <p:nvPr>
            <p:ph type="title"/>
          </p:nvPr>
        </p:nvSpPr>
        <p:spPr>
          <a:xfrm>
            <a:off x="609600" y="381000"/>
            <a:ext cx="10972800" cy="914400"/>
          </a:xfrm>
        </p:spPr>
        <p:txBody>
          <a:bodyPr/>
          <a:lstStyle/>
          <a:p>
            <a:r>
              <a:rPr lang="en-US" dirty="0"/>
              <a:t>Methods</a:t>
            </a:r>
          </a:p>
        </p:txBody>
      </p:sp>
      <p:graphicFrame>
        <p:nvGraphicFramePr>
          <p:cNvPr id="12" name="Table 12">
            <a:extLst>
              <a:ext uri="{FF2B5EF4-FFF2-40B4-BE49-F238E27FC236}">
                <a16:creationId xmlns:a16="http://schemas.microsoft.com/office/drawing/2014/main" id="{50F4627F-465F-A221-2C91-FB880796D628}"/>
              </a:ext>
            </a:extLst>
          </p:cNvPr>
          <p:cNvGraphicFramePr>
            <a:graphicFrameLocks noGrp="1"/>
          </p:cNvGraphicFramePr>
          <p:nvPr>
            <p:extLst>
              <p:ext uri="{D42A27DB-BD31-4B8C-83A1-F6EECF244321}">
                <p14:modId xmlns:p14="http://schemas.microsoft.com/office/powerpoint/2010/main" val="1325910164"/>
              </p:ext>
            </p:extLst>
          </p:nvPr>
        </p:nvGraphicFramePr>
        <p:xfrm>
          <a:off x="1697337" y="2892311"/>
          <a:ext cx="8797325" cy="3233208"/>
        </p:xfrm>
        <a:graphic>
          <a:graphicData uri="http://schemas.openxmlformats.org/drawingml/2006/table">
            <a:tbl>
              <a:tblPr firstRow="1" bandRow="1">
                <a:tableStyleId>{5C22544A-7EE6-4342-B048-85BDC9FD1C3A}</a:tableStyleId>
              </a:tblPr>
              <a:tblGrid>
                <a:gridCol w="2282769">
                  <a:extLst>
                    <a:ext uri="{9D8B030D-6E8A-4147-A177-3AD203B41FA5}">
                      <a16:colId xmlns:a16="http://schemas.microsoft.com/office/drawing/2014/main" val="1768899466"/>
                    </a:ext>
                  </a:extLst>
                </a:gridCol>
                <a:gridCol w="6514556">
                  <a:extLst>
                    <a:ext uri="{9D8B030D-6E8A-4147-A177-3AD203B41FA5}">
                      <a16:colId xmlns:a16="http://schemas.microsoft.com/office/drawing/2014/main" val="286416390"/>
                    </a:ext>
                  </a:extLst>
                </a:gridCol>
              </a:tblGrid>
              <a:tr h="382164">
                <a:tc>
                  <a:txBody>
                    <a:bodyPr/>
                    <a:lstStyle/>
                    <a:p>
                      <a:pPr algn="l"/>
                      <a:r>
                        <a:rPr lang="en-US" sz="1600" b="0" kern="1200" dirty="0">
                          <a:solidFill>
                            <a:schemeClr val="bg2"/>
                          </a:solidFill>
                          <a:effectLst/>
                          <a:latin typeface="Avenir" panose="02000503020000020003" pitchFamily="2" charset="0"/>
                          <a:ea typeface="+mn-ea"/>
                          <a:cs typeface="+mn-cs"/>
                        </a:rPr>
                        <a:t>Category</a:t>
                      </a:r>
                    </a:p>
                  </a:txBody>
                  <a:tcPr/>
                </a:tc>
                <a:tc>
                  <a:txBody>
                    <a:bodyPr/>
                    <a:lstStyle/>
                    <a:p>
                      <a:pPr marL="0" algn="l" defTabSz="914292" rtl="0" eaLnBrk="1" latinLnBrk="0" hangingPunct="1"/>
                      <a:r>
                        <a:rPr lang="en-US" sz="1600" b="0" kern="1200" dirty="0">
                          <a:solidFill>
                            <a:schemeClr val="bg2"/>
                          </a:solidFill>
                          <a:effectLst/>
                          <a:latin typeface="Avenir" panose="02000503020000020003" pitchFamily="2" charset="0"/>
                          <a:ea typeface="+mn-ea"/>
                          <a:cs typeface="+mn-cs"/>
                        </a:rPr>
                        <a:t>Variables</a:t>
                      </a:r>
                    </a:p>
                  </a:txBody>
                  <a:tcPr/>
                </a:tc>
                <a:extLst>
                  <a:ext uri="{0D108BD9-81ED-4DB2-BD59-A6C34878D82A}">
                    <a16:rowId xmlns:a16="http://schemas.microsoft.com/office/drawing/2014/main" val="1782899397"/>
                  </a:ext>
                </a:extLst>
              </a:tr>
              <a:tr h="382164">
                <a:tc>
                  <a:txBody>
                    <a:bodyPr/>
                    <a:lstStyle/>
                    <a:p>
                      <a:pPr marL="0" algn="l" defTabSz="914292" rtl="0" eaLnBrk="1" latinLnBrk="0" hangingPunct="1"/>
                      <a:r>
                        <a:rPr lang="en-US" sz="1600" b="0" kern="1200" dirty="0">
                          <a:solidFill>
                            <a:schemeClr val="bg2"/>
                          </a:solidFill>
                          <a:effectLst/>
                          <a:latin typeface="Avenir" panose="02000503020000020003" pitchFamily="2" charset="0"/>
                          <a:ea typeface="+mn-ea"/>
                          <a:cs typeface="+mn-cs"/>
                        </a:rPr>
                        <a:t>Demographic factors </a:t>
                      </a:r>
                    </a:p>
                  </a:txBody>
                  <a:tcPr/>
                </a:tc>
                <a:tc>
                  <a:txBody>
                    <a:bodyPr/>
                    <a:lstStyle/>
                    <a:p>
                      <a:pPr marL="0" algn="l" defTabSz="914292" rtl="0" eaLnBrk="1" latinLnBrk="0" hangingPunct="1"/>
                      <a:r>
                        <a:rPr lang="en-US" sz="1600" b="1" kern="1200" dirty="0">
                          <a:solidFill>
                            <a:schemeClr val="bg2"/>
                          </a:solidFill>
                          <a:effectLst/>
                          <a:latin typeface="Avenir" panose="02000503020000020003" pitchFamily="2" charset="0"/>
                          <a:ea typeface="+mn-ea"/>
                          <a:cs typeface="+mn-cs"/>
                        </a:rPr>
                        <a:t>age</a:t>
                      </a:r>
                      <a:r>
                        <a:rPr lang="en-US" sz="1600" b="0" kern="1200" dirty="0">
                          <a:solidFill>
                            <a:schemeClr val="bg2"/>
                          </a:solidFill>
                          <a:effectLst/>
                          <a:latin typeface="Avenir" panose="02000503020000020003" pitchFamily="2" charset="0"/>
                          <a:ea typeface="+mn-ea"/>
                          <a:cs typeface="+mn-cs"/>
                        </a:rPr>
                        <a:t>, sex, race, educational attainment</a:t>
                      </a:r>
                    </a:p>
                  </a:txBody>
                  <a:tcPr/>
                </a:tc>
                <a:extLst>
                  <a:ext uri="{0D108BD9-81ED-4DB2-BD59-A6C34878D82A}">
                    <a16:rowId xmlns:a16="http://schemas.microsoft.com/office/drawing/2014/main" val="961220614"/>
                  </a:ext>
                </a:extLst>
              </a:tr>
              <a:tr h="382164">
                <a:tc>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Clinical characteristics of depression</a:t>
                      </a:r>
                    </a:p>
                  </a:txBody>
                  <a:tcPr/>
                </a:tc>
                <a:tc>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sz="1600" b="1" kern="1200" dirty="0">
                          <a:solidFill>
                            <a:schemeClr val="bg2"/>
                          </a:solidFill>
                          <a:effectLst/>
                          <a:latin typeface="Avenir" panose="02000503020000020003" pitchFamily="2" charset="0"/>
                          <a:ea typeface="+mn-ea"/>
                          <a:cs typeface="+mn-cs"/>
                        </a:rPr>
                        <a:t>age at onset</a:t>
                      </a:r>
                      <a:r>
                        <a:rPr lang="en-US" sz="1600" b="0" kern="1200" dirty="0">
                          <a:solidFill>
                            <a:schemeClr val="bg2"/>
                          </a:solidFill>
                          <a:effectLst/>
                          <a:latin typeface="Avenir" panose="02000503020000020003" pitchFamily="2" charset="0"/>
                          <a:ea typeface="+mn-ea"/>
                          <a:cs typeface="+mn-cs"/>
                        </a:rPr>
                        <a:t>, first depression onset in the past year, presence of atypical features (3 variables), </a:t>
                      </a:r>
                      <a:r>
                        <a:rPr lang="en-US" sz="1600" b="1" kern="1200" dirty="0">
                          <a:solidFill>
                            <a:schemeClr val="bg2"/>
                          </a:solidFill>
                          <a:effectLst/>
                          <a:latin typeface="Avenir" panose="02000503020000020003" pitchFamily="2" charset="0"/>
                          <a:ea typeface="+mn-ea"/>
                          <a:cs typeface="+mn-cs"/>
                        </a:rPr>
                        <a:t>number of lifetime depressive episodes</a:t>
                      </a:r>
                      <a:r>
                        <a:rPr lang="en-US" sz="1600" b="0" kern="1200" dirty="0">
                          <a:solidFill>
                            <a:schemeClr val="bg2"/>
                          </a:solidFill>
                          <a:effectLst/>
                          <a:latin typeface="Avenir" panose="02000503020000020003" pitchFamily="2" charset="0"/>
                          <a:ea typeface="+mn-ea"/>
                          <a:cs typeface="+mn-cs"/>
                        </a:rPr>
                        <a:t>, </a:t>
                      </a:r>
                      <a:r>
                        <a:rPr lang="en-US" sz="1600" b="1" kern="1200" dirty="0">
                          <a:solidFill>
                            <a:schemeClr val="bg2"/>
                          </a:solidFill>
                          <a:effectLst/>
                          <a:latin typeface="Avenir" panose="02000503020000020003" pitchFamily="2" charset="0"/>
                          <a:ea typeface="+mn-ea"/>
                          <a:cs typeface="+mn-cs"/>
                        </a:rPr>
                        <a:t>high family history loading of depression</a:t>
                      </a:r>
                      <a:r>
                        <a:rPr lang="en-US" sz="1600" b="0" kern="1200" dirty="0">
                          <a:solidFill>
                            <a:schemeClr val="bg2"/>
                          </a:solidFill>
                          <a:effectLst/>
                          <a:latin typeface="Avenir" panose="02000503020000020003" pitchFamily="2" charset="0"/>
                          <a:ea typeface="+mn-ea"/>
                          <a:cs typeface="+mn-cs"/>
                        </a:rPr>
                        <a:t> (14 variables)</a:t>
                      </a:r>
                    </a:p>
                  </a:txBody>
                  <a:tcPr/>
                </a:tc>
                <a:extLst>
                  <a:ext uri="{0D108BD9-81ED-4DB2-BD59-A6C34878D82A}">
                    <a16:rowId xmlns:a16="http://schemas.microsoft.com/office/drawing/2014/main" val="3921234844"/>
                  </a:ext>
                </a:extLst>
              </a:tr>
              <a:tr h="382164">
                <a:tc>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Lifetime psychiatric disorders</a:t>
                      </a:r>
                    </a:p>
                  </a:txBody>
                  <a:tcPr/>
                </a:tc>
                <a:tc>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panic disorder, social phobia, generalized anxiety disorder, alcohol dependence (2 variables), nicotine dependence, cannabis abuse or dependence (2 variables), other substance dependence (17 variables)</a:t>
                      </a:r>
                    </a:p>
                  </a:txBody>
                  <a:tcPr/>
                </a:tc>
                <a:extLst>
                  <a:ext uri="{0D108BD9-81ED-4DB2-BD59-A6C34878D82A}">
                    <a16:rowId xmlns:a16="http://schemas.microsoft.com/office/drawing/2014/main" val="1355723540"/>
                  </a:ext>
                </a:extLst>
              </a:tr>
              <a:tr h="382164">
                <a:tc>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Past-year stressors</a:t>
                      </a:r>
                    </a:p>
                  </a:txBody>
                  <a:tcPr/>
                </a:tc>
                <a:tc>
                  <a:txBody>
                    <a:bodyPr/>
                    <a:lstStyle/>
                    <a:p>
                      <a:pPr marL="0" marR="0" lvl="0" indent="0" algn="l"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social support group problems (3 variables), social environmental problems (2 variables), occupational problems (4 variables), </a:t>
                      </a:r>
                      <a:r>
                        <a:rPr lang="en-US" sz="1600" b="1" kern="1200" dirty="0">
                          <a:solidFill>
                            <a:schemeClr val="bg2"/>
                          </a:solidFill>
                          <a:effectLst/>
                          <a:latin typeface="Avenir" panose="02000503020000020003" pitchFamily="2" charset="0"/>
                          <a:ea typeface="+mn-ea"/>
                          <a:cs typeface="+mn-cs"/>
                        </a:rPr>
                        <a:t>economic problems </a:t>
                      </a:r>
                    </a:p>
                  </a:txBody>
                  <a:tcPr/>
                </a:tc>
                <a:extLst>
                  <a:ext uri="{0D108BD9-81ED-4DB2-BD59-A6C34878D82A}">
                    <a16:rowId xmlns:a16="http://schemas.microsoft.com/office/drawing/2014/main" val="970408287"/>
                  </a:ext>
                </a:extLst>
              </a:tr>
            </a:tbl>
          </a:graphicData>
        </a:graphic>
      </p:graphicFrame>
    </p:spTree>
    <p:extLst>
      <p:ext uri="{BB962C8B-B14F-4D97-AF65-F5344CB8AC3E}">
        <p14:creationId xmlns:p14="http://schemas.microsoft.com/office/powerpoint/2010/main" val="74272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7CA5CD-D97B-2FAB-6D05-92D98234616F}"/>
              </a:ext>
            </a:extLst>
          </p:cNvPr>
          <p:cNvSpPr>
            <a:spLocks noGrp="1"/>
          </p:cNvSpPr>
          <p:nvPr>
            <p:ph idx="1"/>
          </p:nvPr>
        </p:nvSpPr>
        <p:spPr>
          <a:xfrm>
            <a:off x="609600" y="1600208"/>
            <a:ext cx="10972800" cy="4673595"/>
          </a:xfrm>
        </p:spPr>
        <p:txBody>
          <a:bodyPr/>
          <a:lstStyle/>
          <a:p>
            <a:pPr>
              <a:spcAft>
                <a:spcPts val="1200"/>
              </a:spcAft>
            </a:pPr>
            <a:r>
              <a:rPr lang="en-US" dirty="0"/>
              <a:t>We built three weighted random forest models as follows:</a:t>
            </a:r>
          </a:p>
          <a:p>
            <a:pPr marL="914352" lvl="1" indent="-514350">
              <a:spcAft>
                <a:spcPts val="1200"/>
              </a:spcAft>
              <a:buFont typeface="+mj-lt"/>
              <a:buAutoNum type="romanUcPeriod"/>
            </a:pPr>
            <a:r>
              <a:rPr lang="en-US" sz="1800" dirty="0"/>
              <a:t>Model 1 (Categorical variable model) used only categorical variables, with all continuous variables transformed into categorical ones (tertiles). </a:t>
            </a:r>
          </a:p>
          <a:p>
            <a:pPr marL="914352" lvl="1" indent="-514350">
              <a:spcAft>
                <a:spcPts val="1200"/>
              </a:spcAft>
              <a:buFont typeface="+mj-lt"/>
              <a:buAutoNum type="romanUcPeriod"/>
            </a:pPr>
            <a:r>
              <a:rPr lang="en-US" sz="1800" dirty="0"/>
              <a:t>Model 2 (Continuous variable model) incorporated both categorical and continuous variables when applicable. </a:t>
            </a:r>
          </a:p>
          <a:p>
            <a:pPr marL="914352" lvl="1" indent="-514350">
              <a:spcAft>
                <a:spcPts val="1200"/>
              </a:spcAft>
              <a:buFont typeface="+mj-lt"/>
              <a:buAutoNum type="romanUcPeriod"/>
            </a:pPr>
            <a:r>
              <a:rPr lang="en-US" sz="1800" dirty="0"/>
              <a:t>Model 3 (Pre-processed variable model) utilized processed variables based on our knowledge.</a:t>
            </a:r>
          </a:p>
          <a:p>
            <a:pPr>
              <a:spcAft>
                <a:spcPts val="1200"/>
              </a:spcAft>
            </a:pPr>
            <a:endParaRPr lang="en-US" dirty="0"/>
          </a:p>
          <a:p>
            <a:pPr>
              <a:spcAft>
                <a:spcPts val="1200"/>
              </a:spcAft>
            </a:pPr>
            <a:endParaRPr lang="en-US" dirty="0"/>
          </a:p>
          <a:p>
            <a:pPr marL="0" indent="0">
              <a:spcAft>
                <a:spcPts val="1200"/>
              </a:spcAft>
              <a:buNone/>
            </a:pPr>
            <a:endParaRPr lang="en-US" dirty="0"/>
          </a:p>
        </p:txBody>
      </p:sp>
      <p:sp>
        <p:nvSpPr>
          <p:cNvPr id="8" name="Title 1">
            <a:extLst>
              <a:ext uri="{FF2B5EF4-FFF2-40B4-BE49-F238E27FC236}">
                <a16:creationId xmlns:a16="http://schemas.microsoft.com/office/drawing/2014/main" id="{FE6C89ED-F7A3-9325-BD5B-8D431523D2EA}"/>
              </a:ext>
            </a:extLst>
          </p:cNvPr>
          <p:cNvSpPr>
            <a:spLocks noGrp="1"/>
          </p:cNvSpPr>
          <p:nvPr>
            <p:ph type="title"/>
          </p:nvPr>
        </p:nvSpPr>
        <p:spPr>
          <a:xfrm>
            <a:off x="609600" y="381000"/>
            <a:ext cx="10972800" cy="914400"/>
          </a:xfrm>
        </p:spPr>
        <p:txBody>
          <a:bodyPr/>
          <a:lstStyle/>
          <a:p>
            <a:r>
              <a:rPr lang="en-US" dirty="0"/>
              <a:t>Methods</a:t>
            </a:r>
          </a:p>
        </p:txBody>
      </p:sp>
    </p:spTree>
    <p:extLst>
      <p:ext uri="{BB962C8B-B14F-4D97-AF65-F5344CB8AC3E}">
        <p14:creationId xmlns:p14="http://schemas.microsoft.com/office/powerpoint/2010/main" val="1586554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graphicFrame>
        <p:nvGraphicFramePr>
          <p:cNvPr id="4" name="Table 4">
            <a:extLst>
              <a:ext uri="{FF2B5EF4-FFF2-40B4-BE49-F238E27FC236}">
                <a16:creationId xmlns:a16="http://schemas.microsoft.com/office/drawing/2014/main" id="{88BD67C4-A791-A362-D53A-93F02FC57E64}"/>
              </a:ext>
            </a:extLst>
          </p:cNvPr>
          <p:cNvGraphicFramePr>
            <a:graphicFrameLocks noGrp="1"/>
          </p:cNvGraphicFramePr>
          <p:nvPr>
            <p:ph idx="1"/>
            <p:extLst>
              <p:ext uri="{D42A27DB-BD31-4B8C-83A1-F6EECF244321}">
                <p14:modId xmlns:p14="http://schemas.microsoft.com/office/powerpoint/2010/main" val="3121778343"/>
              </p:ext>
            </p:extLst>
          </p:nvPr>
        </p:nvGraphicFramePr>
        <p:xfrm>
          <a:off x="2363230" y="2143895"/>
          <a:ext cx="7465539" cy="2337488"/>
        </p:xfrm>
        <a:graphic>
          <a:graphicData uri="http://schemas.openxmlformats.org/drawingml/2006/table">
            <a:tbl>
              <a:tblPr firstRow="1" bandRow="1">
                <a:tableStyleId>{5C22544A-7EE6-4342-B048-85BDC9FD1C3A}</a:tableStyleId>
              </a:tblPr>
              <a:tblGrid>
                <a:gridCol w="1293339">
                  <a:extLst>
                    <a:ext uri="{9D8B030D-6E8A-4147-A177-3AD203B41FA5}">
                      <a16:colId xmlns:a16="http://schemas.microsoft.com/office/drawing/2014/main" val="3356824349"/>
                    </a:ext>
                  </a:extLst>
                </a:gridCol>
                <a:gridCol w="2057400">
                  <a:extLst>
                    <a:ext uri="{9D8B030D-6E8A-4147-A177-3AD203B41FA5}">
                      <a16:colId xmlns:a16="http://schemas.microsoft.com/office/drawing/2014/main" val="4147044383"/>
                    </a:ext>
                  </a:extLst>
                </a:gridCol>
                <a:gridCol w="2057400">
                  <a:extLst>
                    <a:ext uri="{9D8B030D-6E8A-4147-A177-3AD203B41FA5}">
                      <a16:colId xmlns:a16="http://schemas.microsoft.com/office/drawing/2014/main" val="1879023177"/>
                    </a:ext>
                  </a:extLst>
                </a:gridCol>
                <a:gridCol w="2057400">
                  <a:extLst>
                    <a:ext uri="{9D8B030D-6E8A-4147-A177-3AD203B41FA5}">
                      <a16:colId xmlns:a16="http://schemas.microsoft.com/office/drawing/2014/main" val="3851996083"/>
                    </a:ext>
                  </a:extLst>
                </a:gridCol>
              </a:tblGrid>
              <a:tr h="661088">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Model</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Categorical variable model</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Continuous variable model</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Pre-processed variable model</a:t>
                      </a:r>
                    </a:p>
                  </a:txBody>
                  <a:tcPr anchor="ctr"/>
                </a:tc>
                <a:extLst>
                  <a:ext uri="{0D108BD9-81ED-4DB2-BD59-A6C34878D82A}">
                    <a16:rowId xmlns:a16="http://schemas.microsoft.com/office/drawing/2014/main" val="4122786728"/>
                  </a:ext>
                </a:extLst>
              </a:tr>
              <a:tr h="548640">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AUC</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0.689</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1" kern="1200" dirty="0">
                          <a:solidFill>
                            <a:schemeClr val="bg2"/>
                          </a:solidFill>
                          <a:effectLst/>
                          <a:latin typeface="Avenir" panose="02000503020000020003" pitchFamily="2" charset="0"/>
                          <a:ea typeface="+mn-ea"/>
                          <a:cs typeface="+mn-cs"/>
                        </a:rPr>
                        <a:t>0.701</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0.688</a:t>
                      </a:r>
                    </a:p>
                  </a:txBody>
                  <a:tcPr anchor="ctr"/>
                </a:tc>
                <a:extLst>
                  <a:ext uri="{0D108BD9-81ED-4DB2-BD59-A6C34878D82A}">
                    <a16:rowId xmlns:a16="http://schemas.microsoft.com/office/drawing/2014/main" val="2778699179"/>
                  </a:ext>
                </a:extLst>
              </a:tr>
              <a:tr h="548640">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err="1">
                          <a:solidFill>
                            <a:schemeClr val="bg2"/>
                          </a:solidFill>
                          <a:effectLst/>
                          <a:latin typeface="Avenir" panose="02000503020000020003" pitchFamily="2" charset="0"/>
                          <a:ea typeface="+mn-ea"/>
                          <a:cs typeface="+mn-cs"/>
                        </a:rPr>
                        <a:t>Mtry</a:t>
                      </a:r>
                      <a:endParaRPr lang="en-US" sz="1600" b="0" kern="1200" dirty="0">
                        <a:solidFill>
                          <a:schemeClr val="bg2"/>
                        </a:solidFill>
                        <a:effectLst/>
                        <a:latin typeface="Avenir" panose="02000503020000020003" pitchFamily="2" charset="0"/>
                        <a:ea typeface="+mn-ea"/>
                        <a:cs typeface="+mn-cs"/>
                      </a:endParaRP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3</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4</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1</a:t>
                      </a:r>
                    </a:p>
                  </a:txBody>
                  <a:tcPr anchor="ctr"/>
                </a:tc>
                <a:extLst>
                  <a:ext uri="{0D108BD9-81ED-4DB2-BD59-A6C34878D82A}">
                    <a16:rowId xmlns:a16="http://schemas.microsoft.com/office/drawing/2014/main" val="139998287"/>
                  </a:ext>
                </a:extLst>
              </a:tr>
              <a:tr h="548640">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Minimum node size</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6</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12</a:t>
                      </a:r>
                    </a:p>
                  </a:txBody>
                  <a:tcPr anchor="ctr"/>
                </a:tc>
                <a:tc>
                  <a:txBody>
                    <a:bodyPr/>
                    <a:lstStyle/>
                    <a:p>
                      <a:pPr marL="0" marR="0" lvl="0" indent="0" algn="ctr" defTabSz="914292" rtl="0" eaLnBrk="1" fontAlgn="auto" latinLnBrk="0" hangingPunct="1">
                        <a:lnSpc>
                          <a:spcPct val="100000"/>
                        </a:lnSpc>
                        <a:spcBef>
                          <a:spcPts val="0"/>
                        </a:spcBef>
                        <a:spcAft>
                          <a:spcPts val="0"/>
                        </a:spcAft>
                        <a:buClrTx/>
                        <a:buSzTx/>
                        <a:buFontTx/>
                        <a:buNone/>
                        <a:tabLst/>
                        <a:defRPr/>
                      </a:pPr>
                      <a:r>
                        <a:rPr lang="en-US" sz="1600" b="0" kern="1200" dirty="0">
                          <a:solidFill>
                            <a:schemeClr val="bg2"/>
                          </a:solidFill>
                          <a:effectLst/>
                          <a:latin typeface="Avenir" panose="02000503020000020003" pitchFamily="2" charset="0"/>
                          <a:ea typeface="+mn-ea"/>
                          <a:cs typeface="+mn-cs"/>
                        </a:rPr>
                        <a:t>10</a:t>
                      </a:r>
                    </a:p>
                  </a:txBody>
                  <a:tcPr anchor="ctr"/>
                </a:tc>
                <a:extLst>
                  <a:ext uri="{0D108BD9-81ED-4DB2-BD59-A6C34878D82A}">
                    <a16:rowId xmlns:a16="http://schemas.microsoft.com/office/drawing/2014/main" val="821210210"/>
                  </a:ext>
                </a:extLst>
              </a:tr>
            </a:tbl>
          </a:graphicData>
        </a:graphic>
      </p:graphicFrame>
    </p:spTree>
    <p:extLst>
      <p:ext uri="{BB962C8B-B14F-4D97-AF65-F5344CB8AC3E}">
        <p14:creationId xmlns:p14="http://schemas.microsoft.com/office/powerpoint/2010/main" val="29795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endParaRPr lang="en-US" dirty="0"/>
          </a:p>
        </p:txBody>
      </p:sp>
      <p:pic>
        <p:nvPicPr>
          <p:cNvPr id="13" name="Picture 12" descr="Chart&#10;&#10;Description automatically generated">
            <a:extLst>
              <a:ext uri="{FF2B5EF4-FFF2-40B4-BE49-F238E27FC236}">
                <a16:creationId xmlns:a16="http://schemas.microsoft.com/office/drawing/2014/main" id="{5EDB58C8-38FD-FA3D-69AD-15BAE6FC9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77" y="2000420"/>
            <a:ext cx="7525684" cy="4017321"/>
          </a:xfrm>
          <a:prstGeom prst="rect">
            <a:avLst/>
          </a:prstGeom>
        </p:spPr>
      </p:pic>
      <p:sp>
        <p:nvSpPr>
          <p:cNvPr id="14" name="TextBox 13">
            <a:extLst>
              <a:ext uri="{FF2B5EF4-FFF2-40B4-BE49-F238E27FC236}">
                <a16:creationId xmlns:a16="http://schemas.microsoft.com/office/drawing/2014/main" id="{4D23EAEF-3732-F5B8-9F8D-9D917BC3A1F0}"/>
              </a:ext>
            </a:extLst>
          </p:cNvPr>
          <p:cNvSpPr txBox="1"/>
          <p:nvPr/>
        </p:nvSpPr>
        <p:spPr>
          <a:xfrm>
            <a:off x="1709350" y="1463244"/>
            <a:ext cx="4386650" cy="369332"/>
          </a:xfrm>
          <a:prstGeom prst="rect">
            <a:avLst/>
          </a:prstGeom>
          <a:noFill/>
        </p:spPr>
        <p:txBody>
          <a:bodyPr wrap="none" rtlCol="0">
            <a:spAutoFit/>
          </a:bodyPr>
          <a:lstStyle/>
          <a:p>
            <a:r>
              <a:rPr lang="en-US" b="1">
                <a:solidFill>
                  <a:schemeClr val="bg2"/>
                </a:solidFill>
                <a:latin typeface="Arial" panose="020B0604020202020204" pitchFamily="34" charset="0"/>
                <a:cs typeface="Arial" panose="020B0604020202020204" pitchFamily="34" charset="0"/>
              </a:rPr>
              <a:t>Fig 1  </a:t>
            </a:r>
            <a:r>
              <a:rPr lang="en-US">
                <a:solidFill>
                  <a:schemeClr val="bg2"/>
                </a:solidFill>
                <a:latin typeface="Arial" panose="020B0604020202020204" pitchFamily="34" charset="0"/>
                <a:cs typeface="Arial" panose="020B0604020202020204" pitchFamily="34" charset="0"/>
              </a:rPr>
              <a:t>Variable Importance of two models</a:t>
            </a:r>
            <a:endParaRPr lang="en-US" dirty="0">
              <a:solidFill>
                <a:schemeClr val="bg2"/>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08D2DA8B-987F-EDB8-2E60-58B9E395E71E}"/>
              </a:ext>
            </a:extLst>
          </p:cNvPr>
          <p:cNvSpPr txBox="1"/>
          <p:nvPr/>
        </p:nvSpPr>
        <p:spPr>
          <a:xfrm>
            <a:off x="7834861" y="2028910"/>
            <a:ext cx="4047962"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286FB7"/>
                </a:solidFill>
                <a:latin typeface="Avenir" panose="02000503020000020003" pitchFamily="2" charset="0"/>
              </a:rPr>
              <a:t>The top important variables include age at onset of first episode, age, annual family income, education level and number of lifetime depressive episodes.</a:t>
            </a:r>
          </a:p>
          <a:p>
            <a:pPr marL="285750" indent="-285750">
              <a:buFont typeface="Arial" panose="020B0604020202020204" pitchFamily="34" charset="0"/>
              <a:buChar char="•"/>
            </a:pPr>
            <a:endParaRPr lang="en-US" sz="1600" dirty="0">
              <a:solidFill>
                <a:srgbClr val="286FB7"/>
              </a:solidFill>
              <a:latin typeface="Avenir" panose="02000503020000020003" pitchFamily="2" charset="0"/>
            </a:endParaRPr>
          </a:p>
        </p:txBody>
      </p:sp>
    </p:spTree>
    <p:extLst>
      <p:ext uri="{BB962C8B-B14F-4D97-AF65-F5344CB8AC3E}">
        <p14:creationId xmlns:p14="http://schemas.microsoft.com/office/powerpoint/2010/main" val="206180358"/>
      </p:ext>
    </p:extLst>
  </p:cSld>
  <p:clrMapOvr>
    <a:masterClrMapping/>
  </p:clrMapOvr>
</p:sld>
</file>

<file path=ppt/theme/theme1.xml><?xml version="1.0" encoding="utf-8"?>
<a:theme xmlns:a="http://schemas.openxmlformats.org/drawingml/2006/main" name="6_sos_1">
  <a:themeElements>
    <a:clrScheme name="Custom 2">
      <a:dk1>
        <a:srgbClr val="FFFFFF"/>
      </a:dk1>
      <a:lt1>
        <a:sysClr val="window" lastClr="FFFFFF"/>
      </a:lt1>
      <a:dk2>
        <a:srgbClr val="000000"/>
      </a:dk2>
      <a:lt2>
        <a:srgbClr val="454545"/>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73F1FA601FFA14A8D452CB037BC5DAB" ma:contentTypeVersion="13" ma:contentTypeDescription="Create a new document." ma:contentTypeScope="" ma:versionID="eff80913c79f5b7a8635f9eaf00f3a19">
  <xsd:schema xmlns:xsd="http://www.w3.org/2001/XMLSchema" xmlns:xs="http://www.w3.org/2001/XMLSchema" xmlns:p="http://schemas.microsoft.com/office/2006/metadata/properties" xmlns:ns3="bb6dcc3c-fe6c-4fe4-a172-0a88a6d510a2" xmlns:ns4="ec7ce5cb-709e-4fe0-a46a-ae828e38cdac" targetNamespace="http://schemas.microsoft.com/office/2006/metadata/properties" ma:root="true" ma:fieldsID="4bc2900f5b82539adbc7bd74c270045d" ns3:_="" ns4:_="">
    <xsd:import namespace="bb6dcc3c-fe6c-4fe4-a172-0a88a6d510a2"/>
    <xsd:import namespace="ec7ce5cb-709e-4fe0-a46a-ae828e38cda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6dcc3c-fe6c-4fe4-a172-0a88a6d510a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7ce5cb-709e-4fe0-a46a-ae828e38cda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308570-206F-4AB7-AD2F-E1621B46E714}">
  <ds:schemaRefs>
    <ds:schemaRef ds:uri="bb6dcc3c-fe6c-4fe4-a172-0a88a6d510a2"/>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purl.org/dc/terms/"/>
    <ds:schemaRef ds:uri="http://schemas.microsoft.com/office/infopath/2007/PartnerControls"/>
    <ds:schemaRef ds:uri="http://schemas.openxmlformats.org/package/2006/metadata/core-properties"/>
    <ds:schemaRef ds:uri="ec7ce5cb-709e-4fe0-a46a-ae828e38cdac"/>
  </ds:schemaRefs>
</ds:datastoreItem>
</file>

<file path=customXml/itemProps2.xml><?xml version="1.0" encoding="utf-8"?>
<ds:datastoreItem xmlns:ds="http://schemas.openxmlformats.org/officeDocument/2006/customXml" ds:itemID="{8316F1E6-946B-489B-9DF6-2A0236DD1F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6dcc3c-fe6c-4fe4-a172-0a88a6d510a2"/>
    <ds:schemaRef ds:uri="ec7ce5cb-709e-4fe0-a46a-ae828e38cd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6E794-4770-4B15-8067-3BB62547E3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795</TotalTime>
  <Words>2029</Words>
  <Application>Microsoft Macintosh PowerPoint</Application>
  <PresentationFormat>Widescreen</PresentationFormat>
  <Paragraphs>112</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Circular Std Book</vt:lpstr>
      <vt:lpstr>Fd13035-Identity-H</vt:lpstr>
      <vt:lpstr>Arial</vt:lpstr>
      <vt:lpstr>Avenir</vt:lpstr>
      <vt:lpstr>Calibri</vt:lpstr>
      <vt:lpstr>Cambria Math</vt:lpstr>
      <vt:lpstr>Gill Sans MT</vt:lpstr>
      <vt:lpstr>Times New Roman</vt:lpstr>
      <vt:lpstr>Tw Cen MT Condensed</vt:lpstr>
      <vt:lpstr>6_sos_1</vt:lpstr>
      <vt:lpstr>Identifying Important Risk Factors for Future Mania in Individuals with Major Depressive Disorder Using Weighted Random Forest Models and the NESARC Dataset</vt:lpstr>
      <vt:lpstr>Background/Introduction </vt:lpstr>
      <vt:lpstr>Data</vt:lpstr>
      <vt:lpstr>Methods</vt:lpstr>
      <vt:lpstr>Methods</vt:lpstr>
      <vt:lpstr>Methods</vt:lpstr>
      <vt:lpstr>Methods</vt:lpstr>
      <vt:lpstr>Results</vt:lpstr>
      <vt:lpstr>Results</vt:lpstr>
      <vt:lpstr>Results</vt:lpstr>
      <vt:lpstr>Results</vt:lpstr>
      <vt:lpstr>Results</vt:lpstr>
      <vt:lpstr>Results</vt:lpstr>
      <vt:lpstr>Conclusions</vt:lpstr>
      <vt:lpstr>Discussion</vt:lpstr>
      <vt:lpstr>Reference</vt:lpstr>
      <vt:lpstr>Reference</vt:lpstr>
      <vt:lpstr>Reference</vt:lpstr>
    </vt:vector>
  </TitlesOfParts>
  <Company>Columbia University - MSPH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DOCTORAL VISIT DAY!</dc:title>
  <dc:creator>Herrera, Justine</dc:creator>
  <cp:lastModifiedBy>Hua, Jialiang</cp:lastModifiedBy>
  <cp:revision>84</cp:revision>
  <dcterms:created xsi:type="dcterms:W3CDTF">2021-02-03T13:50:06Z</dcterms:created>
  <dcterms:modified xsi:type="dcterms:W3CDTF">2023-04-28T15:35:06Z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0x010100673F1FA601FFA14A8D452CB037BC5DAB</vt:lpwstr>
  </property>
</Properties>
</file>