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8" r:id="rId4"/>
    <p:sldId id="259" r:id="rId5"/>
    <p:sldId id="257" r:id="rId6"/>
    <p:sldId id="260" r:id="rId7"/>
    <p:sldId id="262" r:id="rId8"/>
    <p:sldId id="261" r:id="rId9"/>
    <p:sldId id="263" r:id="rId10"/>
    <p:sldId id="265" r:id="rId11"/>
    <p:sldId id="267" r:id="rId12"/>
    <p:sldId id="268" r:id="rId13"/>
    <p:sldId id="272" r:id="rId14"/>
    <p:sldId id="269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52ED52-1338-408E-881A-5813AB3AF2E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4510AD-4157-4652-8DD7-D3BB1504C65F}">
      <dgm:prSet phldrT="[文本]"/>
      <dgm:spPr/>
      <dgm:t>
        <a:bodyPr/>
        <a:lstStyle/>
        <a:p>
          <a:r>
            <a:rPr lang="zh-CN" altLang="en-US" dirty="0" smtClean="0"/>
            <a:t>物质管理</a:t>
          </a:r>
          <a:endParaRPr lang="zh-CN" altLang="en-US" dirty="0"/>
        </a:p>
      </dgm:t>
    </dgm:pt>
    <dgm:pt modelId="{7F896CFA-15C2-4CFD-BC1C-64674A125EA2}" type="parTrans" cxnId="{50530A06-D272-404D-9A85-6996A3C86035}">
      <dgm:prSet/>
      <dgm:spPr/>
      <dgm:t>
        <a:bodyPr/>
        <a:lstStyle/>
        <a:p>
          <a:endParaRPr lang="zh-CN" altLang="en-US"/>
        </a:p>
      </dgm:t>
    </dgm:pt>
    <dgm:pt modelId="{F8CA8778-E492-46D5-8322-AFC6CFCFDCC5}" type="sibTrans" cxnId="{50530A06-D272-404D-9A85-6996A3C86035}">
      <dgm:prSet/>
      <dgm:spPr/>
      <dgm:t>
        <a:bodyPr/>
        <a:lstStyle/>
        <a:p>
          <a:endParaRPr lang="zh-CN" altLang="en-US"/>
        </a:p>
      </dgm:t>
    </dgm:pt>
    <dgm:pt modelId="{90C15D76-0A18-43BC-951B-DC79FB9EF781}" type="asst">
      <dgm:prSet phldrT="[文本]"/>
      <dgm:spPr/>
      <dgm:t>
        <a:bodyPr/>
        <a:lstStyle/>
        <a:p>
          <a:r>
            <a:rPr lang="zh-CN" altLang="en-US" dirty="0" smtClean="0"/>
            <a:t>多个评估</a:t>
          </a:r>
          <a:r>
            <a:rPr lang="en-US" altLang="zh-CN" dirty="0" smtClean="0"/>
            <a:t>/</a:t>
          </a:r>
          <a:r>
            <a:rPr lang="zh-CN" altLang="en-US" dirty="0" smtClean="0"/>
            <a:t>物质</a:t>
          </a:r>
          <a:endParaRPr lang="zh-CN" altLang="en-US" dirty="0"/>
        </a:p>
      </dgm:t>
    </dgm:pt>
    <dgm:pt modelId="{F5273818-CC9F-4811-ACFA-81227F816F0E}" type="parTrans" cxnId="{44055A9F-8660-44DC-9A6C-44298D3D7D42}">
      <dgm:prSet/>
      <dgm:spPr/>
      <dgm:t>
        <a:bodyPr/>
        <a:lstStyle/>
        <a:p>
          <a:endParaRPr lang="zh-CN" altLang="en-US"/>
        </a:p>
      </dgm:t>
    </dgm:pt>
    <dgm:pt modelId="{ED2C8429-E382-4EB8-9B2B-8013B7774C4D}" type="sibTrans" cxnId="{44055A9F-8660-44DC-9A6C-44298D3D7D42}">
      <dgm:prSet/>
      <dgm:spPr/>
      <dgm:t>
        <a:bodyPr/>
        <a:lstStyle/>
        <a:p>
          <a:endParaRPr lang="zh-CN" altLang="en-US"/>
        </a:p>
      </dgm:t>
    </dgm:pt>
    <dgm:pt modelId="{A69E9F93-0076-4AC8-A7EF-32E55D32135E}">
      <dgm:prSet phldrT="[文本]"/>
      <dgm:spPr/>
      <dgm:t>
        <a:bodyPr/>
        <a:lstStyle/>
        <a:p>
          <a:r>
            <a:rPr lang="zh-CN" altLang="en-US" dirty="0" smtClean="0"/>
            <a:t>一般理化性质</a:t>
          </a:r>
          <a:endParaRPr lang="zh-CN" altLang="en-US" dirty="0"/>
        </a:p>
      </dgm:t>
    </dgm:pt>
    <dgm:pt modelId="{D887CE6C-AF75-451F-9DF6-3812350B2F7D}" type="parTrans" cxnId="{37270128-FAF7-4730-9BB0-AF41FE6ADB7C}">
      <dgm:prSet/>
      <dgm:spPr/>
      <dgm:t>
        <a:bodyPr/>
        <a:lstStyle/>
        <a:p>
          <a:endParaRPr lang="zh-CN" altLang="en-US"/>
        </a:p>
      </dgm:t>
    </dgm:pt>
    <dgm:pt modelId="{C27392AE-64AF-4825-B07E-323CC9F00290}" type="sibTrans" cxnId="{37270128-FAF7-4730-9BB0-AF41FE6ADB7C}">
      <dgm:prSet/>
      <dgm:spPr/>
      <dgm:t>
        <a:bodyPr/>
        <a:lstStyle/>
        <a:p>
          <a:endParaRPr lang="zh-CN" altLang="en-US"/>
        </a:p>
      </dgm:t>
    </dgm:pt>
    <dgm:pt modelId="{309A3873-52A9-4095-A949-F16E3DD8E396}">
      <dgm:prSet phldrT="[文本]"/>
      <dgm:spPr/>
      <dgm:t>
        <a:bodyPr/>
        <a:lstStyle/>
        <a:p>
          <a:r>
            <a:rPr lang="zh-CN" altLang="en-US" dirty="0" smtClean="0"/>
            <a:t>降解</a:t>
          </a:r>
          <a:endParaRPr lang="zh-CN" altLang="en-US" dirty="0"/>
        </a:p>
      </dgm:t>
    </dgm:pt>
    <dgm:pt modelId="{9AA736EE-C9AB-4E53-865C-70C566E8BF60}" type="parTrans" cxnId="{5880443D-9480-48BC-86B7-DE33855FAE50}">
      <dgm:prSet/>
      <dgm:spPr/>
      <dgm:t>
        <a:bodyPr/>
        <a:lstStyle/>
        <a:p>
          <a:endParaRPr lang="zh-CN" altLang="en-US"/>
        </a:p>
      </dgm:t>
    </dgm:pt>
    <dgm:pt modelId="{BF02603F-3008-4278-BFD4-4FF6A07F8E07}" type="sibTrans" cxnId="{5880443D-9480-48BC-86B7-DE33855FAE50}">
      <dgm:prSet/>
      <dgm:spPr/>
      <dgm:t>
        <a:bodyPr/>
        <a:lstStyle/>
        <a:p>
          <a:endParaRPr lang="zh-CN" altLang="en-US"/>
        </a:p>
      </dgm:t>
    </dgm:pt>
    <dgm:pt modelId="{5569157E-404D-4AB1-84DD-5406E6ACB5E8}">
      <dgm:prSet phldrT="[文本]"/>
      <dgm:spPr/>
      <dgm:t>
        <a:bodyPr/>
        <a:lstStyle/>
        <a:p>
          <a:r>
            <a:rPr lang="zh-CN" altLang="en-US" dirty="0" smtClean="0"/>
            <a:t>蓄积</a:t>
          </a:r>
          <a:endParaRPr lang="zh-CN" altLang="en-US" dirty="0"/>
        </a:p>
      </dgm:t>
    </dgm:pt>
    <dgm:pt modelId="{CFFF8461-204A-48B0-A10D-C4C65C7A5932}" type="parTrans" cxnId="{EA620AF2-632B-4F8D-B648-D5FAAE848EDD}">
      <dgm:prSet/>
      <dgm:spPr/>
      <dgm:t>
        <a:bodyPr/>
        <a:lstStyle/>
        <a:p>
          <a:endParaRPr lang="zh-CN" altLang="en-US"/>
        </a:p>
      </dgm:t>
    </dgm:pt>
    <dgm:pt modelId="{BD730698-0E18-421E-8EA8-C9406A3E02E1}" type="sibTrans" cxnId="{EA620AF2-632B-4F8D-B648-D5FAAE848EDD}">
      <dgm:prSet/>
      <dgm:spPr/>
      <dgm:t>
        <a:bodyPr/>
        <a:lstStyle/>
        <a:p>
          <a:endParaRPr lang="zh-CN" altLang="en-US"/>
        </a:p>
      </dgm:t>
    </dgm:pt>
    <dgm:pt modelId="{74D10113-D3BE-4E8D-BAFD-A01058D75FFC}">
      <dgm:prSet phldrT="[文本]"/>
      <dgm:spPr/>
      <dgm:t>
        <a:bodyPr/>
        <a:lstStyle/>
        <a:p>
          <a:r>
            <a:rPr lang="zh-CN" altLang="en-US" dirty="0" smtClean="0"/>
            <a:t>分配</a:t>
          </a:r>
          <a:endParaRPr lang="zh-CN" altLang="en-US" dirty="0"/>
        </a:p>
      </dgm:t>
    </dgm:pt>
    <dgm:pt modelId="{86A7BC12-4698-4226-8647-AAD475E15815}" type="parTrans" cxnId="{D2B9ED76-9FB1-4B5D-B675-A95FBF338AD5}">
      <dgm:prSet/>
      <dgm:spPr/>
      <dgm:t>
        <a:bodyPr/>
        <a:lstStyle/>
        <a:p>
          <a:endParaRPr lang="zh-CN" altLang="en-US"/>
        </a:p>
      </dgm:t>
    </dgm:pt>
    <dgm:pt modelId="{02D28107-64D1-423E-ABE6-6DE1C948F90A}" type="sibTrans" cxnId="{D2B9ED76-9FB1-4B5D-B675-A95FBF338AD5}">
      <dgm:prSet/>
      <dgm:spPr/>
      <dgm:t>
        <a:bodyPr/>
        <a:lstStyle/>
        <a:p>
          <a:endParaRPr lang="zh-CN" altLang="en-US"/>
        </a:p>
      </dgm:t>
    </dgm:pt>
    <dgm:pt modelId="{58D85459-30F8-4E57-861F-63BF557E55B3}" type="pres">
      <dgm:prSet presAssocID="{0052ED52-1338-408E-881A-5813AB3AF2E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EBE731CC-F157-4FF8-9748-296B32E2F341}" type="pres">
      <dgm:prSet presAssocID="{CD4510AD-4157-4652-8DD7-D3BB1504C65F}" presName="hierRoot1" presStyleCnt="0">
        <dgm:presLayoutVars>
          <dgm:hierBranch val="init"/>
        </dgm:presLayoutVars>
      </dgm:prSet>
      <dgm:spPr/>
    </dgm:pt>
    <dgm:pt modelId="{83EEBCFE-9C40-49A3-9FC8-D1BF67A72881}" type="pres">
      <dgm:prSet presAssocID="{CD4510AD-4157-4652-8DD7-D3BB1504C65F}" presName="rootComposite1" presStyleCnt="0"/>
      <dgm:spPr/>
    </dgm:pt>
    <dgm:pt modelId="{CFDA622B-9B72-442A-9A87-DF0BF4C50BAC}" type="pres">
      <dgm:prSet presAssocID="{CD4510AD-4157-4652-8DD7-D3BB1504C65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A94EE15-B608-452D-A416-C98FCB108C12}" type="pres">
      <dgm:prSet presAssocID="{CD4510AD-4157-4652-8DD7-D3BB1504C65F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2E1E8E34-0FF1-4D42-8275-8DABE99F8076}" type="pres">
      <dgm:prSet presAssocID="{CD4510AD-4157-4652-8DD7-D3BB1504C65F}" presName="hierChild2" presStyleCnt="0"/>
      <dgm:spPr/>
    </dgm:pt>
    <dgm:pt modelId="{DFCC7A73-61EC-4E9E-A84C-9958211D7BAD}" type="pres">
      <dgm:prSet presAssocID="{D887CE6C-AF75-451F-9DF6-3812350B2F7D}" presName="Name37" presStyleLbl="parChTrans1D2" presStyleIdx="0" presStyleCnt="5"/>
      <dgm:spPr/>
      <dgm:t>
        <a:bodyPr/>
        <a:lstStyle/>
        <a:p>
          <a:endParaRPr lang="zh-CN" altLang="en-US"/>
        </a:p>
      </dgm:t>
    </dgm:pt>
    <dgm:pt modelId="{A51C0175-C444-4834-AFE3-71B55DF1F335}" type="pres">
      <dgm:prSet presAssocID="{A69E9F93-0076-4AC8-A7EF-32E55D32135E}" presName="hierRoot2" presStyleCnt="0">
        <dgm:presLayoutVars>
          <dgm:hierBranch val="init"/>
        </dgm:presLayoutVars>
      </dgm:prSet>
      <dgm:spPr/>
    </dgm:pt>
    <dgm:pt modelId="{1F3B4102-9554-4CAF-886E-360F724B1E94}" type="pres">
      <dgm:prSet presAssocID="{A69E9F93-0076-4AC8-A7EF-32E55D32135E}" presName="rootComposite" presStyleCnt="0"/>
      <dgm:spPr/>
    </dgm:pt>
    <dgm:pt modelId="{89444B07-E972-43B8-9B8B-C6600C82A2AC}" type="pres">
      <dgm:prSet presAssocID="{A69E9F93-0076-4AC8-A7EF-32E55D32135E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581B033-B023-46A7-959F-8AC57C688286}" type="pres">
      <dgm:prSet presAssocID="{A69E9F93-0076-4AC8-A7EF-32E55D32135E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8020202F-467E-463E-922A-240E3E6C5AA8}" type="pres">
      <dgm:prSet presAssocID="{A69E9F93-0076-4AC8-A7EF-32E55D32135E}" presName="hierChild4" presStyleCnt="0"/>
      <dgm:spPr/>
    </dgm:pt>
    <dgm:pt modelId="{41A94B9C-0038-4428-87DC-1C184F84DBA0}" type="pres">
      <dgm:prSet presAssocID="{A69E9F93-0076-4AC8-A7EF-32E55D32135E}" presName="hierChild5" presStyleCnt="0"/>
      <dgm:spPr/>
    </dgm:pt>
    <dgm:pt modelId="{18291A2D-31E5-4C72-AE5F-ACED96EA3230}" type="pres">
      <dgm:prSet presAssocID="{9AA736EE-C9AB-4E53-865C-70C566E8BF60}" presName="Name37" presStyleLbl="parChTrans1D2" presStyleIdx="1" presStyleCnt="5"/>
      <dgm:spPr/>
      <dgm:t>
        <a:bodyPr/>
        <a:lstStyle/>
        <a:p>
          <a:endParaRPr lang="zh-CN" altLang="en-US"/>
        </a:p>
      </dgm:t>
    </dgm:pt>
    <dgm:pt modelId="{20C3547A-BC87-46EA-AEB7-6EDA399F0B0B}" type="pres">
      <dgm:prSet presAssocID="{309A3873-52A9-4095-A949-F16E3DD8E396}" presName="hierRoot2" presStyleCnt="0">
        <dgm:presLayoutVars>
          <dgm:hierBranch val="init"/>
        </dgm:presLayoutVars>
      </dgm:prSet>
      <dgm:spPr/>
    </dgm:pt>
    <dgm:pt modelId="{1390683E-51EC-4180-B18F-7CB43CF1B984}" type="pres">
      <dgm:prSet presAssocID="{309A3873-52A9-4095-A949-F16E3DD8E396}" presName="rootComposite" presStyleCnt="0"/>
      <dgm:spPr/>
    </dgm:pt>
    <dgm:pt modelId="{6BBAD9F1-6CEB-45D4-BB7B-55592E7F46F9}" type="pres">
      <dgm:prSet presAssocID="{309A3873-52A9-4095-A949-F16E3DD8E396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0CEB16-AA95-4193-B1E8-356314B7C37D}" type="pres">
      <dgm:prSet presAssocID="{309A3873-52A9-4095-A949-F16E3DD8E396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A0B9EA99-619D-45F4-8703-EE5593546059}" type="pres">
      <dgm:prSet presAssocID="{309A3873-52A9-4095-A949-F16E3DD8E396}" presName="hierChild4" presStyleCnt="0"/>
      <dgm:spPr/>
    </dgm:pt>
    <dgm:pt modelId="{6BA41E8F-7190-451B-8A00-FB1034CC4335}" type="pres">
      <dgm:prSet presAssocID="{309A3873-52A9-4095-A949-F16E3DD8E396}" presName="hierChild5" presStyleCnt="0"/>
      <dgm:spPr/>
    </dgm:pt>
    <dgm:pt modelId="{8DE9D8A2-E30D-49AD-B661-CECC8F50BC76}" type="pres">
      <dgm:prSet presAssocID="{CFFF8461-204A-48B0-A10D-C4C65C7A5932}" presName="Name37" presStyleLbl="parChTrans1D2" presStyleIdx="2" presStyleCnt="5"/>
      <dgm:spPr/>
      <dgm:t>
        <a:bodyPr/>
        <a:lstStyle/>
        <a:p>
          <a:endParaRPr lang="zh-CN" altLang="en-US"/>
        </a:p>
      </dgm:t>
    </dgm:pt>
    <dgm:pt modelId="{5190AAB0-FD33-4DDF-B9D5-D9280CAAA26E}" type="pres">
      <dgm:prSet presAssocID="{5569157E-404D-4AB1-84DD-5406E6ACB5E8}" presName="hierRoot2" presStyleCnt="0">
        <dgm:presLayoutVars>
          <dgm:hierBranch val="init"/>
        </dgm:presLayoutVars>
      </dgm:prSet>
      <dgm:spPr/>
    </dgm:pt>
    <dgm:pt modelId="{D8676222-5FFB-4BFC-A789-EDBAE873EDDF}" type="pres">
      <dgm:prSet presAssocID="{5569157E-404D-4AB1-84DD-5406E6ACB5E8}" presName="rootComposite" presStyleCnt="0"/>
      <dgm:spPr/>
    </dgm:pt>
    <dgm:pt modelId="{45BB0C47-D03E-441A-A546-F7A789D8264E}" type="pres">
      <dgm:prSet presAssocID="{5569157E-404D-4AB1-84DD-5406E6ACB5E8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54BCC62-D3DA-4382-93AF-C895A08DB4A6}" type="pres">
      <dgm:prSet presAssocID="{5569157E-404D-4AB1-84DD-5406E6ACB5E8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0E7ED9E6-EADC-446C-B7C3-A7F1F29E2CD2}" type="pres">
      <dgm:prSet presAssocID="{5569157E-404D-4AB1-84DD-5406E6ACB5E8}" presName="hierChild4" presStyleCnt="0"/>
      <dgm:spPr/>
    </dgm:pt>
    <dgm:pt modelId="{603C08A8-92FE-42EE-8DEB-B08E54DF1B6E}" type="pres">
      <dgm:prSet presAssocID="{5569157E-404D-4AB1-84DD-5406E6ACB5E8}" presName="hierChild5" presStyleCnt="0"/>
      <dgm:spPr/>
    </dgm:pt>
    <dgm:pt modelId="{C26C8C66-7964-412C-A6A1-7D1E641EC135}" type="pres">
      <dgm:prSet presAssocID="{86A7BC12-4698-4226-8647-AAD475E15815}" presName="Name37" presStyleLbl="parChTrans1D2" presStyleIdx="3" presStyleCnt="5"/>
      <dgm:spPr/>
      <dgm:t>
        <a:bodyPr/>
        <a:lstStyle/>
        <a:p>
          <a:endParaRPr lang="zh-CN" altLang="en-US"/>
        </a:p>
      </dgm:t>
    </dgm:pt>
    <dgm:pt modelId="{4CB4413E-0E39-424B-9EB8-4E95D7E6F843}" type="pres">
      <dgm:prSet presAssocID="{74D10113-D3BE-4E8D-BAFD-A01058D75FFC}" presName="hierRoot2" presStyleCnt="0">
        <dgm:presLayoutVars>
          <dgm:hierBranch val="init"/>
        </dgm:presLayoutVars>
      </dgm:prSet>
      <dgm:spPr/>
    </dgm:pt>
    <dgm:pt modelId="{D52495E3-22D7-430E-B149-12EF646516AD}" type="pres">
      <dgm:prSet presAssocID="{74D10113-D3BE-4E8D-BAFD-A01058D75FFC}" presName="rootComposite" presStyleCnt="0"/>
      <dgm:spPr/>
    </dgm:pt>
    <dgm:pt modelId="{FBFBE67F-F06C-4ACB-BD7E-42038697490B}" type="pres">
      <dgm:prSet presAssocID="{74D10113-D3BE-4E8D-BAFD-A01058D75FFC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7E2034-5C58-4042-901E-B6E259504D63}" type="pres">
      <dgm:prSet presAssocID="{74D10113-D3BE-4E8D-BAFD-A01058D75FFC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84E64089-F65E-4008-B3CB-BF8238DA4BD0}" type="pres">
      <dgm:prSet presAssocID="{74D10113-D3BE-4E8D-BAFD-A01058D75FFC}" presName="hierChild4" presStyleCnt="0"/>
      <dgm:spPr/>
    </dgm:pt>
    <dgm:pt modelId="{697DA876-A64C-4859-A032-C0BC71E3E067}" type="pres">
      <dgm:prSet presAssocID="{74D10113-D3BE-4E8D-BAFD-A01058D75FFC}" presName="hierChild5" presStyleCnt="0"/>
      <dgm:spPr/>
    </dgm:pt>
    <dgm:pt modelId="{360CDD7C-840C-42EF-A81F-A2D877E2E6DE}" type="pres">
      <dgm:prSet presAssocID="{CD4510AD-4157-4652-8DD7-D3BB1504C65F}" presName="hierChild3" presStyleCnt="0"/>
      <dgm:spPr/>
    </dgm:pt>
    <dgm:pt modelId="{4C547605-FCED-44D1-9B15-5E6332D078A3}" type="pres">
      <dgm:prSet presAssocID="{F5273818-CC9F-4811-ACFA-81227F816F0E}" presName="Name111" presStyleLbl="parChTrans1D2" presStyleIdx="4" presStyleCnt="5"/>
      <dgm:spPr/>
      <dgm:t>
        <a:bodyPr/>
        <a:lstStyle/>
        <a:p>
          <a:endParaRPr lang="zh-CN" altLang="en-US"/>
        </a:p>
      </dgm:t>
    </dgm:pt>
    <dgm:pt modelId="{14AD8281-6FD5-4F2E-AB9B-1BA20D7F4C88}" type="pres">
      <dgm:prSet presAssocID="{90C15D76-0A18-43BC-951B-DC79FB9EF781}" presName="hierRoot3" presStyleCnt="0">
        <dgm:presLayoutVars>
          <dgm:hierBranch val="init"/>
        </dgm:presLayoutVars>
      </dgm:prSet>
      <dgm:spPr/>
    </dgm:pt>
    <dgm:pt modelId="{6B2948C0-6B52-41EE-8CF1-71EDB5B024BC}" type="pres">
      <dgm:prSet presAssocID="{90C15D76-0A18-43BC-951B-DC79FB9EF781}" presName="rootComposite3" presStyleCnt="0"/>
      <dgm:spPr/>
    </dgm:pt>
    <dgm:pt modelId="{01DCEBF9-4D79-4428-9DA7-205A7F0A741E}" type="pres">
      <dgm:prSet presAssocID="{90C15D76-0A18-43BC-951B-DC79FB9EF78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2585CE3-9066-4EF3-84E7-49BCE7EBC227}" type="pres">
      <dgm:prSet presAssocID="{90C15D76-0A18-43BC-951B-DC79FB9EF781}" presName="rootConnector3" presStyleLbl="asst1" presStyleIdx="0" presStyleCnt="1"/>
      <dgm:spPr/>
      <dgm:t>
        <a:bodyPr/>
        <a:lstStyle/>
        <a:p>
          <a:endParaRPr lang="zh-CN" altLang="en-US"/>
        </a:p>
      </dgm:t>
    </dgm:pt>
    <dgm:pt modelId="{5E947B9D-0945-4031-9674-87AAD1236C03}" type="pres">
      <dgm:prSet presAssocID="{90C15D76-0A18-43BC-951B-DC79FB9EF781}" presName="hierChild6" presStyleCnt="0"/>
      <dgm:spPr/>
    </dgm:pt>
    <dgm:pt modelId="{DBB83B14-921F-46AE-B930-033AA9C304D9}" type="pres">
      <dgm:prSet presAssocID="{90C15D76-0A18-43BC-951B-DC79FB9EF781}" presName="hierChild7" presStyleCnt="0"/>
      <dgm:spPr/>
    </dgm:pt>
  </dgm:ptLst>
  <dgm:cxnLst>
    <dgm:cxn modelId="{CC5B5178-97BC-4907-8567-B59100E1BCF5}" type="presOf" srcId="{F5273818-CC9F-4811-ACFA-81227F816F0E}" destId="{4C547605-FCED-44D1-9B15-5E6332D078A3}" srcOrd="0" destOrd="0" presId="urn:microsoft.com/office/officeart/2005/8/layout/orgChart1"/>
    <dgm:cxn modelId="{EA620AF2-632B-4F8D-B648-D5FAAE848EDD}" srcId="{CD4510AD-4157-4652-8DD7-D3BB1504C65F}" destId="{5569157E-404D-4AB1-84DD-5406E6ACB5E8}" srcOrd="3" destOrd="0" parTransId="{CFFF8461-204A-48B0-A10D-C4C65C7A5932}" sibTransId="{BD730698-0E18-421E-8EA8-C9406A3E02E1}"/>
    <dgm:cxn modelId="{8F739B3E-431F-4523-B69E-B3E7E42265D5}" type="presOf" srcId="{86A7BC12-4698-4226-8647-AAD475E15815}" destId="{C26C8C66-7964-412C-A6A1-7D1E641EC135}" srcOrd="0" destOrd="0" presId="urn:microsoft.com/office/officeart/2005/8/layout/orgChart1"/>
    <dgm:cxn modelId="{44055A9F-8660-44DC-9A6C-44298D3D7D42}" srcId="{CD4510AD-4157-4652-8DD7-D3BB1504C65F}" destId="{90C15D76-0A18-43BC-951B-DC79FB9EF781}" srcOrd="0" destOrd="0" parTransId="{F5273818-CC9F-4811-ACFA-81227F816F0E}" sibTransId="{ED2C8429-E382-4EB8-9B2B-8013B7774C4D}"/>
    <dgm:cxn modelId="{50530A06-D272-404D-9A85-6996A3C86035}" srcId="{0052ED52-1338-408E-881A-5813AB3AF2E3}" destId="{CD4510AD-4157-4652-8DD7-D3BB1504C65F}" srcOrd="0" destOrd="0" parTransId="{7F896CFA-15C2-4CFD-BC1C-64674A125EA2}" sibTransId="{F8CA8778-E492-46D5-8322-AFC6CFCFDCC5}"/>
    <dgm:cxn modelId="{1CC8DA64-6985-481E-A369-162121677CF5}" type="presOf" srcId="{5569157E-404D-4AB1-84DD-5406E6ACB5E8}" destId="{45BB0C47-D03E-441A-A546-F7A789D8264E}" srcOrd="0" destOrd="0" presId="urn:microsoft.com/office/officeart/2005/8/layout/orgChart1"/>
    <dgm:cxn modelId="{D318CAA7-2B4F-4971-AAF4-CB565AD92AD0}" type="presOf" srcId="{90C15D76-0A18-43BC-951B-DC79FB9EF781}" destId="{82585CE3-9066-4EF3-84E7-49BCE7EBC227}" srcOrd="1" destOrd="0" presId="urn:microsoft.com/office/officeart/2005/8/layout/orgChart1"/>
    <dgm:cxn modelId="{16B0E2D8-2DD2-4FD6-B119-83D31BD36633}" type="presOf" srcId="{90C15D76-0A18-43BC-951B-DC79FB9EF781}" destId="{01DCEBF9-4D79-4428-9DA7-205A7F0A741E}" srcOrd="0" destOrd="0" presId="urn:microsoft.com/office/officeart/2005/8/layout/orgChart1"/>
    <dgm:cxn modelId="{C6E4583B-D1D9-4DDA-BF3E-1B566CBFE6B1}" type="presOf" srcId="{D887CE6C-AF75-451F-9DF6-3812350B2F7D}" destId="{DFCC7A73-61EC-4E9E-A84C-9958211D7BAD}" srcOrd="0" destOrd="0" presId="urn:microsoft.com/office/officeart/2005/8/layout/orgChart1"/>
    <dgm:cxn modelId="{37270128-FAF7-4730-9BB0-AF41FE6ADB7C}" srcId="{CD4510AD-4157-4652-8DD7-D3BB1504C65F}" destId="{A69E9F93-0076-4AC8-A7EF-32E55D32135E}" srcOrd="1" destOrd="0" parTransId="{D887CE6C-AF75-451F-9DF6-3812350B2F7D}" sibTransId="{C27392AE-64AF-4825-B07E-323CC9F00290}"/>
    <dgm:cxn modelId="{B3F3EB2C-039A-4781-B563-98E0861588D0}" type="presOf" srcId="{309A3873-52A9-4095-A949-F16E3DD8E396}" destId="{6BBAD9F1-6CEB-45D4-BB7B-55592E7F46F9}" srcOrd="0" destOrd="0" presId="urn:microsoft.com/office/officeart/2005/8/layout/orgChart1"/>
    <dgm:cxn modelId="{DB46B9B5-CB30-4E91-9B84-E8C3345D8D2C}" type="presOf" srcId="{A69E9F93-0076-4AC8-A7EF-32E55D32135E}" destId="{D581B033-B023-46A7-959F-8AC57C688286}" srcOrd="1" destOrd="0" presId="urn:microsoft.com/office/officeart/2005/8/layout/orgChart1"/>
    <dgm:cxn modelId="{D2B9ED76-9FB1-4B5D-B675-A95FBF338AD5}" srcId="{CD4510AD-4157-4652-8DD7-D3BB1504C65F}" destId="{74D10113-D3BE-4E8D-BAFD-A01058D75FFC}" srcOrd="4" destOrd="0" parTransId="{86A7BC12-4698-4226-8647-AAD475E15815}" sibTransId="{02D28107-64D1-423E-ABE6-6DE1C948F90A}"/>
    <dgm:cxn modelId="{8522BC9C-8378-4029-B4A3-3BF2EA5A7FF5}" type="presOf" srcId="{309A3873-52A9-4095-A949-F16E3DD8E396}" destId="{DD0CEB16-AA95-4193-B1E8-356314B7C37D}" srcOrd="1" destOrd="0" presId="urn:microsoft.com/office/officeart/2005/8/layout/orgChart1"/>
    <dgm:cxn modelId="{F9ECC35B-DF17-4096-8315-38B4E752EA14}" type="presOf" srcId="{CD4510AD-4157-4652-8DD7-D3BB1504C65F}" destId="{7A94EE15-B608-452D-A416-C98FCB108C12}" srcOrd="1" destOrd="0" presId="urn:microsoft.com/office/officeart/2005/8/layout/orgChart1"/>
    <dgm:cxn modelId="{FCFC8944-2097-4C50-AFE4-96D5107B2D5F}" type="presOf" srcId="{A69E9F93-0076-4AC8-A7EF-32E55D32135E}" destId="{89444B07-E972-43B8-9B8B-C6600C82A2AC}" srcOrd="0" destOrd="0" presId="urn:microsoft.com/office/officeart/2005/8/layout/orgChart1"/>
    <dgm:cxn modelId="{3DC3859E-9583-4061-91FE-AE185AB3AE66}" type="presOf" srcId="{74D10113-D3BE-4E8D-BAFD-A01058D75FFC}" destId="{FBFBE67F-F06C-4ACB-BD7E-42038697490B}" srcOrd="0" destOrd="0" presId="urn:microsoft.com/office/officeart/2005/8/layout/orgChart1"/>
    <dgm:cxn modelId="{C7D7E1CC-1830-44AF-99E4-47161A0E80D7}" type="presOf" srcId="{0052ED52-1338-408E-881A-5813AB3AF2E3}" destId="{58D85459-30F8-4E57-861F-63BF557E55B3}" srcOrd="0" destOrd="0" presId="urn:microsoft.com/office/officeart/2005/8/layout/orgChart1"/>
    <dgm:cxn modelId="{5880443D-9480-48BC-86B7-DE33855FAE50}" srcId="{CD4510AD-4157-4652-8DD7-D3BB1504C65F}" destId="{309A3873-52A9-4095-A949-F16E3DD8E396}" srcOrd="2" destOrd="0" parTransId="{9AA736EE-C9AB-4E53-865C-70C566E8BF60}" sibTransId="{BF02603F-3008-4278-BFD4-4FF6A07F8E07}"/>
    <dgm:cxn modelId="{4EF2EF16-CC87-44C9-9DDB-1638EBD17FB5}" type="presOf" srcId="{CFFF8461-204A-48B0-A10D-C4C65C7A5932}" destId="{8DE9D8A2-E30D-49AD-B661-CECC8F50BC76}" srcOrd="0" destOrd="0" presId="urn:microsoft.com/office/officeart/2005/8/layout/orgChart1"/>
    <dgm:cxn modelId="{CC936ABD-2FFE-4B11-873C-BD25D71F6FBA}" type="presOf" srcId="{5569157E-404D-4AB1-84DD-5406E6ACB5E8}" destId="{C54BCC62-D3DA-4382-93AF-C895A08DB4A6}" srcOrd="1" destOrd="0" presId="urn:microsoft.com/office/officeart/2005/8/layout/orgChart1"/>
    <dgm:cxn modelId="{9CB03086-3304-451F-9E55-D9611A01D1F9}" type="presOf" srcId="{CD4510AD-4157-4652-8DD7-D3BB1504C65F}" destId="{CFDA622B-9B72-442A-9A87-DF0BF4C50BAC}" srcOrd="0" destOrd="0" presId="urn:microsoft.com/office/officeart/2005/8/layout/orgChart1"/>
    <dgm:cxn modelId="{B9B3B334-8BE8-4F56-853F-CDB643CE6FEA}" type="presOf" srcId="{9AA736EE-C9AB-4E53-865C-70C566E8BF60}" destId="{18291A2D-31E5-4C72-AE5F-ACED96EA3230}" srcOrd="0" destOrd="0" presId="urn:microsoft.com/office/officeart/2005/8/layout/orgChart1"/>
    <dgm:cxn modelId="{40502C35-740D-4244-80B4-9E4CC9EE2134}" type="presOf" srcId="{74D10113-D3BE-4E8D-BAFD-A01058D75FFC}" destId="{957E2034-5C58-4042-901E-B6E259504D63}" srcOrd="1" destOrd="0" presId="urn:microsoft.com/office/officeart/2005/8/layout/orgChart1"/>
    <dgm:cxn modelId="{984400E8-9111-4DF9-B0F4-8050DF71AA95}" type="presParOf" srcId="{58D85459-30F8-4E57-861F-63BF557E55B3}" destId="{EBE731CC-F157-4FF8-9748-296B32E2F341}" srcOrd="0" destOrd="0" presId="urn:microsoft.com/office/officeart/2005/8/layout/orgChart1"/>
    <dgm:cxn modelId="{C458B7D1-BF15-418C-85A1-E3FE87D58179}" type="presParOf" srcId="{EBE731CC-F157-4FF8-9748-296B32E2F341}" destId="{83EEBCFE-9C40-49A3-9FC8-D1BF67A72881}" srcOrd="0" destOrd="0" presId="urn:microsoft.com/office/officeart/2005/8/layout/orgChart1"/>
    <dgm:cxn modelId="{CC2B2E1B-851F-431F-BCCD-AAF546ABB58C}" type="presParOf" srcId="{83EEBCFE-9C40-49A3-9FC8-D1BF67A72881}" destId="{CFDA622B-9B72-442A-9A87-DF0BF4C50BAC}" srcOrd="0" destOrd="0" presId="urn:microsoft.com/office/officeart/2005/8/layout/orgChart1"/>
    <dgm:cxn modelId="{C9CD456A-8E50-4BCD-8F14-B356405D5734}" type="presParOf" srcId="{83EEBCFE-9C40-49A3-9FC8-D1BF67A72881}" destId="{7A94EE15-B608-452D-A416-C98FCB108C12}" srcOrd="1" destOrd="0" presId="urn:microsoft.com/office/officeart/2005/8/layout/orgChart1"/>
    <dgm:cxn modelId="{3E5A5451-4220-47F9-9E0E-6B6C1AD0AA3A}" type="presParOf" srcId="{EBE731CC-F157-4FF8-9748-296B32E2F341}" destId="{2E1E8E34-0FF1-4D42-8275-8DABE99F8076}" srcOrd="1" destOrd="0" presId="urn:microsoft.com/office/officeart/2005/8/layout/orgChart1"/>
    <dgm:cxn modelId="{F9FFE356-4400-49AF-BC6C-24BE0D85BB1A}" type="presParOf" srcId="{2E1E8E34-0FF1-4D42-8275-8DABE99F8076}" destId="{DFCC7A73-61EC-4E9E-A84C-9958211D7BAD}" srcOrd="0" destOrd="0" presId="urn:microsoft.com/office/officeart/2005/8/layout/orgChart1"/>
    <dgm:cxn modelId="{9D6B7643-5AA9-4DD7-ADB5-2D8E8E48397E}" type="presParOf" srcId="{2E1E8E34-0FF1-4D42-8275-8DABE99F8076}" destId="{A51C0175-C444-4834-AFE3-71B55DF1F335}" srcOrd="1" destOrd="0" presId="urn:microsoft.com/office/officeart/2005/8/layout/orgChart1"/>
    <dgm:cxn modelId="{16D8A1A0-C8C3-4693-94F0-41D93A141CF4}" type="presParOf" srcId="{A51C0175-C444-4834-AFE3-71B55DF1F335}" destId="{1F3B4102-9554-4CAF-886E-360F724B1E94}" srcOrd="0" destOrd="0" presId="urn:microsoft.com/office/officeart/2005/8/layout/orgChart1"/>
    <dgm:cxn modelId="{AB2382E1-D457-4F39-80CB-FD3FE3B3934A}" type="presParOf" srcId="{1F3B4102-9554-4CAF-886E-360F724B1E94}" destId="{89444B07-E972-43B8-9B8B-C6600C82A2AC}" srcOrd="0" destOrd="0" presId="urn:microsoft.com/office/officeart/2005/8/layout/orgChart1"/>
    <dgm:cxn modelId="{6B79D23A-0BF7-47AA-97AA-B18C3F68F6B7}" type="presParOf" srcId="{1F3B4102-9554-4CAF-886E-360F724B1E94}" destId="{D581B033-B023-46A7-959F-8AC57C688286}" srcOrd="1" destOrd="0" presId="urn:microsoft.com/office/officeart/2005/8/layout/orgChart1"/>
    <dgm:cxn modelId="{6E3A37A1-FFAC-41FD-B26B-BDC7093599EF}" type="presParOf" srcId="{A51C0175-C444-4834-AFE3-71B55DF1F335}" destId="{8020202F-467E-463E-922A-240E3E6C5AA8}" srcOrd="1" destOrd="0" presId="urn:microsoft.com/office/officeart/2005/8/layout/orgChart1"/>
    <dgm:cxn modelId="{594DBB59-B7A5-4908-B3DF-849CE81376A6}" type="presParOf" srcId="{A51C0175-C444-4834-AFE3-71B55DF1F335}" destId="{41A94B9C-0038-4428-87DC-1C184F84DBA0}" srcOrd="2" destOrd="0" presId="urn:microsoft.com/office/officeart/2005/8/layout/orgChart1"/>
    <dgm:cxn modelId="{D1FB1E07-EAA8-41A0-B31F-EB0E098DDD09}" type="presParOf" srcId="{2E1E8E34-0FF1-4D42-8275-8DABE99F8076}" destId="{18291A2D-31E5-4C72-AE5F-ACED96EA3230}" srcOrd="2" destOrd="0" presId="urn:microsoft.com/office/officeart/2005/8/layout/orgChart1"/>
    <dgm:cxn modelId="{E0A613E7-55FC-4DD9-8252-C0475A075700}" type="presParOf" srcId="{2E1E8E34-0FF1-4D42-8275-8DABE99F8076}" destId="{20C3547A-BC87-46EA-AEB7-6EDA399F0B0B}" srcOrd="3" destOrd="0" presId="urn:microsoft.com/office/officeart/2005/8/layout/orgChart1"/>
    <dgm:cxn modelId="{8B0FEC56-5C36-4ADF-8F76-CAC2C47BB246}" type="presParOf" srcId="{20C3547A-BC87-46EA-AEB7-6EDA399F0B0B}" destId="{1390683E-51EC-4180-B18F-7CB43CF1B984}" srcOrd="0" destOrd="0" presId="urn:microsoft.com/office/officeart/2005/8/layout/orgChart1"/>
    <dgm:cxn modelId="{026210D3-4A6A-440A-90E6-DD0BCD505764}" type="presParOf" srcId="{1390683E-51EC-4180-B18F-7CB43CF1B984}" destId="{6BBAD9F1-6CEB-45D4-BB7B-55592E7F46F9}" srcOrd="0" destOrd="0" presId="urn:microsoft.com/office/officeart/2005/8/layout/orgChart1"/>
    <dgm:cxn modelId="{232751BF-7E3F-447D-808C-FD41D8265520}" type="presParOf" srcId="{1390683E-51EC-4180-B18F-7CB43CF1B984}" destId="{DD0CEB16-AA95-4193-B1E8-356314B7C37D}" srcOrd="1" destOrd="0" presId="urn:microsoft.com/office/officeart/2005/8/layout/orgChart1"/>
    <dgm:cxn modelId="{EF297D71-4DB2-4C69-9C05-9F2C3B851B61}" type="presParOf" srcId="{20C3547A-BC87-46EA-AEB7-6EDA399F0B0B}" destId="{A0B9EA99-619D-45F4-8703-EE5593546059}" srcOrd="1" destOrd="0" presId="urn:microsoft.com/office/officeart/2005/8/layout/orgChart1"/>
    <dgm:cxn modelId="{762A47AA-C52F-4E11-AEDD-C8D5C8CC583D}" type="presParOf" srcId="{20C3547A-BC87-46EA-AEB7-6EDA399F0B0B}" destId="{6BA41E8F-7190-451B-8A00-FB1034CC4335}" srcOrd="2" destOrd="0" presId="urn:microsoft.com/office/officeart/2005/8/layout/orgChart1"/>
    <dgm:cxn modelId="{8B993E2B-1A7E-45B8-9FA7-035EA8336EDD}" type="presParOf" srcId="{2E1E8E34-0FF1-4D42-8275-8DABE99F8076}" destId="{8DE9D8A2-E30D-49AD-B661-CECC8F50BC76}" srcOrd="4" destOrd="0" presId="urn:microsoft.com/office/officeart/2005/8/layout/orgChart1"/>
    <dgm:cxn modelId="{6DDA0044-B8E0-43BC-9157-9541645AA740}" type="presParOf" srcId="{2E1E8E34-0FF1-4D42-8275-8DABE99F8076}" destId="{5190AAB0-FD33-4DDF-B9D5-D9280CAAA26E}" srcOrd="5" destOrd="0" presId="urn:microsoft.com/office/officeart/2005/8/layout/orgChart1"/>
    <dgm:cxn modelId="{54EEC2F2-77FD-4956-99CB-42F1FA7888B0}" type="presParOf" srcId="{5190AAB0-FD33-4DDF-B9D5-D9280CAAA26E}" destId="{D8676222-5FFB-4BFC-A789-EDBAE873EDDF}" srcOrd="0" destOrd="0" presId="urn:microsoft.com/office/officeart/2005/8/layout/orgChart1"/>
    <dgm:cxn modelId="{D34A757F-1024-4C42-BD11-15B0297DF5B8}" type="presParOf" srcId="{D8676222-5FFB-4BFC-A789-EDBAE873EDDF}" destId="{45BB0C47-D03E-441A-A546-F7A789D8264E}" srcOrd="0" destOrd="0" presId="urn:microsoft.com/office/officeart/2005/8/layout/orgChart1"/>
    <dgm:cxn modelId="{4B9873F3-D6F7-48B8-88F6-4BF4AFBBF1C8}" type="presParOf" srcId="{D8676222-5FFB-4BFC-A789-EDBAE873EDDF}" destId="{C54BCC62-D3DA-4382-93AF-C895A08DB4A6}" srcOrd="1" destOrd="0" presId="urn:microsoft.com/office/officeart/2005/8/layout/orgChart1"/>
    <dgm:cxn modelId="{1F3A420E-D307-4BA0-B0BF-AB820E3B02DF}" type="presParOf" srcId="{5190AAB0-FD33-4DDF-B9D5-D9280CAAA26E}" destId="{0E7ED9E6-EADC-446C-B7C3-A7F1F29E2CD2}" srcOrd="1" destOrd="0" presId="urn:microsoft.com/office/officeart/2005/8/layout/orgChart1"/>
    <dgm:cxn modelId="{81BA8B36-122E-4E52-A52C-CE568EE10F50}" type="presParOf" srcId="{5190AAB0-FD33-4DDF-B9D5-D9280CAAA26E}" destId="{603C08A8-92FE-42EE-8DEB-B08E54DF1B6E}" srcOrd="2" destOrd="0" presId="urn:microsoft.com/office/officeart/2005/8/layout/orgChart1"/>
    <dgm:cxn modelId="{34299565-3753-4410-BA63-88DD202FBD15}" type="presParOf" srcId="{2E1E8E34-0FF1-4D42-8275-8DABE99F8076}" destId="{C26C8C66-7964-412C-A6A1-7D1E641EC135}" srcOrd="6" destOrd="0" presId="urn:microsoft.com/office/officeart/2005/8/layout/orgChart1"/>
    <dgm:cxn modelId="{00D3E6D7-1404-48E0-9BA3-0AACAC1C5EE7}" type="presParOf" srcId="{2E1E8E34-0FF1-4D42-8275-8DABE99F8076}" destId="{4CB4413E-0E39-424B-9EB8-4E95D7E6F843}" srcOrd="7" destOrd="0" presId="urn:microsoft.com/office/officeart/2005/8/layout/orgChart1"/>
    <dgm:cxn modelId="{FE04BB7A-0989-4893-A0B9-58CDCDFC9097}" type="presParOf" srcId="{4CB4413E-0E39-424B-9EB8-4E95D7E6F843}" destId="{D52495E3-22D7-430E-B149-12EF646516AD}" srcOrd="0" destOrd="0" presId="urn:microsoft.com/office/officeart/2005/8/layout/orgChart1"/>
    <dgm:cxn modelId="{7C1547C2-377F-4CE5-B64F-C34E5411186E}" type="presParOf" srcId="{D52495E3-22D7-430E-B149-12EF646516AD}" destId="{FBFBE67F-F06C-4ACB-BD7E-42038697490B}" srcOrd="0" destOrd="0" presId="urn:microsoft.com/office/officeart/2005/8/layout/orgChart1"/>
    <dgm:cxn modelId="{B0107F76-8ECD-4E4C-9DDE-C76BF630C3BB}" type="presParOf" srcId="{D52495E3-22D7-430E-B149-12EF646516AD}" destId="{957E2034-5C58-4042-901E-B6E259504D63}" srcOrd="1" destOrd="0" presId="urn:microsoft.com/office/officeart/2005/8/layout/orgChart1"/>
    <dgm:cxn modelId="{525B647B-7CD4-4784-8D52-55A67B6F69A0}" type="presParOf" srcId="{4CB4413E-0E39-424B-9EB8-4E95D7E6F843}" destId="{84E64089-F65E-4008-B3CB-BF8238DA4BD0}" srcOrd="1" destOrd="0" presId="urn:microsoft.com/office/officeart/2005/8/layout/orgChart1"/>
    <dgm:cxn modelId="{A80CF77E-390F-46E7-AB66-94D97B183CCB}" type="presParOf" srcId="{4CB4413E-0E39-424B-9EB8-4E95D7E6F843}" destId="{697DA876-A64C-4859-A032-C0BC71E3E067}" srcOrd="2" destOrd="0" presId="urn:microsoft.com/office/officeart/2005/8/layout/orgChart1"/>
    <dgm:cxn modelId="{58D1984F-64C7-4081-8E1E-4322B2B9D0E5}" type="presParOf" srcId="{EBE731CC-F157-4FF8-9748-296B32E2F341}" destId="{360CDD7C-840C-42EF-A81F-A2D877E2E6DE}" srcOrd="2" destOrd="0" presId="urn:microsoft.com/office/officeart/2005/8/layout/orgChart1"/>
    <dgm:cxn modelId="{E64A8641-F7D4-427C-A865-EB359688A115}" type="presParOf" srcId="{360CDD7C-840C-42EF-A81F-A2D877E2E6DE}" destId="{4C547605-FCED-44D1-9B15-5E6332D078A3}" srcOrd="0" destOrd="0" presId="urn:microsoft.com/office/officeart/2005/8/layout/orgChart1"/>
    <dgm:cxn modelId="{3A7AE36D-F240-4EE2-9810-ED41E70AFF05}" type="presParOf" srcId="{360CDD7C-840C-42EF-A81F-A2D877E2E6DE}" destId="{14AD8281-6FD5-4F2E-AB9B-1BA20D7F4C88}" srcOrd="1" destOrd="0" presId="urn:microsoft.com/office/officeart/2005/8/layout/orgChart1"/>
    <dgm:cxn modelId="{A05E542E-273E-4208-B507-63DD84935763}" type="presParOf" srcId="{14AD8281-6FD5-4F2E-AB9B-1BA20D7F4C88}" destId="{6B2948C0-6B52-41EE-8CF1-71EDB5B024BC}" srcOrd="0" destOrd="0" presId="urn:microsoft.com/office/officeart/2005/8/layout/orgChart1"/>
    <dgm:cxn modelId="{64E87561-1278-4D3F-B21B-C725851199B0}" type="presParOf" srcId="{6B2948C0-6B52-41EE-8CF1-71EDB5B024BC}" destId="{01DCEBF9-4D79-4428-9DA7-205A7F0A741E}" srcOrd="0" destOrd="0" presId="urn:microsoft.com/office/officeart/2005/8/layout/orgChart1"/>
    <dgm:cxn modelId="{402FE105-19FA-4313-B10D-972BAFEF33C0}" type="presParOf" srcId="{6B2948C0-6B52-41EE-8CF1-71EDB5B024BC}" destId="{82585CE3-9066-4EF3-84E7-49BCE7EBC227}" srcOrd="1" destOrd="0" presId="urn:microsoft.com/office/officeart/2005/8/layout/orgChart1"/>
    <dgm:cxn modelId="{F7EA6596-D165-4C2D-BBBD-835F917376AA}" type="presParOf" srcId="{14AD8281-6FD5-4F2E-AB9B-1BA20D7F4C88}" destId="{5E947B9D-0945-4031-9674-87AAD1236C03}" srcOrd="1" destOrd="0" presId="urn:microsoft.com/office/officeart/2005/8/layout/orgChart1"/>
    <dgm:cxn modelId="{19D9DBC4-5E99-43F0-BE5F-F9551CAB3B99}" type="presParOf" srcId="{14AD8281-6FD5-4F2E-AB9B-1BA20D7F4C88}" destId="{DBB83B14-921F-46AE-B930-033AA9C304D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547605-FCED-44D1-9B15-5E6332D078A3}">
      <dsp:nvSpPr>
        <dsp:cNvPr id="0" name=""/>
        <dsp:cNvSpPr/>
      </dsp:nvSpPr>
      <dsp:spPr>
        <a:xfrm>
          <a:off x="3424009" y="564631"/>
          <a:ext cx="118274" cy="518154"/>
        </a:xfrm>
        <a:custGeom>
          <a:avLst/>
          <a:gdLst/>
          <a:ahLst/>
          <a:cxnLst/>
          <a:rect l="0" t="0" r="0" b="0"/>
          <a:pathLst>
            <a:path>
              <a:moveTo>
                <a:pt x="118274" y="0"/>
              </a:moveTo>
              <a:lnTo>
                <a:pt x="118274" y="518154"/>
              </a:lnTo>
              <a:lnTo>
                <a:pt x="0" y="5181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6C8C66-7964-412C-A6A1-7D1E641EC135}">
      <dsp:nvSpPr>
        <dsp:cNvPr id="0" name=""/>
        <dsp:cNvSpPr/>
      </dsp:nvSpPr>
      <dsp:spPr>
        <a:xfrm>
          <a:off x="3542284" y="564631"/>
          <a:ext cx="2044456" cy="1036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8034"/>
              </a:lnTo>
              <a:lnTo>
                <a:pt x="2044456" y="918034"/>
              </a:lnTo>
              <a:lnTo>
                <a:pt x="2044456" y="10363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E9D8A2-E30D-49AD-B661-CECC8F50BC76}">
      <dsp:nvSpPr>
        <dsp:cNvPr id="0" name=""/>
        <dsp:cNvSpPr/>
      </dsp:nvSpPr>
      <dsp:spPr>
        <a:xfrm>
          <a:off x="3542284" y="564631"/>
          <a:ext cx="681485" cy="1036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8034"/>
              </a:lnTo>
              <a:lnTo>
                <a:pt x="681485" y="918034"/>
              </a:lnTo>
              <a:lnTo>
                <a:pt x="681485" y="10363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291A2D-31E5-4C72-AE5F-ACED96EA3230}">
      <dsp:nvSpPr>
        <dsp:cNvPr id="0" name=""/>
        <dsp:cNvSpPr/>
      </dsp:nvSpPr>
      <dsp:spPr>
        <a:xfrm>
          <a:off x="2860798" y="564631"/>
          <a:ext cx="681485" cy="1036308"/>
        </a:xfrm>
        <a:custGeom>
          <a:avLst/>
          <a:gdLst/>
          <a:ahLst/>
          <a:cxnLst/>
          <a:rect l="0" t="0" r="0" b="0"/>
          <a:pathLst>
            <a:path>
              <a:moveTo>
                <a:pt x="681485" y="0"/>
              </a:moveTo>
              <a:lnTo>
                <a:pt x="681485" y="918034"/>
              </a:lnTo>
              <a:lnTo>
                <a:pt x="0" y="918034"/>
              </a:lnTo>
              <a:lnTo>
                <a:pt x="0" y="10363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C7A73-61EC-4E9E-A84C-9958211D7BAD}">
      <dsp:nvSpPr>
        <dsp:cNvPr id="0" name=""/>
        <dsp:cNvSpPr/>
      </dsp:nvSpPr>
      <dsp:spPr>
        <a:xfrm>
          <a:off x="1497827" y="564631"/>
          <a:ext cx="2044456" cy="1036308"/>
        </a:xfrm>
        <a:custGeom>
          <a:avLst/>
          <a:gdLst/>
          <a:ahLst/>
          <a:cxnLst/>
          <a:rect l="0" t="0" r="0" b="0"/>
          <a:pathLst>
            <a:path>
              <a:moveTo>
                <a:pt x="2044456" y="0"/>
              </a:moveTo>
              <a:lnTo>
                <a:pt x="2044456" y="918034"/>
              </a:lnTo>
              <a:lnTo>
                <a:pt x="0" y="918034"/>
              </a:lnTo>
              <a:lnTo>
                <a:pt x="0" y="10363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A622B-9B72-442A-9A87-DF0BF4C50BAC}">
      <dsp:nvSpPr>
        <dsp:cNvPr id="0" name=""/>
        <dsp:cNvSpPr/>
      </dsp:nvSpPr>
      <dsp:spPr>
        <a:xfrm>
          <a:off x="2979072" y="1420"/>
          <a:ext cx="1126422" cy="5632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物质管理</a:t>
          </a:r>
          <a:endParaRPr lang="zh-CN" altLang="en-US" sz="1800" kern="1200" dirty="0"/>
        </a:p>
      </dsp:txBody>
      <dsp:txXfrm>
        <a:off x="2979072" y="1420"/>
        <a:ext cx="1126422" cy="563211"/>
      </dsp:txXfrm>
    </dsp:sp>
    <dsp:sp modelId="{89444B07-E972-43B8-9B8B-C6600C82A2AC}">
      <dsp:nvSpPr>
        <dsp:cNvPr id="0" name=""/>
        <dsp:cNvSpPr/>
      </dsp:nvSpPr>
      <dsp:spPr>
        <a:xfrm>
          <a:off x="934616" y="1600939"/>
          <a:ext cx="1126422" cy="5632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一般理化性质</a:t>
          </a:r>
          <a:endParaRPr lang="zh-CN" altLang="en-US" sz="1800" kern="1200" dirty="0"/>
        </a:p>
      </dsp:txBody>
      <dsp:txXfrm>
        <a:off x="934616" y="1600939"/>
        <a:ext cx="1126422" cy="563211"/>
      </dsp:txXfrm>
    </dsp:sp>
    <dsp:sp modelId="{6BBAD9F1-6CEB-45D4-BB7B-55592E7F46F9}">
      <dsp:nvSpPr>
        <dsp:cNvPr id="0" name=""/>
        <dsp:cNvSpPr/>
      </dsp:nvSpPr>
      <dsp:spPr>
        <a:xfrm>
          <a:off x="2297587" y="1600939"/>
          <a:ext cx="1126422" cy="5632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降解</a:t>
          </a:r>
          <a:endParaRPr lang="zh-CN" altLang="en-US" sz="1800" kern="1200" dirty="0"/>
        </a:p>
      </dsp:txBody>
      <dsp:txXfrm>
        <a:off x="2297587" y="1600939"/>
        <a:ext cx="1126422" cy="563211"/>
      </dsp:txXfrm>
    </dsp:sp>
    <dsp:sp modelId="{45BB0C47-D03E-441A-A546-F7A789D8264E}">
      <dsp:nvSpPr>
        <dsp:cNvPr id="0" name=""/>
        <dsp:cNvSpPr/>
      </dsp:nvSpPr>
      <dsp:spPr>
        <a:xfrm>
          <a:off x="3660558" y="1600939"/>
          <a:ext cx="1126422" cy="5632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蓄积</a:t>
          </a:r>
          <a:endParaRPr lang="zh-CN" altLang="en-US" sz="1800" kern="1200" dirty="0"/>
        </a:p>
      </dsp:txBody>
      <dsp:txXfrm>
        <a:off x="3660558" y="1600939"/>
        <a:ext cx="1126422" cy="563211"/>
      </dsp:txXfrm>
    </dsp:sp>
    <dsp:sp modelId="{FBFBE67F-F06C-4ACB-BD7E-42038697490B}">
      <dsp:nvSpPr>
        <dsp:cNvPr id="0" name=""/>
        <dsp:cNvSpPr/>
      </dsp:nvSpPr>
      <dsp:spPr>
        <a:xfrm>
          <a:off x="5023529" y="1600939"/>
          <a:ext cx="1126422" cy="5632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分配</a:t>
          </a:r>
          <a:endParaRPr lang="zh-CN" altLang="en-US" sz="1800" kern="1200" dirty="0"/>
        </a:p>
      </dsp:txBody>
      <dsp:txXfrm>
        <a:off x="5023529" y="1600939"/>
        <a:ext cx="1126422" cy="563211"/>
      </dsp:txXfrm>
    </dsp:sp>
    <dsp:sp modelId="{01DCEBF9-4D79-4428-9DA7-205A7F0A741E}">
      <dsp:nvSpPr>
        <dsp:cNvPr id="0" name=""/>
        <dsp:cNvSpPr/>
      </dsp:nvSpPr>
      <dsp:spPr>
        <a:xfrm>
          <a:off x="2297587" y="801179"/>
          <a:ext cx="1126422" cy="5632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多个评估</a:t>
          </a:r>
          <a:r>
            <a:rPr lang="en-US" altLang="zh-CN" sz="1800" kern="1200" dirty="0" smtClean="0"/>
            <a:t>/</a:t>
          </a:r>
          <a:r>
            <a:rPr lang="zh-CN" altLang="en-US" sz="1800" kern="1200" dirty="0" smtClean="0"/>
            <a:t>物质</a:t>
          </a:r>
          <a:endParaRPr lang="zh-CN" altLang="en-US" sz="1800" kern="1200" dirty="0"/>
        </a:p>
      </dsp:txBody>
      <dsp:txXfrm>
        <a:off x="2297587" y="801179"/>
        <a:ext cx="1126422" cy="563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F610-09D4-4D3E-826D-9C9FC2BB4817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8698-2BA7-44B4-AF38-773BDB351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99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F610-09D4-4D3E-826D-9C9FC2BB4817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8698-2BA7-44B4-AF38-773BDB351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45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F610-09D4-4D3E-826D-9C9FC2BB4817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8698-2BA7-44B4-AF38-773BDB351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37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88189"/>
          </a:xfrm>
        </p:spPr>
        <p:txBody>
          <a:bodyPr>
            <a:normAutofit/>
          </a:bodyPr>
          <a:lstStyle>
            <a:lvl1pPr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F610-09D4-4D3E-826D-9C9FC2BB4817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8698-2BA7-44B4-AF38-773BDB351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25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F610-09D4-4D3E-826D-9C9FC2BB4817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8698-2BA7-44B4-AF38-773BDB351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54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F610-09D4-4D3E-826D-9C9FC2BB4817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8698-2BA7-44B4-AF38-773BDB351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69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F610-09D4-4D3E-826D-9C9FC2BB4817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8698-2BA7-44B4-AF38-773BDB351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26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F610-09D4-4D3E-826D-9C9FC2BB4817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8698-2BA7-44B4-AF38-773BDB351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27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F610-09D4-4D3E-826D-9C9FC2BB4817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8698-2BA7-44B4-AF38-773BDB351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43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F610-09D4-4D3E-826D-9C9FC2BB4817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8698-2BA7-44B4-AF38-773BDB351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F610-09D4-4D3E-826D-9C9FC2BB4817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8698-2BA7-44B4-AF38-773BDB351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154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AF610-09D4-4D3E-826D-9C9FC2BB4817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B8698-2BA7-44B4-AF38-773BDB351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5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Chesar</a:t>
            </a:r>
            <a:r>
              <a:rPr lang="zh-CN" altLang="en-US" dirty="0" smtClean="0"/>
              <a:t>解读和</a:t>
            </a:r>
            <a:r>
              <a:rPr lang="en-US" altLang="zh-CN" dirty="0" smtClean="0"/>
              <a:t>CET</a:t>
            </a:r>
            <a:r>
              <a:rPr lang="zh-CN" altLang="en-US" dirty="0" smtClean="0"/>
              <a:t>开发要求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2020</a:t>
            </a:r>
            <a:r>
              <a:rPr lang="zh-CN" altLang="en-US" sz="3200" dirty="0" smtClean="0"/>
              <a:t>年</a:t>
            </a:r>
            <a:r>
              <a:rPr lang="en-US" altLang="zh-CN" sz="3200" dirty="0" smtClean="0"/>
              <a:t>09</a:t>
            </a:r>
            <a:r>
              <a:rPr lang="zh-CN" altLang="en-US" sz="3200" dirty="0" smtClean="0"/>
              <a:t>月</a:t>
            </a:r>
            <a:r>
              <a:rPr lang="en-US" altLang="zh-CN" sz="3200" dirty="0" smtClean="0"/>
              <a:t>17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12281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154" y="86945"/>
            <a:ext cx="6468835" cy="452213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7744" y="1514955"/>
            <a:ext cx="1143000" cy="42357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分配系数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137826"/>
              </p:ext>
            </p:extLst>
          </p:nvPr>
        </p:nvGraphicFramePr>
        <p:xfrm>
          <a:off x="563880" y="4609084"/>
          <a:ext cx="5943600" cy="1958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75000"/>
                <a:gridCol w="1181100"/>
                <a:gridCol w="850900"/>
                <a:gridCol w="736600"/>
              </a:tblGrid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亨利常数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HENRY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2.69E+02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Pa·m</a:t>
                      </a:r>
                      <a:r>
                        <a:rPr lang="en-US" sz="1100" u="none" strike="noStrike" baseline="30000">
                          <a:effectLst/>
                        </a:rPr>
                        <a:t>3</a:t>
                      </a:r>
                      <a:r>
                        <a:rPr lang="en-US" sz="1100" u="none" strike="noStrike">
                          <a:effectLst/>
                        </a:rPr>
                        <a:t>·mol</a:t>
                      </a:r>
                      <a:r>
                        <a:rPr lang="en-US" sz="1100" u="none" strike="noStrike" baseline="30000">
                          <a:effectLst/>
                        </a:rPr>
                        <a:t>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气</a:t>
                      </a:r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r>
                        <a:rPr lang="zh-CN" altLang="en-US" sz="1100" u="none" strike="noStrike">
                          <a:effectLst/>
                        </a:rPr>
                        <a:t>水分配系数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Kair-water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1.14E-01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</a:t>
                      </a:r>
                      <a:r>
                        <a:rPr lang="en-US" sz="1100" u="none" strike="noStrike" baseline="30000">
                          <a:effectLst/>
                        </a:rPr>
                        <a:t>3</a:t>
                      </a:r>
                      <a:r>
                        <a:rPr lang="en-US" sz="1100" u="none" strike="noStrike">
                          <a:effectLst/>
                        </a:rPr>
                        <a:t>·m</a:t>
                      </a:r>
                      <a:r>
                        <a:rPr lang="en-US" sz="1100" u="none" strike="noStrike" baseline="30000">
                          <a:effectLst/>
                        </a:rPr>
                        <a:t>-3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吸附于气溶胶颗粒的比例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Fass.aer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1.68E-07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36220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100" u="none" strike="noStrike">
                          <a:effectLst/>
                        </a:rPr>
                        <a:t>    土壤固</a:t>
                      </a:r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r>
                        <a:rPr lang="zh-CN" altLang="en-US" sz="1100" u="none" strike="noStrike">
                          <a:effectLst/>
                        </a:rPr>
                        <a:t>水分配系数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Kp.soil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4.10E+00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L·kg</a:t>
                      </a:r>
                      <a:r>
                        <a:rPr lang="en-US" sz="1200" u="none" strike="noStrike" baseline="30000">
                          <a:effectLst/>
                        </a:rPr>
                        <a:t>-1</a:t>
                      </a:r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13360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100" u="none" strike="noStrike">
                          <a:effectLst/>
                        </a:rPr>
                        <a:t>    悬浮物固</a:t>
                      </a:r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r>
                        <a:rPr lang="zh-CN" altLang="en-US" sz="1100" u="none" strike="noStrike">
                          <a:effectLst/>
                        </a:rPr>
                        <a:t>水分配系数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Kp.susp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2.05E+01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L·kg</a:t>
                      </a:r>
                      <a:r>
                        <a:rPr lang="en-US" sz="1100" u="none" strike="noStrike" baseline="30000">
                          <a:effectLst/>
                        </a:rPr>
                        <a:t>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13360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100" u="none" strike="noStrike">
                          <a:effectLst/>
                        </a:rPr>
                        <a:t>沉积物固</a:t>
                      </a:r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r>
                        <a:rPr lang="zh-CN" altLang="en-US" sz="1100" u="none" strike="noStrike">
                          <a:effectLst/>
                        </a:rPr>
                        <a:t>水分配系数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Kp.sed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1.03E+01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L·kg</a:t>
                      </a:r>
                      <a:r>
                        <a:rPr lang="en-US" sz="1100" u="none" strike="noStrike" baseline="30000">
                          <a:effectLst/>
                        </a:rPr>
                        <a:t>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土壤</a:t>
                      </a:r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r>
                        <a:rPr lang="zh-CN" altLang="en-US" sz="1100" u="none" strike="noStrike">
                          <a:effectLst/>
                        </a:rPr>
                        <a:t>水分配系数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Ksoil</a:t>
                      </a:r>
                      <a:r>
                        <a:rPr lang="en-US" sz="1100" u="none" strike="noStrike" dirty="0">
                          <a:effectLst/>
                        </a:rPr>
                        <a:t>-water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6.37E+00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</a:t>
                      </a:r>
                      <a:r>
                        <a:rPr lang="en-US" sz="1100" u="none" strike="noStrike" baseline="30000">
                          <a:effectLst/>
                        </a:rPr>
                        <a:t>3</a:t>
                      </a:r>
                      <a:r>
                        <a:rPr lang="en-US" sz="1100" u="none" strike="noStrike">
                          <a:effectLst/>
                        </a:rPr>
                        <a:t>·m</a:t>
                      </a:r>
                      <a:r>
                        <a:rPr lang="en-US" sz="1100" u="none" strike="noStrike" baseline="30000">
                          <a:effectLst/>
                        </a:rPr>
                        <a:t>-3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3622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悬浮颗粒物</a:t>
                      </a:r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r>
                        <a:rPr lang="zh-CN" altLang="en-US" sz="1100" u="none" strike="noStrike">
                          <a:effectLst/>
                        </a:rPr>
                        <a:t>水分配系数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Ksusp</a:t>
                      </a:r>
                      <a:r>
                        <a:rPr lang="en-US" sz="1100" u="none" strike="noStrike" dirty="0">
                          <a:effectLst/>
                        </a:rPr>
                        <a:t>-water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6.03E+00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</a:t>
                      </a:r>
                      <a:r>
                        <a:rPr lang="en-US" sz="1200" u="none" strike="noStrike" baseline="30000">
                          <a:effectLst/>
                        </a:rPr>
                        <a:t>3</a:t>
                      </a:r>
                      <a:r>
                        <a:rPr lang="en-US" sz="1200" u="none" strike="noStrike">
                          <a:effectLst/>
                        </a:rPr>
                        <a:t>·m</a:t>
                      </a:r>
                      <a:r>
                        <a:rPr lang="en-US" sz="1200" u="none" strike="noStrike" baseline="30000">
                          <a:effectLst/>
                        </a:rPr>
                        <a:t>-3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3622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沉积物</a:t>
                      </a:r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r>
                        <a:rPr lang="zh-CN" altLang="en-US" sz="1100" u="none" strike="noStrike">
                          <a:effectLst/>
                        </a:rPr>
                        <a:t>水分配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Ksed</a:t>
                      </a:r>
                      <a:r>
                        <a:rPr lang="en-US" sz="1100" u="none" strike="noStrike" dirty="0">
                          <a:effectLst/>
                        </a:rPr>
                        <a:t>-water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5.93E+00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</a:t>
                      </a:r>
                      <a:r>
                        <a:rPr lang="en-US" sz="1200" u="none" strike="noStrike" baseline="30000" dirty="0">
                          <a:effectLst/>
                        </a:rPr>
                        <a:t>3</a:t>
                      </a:r>
                      <a:r>
                        <a:rPr lang="en-US" sz="1200" u="none" strike="noStrike" dirty="0">
                          <a:effectLst/>
                        </a:rPr>
                        <a:t>·m</a:t>
                      </a:r>
                      <a:r>
                        <a:rPr lang="en-US" sz="1200" u="none" strike="noStrike" baseline="30000" dirty="0">
                          <a:effectLst/>
                        </a:rPr>
                        <a:t>-3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71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00" y="194094"/>
            <a:ext cx="10371719" cy="55097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94944" y="5995515"/>
            <a:ext cx="1143000" cy="42357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危害评估结论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281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10" y="1126781"/>
            <a:ext cx="7986452" cy="5006774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805973"/>
              </p:ext>
            </p:extLst>
          </p:nvPr>
        </p:nvGraphicFramePr>
        <p:xfrm>
          <a:off x="8302753" y="3182113"/>
          <a:ext cx="3310128" cy="321171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827532"/>
                <a:gridCol w="827532"/>
                <a:gridCol w="827532"/>
                <a:gridCol w="827532"/>
              </a:tblGrid>
              <a:tr h="438030">
                <a:tc>
                  <a:txBody>
                    <a:bodyPr/>
                    <a:lstStyle/>
                    <a:p>
                      <a:pPr algn="l" fontAlgn="ctr"/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u="none" strike="noStrike" dirty="0" smtClean="0">
                          <a:effectLst/>
                        </a:rPr>
                        <a:t>PNEC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单位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369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STP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u="none" strike="noStrike" dirty="0" smtClean="0">
                          <a:effectLst/>
                        </a:rPr>
                        <a:t>PNEC STP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47398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地表水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u="none" strike="noStrike" dirty="0" smtClean="0">
                          <a:effectLst/>
                        </a:rPr>
                        <a:t>PNEC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地表水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mg/L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47398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沉积物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u="none" strike="noStrike" dirty="0" smtClean="0">
                          <a:effectLst/>
                        </a:rPr>
                        <a:t>PNEC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沉积物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mg/kg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47398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土壤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u="none" strike="noStrike" dirty="0" smtClean="0">
                          <a:effectLst/>
                        </a:rPr>
                        <a:t>PNEC</a:t>
                      </a:r>
                      <a:endParaRPr lang="zh-CN" alt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none" strike="noStrike" dirty="0" smtClean="0">
                          <a:effectLst/>
                        </a:rPr>
                        <a:t>土壤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mg/kg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47398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effectLst/>
                        </a:rPr>
                        <a:t>捕食</a:t>
                      </a:r>
                      <a:r>
                        <a:rPr lang="zh-CN" altLang="en-US" sz="1600" u="none" strike="noStrike" dirty="0">
                          <a:effectLst/>
                        </a:rPr>
                        <a:t>动物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</a:rPr>
                        <a:t>PNEC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捕食动物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mg/kg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369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effectLst/>
                        </a:rPr>
                        <a:t>人体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TDI/VSD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mg/kg/d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ug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</a:t>
                      </a:r>
                      <a:r>
                        <a:rPr lang="en-US" altLang="zh-CN" sz="1800" kern="1200" baseline="30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9217152" y="2548227"/>
            <a:ext cx="1911096" cy="42357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危害评估结论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7397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196732"/>
              </p:ext>
            </p:extLst>
          </p:nvPr>
        </p:nvGraphicFramePr>
        <p:xfrm>
          <a:off x="5029200" y="5137834"/>
          <a:ext cx="5833872" cy="1617812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791684"/>
                <a:gridCol w="1347396"/>
                <a:gridCol w="1347396"/>
                <a:gridCol w="1347396"/>
              </a:tblGrid>
              <a:tr h="4821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途径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none" strike="noStrike" dirty="0" smtClean="0">
                          <a:effectLst/>
                        </a:rPr>
                        <a:t>参数（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mg/kg/d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）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数值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单位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0598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吸入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TDI/VSD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mg/kg/d</a:t>
                      </a:r>
                      <a:r>
                        <a:rPr lang="zh-CN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ug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</a:t>
                      </a:r>
                      <a:r>
                        <a:rPr lang="en-US" altLang="zh-CN" sz="1600" kern="1200" baseline="30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0598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effectLst/>
                        </a:rPr>
                        <a:t>饮水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TDI/VSD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mg/kg/d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0598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摄食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TDI/VSD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mg/kg/d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" y="656190"/>
            <a:ext cx="12192000" cy="402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60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en-US" dirty="0"/>
              <a:t>暴露</a:t>
            </a:r>
            <a:r>
              <a:rPr lang="zh-CN" altLang="en-US" dirty="0" smtClean="0"/>
              <a:t>场景和暴露估算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686337" y="2013775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进入</a:t>
            </a:r>
            <a:r>
              <a:rPr lang="en-US" altLang="zh-CN" dirty="0" smtClean="0"/>
              <a:t>STP</a:t>
            </a:r>
            <a:r>
              <a:rPr lang="zh-CN" altLang="en-US" dirty="0" smtClean="0"/>
              <a:t>之前的排放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387" y="-26159"/>
            <a:ext cx="5395428" cy="38636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8950" y="115481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具有增加暴露场景的功能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926671"/>
              </p:ext>
            </p:extLst>
          </p:nvPr>
        </p:nvGraphicFramePr>
        <p:xfrm>
          <a:off x="518764" y="3362362"/>
          <a:ext cx="4984620" cy="2743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492310"/>
                <a:gridCol w="2492310"/>
              </a:tblGrid>
              <a:tr h="428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生命周期阶段：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dirty="0" smtClean="0"/>
                        <a:t>生产</a:t>
                      </a:r>
                      <a:endParaRPr lang="en-US" altLang="zh-CN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dirty="0" smtClean="0"/>
                        <a:t>配制</a:t>
                      </a:r>
                      <a:endParaRPr lang="en-US" altLang="zh-CN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dirty="0" smtClean="0"/>
                        <a:t>工业使用</a:t>
                      </a:r>
                      <a:endParaRPr lang="en-US" altLang="zh-CN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dirty="0" smtClean="0"/>
                        <a:t>消费使用</a:t>
                      </a:r>
                      <a:endParaRPr lang="en-US" altLang="zh-CN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dirty="0" smtClean="0"/>
                        <a:t>废物利用处置</a:t>
                      </a:r>
                      <a:endParaRPr lang="zh-CN" altLang="en-US" dirty="0"/>
                    </a:p>
                  </a:txBody>
                  <a:tcPr/>
                </a:tc>
              </a:tr>
              <a:tr h="42866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排放模式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间歇排放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连续排放</a:t>
                      </a:r>
                      <a:endParaRPr lang="zh-CN" altLang="en-US" dirty="0"/>
                    </a:p>
                  </a:txBody>
                  <a:tcPr/>
                </a:tc>
              </a:tr>
              <a:tr h="428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分散性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dirty="0" smtClean="0"/>
                        <a:t>非广泛分散使用源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/>
                        <a:t>广泛分散使用源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957786"/>
              </p:ext>
            </p:extLst>
          </p:nvPr>
        </p:nvGraphicFramePr>
        <p:xfrm>
          <a:off x="6096000" y="4465643"/>
          <a:ext cx="5512218" cy="2266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406"/>
                <a:gridCol w="1837406"/>
                <a:gridCol w="1837406"/>
              </a:tblGrid>
              <a:tr h="52943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排放途径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局部尺度排放量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区域尺度排放量</a:t>
                      </a:r>
                      <a:endParaRPr lang="zh-CN" altLang="en-US" dirty="0"/>
                    </a:p>
                  </a:txBody>
                  <a:tcPr/>
                </a:tc>
              </a:tr>
              <a:tr h="3545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水（进入</a:t>
                      </a:r>
                      <a:r>
                        <a:rPr lang="en-US" altLang="zh-CN" dirty="0" smtClean="0"/>
                        <a:t>STP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dirty="0" smtClean="0"/>
                        <a:t>根据不同场景局部尺度自动加和</a:t>
                      </a:r>
                      <a:endParaRPr lang="zh-CN" altLang="en-US" dirty="0"/>
                    </a:p>
                  </a:txBody>
                  <a:tcPr/>
                </a:tc>
              </a:tr>
              <a:tr h="35456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5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</a:tr>
              <a:tr h="3545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水（直排）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518764" y="2993030"/>
            <a:ext cx="110799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b="1" dirty="0" smtClean="0"/>
              <a:t>排放特征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6108193" y="4096311"/>
            <a:ext cx="236635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b="1" dirty="0" smtClean="0"/>
              <a:t>排放（进入</a:t>
            </a:r>
            <a:r>
              <a:rPr lang="en-US" altLang="zh-CN" b="1" dirty="0" smtClean="0"/>
              <a:t>STP</a:t>
            </a:r>
            <a:r>
              <a:rPr lang="zh-CN" altLang="en-US" b="1" dirty="0" smtClean="0"/>
              <a:t>之前）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92812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二、暴露场景和暴露估算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148733"/>
              </p:ext>
            </p:extLst>
          </p:nvPr>
        </p:nvGraphicFramePr>
        <p:xfrm>
          <a:off x="1373444" y="4279162"/>
          <a:ext cx="9453052" cy="207591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363263"/>
                <a:gridCol w="2363263"/>
                <a:gridCol w="2363263"/>
                <a:gridCol w="2363263"/>
              </a:tblGrid>
              <a:tr h="83970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排放途径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排放系（无量纲）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排放量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kg/d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浓度</a:t>
                      </a:r>
                      <a:endParaRPr lang="zh-CN" altLang="en-US" dirty="0"/>
                    </a:p>
                  </a:txBody>
                  <a:tcPr/>
                </a:tc>
              </a:tr>
              <a:tr h="412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  mg/m3</a:t>
                      </a:r>
                      <a:endParaRPr lang="zh-CN" altLang="en-US" dirty="0"/>
                    </a:p>
                  </a:txBody>
                  <a:tcPr/>
                </a:tc>
              </a:tr>
              <a:tr h="412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大气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   mg/L</a:t>
                      </a:r>
                      <a:endParaRPr lang="zh-CN" altLang="en-US" dirty="0"/>
                    </a:p>
                  </a:txBody>
                  <a:tcPr/>
                </a:tc>
              </a:tr>
              <a:tr h="412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污泥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            mg/kg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102487"/>
              </p:ext>
            </p:extLst>
          </p:nvPr>
        </p:nvGraphicFramePr>
        <p:xfrm>
          <a:off x="1373445" y="1230761"/>
          <a:ext cx="9453051" cy="206107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151017"/>
                <a:gridCol w="1931202"/>
                <a:gridCol w="4370832"/>
              </a:tblGrid>
              <a:tr h="68947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）是否进入公共</a:t>
                      </a:r>
                      <a:r>
                        <a:rPr lang="en-US" altLang="zh-CN" dirty="0" smtClean="0"/>
                        <a:t>STP</a:t>
                      </a:r>
                      <a:r>
                        <a:rPr lang="zh-CN" altLang="en-US" dirty="0" smtClean="0"/>
                        <a:t>？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如果是：进入</a:t>
                      </a:r>
                      <a:r>
                        <a:rPr lang="en-US" altLang="zh-CN" dirty="0" smtClean="0"/>
                        <a:t>STP</a:t>
                      </a:r>
                      <a:r>
                        <a:rPr lang="zh-CN" altLang="en-US" dirty="0" smtClean="0"/>
                        <a:t>之后的排放，调用</a:t>
                      </a:r>
                      <a:r>
                        <a:rPr lang="en-US" altLang="zh-CN" dirty="0" smtClean="0"/>
                        <a:t>C-STP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O</a:t>
                      </a:r>
                      <a:r>
                        <a:rPr lang="zh-CN" altLang="en-US" dirty="0" smtClean="0"/>
                        <a:t>）模型</a:t>
                      </a:r>
                      <a:endParaRPr lang="zh-CN" altLang="en-US" dirty="0"/>
                    </a:p>
                  </a:txBody>
                  <a:tcPr/>
                </a:tc>
              </a:tr>
              <a:tr h="55561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）是否污泥农用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是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否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如果否，污泥中浓度为</a:t>
                      </a:r>
                      <a:r>
                        <a:rPr lang="en-US" altLang="zh-CN" dirty="0" smtClean="0"/>
                        <a:t>0</a:t>
                      </a:r>
                    </a:p>
                    <a:p>
                      <a:r>
                        <a:rPr lang="zh-CN" altLang="en-US" dirty="0" smtClean="0"/>
                        <a:t>如果是，正常计算</a:t>
                      </a:r>
                      <a:endParaRPr lang="zh-CN" altLang="en-US" dirty="0"/>
                    </a:p>
                  </a:txBody>
                  <a:tcPr/>
                </a:tc>
              </a:tr>
              <a:tr h="321903">
                <a:tc>
                  <a:txBody>
                    <a:bodyPr/>
                    <a:lstStyle/>
                    <a:p>
                      <a:r>
                        <a:rPr lang="zh-CN" altLang="en-US" smtClean="0"/>
                        <a:t>（</a:t>
                      </a:r>
                      <a:r>
                        <a:rPr lang="en-US" altLang="zh-CN" smtClean="0"/>
                        <a:t>3</a:t>
                      </a:r>
                      <a:r>
                        <a:rPr lang="zh-CN" altLang="en-US" smtClean="0"/>
                        <a:t>）污水日处理量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m3/d</a:t>
                      </a:r>
                      <a:endParaRPr lang="zh-CN" altLang="en-US" dirty="0"/>
                    </a:p>
                  </a:txBody>
                  <a:tcPr/>
                </a:tc>
              </a:tr>
              <a:tr h="32190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）受纳河流流量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m3/d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373444" y="3909830"/>
            <a:ext cx="190468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STP</a:t>
            </a:r>
            <a:r>
              <a:rPr lang="zh-CN" altLang="en-US" dirty="0" smtClean="0"/>
              <a:t>处理后的排放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73443" y="872150"/>
            <a:ext cx="144302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STP</a:t>
            </a:r>
            <a:r>
              <a:rPr lang="zh-CN" altLang="en-US" dirty="0"/>
              <a:t>排放</a:t>
            </a:r>
            <a:r>
              <a:rPr lang="zh-CN" altLang="en-US" dirty="0" smtClean="0"/>
              <a:t>场景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2747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二、暴露场景和暴露估算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418034"/>
              </p:ext>
            </p:extLst>
          </p:nvPr>
        </p:nvGraphicFramePr>
        <p:xfrm>
          <a:off x="822960" y="1276350"/>
          <a:ext cx="9650984" cy="51518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7761"/>
                <a:gridCol w="1781720"/>
                <a:gridCol w="927979"/>
                <a:gridCol w="1243492"/>
                <a:gridCol w="1169254"/>
                <a:gridCol w="1020778"/>
              </a:tblGrid>
              <a:tr h="33453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参数名称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参数符号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结果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参数单位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风险表征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3453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</a:rPr>
                        <a:t>保护目标（生态环境）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环境</a:t>
                      </a:r>
                      <a:r>
                        <a:rPr lang="en-US" sz="1600" u="none" strike="noStrike" dirty="0">
                          <a:effectLst/>
                        </a:rPr>
                        <a:t>PNEC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风险商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746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STP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PECstp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3.05E-01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mg·L</a:t>
                      </a:r>
                      <a:r>
                        <a:rPr lang="en-US" sz="1600" u="none" strike="noStrike" baseline="30000">
                          <a:effectLst/>
                        </a:rPr>
                        <a:t>-1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6.4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4.77E-02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7468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地表水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PEClocal.water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3.05E-02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mg·L</a:t>
                      </a:r>
                      <a:r>
                        <a:rPr lang="en-US" sz="1600" u="none" strike="noStrike" baseline="30000">
                          <a:effectLst/>
                        </a:rPr>
                        <a:t>-1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</a:rPr>
                        <a:t>0.1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3.05E-01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7468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沉积物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PEClocal.sed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4.16E-01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mg·kg</a:t>
                      </a:r>
                      <a:r>
                        <a:rPr lang="en-US" sz="1600" u="none" strike="noStrike" baseline="30000">
                          <a:effectLst/>
                        </a:rPr>
                        <a:t>-1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</a:rPr>
                        <a:t>0.334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1.24E+00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7468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土壤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PEClocal.soil,30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1.31E-01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mg·kg</a:t>
                      </a:r>
                      <a:r>
                        <a:rPr lang="en-US" sz="1600" u="none" strike="noStrike" baseline="30000">
                          <a:effectLst/>
                        </a:rPr>
                        <a:t>-1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</a:rPr>
                        <a:t>0.188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6.98E-01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7468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地下水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PEClocal.grw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6.54E-03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mg·L</a:t>
                      </a:r>
                      <a:r>
                        <a:rPr lang="en-US" sz="1600" u="none" strike="noStrike" baseline="30000">
                          <a:effectLst/>
                        </a:rPr>
                        <a:t>-1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#DIV/0!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7468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水生捕食动物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PECaqu,predator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3.51E-02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mg·kg</a:t>
                      </a:r>
                      <a:r>
                        <a:rPr lang="en-US" sz="1600" u="none" strike="noStrike" baseline="-25000">
                          <a:effectLst/>
                        </a:rPr>
                        <a:t>wwt</a:t>
                      </a:r>
                      <a:r>
                        <a:rPr lang="en-US" sz="1600" u="none" strike="noStrike" baseline="30000">
                          <a:effectLst/>
                        </a:rPr>
                        <a:t>-1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#DIV/0!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8806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陆生捕食动物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PECter,predator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2.27E-02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mg·kg</a:t>
                      </a:r>
                      <a:r>
                        <a:rPr lang="en-US" sz="1600" u="none" strike="noStrike" baseline="-25000">
                          <a:effectLst/>
                        </a:rPr>
                        <a:t>wwt</a:t>
                      </a:r>
                      <a:r>
                        <a:rPr lang="en-US" sz="1600" u="none" strike="noStrike" baseline="30000">
                          <a:effectLst/>
                        </a:rPr>
                        <a:t>-1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#DIV/0!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3453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</a:rPr>
                        <a:t>保护目标（一般人群）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健康</a:t>
                      </a:r>
                      <a:r>
                        <a:rPr lang="en-US" sz="1600" u="none" strike="noStrike" dirty="0">
                          <a:effectLst/>
                        </a:rPr>
                        <a:t>DNEL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风险商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7468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吸入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ADDinh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3.27E-05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mg·kg</a:t>
                      </a:r>
                      <a:r>
                        <a:rPr lang="en-US" sz="1600" u="none" strike="noStrike" baseline="30000">
                          <a:effectLst/>
                        </a:rPr>
                        <a:t>-1</a:t>
                      </a:r>
                      <a:r>
                        <a:rPr lang="en-US" sz="1600" u="none" strike="noStrike">
                          <a:effectLst/>
                        </a:rPr>
                        <a:t>·d</a:t>
                      </a:r>
                      <a:r>
                        <a:rPr lang="en-US" sz="1600" u="none" strike="noStrike" baseline="30000">
                          <a:effectLst/>
                        </a:rPr>
                        <a:t>-1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#DIV/0!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7468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饮水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ADDoral-water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2.00E-04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mg·kg</a:t>
                      </a:r>
                      <a:r>
                        <a:rPr lang="en-US" sz="1600" u="none" strike="noStrike" baseline="30000">
                          <a:effectLst/>
                        </a:rPr>
                        <a:t>-1</a:t>
                      </a:r>
                      <a:r>
                        <a:rPr lang="en-US" sz="1600" u="none" strike="noStrike">
                          <a:effectLst/>
                        </a:rPr>
                        <a:t>·d</a:t>
                      </a:r>
                      <a:r>
                        <a:rPr lang="en-US" sz="1600" u="none" strike="noStrike" baseline="30000">
                          <a:effectLst/>
                        </a:rPr>
                        <a:t>-1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#DIV/0!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7468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经口摄食</a:t>
                      </a:r>
                      <a:r>
                        <a:rPr lang="en-US" altLang="zh-CN" sz="1600" u="none" strike="noStrike">
                          <a:effectLst/>
                        </a:rPr>
                        <a:t>(</a:t>
                      </a:r>
                      <a:r>
                        <a:rPr lang="zh-CN" altLang="en-US" sz="1600" u="none" strike="noStrike">
                          <a:effectLst/>
                        </a:rPr>
                        <a:t>鱼</a:t>
                      </a:r>
                      <a:r>
                        <a:rPr lang="en-US" altLang="zh-CN" sz="1600" u="none" strike="noStrike">
                          <a:effectLst/>
                        </a:rPr>
                        <a:t>)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ADDoral-food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3.48E-05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mg·kg</a:t>
                      </a:r>
                      <a:r>
                        <a:rPr lang="en-US" sz="1600" u="none" strike="noStrike" baseline="30000">
                          <a:effectLst/>
                        </a:rPr>
                        <a:t>-1</a:t>
                      </a:r>
                      <a:r>
                        <a:rPr lang="en-US" sz="1600" u="none" strike="noStrike">
                          <a:effectLst/>
                        </a:rPr>
                        <a:t>·d</a:t>
                      </a:r>
                      <a:r>
                        <a:rPr lang="en-US" sz="1600" u="none" strike="noStrike" baseline="30000">
                          <a:effectLst/>
                        </a:rPr>
                        <a:t>-1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#DIV/0!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8806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不同途径总暴露量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ADDT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2.67E-04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mg·kg</a:t>
                      </a:r>
                      <a:r>
                        <a:rPr lang="en-US" sz="1600" u="none" strike="noStrike" baseline="30000" dirty="0">
                          <a:effectLst/>
                        </a:rPr>
                        <a:t>-1</a:t>
                      </a:r>
                      <a:r>
                        <a:rPr lang="en-US" sz="1600" u="none" strike="noStrike" dirty="0">
                          <a:effectLst/>
                        </a:rPr>
                        <a:t>·d</a:t>
                      </a:r>
                      <a:r>
                        <a:rPr lang="en-US" sz="1600" u="none" strike="noStrike" baseline="30000" dirty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#DIV/0!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22960" y="907018"/>
            <a:ext cx="203132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 smtClean="0"/>
              <a:t>局部尺度暴露估计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971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三、区域浓度估算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597366"/>
              </p:ext>
            </p:extLst>
          </p:nvPr>
        </p:nvGraphicFramePr>
        <p:xfrm>
          <a:off x="493008" y="4566444"/>
          <a:ext cx="3172968" cy="201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645204"/>
                <a:gridCol w="1527764"/>
              </a:tblGrid>
              <a:tr h="7001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总排放率（</a:t>
                      </a:r>
                      <a:r>
                        <a:rPr lang="en-US" altLang="zh-CN" dirty="0" smtClean="0"/>
                        <a:t>E.R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kg/d</a:t>
                      </a:r>
                      <a:endParaRPr lang="zh-CN" altLang="en-US" dirty="0"/>
                    </a:p>
                  </a:txBody>
                  <a:tcPr/>
                </a:tc>
              </a:tr>
              <a:tr h="28006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092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大气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2800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190752" y="91997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内容暂空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2960" y="907018"/>
            <a:ext cx="2031325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/>
              <a:t>区域尺度暴露估计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985" y="120651"/>
            <a:ext cx="8255000" cy="2236344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832041"/>
              </p:ext>
            </p:extLst>
          </p:nvPr>
        </p:nvGraphicFramePr>
        <p:xfrm>
          <a:off x="6958583" y="5175502"/>
          <a:ext cx="4724402" cy="1320367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636777"/>
                <a:gridCol w="1443963"/>
                <a:gridCol w="601778"/>
                <a:gridCol w="520942"/>
                <a:gridCol w="520942"/>
              </a:tblGrid>
              <a:tr h="22824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介质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参数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数值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单位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RCR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1413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 smtClean="0">
                          <a:effectLst/>
                        </a:rPr>
                        <a:t>大气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PECreg.air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mg·m</a:t>
                      </a:r>
                      <a:r>
                        <a:rPr lang="en-US" sz="1000" u="none" strike="noStrike" baseline="30000" dirty="0">
                          <a:effectLst/>
                        </a:rPr>
                        <a:t>-3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748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 smtClean="0">
                          <a:effectLst/>
                        </a:rPr>
                        <a:t>水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PECreg.water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mg·L</a:t>
                      </a:r>
                      <a:r>
                        <a:rPr lang="en-US" sz="1100" u="none" strike="noStrike" baseline="30000" dirty="0">
                          <a:effectLst/>
                        </a:rPr>
                        <a:t>-1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748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 smtClean="0">
                          <a:effectLst/>
                        </a:rPr>
                        <a:t>土壤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PECreg.soil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mg·kg</a:t>
                      </a:r>
                      <a:r>
                        <a:rPr lang="en-US" sz="1050" u="none" strike="noStrike" baseline="30000" dirty="0">
                          <a:effectLst/>
                        </a:rPr>
                        <a:t>-1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2824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沉积物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PECreg.soil,porew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mg·kg</a:t>
                      </a:r>
                      <a:r>
                        <a:rPr lang="en-US" sz="1050" u="none" strike="noStrike" baseline="30000" dirty="0">
                          <a:effectLst/>
                        </a:rPr>
                        <a:t>-1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6958583" y="4806170"/>
            <a:ext cx="110799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 smtClean="0"/>
              <a:t>区域评估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93008" y="4197112"/>
            <a:ext cx="133882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 smtClean="0"/>
              <a:t>区域排放率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93008" y="324515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本页面只做形式，暂无算法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004" y="2522162"/>
            <a:ext cx="7317981" cy="206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6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01569" y="1645920"/>
            <a:ext cx="5734240" cy="33457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4000766" y="1758197"/>
            <a:ext cx="4853667" cy="2917844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094558" y="1837187"/>
            <a:ext cx="4853667" cy="2917844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188350" y="1966599"/>
            <a:ext cx="4853667" cy="2917844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sp>
        <p:nvSpPr>
          <p:cNvPr id="7" name="Freeform 13"/>
          <p:cNvSpPr/>
          <p:nvPr/>
        </p:nvSpPr>
        <p:spPr bwMode="auto">
          <a:xfrm>
            <a:off x="5085057" y="2975069"/>
            <a:ext cx="913361" cy="1370459"/>
          </a:xfrm>
          <a:custGeom>
            <a:avLst/>
            <a:gdLst>
              <a:gd name="T0" fmla="*/ 0 w 1181"/>
              <a:gd name="T1" fmla="*/ 1737 h 1738"/>
              <a:gd name="T2" fmla="*/ 1180 w 1181"/>
              <a:gd name="T3" fmla="*/ 0 h 173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81" h="1738">
                <a:moveTo>
                  <a:pt x="0" y="1737"/>
                </a:moveTo>
                <a:lnTo>
                  <a:pt x="1180" y="0"/>
                </a:lnTo>
              </a:path>
            </a:pathLst>
          </a:custGeom>
          <a:noFill/>
          <a:ln w="6350">
            <a:solidFill>
              <a:srgbClr val="0070C0"/>
            </a:solidFill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Rectangle 20"/>
          <p:cNvSpPr/>
          <p:nvPr/>
        </p:nvSpPr>
        <p:spPr bwMode="auto">
          <a:xfrm>
            <a:off x="6377396" y="4337553"/>
            <a:ext cx="1057184" cy="3198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sz="1000" kern="12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地下水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4"/>
          <p:cNvSpPr/>
          <p:nvPr/>
        </p:nvSpPr>
        <p:spPr bwMode="auto">
          <a:xfrm>
            <a:off x="6371991" y="3327767"/>
            <a:ext cx="1034742" cy="31342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sz="1000" kern="12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土壤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Freeform 41"/>
          <p:cNvSpPr/>
          <p:nvPr/>
        </p:nvSpPr>
        <p:spPr bwMode="auto">
          <a:xfrm rot="21294666">
            <a:off x="4801280" y="2756768"/>
            <a:ext cx="890829" cy="421673"/>
          </a:xfrm>
          <a:custGeom>
            <a:avLst/>
            <a:gdLst>
              <a:gd name="T0" fmla="*/ 0 w 1308"/>
              <a:gd name="T1" fmla="*/ 127 h 127"/>
              <a:gd name="T2" fmla="*/ 304 w 1308"/>
              <a:gd name="T3" fmla="*/ 55 h 127"/>
              <a:gd name="T4" fmla="*/ 633 w 1308"/>
              <a:gd name="T5" fmla="*/ 12 h 127"/>
              <a:gd name="T6" fmla="*/ 801 w 1308"/>
              <a:gd name="T7" fmla="*/ 2 h 127"/>
              <a:gd name="T8" fmla="*/ 885 w 1308"/>
              <a:gd name="T9" fmla="*/ 0 h 127"/>
              <a:gd name="T10" fmla="*/ 969 w 1308"/>
              <a:gd name="T11" fmla="*/ 0 h 127"/>
              <a:gd name="T12" fmla="*/ 1307 w 1308"/>
              <a:gd name="T13" fmla="*/ 21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8" h="127">
                <a:moveTo>
                  <a:pt x="0" y="127"/>
                </a:moveTo>
                <a:lnTo>
                  <a:pt x="304" y="55"/>
                </a:lnTo>
                <a:lnTo>
                  <a:pt x="633" y="12"/>
                </a:lnTo>
                <a:lnTo>
                  <a:pt x="801" y="2"/>
                </a:lnTo>
                <a:lnTo>
                  <a:pt x="885" y="0"/>
                </a:lnTo>
                <a:lnTo>
                  <a:pt x="969" y="0"/>
                </a:lnTo>
                <a:lnTo>
                  <a:pt x="1307" y="21"/>
                </a:lnTo>
              </a:path>
            </a:pathLst>
          </a:custGeom>
          <a:noFill/>
          <a:ln w="6350">
            <a:solidFill>
              <a:srgbClr val="0070C0"/>
            </a:solidFill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48"/>
          <p:cNvSpPr/>
          <p:nvPr/>
        </p:nvSpPr>
        <p:spPr bwMode="auto">
          <a:xfrm>
            <a:off x="4743263" y="3593092"/>
            <a:ext cx="94578" cy="68937"/>
          </a:xfrm>
          <a:custGeom>
            <a:avLst/>
            <a:gdLst>
              <a:gd name="T0" fmla="*/ 118 w 118"/>
              <a:gd name="T1" fmla="*/ 43 h 86"/>
              <a:gd name="T2" fmla="*/ 113 w 118"/>
              <a:gd name="T3" fmla="*/ 62 h 86"/>
              <a:gd name="T4" fmla="*/ 98 w 118"/>
              <a:gd name="T5" fmla="*/ 77 h 86"/>
              <a:gd name="T6" fmla="*/ 77 w 118"/>
              <a:gd name="T7" fmla="*/ 86 h 86"/>
              <a:gd name="T8" fmla="*/ 46 w 118"/>
              <a:gd name="T9" fmla="*/ 85 h 86"/>
              <a:gd name="T10" fmla="*/ 23 w 118"/>
              <a:gd name="T11" fmla="*/ 78 h 86"/>
              <a:gd name="T12" fmla="*/ 8 w 118"/>
              <a:gd name="T13" fmla="*/ 67 h 86"/>
              <a:gd name="T14" fmla="*/ 0 w 118"/>
              <a:gd name="T15" fmla="*/ 53 h 86"/>
              <a:gd name="T16" fmla="*/ 3 w 118"/>
              <a:gd name="T17" fmla="*/ 30 h 86"/>
              <a:gd name="T18" fmla="*/ 15 w 118"/>
              <a:gd name="T19" fmla="*/ 14 h 86"/>
              <a:gd name="T20" fmla="*/ 34 w 118"/>
              <a:gd name="T21" fmla="*/ 3 h 86"/>
              <a:gd name="T22" fmla="*/ 57 w 118"/>
              <a:gd name="T23" fmla="*/ 0 h 86"/>
              <a:gd name="T24" fmla="*/ 82 w 118"/>
              <a:gd name="T25" fmla="*/ 3 h 86"/>
              <a:gd name="T26" fmla="*/ 102 w 118"/>
              <a:gd name="T27" fmla="*/ 14 h 86"/>
              <a:gd name="T28" fmla="*/ 115 w 118"/>
              <a:gd name="T29" fmla="*/ 29 h 86"/>
              <a:gd name="T30" fmla="*/ 118 w 118"/>
              <a:gd name="T31" fmla="*/ 4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8" h="86">
                <a:moveTo>
                  <a:pt x="118" y="43"/>
                </a:moveTo>
                <a:lnTo>
                  <a:pt x="113" y="62"/>
                </a:lnTo>
                <a:lnTo>
                  <a:pt x="98" y="77"/>
                </a:lnTo>
                <a:lnTo>
                  <a:pt x="77" y="86"/>
                </a:lnTo>
                <a:lnTo>
                  <a:pt x="46" y="85"/>
                </a:lnTo>
                <a:lnTo>
                  <a:pt x="23" y="78"/>
                </a:lnTo>
                <a:lnTo>
                  <a:pt x="8" y="67"/>
                </a:lnTo>
                <a:lnTo>
                  <a:pt x="0" y="53"/>
                </a:lnTo>
                <a:lnTo>
                  <a:pt x="3" y="30"/>
                </a:lnTo>
                <a:lnTo>
                  <a:pt x="15" y="14"/>
                </a:lnTo>
                <a:lnTo>
                  <a:pt x="34" y="3"/>
                </a:lnTo>
                <a:lnTo>
                  <a:pt x="57" y="0"/>
                </a:lnTo>
                <a:lnTo>
                  <a:pt x="82" y="3"/>
                </a:lnTo>
                <a:lnTo>
                  <a:pt x="102" y="14"/>
                </a:lnTo>
                <a:lnTo>
                  <a:pt x="115" y="29"/>
                </a:lnTo>
                <a:lnTo>
                  <a:pt x="118" y="43"/>
                </a:lnTo>
                <a:close/>
              </a:path>
            </a:pathLst>
          </a:custGeom>
          <a:noFill/>
          <a:ln w="6477">
            <a:solidFill>
              <a:srgbClr val="F7F7F7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49"/>
          <p:cNvSpPr/>
          <p:nvPr/>
        </p:nvSpPr>
        <p:spPr bwMode="auto">
          <a:xfrm>
            <a:off x="4789749" y="3617942"/>
            <a:ext cx="165911" cy="710207"/>
          </a:xfrm>
          <a:custGeom>
            <a:avLst/>
            <a:gdLst>
              <a:gd name="T0" fmla="*/ 189 w 207"/>
              <a:gd name="T1" fmla="*/ 885 h 886"/>
              <a:gd name="T2" fmla="*/ 203 w 207"/>
              <a:gd name="T3" fmla="*/ 746 h 886"/>
              <a:gd name="T4" fmla="*/ 206 w 207"/>
              <a:gd name="T5" fmla="*/ 676 h 886"/>
              <a:gd name="T6" fmla="*/ 206 w 207"/>
              <a:gd name="T7" fmla="*/ 640 h 886"/>
              <a:gd name="T8" fmla="*/ 203 w 207"/>
              <a:gd name="T9" fmla="*/ 607 h 886"/>
              <a:gd name="T10" fmla="*/ 175 w 207"/>
              <a:gd name="T11" fmla="*/ 343 h 886"/>
              <a:gd name="T12" fmla="*/ 143 w 207"/>
              <a:gd name="T13" fmla="*/ 230 h 886"/>
              <a:gd name="T14" fmla="*/ 103 w 207"/>
              <a:gd name="T15" fmla="*/ 131 h 886"/>
              <a:gd name="T16" fmla="*/ 57 w 207"/>
              <a:gd name="T17" fmla="*/ 52 h 886"/>
              <a:gd name="T18" fmla="*/ 0 w 207"/>
              <a:gd name="T19" fmla="*/ 0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7" h="886">
                <a:moveTo>
                  <a:pt x="189" y="885"/>
                </a:moveTo>
                <a:lnTo>
                  <a:pt x="203" y="746"/>
                </a:lnTo>
                <a:lnTo>
                  <a:pt x="206" y="676"/>
                </a:lnTo>
                <a:lnTo>
                  <a:pt x="206" y="640"/>
                </a:lnTo>
                <a:lnTo>
                  <a:pt x="203" y="607"/>
                </a:lnTo>
                <a:lnTo>
                  <a:pt x="175" y="343"/>
                </a:lnTo>
                <a:lnTo>
                  <a:pt x="143" y="230"/>
                </a:lnTo>
                <a:lnTo>
                  <a:pt x="103" y="131"/>
                </a:lnTo>
                <a:lnTo>
                  <a:pt x="57" y="52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0070C0"/>
            </a:solidFill>
            <a:round/>
            <a:headEnd type="triangl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Rectangle 62"/>
          <p:cNvSpPr/>
          <p:nvPr/>
        </p:nvSpPr>
        <p:spPr bwMode="auto">
          <a:xfrm>
            <a:off x="7562496" y="3318149"/>
            <a:ext cx="1094054" cy="29979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sz="1000" kern="12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地表水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Freeform 65"/>
          <p:cNvSpPr/>
          <p:nvPr/>
        </p:nvSpPr>
        <p:spPr bwMode="auto">
          <a:xfrm>
            <a:off x="4321918" y="4384561"/>
            <a:ext cx="820099" cy="337166"/>
          </a:xfrm>
          <a:custGeom>
            <a:avLst/>
            <a:gdLst>
              <a:gd name="T0" fmla="*/ 1274 w 1275"/>
              <a:gd name="T1" fmla="*/ 388 h 479"/>
              <a:gd name="T2" fmla="*/ 1271 w 1275"/>
              <a:gd name="T3" fmla="*/ 411 h 479"/>
              <a:gd name="T4" fmla="*/ 1263 w 1275"/>
              <a:gd name="T5" fmla="*/ 431 h 479"/>
              <a:gd name="T6" fmla="*/ 1250 w 1275"/>
              <a:gd name="T7" fmla="*/ 449 h 479"/>
              <a:gd name="T8" fmla="*/ 1234 w 1275"/>
              <a:gd name="T9" fmla="*/ 463 h 479"/>
              <a:gd name="T10" fmla="*/ 1214 w 1275"/>
              <a:gd name="T11" fmla="*/ 473 h 479"/>
              <a:gd name="T12" fmla="*/ 1192 w 1275"/>
              <a:gd name="T13" fmla="*/ 479 h 479"/>
              <a:gd name="T14" fmla="*/ 91 w 1275"/>
              <a:gd name="T15" fmla="*/ 480 h 479"/>
              <a:gd name="T16" fmla="*/ 68 w 1275"/>
              <a:gd name="T17" fmla="*/ 477 h 479"/>
              <a:gd name="T18" fmla="*/ 48 w 1275"/>
              <a:gd name="T19" fmla="*/ 469 h 479"/>
              <a:gd name="T20" fmla="*/ 30 w 1275"/>
              <a:gd name="T21" fmla="*/ 456 h 479"/>
              <a:gd name="T22" fmla="*/ 15 w 1275"/>
              <a:gd name="T23" fmla="*/ 440 h 479"/>
              <a:gd name="T24" fmla="*/ 5 w 1275"/>
              <a:gd name="T25" fmla="*/ 420 h 479"/>
              <a:gd name="T26" fmla="*/ 0 w 1275"/>
              <a:gd name="T27" fmla="*/ 399 h 479"/>
              <a:gd name="T28" fmla="*/ 0 w 1275"/>
              <a:gd name="T29" fmla="*/ 93 h 479"/>
              <a:gd name="T30" fmla="*/ 2 w 1275"/>
              <a:gd name="T31" fmla="*/ 70 h 479"/>
              <a:gd name="T32" fmla="*/ 10 w 1275"/>
              <a:gd name="T33" fmla="*/ 49 h 479"/>
              <a:gd name="T34" fmla="*/ 22 w 1275"/>
              <a:gd name="T35" fmla="*/ 31 h 479"/>
              <a:gd name="T36" fmla="*/ 38 w 1275"/>
              <a:gd name="T37" fmla="*/ 16 h 479"/>
              <a:gd name="T38" fmla="*/ 57 w 1275"/>
              <a:gd name="T39" fmla="*/ 6 h 479"/>
              <a:gd name="T40" fmla="*/ 79 w 1275"/>
              <a:gd name="T41" fmla="*/ 0 h 479"/>
              <a:gd name="T42" fmla="*/ 1180 w 1275"/>
              <a:gd name="T43" fmla="*/ 0 h 479"/>
              <a:gd name="T44" fmla="*/ 1203 w 1275"/>
              <a:gd name="T45" fmla="*/ 2 h 479"/>
              <a:gd name="T46" fmla="*/ 1223 w 1275"/>
              <a:gd name="T47" fmla="*/ 10 h 479"/>
              <a:gd name="T48" fmla="*/ 1241 w 1275"/>
              <a:gd name="T49" fmla="*/ 22 h 479"/>
              <a:gd name="T50" fmla="*/ 1256 w 1275"/>
              <a:gd name="T51" fmla="*/ 38 h 479"/>
              <a:gd name="T52" fmla="*/ 1267 w 1275"/>
              <a:gd name="T53" fmla="*/ 57 h 479"/>
              <a:gd name="T54" fmla="*/ 1273 w 1275"/>
              <a:gd name="T55" fmla="*/ 79 h 479"/>
              <a:gd name="T56" fmla="*/ 1274 w 1275"/>
              <a:gd name="T57" fmla="*/ 388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275" h="479">
                <a:moveTo>
                  <a:pt x="1274" y="388"/>
                </a:moveTo>
                <a:lnTo>
                  <a:pt x="1271" y="411"/>
                </a:lnTo>
                <a:lnTo>
                  <a:pt x="1263" y="431"/>
                </a:lnTo>
                <a:lnTo>
                  <a:pt x="1250" y="449"/>
                </a:lnTo>
                <a:lnTo>
                  <a:pt x="1234" y="463"/>
                </a:lnTo>
                <a:lnTo>
                  <a:pt x="1214" y="473"/>
                </a:lnTo>
                <a:lnTo>
                  <a:pt x="1192" y="479"/>
                </a:lnTo>
                <a:lnTo>
                  <a:pt x="91" y="480"/>
                </a:lnTo>
                <a:lnTo>
                  <a:pt x="68" y="477"/>
                </a:lnTo>
                <a:lnTo>
                  <a:pt x="48" y="469"/>
                </a:lnTo>
                <a:lnTo>
                  <a:pt x="30" y="456"/>
                </a:lnTo>
                <a:lnTo>
                  <a:pt x="15" y="440"/>
                </a:lnTo>
                <a:lnTo>
                  <a:pt x="5" y="420"/>
                </a:lnTo>
                <a:lnTo>
                  <a:pt x="0" y="399"/>
                </a:lnTo>
                <a:lnTo>
                  <a:pt x="0" y="93"/>
                </a:lnTo>
                <a:lnTo>
                  <a:pt x="2" y="70"/>
                </a:lnTo>
                <a:lnTo>
                  <a:pt x="10" y="49"/>
                </a:lnTo>
                <a:lnTo>
                  <a:pt x="22" y="31"/>
                </a:lnTo>
                <a:lnTo>
                  <a:pt x="38" y="16"/>
                </a:lnTo>
                <a:lnTo>
                  <a:pt x="57" y="6"/>
                </a:lnTo>
                <a:lnTo>
                  <a:pt x="79" y="0"/>
                </a:lnTo>
                <a:lnTo>
                  <a:pt x="1180" y="0"/>
                </a:lnTo>
                <a:lnTo>
                  <a:pt x="1203" y="2"/>
                </a:lnTo>
                <a:lnTo>
                  <a:pt x="1223" y="10"/>
                </a:lnTo>
                <a:lnTo>
                  <a:pt x="1241" y="22"/>
                </a:lnTo>
                <a:lnTo>
                  <a:pt x="1256" y="38"/>
                </a:lnTo>
                <a:lnTo>
                  <a:pt x="1267" y="57"/>
                </a:lnTo>
                <a:lnTo>
                  <a:pt x="1273" y="79"/>
                </a:lnTo>
                <a:lnTo>
                  <a:pt x="1274" y="388"/>
                </a:lnTo>
                <a:close/>
              </a:path>
            </a:pathLst>
          </a:custGeom>
          <a:noFill/>
          <a:ln w="6476">
            <a:solidFill>
              <a:srgbClr val="000000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000" kern="12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STP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Freeform 66"/>
          <p:cNvSpPr/>
          <p:nvPr/>
        </p:nvSpPr>
        <p:spPr bwMode="auto">
          <a:xfrm>
            <a:off x="6542640" y="2752226"/>
            <a:ext cx="433209" cy="543883"/>
          </a:xfrm>
          <a:custGeom>
            <a:avLst/>
            <a:gdLst>
              <a:gd name="T0" fmla="*/ 0 w 362"/>
              <a:gd name="T1" fmla="*/ 50 h 653"/>
              <a:gd name="T2" fmla="*/ 55 w 362"/>
              <a:gd name="T3" fmla="*/ 7 h 653"/>
              <a:gd name="T4" fmla="*/ 81 w 362"/>
              <a:gd name="T5" fmla="*/ 0 h 653"/>
              <a:gd name="T6" fmla="*/ 96 w 362"/>
              <a:gd name="T7" fmla="*/ 0 h 653"/>
              <a:gd name="T8" fmla="*/ 110 w 362"/>
              <a:gd name="T9" fmla="*/ 2 h 653"/>
              <a:gd name="T10" fmla="*/ 163 w 362"/>
              <a:gd name="T11" fmla="*/ 33 h 653"/>
              <a:gd name="T12" fmla="*/ 213 w 362"/>
              <a:gd name="T13" fmla="*/ 98 h 653"/>
              <a:gd name="T14" fmla="*/ 259 w 362"/>
              <a:gd name="T15" fmla="*/ 192 h 653"/>
              <a:gd name="T16" fmla="*/ 300 w 362"/>
              <a:gd name="T17" fmla="*/ 319 h 653"/>
              <a:gd name="T18" fmla="*/ 362 w 362"/>
              <a:gd name="T19" fmla="*/ 652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2" h="653">
                <a:moveTo>
                  <a:pt x="0" y="50"/>
                </a:moveTo>
                <a:lnTo>
                  <a:pt x="55" y="7"/>
                </a:lnTo>
                <a:lnTo>
                  <a:pt x="81" y="0"/>
                </a:lnTo>
                <a:lnTo>
                  <a:pt x="96" y="0"/>
                </a:lnTo>
                <a:lnTo>
                  <a:pt x="110" y="2"/>
                </a:lnTo>
                <a:lnTo>
                  <a:pt x="163" y="33"/>
                </a:lnTo>
                <a:lnTo>
                  <a:pt x="213" y="98"/>
                </a:lnTo>
                <a:lnTo>
                  <a:pt x="259" y="192"/>
                </a:lnTo>
                <a:lnTo>
                  <a:pt x="300" y="319"/>
                </a:lnTo>
                <a:lnTo>
                  <a:pt x="362" y="652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Rectangle 70"/>
          <p:cNvSpPr/>
          <p:nvPr/>
        </p:nvSpPr>
        <p:spPr bwMode="auto">
          <a:xfrm>
            <a:off x="7556817" y="4345312"/>
            <a:ext cx="1094054" cy="31212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sz="1000" kern="12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沉积物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73"/>
          <p:cNvSpPr txBox="1"/>
          <p:nvPr/>
        </p:nvSpPr>
        <p:spPr>
          <a:xfrm rot="18275206">
            <a:off x="5175481" y="3321819"/>
            <a:ext cx="662202" cy="3959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sz="900" kern="12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挥发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74"/>
          <p:cNvSpPr txBox="1"/>
          <p:nvPr/>
        </p:nvSpPr>
        <p:spPr>
          <a:xfrm rot="19933267">
            <a:off x="5148570" y="4092785"/>
            <a:ext cx="1063490" cy="3960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sz="900" kern="12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污泥农用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75"/>
          <p:cNvSpPr txBox="1"/>
          <p:nvPr/>
        </p:nvSpPr>
        <p:spPr>
          <a:xfrm rot="20505669">
            <a:off x="5349151" y="4432754"/>
            <a:ext cx="1063490" cy="3960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sz="900" kern="12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稀释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76"/>
          <p:cNvSpPr txBox="1"/>
          <p:nvPr/>
        </p:nvSpPr>
        <p:spPr>
          <a:xfrm>
            <a:off x="6814206" y="3989250"/>
            <a:ext cx="999376" cy="3960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sz="900" kern="12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孔隙水淋溶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77"/>
          <p:cNvSpPr txBox="1"/>
          <p:nvPr/>
        </p:nvSpPr>
        <p:spPr>
          <a:xfrm>
            <a:off x="8011944" y="3974000"/>
            <a:ext cx="1029830" cy="3960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sz="900" kern="12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悬浮物沉积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8103880" y="3617942"/>
            <a:ext cx="5643" cy="727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6906015" y="3663632"/>
            <a:ext cx="6992" cy="674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141374" y="3617942"/>
            <a:ext cx="2968149" cy="103973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5141374" y="3641188"/>
            <a:ext cx="1747989" cy="101648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4"/>
          <p:cNvSpPr txBox="1"/>
          <p:nvPr/>
        </p:nvSpPr>
        <p:spPr>
          <a:xfrm>
            <a:off x="4397525" y="3788398"/>
            <a:ext cx="520124" cy="396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sz="900" kern="12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排放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61"/>
          <p:cNvSpPr txBox="1"/>
          <p:nvPr/>
        </p:nvSpPr>
        <p:spPr>
          <a:xfrm>
            <a:off x="6331698" y="2902543"/>
            <a:ext cx="718877" cy="3960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sz="900" kern="12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沉降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4814530" y="3627718"/>
            <a:ext cx="3147994" cy="336017"/>
          </a:xfrm>
          <a:custGeom>
            <a:avLst/>
            <a:gdLst>
              <a:gd name="connsiteX0" fmla="*/ 0 w 2494280"/>
              <a:gd name="connsiteY0" fmla="*/ 20320 h 497875"/>
              <a:gd name="connsiteX1" fmla="*/ 1402080 w 2494280"/>
              <a:gd name="connsiteY1" fmla="*/ 497840 h 497875"/>
              <a:gd name="connsiteX2" fmla="*/ 2494280 w 2494280"/>
              <a:gd name="connsiteY2" fmla="*/ 0 h 497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280" h="497875">
                <a:moveTo>
                  <a:pt x="0" y="20320"/>
                </a:moveTo>
                <a:cubicBezTo>
                  <a:pt x="493183" y="260773"/>
                  <a:pt x="986367" y="501227"/>
                  <a:pt x="1402080" y="497840"/>
                </a:cubicBezTo>
                <a:cubicBezTo>
                  <a:pt x="1817793" y="494453"/>
                  <a:pt x="2304627" y="82973"/>
                  <a:pt x="2494280" y="0"/>
                </a:cubicBezTo>
              </a:path>
            </a:pathLst>
          </a:custGeom>
          <a:noFill/>
          <a:ln w="9525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4321918" y="3251732"/>
            <a:ext cx="832870" cy="336473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sz="1000" kern="12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排放源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Freeform 12"/>
          <p:cNvSpPr/>
          <p:nvPr/>
        </p:nvSpPr>
        <p:spPr bwMode="auto">
          <a:xfrm>
            <a:off x="5684097" y="2551338"/>
            <a:ext cx="860169" cy="417424"/>
          </a:xfrm>
          <a:custGeom>
            <a:avLst/>
            <a:gdLst>
              <a:gd name="T0" fmla="*/ 108 w 1092"/>
              <a:gd name="T1" fmla="*/ 127 h 499"/>
              <a:gd name="T2" fmla="*/ 43 w 1092"/>
              <a:gd name="T3" fmla="*/ 155 h 499"/>
              <a:gd name="T4" fmla="*/ 7 w 1092"/>
              <a:gd name="T5" fmla="*/ 201 h 499"/>
              <a:gd name="T6" fmla="*/ 0 w 1092"/>
              <a:gd name="T7" fmla="*/ 227 h 499"/>
              <a:gd name="T8" fmla="*/ 4 w 1092"/>
              <a:gd name="T9" fmla="*/ 256 h 499"/>
              <a:gd name="T10" fmla="*/ 43 w 1092"/>
              <a:gd name="T11" fmla="*/ 307 h 499"/>
              <a:gd name="T12" fmla="*/ 31 w 1092"/>
              <a:gd name="T13" fmla="*/ 340 h 499"/>
              <a:gd name="T14" fmla="*/ 31 w 1092"/>
              <a:gd name="T15" fmla="*/ 357 h 499"/>
              <a:gd name="T16" fmla="*/ 36 w 1092"/>
              <a:gd name="T17" fmla="*/ 374 h 499"/>
              <a:gd name="T18" fmla="*/ 55 w 1092"/>
              <a:gd name="T19" fmla="*/ 403 h 499"/>
              <a:gd name="T20" fmla="*/ 86 w 1092"/>
              <a:gd name="T21" fmla="*/ 424 h 499"/>
              <a:gd name="T22" fmla="*/ 165 w 1092"/>
              <a:gd name="T23" fmla="*/ 446 h 499"/>
              <a:gd name="T24" fmla="*/ 208 w 1092"/>
              <a:gd name="T25" fmla="*/ 439 h 499"/>
              <a:gd name="T26" fmla="*/ 252 w 1092"/>
              <a:gd name="T27" fmla="*/ 419 h 499"/>
              <a:gd name="T28" fmla="*/ 314 w 1092"/>
              <a:gd name="T29" fmla="*/ 448 h 499"/>
              <a:gd name="T30" fmla="*/ 384 w 1092"/>
              <a:gd name="T31" fmla="*/ 465 h 499"/>
              <a:gd name="T32" fmla="*/ 420 w 1092"/>
              <a:gd name="T33" fmla="*/ 467 h 499"/>
              <a:gd name="T34" fmla="*/ 456 w 1092"/>
              <a:gd name="T35" fmla="*/ 467 h 499"/>
              <a:gd name="T36" fmla="*/ 528 w 1092"/>
              <a:gd name="T37" fmla="*/ 451 h 499"/>
              <a:gd name="T38" fmla="*/ 624 w 1092"/>
              <a:gd name="T39" fmla="*/ 489 h 499"/>
              <a:gd name="T40" fmla="*/ 674 w 1092"/>
              <a:gd name="T41" fmla="*/ 496 h 499"/>
              <a:gd name="T42" fmla="*/ 700 w 1092"/>
              <a:gd name="T43" fmla="*/ 499 h 499"/>
              <a:gd name="T44" fmla="*/ 729 w 1092"/>
              <a:gd name="T45" fmla="*/ 499 h 499"/>
              <a:gd name="T46" fmla="*/ 830 w 1092"/>
              <a:gd name="T47" fmla="*/ 479 h 499"/>
              <a:gd name="T48" fmla="*/ 921 w 1092"/>
              <a:gd name="T49" fmla="*/ 434 h 499"/>
              <a:gd name="T50" fmla="*/ 974 w 1092"/>
              <a:gd name="T51" fmla="*/ 434 h 499"/>
              <a:gd name="T52" fmla="*/ 1020 w 1092"/>
              <a:gd name="T53" fmla="*/ 422 h 499"/>
              <a:gd name="T54" fmla="*/ 1056 w 1092"/>
              <a:gd name="T55" fmla="*/ 400 h 499"/>
              <a:gd name="T56" fmla="*/ 1080 w 1092"/>
              <a:gd name="T57" fmla="*/ 371 h 499"/>
              <a:gd name="T58" fmla="*/ 1092 w 1092"/>
              <a:gd name="T59" fmla="*/ 338 h 499"/>
              <a:gd name="T60" fmla="*/ 1092 w 1092"/>
              <a:gd name="T61" fmla="*/ 321 h 499"/>
              <a:gd name="T62" fmla="*/ 1089 w 1092"/>
              <a:gd name="T63" fmla="*/ 302 h 499"/>
              <a:gd name="T64" fmla="*/ 1070 w 1092"/>
              <a:gd name="T65" fmla="*/ 268 h 499"/>
              <a:gd name="T66" fmla="*/ 1032 w 1092"/>
              <a:gd name="T67" fmla="*/ 240 h 499"/>
              <a:gd name="T68" fmla="*/ 1053 w 1092"/>
              <a:gd name="T69" fmla="*/ 223 h 499"/>
              <a:gd name="T70" fmla="*/ 1063 w 1092"/>
              <a:gd name="T71" fmla="*/ 199 h 499"/>
              <a:gd name="T72" fmla="*/ 1063 w 1092"/>
              <a:gd name="T73" fmla="*/ 177 h 499"/>
              <a:gd name="T74" fmla="*/ 1051 w 1092"/>
              <a:gd name="T75" fmla="*/ 158 h 499"/>
              <a:gd name="T76" fmla="*/ 1008 w 1092"/>
              <a:gd name="T77" fmla="*/ 129 h 499"/>
              <a:gd name="T78" fmla="*/ 979 w 1092"/>
              <a:gd name="T79" fmla="*/ 124 h 499"/>
              <a:gd name="T80" fmla="*/ 962 w 1092"/>
              <a:gd name="T81" fmla="*/ 124 h 499"/>
              <a:gd name="T82" fmla="*/ 943 w 1092"/>
              <a:gd name="T83" fmla="*/ 129 h 499"/>
              <a:gd name="T84" fmla="*/ 890 w 1092"/>
              <a:gd name="T85" fmla="*/ 93 h 499"/>
              <a:gd name="T86" fmla="*/ 828 w 1092"/>
              <a:gd name="T87" fmla="*/ 71 h 499"/>
              <a:gd name="T88" fmla="*/ 794 w 1092"/>
              <a:gd name="T89" fmla="*/ 67 h 499"/>
              <a:gd name="T90" fmla="*/ 758 w 1092"/>
              <a:gd name="T91" fmla="*/ 67 h 499"/>
              <a:gd name="T92" fmla="*/ 688 w 1092"/>
              <a:gd name="T93" fmla="*/ 79 h 499"/>
              <a:gd name="T94" fmla="*/ 657 w 1092"/>
              <a:gd name="T95" fmla="*/ 43 h 499"/>
              <a:gd name="T96" fmla="*/ 614 w 1092"/>
              <a:gd name="T97" fmla="*/ 19 h 499"/>
              <a:gd name="T98" fmla="*/ 516 w 1092"/>
              <a:gd name="T99" fmla="*/ 0 h 499"/>
              <a:gd name="T100" fmla="*/ 492 w 1092"/>
              <a:gd name="T101" fmla="*/ 0 h 499"/>
              <a:gd name="T102" fmla="*/ 465 w 1092"/>
              <a:gd name="T103" fmla="*/ 2 h 499"/>
              <a:gd name="T104" fmla="*/ 417 w 1092"/>
              <a:gd name="T105" fmla="*/ 19 h 499"/>
              <a:gd name="T106" fmla="*/ 376 w 1092"/>
              <a:gd name="T107" fmla="*/ 43 h 499"/>
              <a:gd name="T108" fmla="*/ 343 w 1092"/>
              <a:gd name="T109" fmla="*/ 79 h 499"/>
              <a:gd name="T110" fmla="*/ 280 w 1092"/>
              <a:gd name="T111" fmla="*/ 45 h 499"/>
              <a:gd name="T112" fmla="*/ 242 w 1092"/>
              <a:gd name="T113" fmla="*/ 40 h 499"/>
              <a:gd name="T114" fmla="*/ 225 w 1092"/>
              <a:gd name="T115" fmla="*/ 40 h 499"/>
              <a:gd name="T116" fmla="*/ 206 w 1092"/>
              <a:gd name="T117" fmla="*/ 43 h 499"/>
              <a:gd name="T118" fmla="*/ 141 w 1092"/>
              <a:gd name="T119" fmla="*/ 74 h 499"/>
              <a:gd name="T120" fmla="*/ 122 w 1092"/>
              <a:gd name="T121" fmla="*/ 98 h 499"/>
              <a:gd name="T122" fmla="*/ 110 w 1092"/>
              <a:gd name="T123" fmla="*/ 127 h 499"/>
              <a:gd name="T124" fmla="*/ 108 w 1092"/>
              <a:gd name="T125" fmla="*/ 127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92" h="499">
                <a:moveTo>
                  <a:pt x="108" y="127"/>
                </a:moveTo>
                <a:lnTo>
                  <a:pt x="43" y="155"/>
                </a:lnTo>
                <a:lnTo>
                  <a:pt x="7" y="201"/>
                </a:lnTo>
                <a:lnTo>
                  <a:pt x="0" y="227"/>
                </a:lnTo>
                <a:lnTo>
                  <a:pt x="4" y="256"/>
                </a:lnTo>
                <a:lnTo>
                  <a:pt x="43" y="307"/>
                </a:lnTo>
                <a:lnTo>
                  <a:pt x="31" y="340"/>
                </a:lnTo>
                <a:lnTo>
                  <a:pt x="31" y="357"/>
                </a:lnTo>
                <a:lnTo>
                  <a:pt x="36" y="374"/>
                </a:lnTo>
                <a:lnTo>
                  <a:pt x="55" y="403"/>
                </a:lnTo>
                <a:lnTo>
                  <a:pt x="86" y="424"/>
                </a:lnTo>
                <a:lnTo>
                  <a:pt x="165" y="446"/>
                </a:lnTo>
                <a:lnTo>
                  <a:pt x="208" y="439"/>
                </a:lnTo>
                <a:lnTo>
                  <a:pt x="252" y="419"/>
                </a:lnTo>
                <a:lnTo>
                  <a:pt x="314" y="448"/>
                </a:lnTo>
                <a:lnTo>
                  <a:pt x="384" y="465"/>
                </a:lnTo>
                <a:lnTo>
                  <a:pt x="420" y="467"/>
                </a:lnTo>
                <a:lnTo>
                  <a:pt x="456" y="467"/>
                </a:lnTo>
                <a:lnTo>
                  <a:pt x="528" y="451"/>
                </a:lnTo>
                <a:lnTo>
                  <a:pt x="624" y="489"/>
                </a:lnTo>
                <a:lnTo>
                  <a:pt x="674" y="496"/>
                </a:lnTo>
                <a:lnTo>
                  <a:pt x="700" y="499"/>
                </a:lnTo>
                <a:lnTo>
                  <a:pt x="729" y="499"/>
                </a:lnTo>
                <a:lnTo>
                  <a:pt x="830" y="479"/>
                </a:lnTo>
                <a:lnTo>
                  <a:pt x="921" y="434"/>
                </a:lnTo>
                <a:lnTo>
                  <a:pt x="974" y="434"/>
                </a:lnTo>
                <a:lnTo>
                  <a:pt x="1020" y="422"/>
                </a:lnTo>
                <a:lnTo>
                  <a:pt x="1056" y="400"/>
                </a:lnTo>
                <a:lnTo>
                  <a:pt x="1080" y="371"/>
                </a:lnTo>
                <a:lnTo>
                  <a:pt x="1092" y="338"/>
                </a:lnTo>
                <a:lnTo>
                  <a:pt x="1092" y="321"/>
                </a:lnTo>
                <a:lnTo>
                  <a:pt x="1089" y="302"/>
                </a:lnTo>
                <a:lnTo>
                  <a:pt x="1070" y="268"/>
                </a:lnTo>
                <a:lnTo>
                  <a:pt x="1032" y="240"/>
                </a:lnTo>
                <a:lnTo>
                  <a:pt x="1053" y="223"/>
                </a:lnTo>
                <a:lnTo>
                  <a:pt x="1063" y="199"/>
                </a:lnTo>
                <a:lnTo>
                  <a:pt x="1063" y="177"/>
                </a:lnTo>
                <a:lnTo>
                  <a:pt x="1051" y="158"/>
                </a:lnTo>
                <a:lnTo>
                  <a:pt x="1008" y="129"/>
                </a:lnTo>
                <a:lnTo>
                  <a:pt x="979" y="124"/>
                </a:lnTo>
                <a:lnTo>
                  <a:pt x="962" y="124"/>
                </a:lnTo>
                <a:lnTo>
                  <a:pt x="943" y="129"/>
                </a:lnTo>
                <a:lnTo>
                  <a:pt x="890" y="93"/>
                </a:lnTo>
                <a:lnTo>
                  <a:pt x="828" y="71"/>
                </a:lnTo>
                <a:lnTo>
                  <a:pt x="794" y="67"/>
                </a:lnTo>
                <a:lnTo>
                  <a:pt x="758" y="67"/>
                </a:lnTo>
                <a:lnTo>
                  <a:pt x="688" y="79"/>
                </a:lnTo>
                <a:lnTo>
                  <a:pt x="657" y="43"/>
                </a:lnTo>
                <a:lnTo>
                  <a:pt x="614" y="19"/>
                </a:lnTo>
                <a:lnTo>
                  <a:pt x="516" y="0"/>
                </a:lnTo>
                <a:lnTo>
                  <a:pt x="492" y="0"/>
                </a:lnTo>
                <a:lnTo>
                  <a:pt x="465" y="2"/>
                </a:lnTo>
                <a:lnTo>
                  <a:pt x="417" y="19"/>
                </a:lnTo>
                <a:lnTo>
                  <a:pt x="376" y="43"/>
                </a:lnTo>
                <a:lnTo>
                  <a:pt x="343" y="79"/>
                </a:lnTo>
                <a:lnTo>
                  <a:pt x="280" y="45"/>
                </a:lnTo>
                <a:lnTo>
                  <a:pt x="242" y="40"/>
                </a:lnTo>
                <a:lnTo>
                  <a:pt x="225" y="40"/>
                </a:lnTo>
                <a:lnTo>
                  <a:pt x="206" y="43"/>
                </a:lnTo>
                <a:lnTo>
                  <a:pt x="141" y="74"/>
                </a:lnTo>
                <a:lnTo>
                  <a:pt x="122" y="98"/>
                </a:lnTo>
                <a:lnTo>
                  <a:pt x="110" y="127"/>
                </a:lnTo>
                <a:lnTo>
                  <a:pt x="108" y="127"/>
                </a:lnTo>
                <a:close/>
              </a:path>
            </a:pathLst>
          </a:custGeom>
          <a:noFill/>
          <a:ln w="6350">
            <a:solidFill>
              <a:srgbClr val="000000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sz="1000" kern="12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大气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Rectangle 62"/>
          <p:cNvSpPr/>
          <p:nvPr/>
        </p:nvSpPr>
        <p:spPr bwMode="auto">
          <a:xfrm>
            <a:off x="7584194" y="2721805"/>
            <a:ext cx="1094054" cy="29979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</a:ln>
        </p:spPr>
        <p:txBody>
          <a:bodyPr vert="horz" wrap="square" lIns="36000" tIns="45720" rIns="36000" bIns="45720" numCol="1" anchor="ctr" anchorCtr="0" compatLnSpc="1"/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sz="1000" kern="12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水生捕食动物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Rectangle 62"/>
          <p:cNvSpPr/>
          <p:nvPr/>
        </p:nvSpPr>
        <p:spPr bwMode="auto">
          <a:xfrm>
            <a:off x="7576293" y="2334017"/>
            <a:ext cx="1094054" cy="29979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</a:ln>
        </p:spPr>
        <p:txBody>
          <a:bodyPr vert="horz" wrap="square" lIns="36000" tIns="45720" rIns="36000" bIns="45720" numCol="1" anchor="ctr" anchorCtr="0" compatLnSpc="1"/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sz="1000" kern="12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陆生捕食动物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70"/>
          <p:cNvSpPr txBox="1"/>
          <p:nvPr/>
        </p:nvSpPr>
        <p:spPr>
          <a:xfrm rot="323716">
            <a:off x="5549153" y="3596440"/>
            <a:ext cx="550578" cy="3960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sz="900" kern="12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稀释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弧形 33"/>
          <p:cNvSpPr/>
          <p:nvPr/>
        </p:nvSpPr>
        <p:spPr>
          <a:xfrm rot="20969347" flipH="1">
            <a:off x="7066936" y="2480308"/>
            <a:ext cx="1281959" cy="1539789"/>
          </a:xfrm>
          <a:prstGeom prst="arc">
            <a:avLst>
              <a:gd name="adj1" fmla="val 16200000"/>
              <a:gd name="adj2" fmla="val 21275267"/>
            </a:avLst>
          </a:prstGeom>
          <a:ln w="63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sp>
        <p:nvSpPr>
          <p:cNvPr id="35" name="弧形 34"/>
          <p:cNvSpPr/>
          <p:nvPr/>
        </p:nvSpPr>
        <p:spPr>
          <a:xfrm rot="2694655">
            <a:off x="7973734" y="2812206"/>
            <a:ext cx="823613" cy="866057"/>
          </a:xfrm>
          <a:prstGeom prst="arc">
            <a:avLst>
              <a:gd name="adj1" fmla="val 16199997"/>
              <a:gd name="adj2" fmla="val 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sp>
        <p:nvSpPr>
          <p:cNvPr id="36" name="文本框 281"/>
          <p:cNvSpPr txBox="1"/>
          <p:nvPr/>
        </p:nvSpPr>
        <p:spPr>
          <a:xfrm rot="18632478">
            <a:off x="6757694" y="2400084"/>
            <a:ext cx="816930" cy="50169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no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sz="9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捕食蚯蚓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280"/>
          <p:cNvSpPr txBox="1"/>
          <p:nvPr/>
        </p:nvSpPr>
        <p:spPr>
          <a:xfrm>
            <a:off x="8215171" y="2990132"/>
            <a:ext cx="672395" cy="343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no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sz="9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捕食鱼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"/>
          <p:cNvSpPr txBox="1"/>
          <p:nvPr/>
        </p:nvSpPr>
        <p:spPr>
          <a:xfrm>
            <a:off x="4222730" y="1981362"/>
            <a:ext cx="872751" cy="427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sz="1000" kern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局部尺度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141"/>
          <p:cNvSpPr txBox="1"/>
          <p:nvPr/>
        </p:nvSpPr>
        <p:spPr>
          <a:xfrm>
            <a:off x="3455595" y="1713809"/>
            <a:ext cx="641941" cy="3118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sz="1000" kern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区域尺度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右箭头 39"/>
          <p:cNvSpPr/>
          <p:nvPr/>
        </p:nvSpPr>
        <p:spPr>
          <a:xfrm>
            <a:off x="3525840" y="2376257"/>
            <a:ext cx="1042687" cy="495444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sp>
        <p:nvSpPr>
          <p:cNvPr id="41" name="文本框 143"/>
          <p:cNvSpPr txBox="1"/>
          <p:nvPr/>
        </p:nvSpPr>
        <p:spPr>
          <a:xfrm>
            <a:off x="3520224" y="2784124"/>
            <a:ext cx="762154" cy="311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sz="1000" kern="12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背景浓度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线形标注 2 42"/>
          <p:cNvSpPr/>
          <p:nvPr/>
        </p:nvSpPr>
        <p:spPr>
          <a:xfrm>
            <a:off x="3767328" y="5806440"/>
            <a:ext cx="1739254" cy="621792"/>
          </a:xfrm>
          <a:prstGeom prst="borderCallout2">
            <a:avLst>
              <a:gd name="adj1" fmla="val -3309"/>
              <a:gd name="adj2" fmla="val 17428"/>
              <a:gd name="adj3" fmla="val -45956"/>
              <a:gd name="adj4" fmla="val 10146"/>
              <a:gd name="adj5" fmla="val -177206"/>
              <a:gd name="adj6" fmla="val 4481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</a:t>
            </a:r>
            <a:r>
              <a:rPr lang="en-US" altLang="zh-CN" dirty="0"/>
              <a:t>C-STP</a:t>
            </a:r>
            <a:r>
              <a:rPr lang="zh-CN" altLang="en-US" dirty="0"/>
              <a:t>（</a:t>
            </a:r>
            <a:r>
              <a:rPr lang="en-US" altLang="zh-CN" dirty="0"/>
              <a:t>O</a:t>
            </a:r>
            <a:r>
              <a:rPr lang="zh-CN" altLang="en-US" dirty="0"/>
              <a:t>）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44" name="线形标注 2 43"/>
          <p:cNvSpPr/>
          <p:nvPr/>
        </p:nvSpPr>
        <p:spPr>
          <a:xfrm>
            <a:off x="1220855" y="4985270"/>
            <a:ext cx="1739254" cy="1031482"/>
          </a:xfrm>
          <a:prstGeom prst="borderCallout2">
            <a:avLst>
              <a:gd name="adj1" fmla="val -3309"/>
              <a:gd name="adj2" fmla="val 17428"/>
              <a:gd name="adj3" fmla="val -45956"/>
              <a:gd name="adj4" fmla="val 10146"/>
              <a:gd name="adj5" fmla="val -144783"/>
              <a:gd name="adj6" fmla="val 14522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调用</a:t>
            </a:r>
            <a:r>
              <a:rPr lang="en-US" altLang="zh-CN" dirty="0" smtClean="0"/>
              <a:t>CET-regional</a:t>
            </a:r>
            <a:r>
              <a:rPr lang="zh-CN" altLang="en-US" dirty="0" smtClean="0"/>
              <a:t>模型，暂缺</a:t>
            </a:r>
            <a:endParaRPr lang="zh-CN" altLang="en-US" dirty="0"/>
          </a:p>
        </p:txBody>
      </p:sp>
      <p:sp>
        <p:nvSpPr>
          <p:cNvPr id="45" name="线形标注 2 44"/>
          <p:cNvSpPr/>
          <p:nvPr/>
        </p:nvSpPr>
        <p:spPr>
          <a:xfrm>
            <a:off x="927172" y="1302535"/>
            <a:ext cx="1739254" cy="1031482"/>
          </a:xfrm>
          <a:prstGeom prst="borderCallout2">
            <a:avLst>
              <a:gd name="adj1" fmla="val 105729"/>
              <a:gd name="adj2" fmla="val 53704"/>
              <a:gd name="adj3" fmla="val 148186"/>
              <a:gd name="adj4" fmla="val 77967"/>
              <a:gd name="adj5" fmla="val 208927"/>
              <a:gd name="adj6" fmla="val 1930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建立多个排放场景，并估算排放量</a:t>
            </a:r>
            <a:endParaRPr lang="zh-CN" altLang="en-US" dirty="0"/>
          </a:p>
        </p:txBody>
      </p:sp>
      <p:sp>
        <p:nvSpPr>
          <p:cNvPr id="46" name="线形标注 2 45"/>
          <p:cNvSpPr/>
          <p:nvPr/>
        </p:nvSpPr>
        <p:spPr>
          <a:xfrm>
            <a:off x="9951562" y="1377185"/>
            <a:ext cx="1739254" cy="1031482"/>
          </a:xfrm>
          <a:prstGeom prst="borderCallout2">
            <a:avLst>
              <a:gd name="adj1" fmla="val 105729"/>
              <a:gd name="adj2" fmla="val 53704"/>
              <a:gd name="adj3" fmla="val 171235"/>
              <a:gd name="adj4" fmla="val 11723"/>
              <a:gd name="adj5" fmla="val 245273"/>
              <a:gd name="adj6" fmla="val -855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CET</a:t>
            </a:r>
            <a:r>
              <a:rPr lang="zh-CN" altLang="en-US" dirty="0" smtClean="0"/>
              <a:t>主文件，计算局部尺度暴露浓度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689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总体界面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1497"/>
            <a:ext cx="12192000" cy="607650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280" y="1904571"/>
            <a:ext cx="6904318" cy="495342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25896" y="3108960"/>
            <a:ext cx="3355848" cy="20939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25896" y="6217920"/>
            <a:ext cx="3355848" cy="5760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35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逻辑结构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776472" y="1216152"/>
            <a:ext cx="381304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输入评估、输出评估、新建评估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57984" y="25968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理化性质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742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824" y="287766"/>
            <a:ext cx="9238351" cy="628246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97280" y="5696712"/>
            <a:ext cx="9930384" cy="873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777510819"/>
              </p:ext>
            </p:extLst>
          </p:nvPr>
        </p:nvGraphicFramePr>
        <p:xfrm>
          <a:off x="4043680" y="0"/>
          <a:ext cx="7084568" cy="2165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2" y="2271978"/>
            <a:ext cx="9756648" cy="458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21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171" y="194094"/>
            <a:ext cx="7129973" cy="631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16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941" y="0"/>
            <a:ext cx="7586059" cy="3508248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302739"/>
              </p:ext>
            </p:extLst>
          </p:nvPr>
        </p:nvGraphicFramePr>
        <p:xfrm>
          <a:off x="-237744" y="3508248"/>
          <a:ext cx="534790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6228"/>
                <a:gridCol w="1122688"/>
                <a:gridCol w="808819"/>
                <a:gridCol w="700171"/>
              </a:tblGrid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生物降解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13360">
                <a:tc>
                  <a:txBody>
                    <a:bodyPr/>
                    <a:lstStyle/>
                    <a:p>
                      <a:pPr algn="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13360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</a:rPr>
                        <a:t>活性污泥中生物降解速率常数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kbio.stp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1.00E+00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h</a:t>
                      </a:r>
                      <a:r>
                        <a:rPr lang="en-US" sz="1600" u="none" strike="noStrike" baseline="30000" dirty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13360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</a:rPr>
                        <a:t>地表水生物降解速率常数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kbio.fresh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1.00E-20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d</a:t>
                      </a:r>
                      <a:r>
                        <a:rPr lang="en-US" sz="1600" u="none" strike="noStrike" baseline="30000">
                          <a:effectLst/>
                        </a:rPr>
                        <a:t>-1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13360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</a:rPr>
                        <a:t>沉积物中的生物降解速率常数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kbio.sed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d</a:t>
                      </a:r>
                      <a:r>
                        <a:rPr lang="en-US" sz="1600" u="none" strike="noStrike" baseline="30000" dirty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13360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 smtClean="0">
                          <a:effectLst/>
                        </a:rPr>
                        <a:t>土壤生物降解</a:t>
                      </a:r>
                      <a:r>
                        <a:rPr lang="zh-CN" altLang="en-US" sz="1600" u="none" strike="noStrike" dirty="0">
                          <a:effectLst/>
                        </a:rPr>
                        <a:t>速率常数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kbio.soil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2.31E-02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d</a:t>
                      </a:r>
                      <a:r>
                        <a:rPr lang="en-US" sz="1600" u="none" strike="noStrike" baseline="30000" dirty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162" y="3668699"/>
            <a:ext cx="7180247" cy="299008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37744" y="868624"/>
            <a:ext cx="2944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生物降解和光解放一页为</a:t>
            </a:r>
            <a:endParaRPr lang="en-US" altLang="zh-CN" dirty="0" smtClean="0"/>
          </a:p>
          <a:p>
            <a:r>
              <a:rPr lang="zh-CN" altLang="en-US" dirty="0" smtClean="0"/>
              <a:t>降解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771084"/>
              </p:ext>
            </p:extLst>
          </p:nvPr>
        </p:nvGraphicFramePr>
        <p:xfrm>
          <a:off x="-39242" y="2011680"/>
          <a:ext cx="4355209" cy="14793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634"/>
                <a:gridCol w="1159325"/>
                <a:gridCol w="623502"/>
                <a:gridCol w="539748"/>
              </a:tblGrid>
              <a:tr h="23333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非生物降解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466659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</a:rPr>
                        <a:t>水解速率常数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khydr.water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h</a:t>
                      </a:r>
                      <a:r>
                        <a:rPr lang="en-US" sz="1600" u="none" strike="noStrike" baseline="30000">
                          <a:effectLst/>
                        </a:rPr>
                        <a:t>-1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33330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</a:rPr>
                        <a:t>大气中光解速率常数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kdeg.air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</a:rPr>
                        <a:t>0</a:t>
                      </a:r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d</a:t>
                      </a:r>
                      <a:r>
                        <a:rPr lang="en-US" sz="1600" u="none" strike="noStrike" baseline="30000" dirty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524992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水中光解速率常数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en-US" altLang="zh-CN" sz="1800" kern="1200" baseline="-250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photo.water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u="none" strike="noStrike" dirty="0" smtClean="0">
                          <a:effectLst/>
                        </a:rPr>
                        <a:t>d</a:t>
                      </a:r>
                      <a:r>
                        <a:rPr lang="en-US" altLang="zh-CN" sz="1600" u="none" strike="noStrike" baseline="30000" dirty="0" smtClean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352994"/>
              </p:ext>
            </p:extLst>
          </p:nvPr>
        </p:nvGraphicFramePr>
        <p:xfrm>
          <a:off x="-356616" y="5308481"/>
          <a:ext cx="553078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2186"/>
                <a:gridCol w="1181100"/>
                <a:gridCol w="850900"/>
                <a:gridCol w="736600"/>
              </a:tblGrid>
              <a:tr h="21336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 smtClean="0">
                          <a:effectLst/>
                        </a:rPr>
                        <a:t>总降解速率常数（根据非生物降解和生物降解计算，非输入）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13360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</a:rPr>
                        <a:t>大气中光解速率常数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kdeg.air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d</a:t>
                      </a:r>
                      <a:r>
                        <a:rPr lang="en-US" sz="1600" u="none" strike="noStrike" baseline="30000" dirty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13360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</a:rPr>
                        <a:t>活性污泥中总降解速率常数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kdeg.stp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1.00E+00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h</a:t>
                      </a:r>
                      <a:r>
                        <a:rPr lang="en-US" sz="1600" u="none" strike="noStrike" baseline="30000" dirty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13360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</a:rPr>
                        <a:t>地表水中总降解速率常数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kdeg.water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d</a:t>
                      </a:r>
                      <a:r>
                        <a:rPr lang="en-US" sz="1600" u="none" strike="noStrike" baseline="30000">
                          <a:effectLst/>
                        </a:rPr>
                        <a:t>-1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13360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</a:rPr>
                        <a:t>沉积物中的生物降解速率常数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kbio.sed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d</a:t>
                      </a:r>
                      <a:r>
                        <a:rPr lang="en-US" sz="1600" u="none" strike="noStrike" baseline="30000">
                          <a:effectLst/>
                        </a:rPr>
                        <a:t>-1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13360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 smtClean="0">
                          <a:effectLst/>
                        </a:rPr>
                        <a:t>土壤生物降解</a:t>
                      </a:r>
                      <a:r>
                        <a:rPr lang="zh-CN" altLang="en-US" sz="1600" u="none" strike="noStrike" dirty="0">
                          <a:effectLst/>
                        </a:rPr>
                        <a:t>速率常数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kbio.soil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2.31E-02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d</a:t>
                      </a:r>
                      <a:r>
                        <a:rPr lang="en-US" sz="1600" u="none" strike="noStrike" baseline="30000" dirty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37744" y="1514955"/>
            <a:ext cx="1143000" cy="42357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降解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656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027" y="1260226"/>
            <a:ext cx="8466554" cy="2819644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325166"/>
              </p:ext>
            </p:extLst>
          </p:nvPr>
        </p:nvGraphicFramePr>
        <p:xfrm>
          <a:off x="2493264" y="5666867"/>
          <a:ext cx="5943600" cy="48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75000"/>
                <a:gridCol w="1181100"/>
                <a:gridCol w="850900"/>
                <a:gridCol w="736600"/>
              </a:tblGrid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鱼类生物蓄积系数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BCF.fish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4.20E+01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d</a:t>
                      </a:r>
                      <a:r>
                        <a:rPr lang="en-US" sz="1600" u="none" strike="noStrike" baseline="30000">
                          <a:effectLst/>
                        </a:rPr>
                        <a:t>-1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蚯蚓的生物富集系数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BCF.worm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7.28E+00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L.kg</a:t>
                      </a:r>
                      <a:r>
                        <a:rPr lang="en-US" sz="1600" u="none" strike="noStrike" baseline="-25000" dirty="0" err="1">
                          <a:effectLst/>
                        </a:rPr>
                        <a:t>wwt</a:t>
                      </a:r>
                      <a:r>
                        <a:rPr lang="en-US" sz="1600" u="none" strike="noStrike" baseline="30000" dirty="0">
                          <a:effectLst/>
                        </a:rPr>
                        <a:t> 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37744" y="1514955"/>
            <a:ext cx="1143000" cy="42357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生物富集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72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712</Words>
  <Application>Microsoft Office PowerPoint</Application>
  <PresentationFormat>宽屏</PresentationFormat>
  <Paragraphs>346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黑体</vt:lpstr>
      <vt:lpstr>宋体</vt:lpstr>
      <vt:lpstr>Arial</vt:lpstr>
      <vt:lpstr>Calibri</vt:lpstr>
      <vt:lpstr>Calibri Light</vt:lpstr>
      <vt:lpstr>Times New Roman</vt:lpstr>
      <vt:lpstr>Office 主题</vt:lpstr>
      <vt:lpstr>Chesar解读和CET开发要求</vt:lpstr>
      <vt:lpstr>PowerPoint 演示文稿</vt:lpstr>
      <vt:lpstr>总体界面</vt:lpstr>
      <vt:lpstr>逻辑结构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二、暴露场景和暴露估算</vt:lpstr>
      <vt:lpstr>二、暴露场景和暴露估算</vt:lpstr>
      <vt:lpstr>二、暴露场景和暴露估算</vt:lpstr>
      <vt:lpstr>三、区域浓度估算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Chesar解读</dc:title>
  <dc:creator>周 林军</dc:creator>
  <cp:lastModifiedBy>周 林军</cp:lastModifiedBy>
  <cp:revision>33</cp:revision>
  <dcterms:created xsi:type="dcterms:W3CDTF">2020-09-16T03:04:34Z</dcterms:created>
  <dcterms:modified xsi:type="dcterms:W3CDTF">2020-09-17T06:10:02Z</dcterms:modified>
</cp:coreProperties>
</file>