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4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A7E5-6FED-454C-B4D4-F1D16A1AA6A1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B8E-E73B-417E-A4FA-4DAAAE06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1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A7E5-6FED-454C-B4D4-F1D16A1AA6A1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B8E-E73B-417E-A4FA-4DAAAE06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5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A7E5-6FED-454C-B4D4-F1D16A1AA6A1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B8E-E73B-417E-A4FA-4DAAAE06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3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A7E5-6FED-454C-B4D4-F1D16A1AA6A1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B8E-E73B-417E-A4FA-4DAAAE06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A7E5-6FED-454C-B4D4-F1D16A1AA6A1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B8E-E73B-417E-A4FA-4DAAAE06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A7E5-6FED-454C-B4D4-F1D16A1AA6A1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B8E-E73B-417E-A4FA-4DAAAE06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6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A7E5-6FED-454C-B4D4-F1D16A1AA6A1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B8E-E73B-417E-A4FA-4DAAAE06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3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A7E5-6FED-454C-B4D4-F1D16A1AA6A1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B8E-E73B-417E-A4FA-4DAAAE06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75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A7E5-6FED-454C-B4D4-F1D16A1AA6A1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B8E-E73B-417E-A4FA-4DAAAE06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1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A7E5-6FED-454C-B4D4-F1D16A1AA6A1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B8E-E73B-417E-A4FA-4DAAAE06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2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A7E5-6FED-454C-B4D4-F1D16A1AA6A1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5B8E-E73B-417E-A4FA-4DAAAE06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9A7E5-6FED-454C-B4D4-F1D16A1AA6A1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5B8E-E73B-417E-A4FA-4DAAAE06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9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em.nlm.nih.gov/chemidplus/rn/132-27-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chem.ncbi.nlm.nih.gov/compound/528882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E1FDB-0664-487C-9381-C460FD84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45545"/>
            <a:ext cx="7772400" cy="86441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印染行业有毒有害化学品清单数据库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D7B99-E3D3-4A56-829B-BA867DF53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概念图</a:t>
            </a:r>
          </a:p>
        </p:txBody>
      </p:sp>
    </p:spTree>
    <p:extLst>
      <p:ext uri="{BB962C8B-B14F-4D97-AF65-F5344CB8AC3E}">
        <p14:creationId xmlns:p14="http://schemas.microsoft.com/office/powerpoint/2010/main" val="144354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BC6996-9961-4B99-9158-F31CCD17F0DC}"/>
              </a:ext>
            </a:extLst>
          </p:cNvPr>
          <p:cNvSpPr txBox="1"/>
          <p:nvPr/>
        </p:nvSpPr>
        <p:spPr>
          <a:xfrm>
            <a:off x="2805343" y="2755776"/>
            <a:ext cx="1633491" cy="50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用户名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2D002B-A94D-4434-B525-7C1E882AC477}"/>
              </a:ext>
            </a:extLst>
          </p:cNvPr>
          <p:cNvSpPr txBox="1"/>
          <p:nvPr/>
        </p:nvSpPr>
        <p:spPr>
          <a:xfrm>
            <a:off x="4829451" y="2755776"/>
            <a:ext cx="1633491" cy="50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密码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FE0918-C826-4A06-9250-ECD2A2E784A9}"/>
              </a:ext>
            </a:extLst>
          </p:cNvPr>
          <p:cNvSpPr txBox="1"/>
          <p:nvPr/>
        </p:nvSpPr>
        <p:spPr>
          <a:xfrm>
            <a:off x="6853559" y="2755776"/>
            <a:ext cx="1633491" cy="50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F8553E-5B44-4BEA-9F52-B51E9938BC85}"/>
              </a:ext>
            </a:extLst>
          </p:cNvPr>
          <p:cNvSpPr txBox="1"/>
          <p:nvPr/>
        </p:nvSpPr>
        <p:spPr>
          <a:xfrm>
            <a:off x="577048" y="3793725"/>
            <a:ext cx="8185212" cy="12132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zh-CN" altLang="en-US" dirty="0"/>
              <a:t>说明：直接登陆将以</a:t>
            </a:r>
            <a:r>
              <a:rPr lang="en-US" altLang="zh-CN" dirty="0"/>
              <a:t>Guest</a:t>
            </a:r>
            <a:r>
              <a:rPr lang="zh-CN" altLang="en-US" dirty="0"/>
              <a:t>登陆直接进入查询页面</a:t>
            </a:r>
            <a:r>
              <a:rPr lang="en-US" altLang="zh-CN" dirty="0"/>
              <a:t>——</a:t>
            </a:r>
            <a:r>
              <a:rPr lang="zh-CN" altLang="en-US" dirty="0"/>
              <a:t>针对普通公众。</a:t>
            </a:r>
            <a:r>
              <a:rPr lang="en-US" altLang="zh-CN" dirty="0"/>
              <a:t>Guest</a:t>
            </a:r>
            <a:r>
              <a:rPr lang="zh-CN" altLang="en-US" dirty="0"/>
              <a:t>登陆      直接进入查询页面。</a:t>
            </a:r>
            <a:endParaRPr lang="en-US" altLang="zh-CN" dirty="0"/>
          </a:p>
          <a:p>
            <a:r>
              <a:rPr lang="zh-CN" altLang="en-US" dirty="0"/>
              <a:t>             用户注册后登陆，可访问数据查询、数据分析两个模块</a:t>
            </a:r>
            <a:r>
              <a:rPr lang="en-US" altLang="zh-CN" dirty="0"/>
              <a:t>——</a:t>
            </a:r>
            <a:r>
              <a:rPr lang="zh-CN" altLang="en-US" dirty="0"/>
              <a:t>针对专业用户。</a:t>
            </a:r>
            <a:endParaRPr lang="en-US" altLang="zh-CN" dirty="0"/>
          </a:p>
          <a:p>
            <a:r>
              <a:rPr lang="zh-CN" altLang="en-US" dirty="0"/>
              <a:t>             管理员登陆，数据录入、数据查询、数据分析都可以进。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8D473B-6ACD-49CC-A944-96FA20D322B1}"/>
              </a:ext>
            </a:extLst>
          </p:cNvPr>
          <p:cNvSpPr txBox="1"/>
          <p:nvPr/>
        </p:nvSpPr>
        <p:spPr>
          <a:xfrm>
            <a:off x="781234" y="2755776"/>
            <a:ext cx="1633491" cy="50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专业用户注册</a:t>
            </a:r>
          </a:p>
        </p:txBody>
      </p:sp>
    </p:spTree>
    <p:extLst>
      <p:ext uri="{BB962C8B-B14F-4D97-AF65-F5344CB8AC3E}">
        <p14:creationId xmlns:p14="http://schemas.microsoft.com/office/powerpoint/2010/main" val="340533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0CED42D-B2FA-4F15-A013-11E9A9EA2585}"/>
              </a:ext>
            </a:extLst>
          </p:cNvPr>
          <p:cNvCxnSpPr/>
          <p:nvPr/>
        </p:nvCxnSpPr>
        <p:spPr>
          <a:xfrm>
            <a:off x="143818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ED78763-1067-4F81-9F0F-F00E2BED1699}"/>
              </a:ext>
            </a:extLst>
          </p:cNvPr>
          <p:cNvSpPr/>
          <p:nvPr/>
        </p:nvSpPr>
        <p:spPr>
          <a:xfrm>
            <a:off x="191726" y="2754298"/>
            <a:ext cx="11079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数据录入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809143-E7C3-4009-BEC2-FA89D14B36E3}"/>
              </a:ext>
            </a:extLst>
          </p:cNvPr>
          <p:cNvSpPr/>
          <p:nvPr/>
        </p:nvSpPr>
        <p:spPr>
          <a:xfrm>
            <a:off x="191726" y="38739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数据查询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9A6E2A-31B7-4AD4-967D-4A9ADF9C3692}"/>
              </a:ext>
            </a:extLst>
          </p:cNvPr>
          <p:cNvSpPr/>
          <p:nvPr/>
        </p:nvSpPr>
        <p:spPr>
          <a:xfrm>
            <a:off x="191726" y="49936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5FE4A4-4A4A-4A87-B3CF-F8AB51DE2E82}"/>
              </a:ext>
            </a:extLst>
          </p:cNvPr>
          <p:cNvSpPr/>
          <p:nvPr/>
        </p:nvSpPr>
        <p:spPr>
          <a:xfrm>
            <a:off x="191726" y="1203949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用户信息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DED4BCE-BEF1-47FD-9F30-2B6293B0BC33}"/>
              </a:ext>
            </a:extLst>
          </p:cNvPr>
          <p:cNvGraphicFramePr>
            <a:graphicFrameLocks noGrp="1"/>
          </p:cNvGraphicFramePr>
          <p:nvPr/>
        </p:nvGraphicFramePr>
        <p:xfrm>
          <a:off x="2142231" y="1477365"/>
          <a:ext cx="1574800" cy="2927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4187232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u="none" strike="noStrike" dirty="0">
                          <a:effectLst/>
                        </a:rPr>
                        <a:t>物质编码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09302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u="none" strike="noStrike">
                          <a:effectLst/>
                        </a:rPr>
                        <a:t>中文名称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975522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u="none" strike="noStrike" dirty="0">
                          <a:effectLst/>
                        </a:rPr>
                        <a:t>中文其他名称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8974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u="none" strike="noStrike">
                          <a:effectLst/>
                        </a:rPr>
                        <a:t>英文名称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7868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u="none" strike="noStrike">
                          <a:effectLst/>
                        </a:rPr>
                        <a:t>英文其他名称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94246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</a:rPr>
                        <a:t>IUPAC</a:t>
                      </a:r>
                      <a:r>
                        <a:rPr lang="zh-CN" altLang="en-US" sz="1200" u="none" strike="noStrike">
                          <a:effectLst/>
                        </a:rPr>
                        <a:t>名称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3818566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 dirty="0">
                          <a:effectLst/>
                        </a:rPr>
                        <a:t>CAS</a:t>
                      </a:r>
                      <a:r>
                        <a:rPr lang="zh-CN" altLang="en-US" sz="1200" u="none" strike="noStrike" dirty="0">
                          <a:effectLst/>
                        </a:rPr>
                        <a:t>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5112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</a:rPr>
                        <a:t>SMILES</a:t>
                      </a:r>
                      <a:r>
                        <a:rPr lang="zh-CN" altLang="en-US" sz="1200" u="none" strike="noStrike">
                          <a:effectLst/>
                        </a:rPr>
                        <a:t>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85960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u="none" strike="noStrike">
                          <a:effectLst/>
                        </a:rPr>
                        <a:t>分子式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3994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u="none" strike="noStrike">
                          <a:effectLst/>
                        </a:rPr>
                        <a:t>相对分子质量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223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200" u="none" strike="noStrike" dirty="0">
                          <a:effectLst/>
                        </a:rPr>
                        <a:t>结构式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070993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1ED4186-FD2B-4BFD-A9AC-7252F62BB191}"/>
              </a:ext>
            </a:extLst>
          </p:cNvPr>
          <p:cNvSpPr txBox="1"/>
          <p:nvPr/>
        </p:nvSpPr>
        <p:spPr>
          <a:xfrm>
            <a:off x="2142231" y="653534"/>
            <a:ext cx="9541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标识信息表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02CA17-153F-4262-8B32-004F68631D71}"/>
              </a:ext>
            </a:extLst>
          </p:cNvPr>
          <p:cNvSpPr txBox="1"/>
          <p:nvPr/>
        </p:nvSpPr>
        <p:spPr>
          <a:xfrm>
            <a:off x="3224579" y="653533"/>
            <a:ext cx="9541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zh-CN" altLang="en-US" sz="1200" dirty="0"/>
              <a:t>理化属性表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A83416-44D4-417E-872E-B320E4496D4D}"/>
              </a:ext>
            </a:extLst>
          </p:cNvPr>
          <p:cNvSpPr txBox="1"/>
          <p:nvPr/>
        </p:nvSpPr>
        <p:spPr>
          <a:xfrm>
            <a:off x="4306927" y="653533"/>
            <a:ext cx="9541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zh-CN" altLang="en-US" sz="1200" dirty="0"/>
              <a:t>环境行为表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EDC7EB-298B-4C9E-A337-96DB7159A329}"/>
              </a:ext>
            </a:extLst>
          </p:cNvPr>
          <p:cNvSpPr txBox="1"/>
          <p:nvPr/>
        </p:nvSpPr>
        <p:spPr>
          <a:xfrm>
            <a:off x="5389275" y="653533"/>
            <a:ext cx="9541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zh-CN" altLang="en-US" sz="1200" dirty="0"/>
              <a:t>生态属性表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633EC8-C1CC-4783-BCA6-8A97100B7D65}"/>
              </a:ext>
            </a:extLst>
          </p:cNvPr>
          <p:cNvSpPr txBox="1"/>
          <p:nvPr/>
        </p:nvSpPr>
        <p:spPr>
          <a:xfrm>
            <a:off x="6471623" y="653532"/>
            <a:ext cx="9541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zh-CN" altLang="en-US" sz="1200" dirty="0"/>
              <a:t>健康属性表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51B0E3-D7DB-4B4D-B02D-052585EB68D5}"/>
              </a:ext>
            </a:extLst>
          </p:cNvPr>
          <p:cNvSpPr txBox="1"/>
          <p:nvPr/>
        </p:nvSpPr>
        <p:spPr>
          <a:xfrm>
            <a:off x="7553971" y="653532"/>
            <a:ext cx="9541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zh-CN" altLang="en-US" sz="1200" dirty="0"/>
              <a:t>行业信息表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CC5CE4-B162-48AB-B4B2-07A24D6909AA}"/>
              </a:ext>
            </a:extLst>
          </p:cNvPr>
          <p:cNvSpPr/>
          <p:nvPr/>
        </p:nvSpPr>
        <p:spPr>
          <a:xfrm>
            <a:off x="1925780" y="5138522"/>
            <a:ext cx="692699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注：</a:t>
            </a:r>
            <a:r>
              <a:rPr lang="en-US" altLang="zh-CN" dirty="0">
                <a:hlinkClick r:id="rId2"/>
              </a:rPr>
              <a:t>1</a:t>
            </a:r>
            <a:r>
              <a:rPr lang="zh-CN" altLang="en-US" dirty="0">
                <a:hlinkClick r:id="rId2"/>
              </a:rPr>
              <a:t>页面参考</a:t>
            </a:r>
            <a:r>
              <a:rPr lang="en-US" altLang="zh-CN" dirty="0">
                <a:hlinkClick r:id="rId2"/>
              </a:rPr>
              <a:t>https://chem.nlm.nih.gov/chemidplus/rn/132-27-4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：表内容见涂料有毒有害物质信息库结构示意（初步）</a:t>
            </a:r>
            <a:r>
              <a:rPr lang="en-US" altLang="zh-CN" dirty="0"/>
              <a:t>.xlsx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3619513-92B3-48C8-A53C-1C5DA8419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55" y="5507854"/>
            <a:ext cx="6760042" cy="37753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2A21CDE-FDF1-498E-8312-E5089C5A1E84}"/>
              </a:ext>
            </a:extLst>
          </p:cNvPr>
          <p:cNvSpPr txBox="1"/>
          <p:nvPr/>
        </p:nvSpPr>
        <p:spPr>
          <a:xfrm>
            <a:off x="8148024" y="4705463"/>
            <a:ext cx="4924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保存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D3FFD7-9D4E-4AB7-B0C4-E52661844B53}"/>
              </a:ext>
            </a:extLst>
          </p:cNvPr>
          <p:cNvSpPr txBox="1"/>
          <p:nvPr/>
        </p:nvSpPr>
        <p:spPr>
          <a:xfrm>
            <a:off x="3757413" y="1477365"/>
            <a:ext cx="954107" cy="186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D5D732C-C9C5-4288-B939-A27A307908DA}"/>
              </a:ext>
            </a:extLst>
          </p:cNvPr>
          <p:cNvSpPr txBox="1"/>
          <p:nvPr/>
        </p:nvSpPr>
        <p:spPr>
          <a:xfrm>
            <a:off x="3757412" y="1679381"/>
            <a:ext cx="954107" cy="186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9210C6-BFF2-4212-868F-B34CD11CDC80}"/>
              </a:ext>
            </a:extLst>
          </p:cNvPr>
          <p:cNvSpPr txBox="1"/>
          <p:nvPr/>
        </p:nvSpPr>
        <p:spPr>
          <a:xfrm>
            <a:off x="3757412" y="1881397"/>
            <a:ext cx="954107" cy="329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zh-CN" altLang="en-US" sz="1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43D742-39D5-48E8-B63D-8F89C063A0CF}"/>
              </a:ext>
            </a:extLst>
          </p:cNvPr>
          <p:cNvSpPr txBox="1"/>
          <p:nvPr/>
        </p:nvSpPr>
        <p:spPr>
          <a:xfrm>
            <a:off x="3757412" y="2226214"/>
            <a:ext cx="954107" cy="186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3D3369-A21F-4FC5-80DF-0E6D6A612838}"/>
              </a:ext>
            </a:extLst>
          </p:cNvPr>
          <p:cNvSpPr txBox="1"/>
          <p:nvPr/>
        </p:nvSpPr>
        <p:spPr>
          <a:xfrm>
            <a:off x="3757412" y="2428230"/>
            <a:ext cx="954107" cy="186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7F88B2-CF70-4930-9FB8-CEBC0A821953}"/>
              </a:ext>
            </a:extLst>
          </p:cNvPr>
          <p:cNvSpPr txBox="1"/>
          <p:nvPr/>
        </p:nvSpPr>
        <p:spPr>
          <a:xfrm>
            <a:off x="3757412" y="2646172"/>
            <a:ext cx="954107" cy="186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ABFC72-C4E5-4296-AE2C-43088D6B55C0}"/>
              </a:ext>
            </a:extLst>
          </p:cNvPr>
          <p:cNvSpPr txBox="1"/>
          <p:nvPr/>
        </p:nvSpPr>
        <p:spPr>
          <a:xfrm>
            <a:off x="3757411" y="2845794"/>
            <a:ext cx="954107" cy="719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A4EBF9-9905-40B8-8D42-C923BB9E3B61}"/>
              </a:ext>
            </a:extLst>
          </p:cNvPr>
          <p:cNvSpPr txBox="1"/>
          <p:nvPr/>
        </p:nvSpPr>
        <p:spPr>
          <a:xfrm>
            <a:off x="3757411" y="3626246"/>
            <a:ext cx="954107" cy="186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DE1F401-9B8F-4A2F-9FC4-A62CA3E21E4A}"/>
              </a:ext>
            </a:extLst>
          </p:cNvPr>
          <p:cNvSpPr txBox="1"/>
          <p:nvPr/>
        </p:nvSpPr>
        <p:spPr>
          <a:xfrm>
            <a:off x="3757410" y="3828262"/>
            <a:ext cx="954107" cy="186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CC6535-22A3-4228-866D-3F1FC033CB28}"/>
              </a:ext>
            </a:extLst>
          </p:cNvPr>
          <p:cNvSpPr txBox="1"/>
          <p:nvPr/>
        </p:nvSpPr>
        <p:spPr>
          <a:xfrm>
            <a:off x="3757409" y="4034474"/>
            <a:ext cx="954107" cy="186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22C7E07-5CAD-454C-A333-9F57D52E0EAA}"/>
              </a:ext>
            </a:extLst>
          </p:cNvPr>
          <p:cNvSpPr txBox="1"/>
          <p:nvPr/>
        </p:nvSpPr>
        <p:spPr>
          <a:xfrm>
            <a:off x="3757409" y="4195793"/>
            <a:ext cx="954107" cy="186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809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0CED42D-B2FA-4F15-A013-11E9A9EA2585}"/>
              </a:ext>
            </a:extLst>
          </p:cNvPr>
          <p:cNvCxnSpPr/>
          <p:nvPr/>
        </p:nvCxnSpPr>
        <p:spPr>
          <a:xfrm>
            <a:off x="143818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B5FE4A4-4A4A-4A87-B3CF-F8AB51DE2E82}"/>
              </a:ext>
            </a:extLst>
          </p:cNvPr>
          <p:cNvSpPr/>
          <p:nvPr/>
        </p:nvSpPr>
        <p:spPr>
          <a:xfrm>
            <a:off x="191726" y="1203949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用户信息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164D87-58DC-4B57-8DEC-ACEC6AEB3C3D}"/>
              </a:ext>
            </a:extLst>
          </p:cNvPr>
          <p:cNvSpPr/>
          <p:nvPr/>
        </p:nvSpPr>
        <p:spPr>
          <a:xfrm>
            <a:off x="4341188" y="2373781"/>
            <a:ext cx="1473684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8C58271-130E-437F-94BA-4CBE52787986}"/>
              </a:ext>
            </a:extLst>
          </p:cNvPr>
          <p:cNvSpPr/>
          <p:nvPr/>
        </p:nvSpPr>
        <p:spPr>
          <a:xfrm>
            <a:off x="5965268" y="2373781"/>
            <a:ext cx="675229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200" dirty="0"/>
              <a:t>查询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119AF01-E7AA-4A50-8768-2463F2F86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68899"/>
              </p:ext>
            </p:extLst>
          </p:nvPr>
        </p:nvGraphicFramePr>
        <p:xfrm>
          <a:off x="2215553" y="3873992"/>
          <a:ext cx="6113629" cy="1912620"/>
        </p:xfrm>
        <a:graphic>
          <a:graphicData uri="http://schemas.openxmlformats.org/drawingml/2006/table">
            <a:tbl>
              <a:tblPr firstRow="1" firstCol="1" bandRow="1"/>
              <a:tblGrid>
                <a:gridCol w="752908">
                  <a:extLst>
                    <a:ext uri="{9D8B030D-6E8A-4147-A177-3AD203B41FA5}">
                      <a16:colId xmlns:a16="http://schemas.microsoft.com/office/drawing/2014/main" val="1612279778"/>
                    </a:ext>
                  </a:extLst>
                </a:gridCol>
                <a:gridCol w="975514">
                  <a:extLst>
                    <a:ext uri="{9D8B030D-6E8A-4147-A177-3AD203B41FA5}">
                      <a16:colId xmlns:a16="http://schemas.microsoft.com/office/drawing/2014/main" val="1597477897"/>
                    </a:ext>
                  </a:extLst>
                </a:gridCol>
                <a:gridCol w="4385207">
                  <a:extLst>
                    <a:ext uri="{9D8B030D-6E8A-4147-A177-3AD203B41FA5}">
                      <a16:colId xmlns:a16="http://schemas.microsoft.com/office/drawing/2014/main" val="318216604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986915" algn="l"/>
                        </a:tabLs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查询条件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1986915" algn="l"/>
                        </a:tabLst>
                      </a:pP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查询结果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589173"/>
                  </a:ext>
                </a:extLst>
              </a:tr>
              <a:tr h="16002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986915" algn="l"/>
                        </a:tabLs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单个物质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1986915" algn="l"/>
                        </a:tabLs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中文名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986915" algn="l"/>
                        </a:tabLst>
                      </a:pP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单个物质的全部信息（参照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https://pubchem.ncbi.nlm.nih.gov/compound/5288826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1986915" algn="l"/>
                        </a:tabLs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885204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1986915" algn="l"/>
                        </a:tabLs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英文名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638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1986915" algn="l"/>
                        </a:tabLs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CAS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85230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1986915" algn="l"/>
                        </a:tabLs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C.I.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（针对染料）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64990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986915" algn="l"/>
                        </a:tabLs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清单查询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1986915" algn="l"/>
                        </a:tabLs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分类</a:t>
                      </a:r>
                      <a:r>
                        <a:rPr lang="zh-CN" sz="1000" kern="100">
                          <a:effectLst/>
                          <a:latin typeface="等线" panose="02010600030101010101" pitchFamily="2" charset="-12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1986915" algn="l"/>
                        </a:tabLst>
                      </a:pP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染料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助剂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全部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603459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1986915" algn="l"/>
                        </a:tabLst>
                      </a:pP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类别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1986915" algn="l"/>
                        </a:tabLst>
                      </a:pP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某一类染料或者某种功能的助剂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5149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D0DA028E-4398-4550-9469-C8227C0E1B94}"/>
              </a:ext>
            </a:extLst>
          </p:cNvPr>
          <p:cNvSpPr/>
          <p:nvPr/>
        </p:nvSpPr>
        <p:spPr>
          <a:xfrm>
            <a:off x="191726" y="27542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数据录入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31CB821-B551-4844-810F-B525C0C5E499}"/>
              </a:ext>
            </a:extLst>
          </p:cNvPr>
          <p:cNvSpPr/>
          <p:nvPr/>
        </p:nvSpPr>
        <p:spPr>
          <a:xfrm>
            <a:off x="191726" y="3873992"/>
            <a:ext cx="11079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数据查询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40974D1-1566-4308-A575-4DBB4FECE9C3}"/>
              </a:ext>
            </a:extLst>
          </p:cNvPr>
          <p:cNvSpPr/>
          <p:nvPr/>
        </p:nvSpPr>
        <p:spPr>
          <a:xfrm>
            <a:off x="191726" y="49936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数据分析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A15F887-4478-4326-A478-75E547928352}"/>
              </a:ext>
            </a:extLst>
          </p:cNvPr>
          <p:cNvSpPr/>
          <p:nvPr/>
        </p:nvSpPr>
        <p:spPr>
          <a:xfrm>
            <a:off x="5965275" y="3060255"/>
            <a:ext cx="2363907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200" dirty="0"/>
              <a:t>查询结果下载</a:t>
            </a:r>
          </a:p>
        </p:txBody>
      </p:sp>
    </p:spTree>
    <p:extLst>
      <p:ext uri="{BB962C8B-B14F-4D97-AF65-F5344CB8AC3E}">
        <p14:creationId xmlns:p14="http://schemas.microsoft.com/office/powerpoint/2010/main" val="76670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0CED42D-B2FA-4F15-A013-11E9A9EA2585}"/>
              </a:ext>
            </a:extLst>
          </p:cNvPr>
          <p:cNvCxnSpPr/>
          <p:nvPr/>
        </p:nvCxnSpPr>
        <p:spPr>
          <a:xfrm>
            <a:off x="143818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ED78763-1067-4F81-9F0F-F00E2BED1699}"/>
              </a:ext>
            </a:extLst>
          </p:cNvPr>
          <p:cNvSpPr/>
          <p:nvPr/>
        </p:nvSpPr>
        <p:spPr>
          <a:xfrm>
            <a:off x="191726" y="27542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数据录入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809143-E7C3-4009-BEC2-FA89D14B36E3}"/>
              </a:ext>
            </a:extLst>
          </p:cNvPr>
          <p:cNvSpPr/>
          <p:nvPr/>
        </p:nvSpPr>
        <p:spPr>
          <a:xfrm>
            <a:off x="191726" y="3873992"/>
            <a:ext cx="11079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数据查询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9A6E2A-31B7-4AD4-967D-4A9ADF9C3692}"/>
              </a:ext>
            </a:extLst>
          </p:cNvPr>
          <p:cNvSpPr/>
          <p:nvPr/>
        </p:nvSpPr>
        <p:spPr>
          <a:xfrm>
            <a:off x="191726" y="49936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5FE4A4-4A4A-4A87-B3CF-F8AB51DE2E82}"/>
              </a:ext>
            </a:extLst>
          </p:cNvPr>
          <p:cNvSpPr/>
          <p:nvPr/>
        </p:nvSpPr>
        <p:spPr>
          <a:xfrm>
            <a:off x="191726" y="1203949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用户信息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29DEC9-7258-4AEC-BFA1-A5D12A70F362}"/>
              </a:ext>
            </a:extLst>
          </p:cNvPr>
          <p:cNvSpPr/>
          <p:nvPr/>
        </p:nvSpPr>
        <p:spPr>
          <a:xfrm>
            <a:off x="1576647" y="773928"/>
            <a:ext cx="800219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标识信息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F752E7-2747-4E3D-8A7C-0803F246E565}"/>
              </a:ext>
            </a:extLst>
          </p:cNvPr>
          <p:cNvSpPr/>
          <p:nvPr/>
        </p:nvSpPr>
        <p:spPr>
          <a:xfrm>
            <a:off x="1576646" y="1130514"/>
            <a:ext cx="800219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理化属性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2804AE2-54B8-4F82-9119-9F43CB29B66C}"/>
              </a:ext>
            </a:extLst>
          </p:cNvPr>
          <p:cNvSpPr/>
          <p:nvPr/>
        </p:nvSpPr>
        <p:spPr>
          <a:xfrm>
            <a:off x="1576645" y="1487100"/>
            <a:ext cx="800219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环境行为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A3BD26-13B0-4DD7-83EA-670634E7A001}"/>
              </a:ext>
            </a:extLst>
          </p:cNvPr>
          <p:cNvSpPr/>
          <p:nvPr/>
        </p:nvSpPr>
        <p:spPr>
          <a:xfrm>
            <a:off x="1576644" y="1843686"/>
            <a:ext cx="80022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生态危害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63FD002-8627-47BE-B13E-828BAB53B93C}"/>
              </a:ext>
            </a:extLst>
          </p:cNvPr>
          <p:cNvSpPr/>
          <p:nvPr/>
        </p:nvSpPr>
        <p:spPr>
          <a:xfrm>
            <a:off x="1576644" y="2200272"/>
            <a:ext cx="80022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健康危害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58939FB-7B56-4DEE-8F1D-513889F5610C}"/>
              </a:ext>
            </a:extLst>
          </p:cNvPr>
          <p:cNvSpPr/>
          <p:nvPr/>
        </p:nvSpPr>
        <p:spPr>
          <a:xfrm>
            <a:off x="1576645" y="2556858"/>
            <a:ext cx="800219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行业信息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60F30E9-FAAC-4692-8FED-A2F967613841}"/>
              </a:ext>
            </a:extLst>
          </p:cNvPr>
          <p:cNvGraphicFramePr>
            <a:graphicFrameLocks noGrp="1"/>
          </p:cNvGraphicFramePr>
          <p:nvPr/>
        </p:nvGraphicFramePr>
        <p:xfrm>
          <a:off x="3021003" y="912428"/>
          <a:ext cx="5003220" cy="2159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1949">
                  <a:extLst>
                    <a:ext uri="{9D8B030D-6E8A-4147-A177-3AD203B41FA5}">
                      <a16:colId xmlns:a16="http://schemas.microsoft.com/office/drawing/2014/main" val="3350183078"/>
                    </a:ext>
                  </a:extLst>
                </a:gridCol>
                <a:gridCol w="2481271">
                  <a:extLst>
                    <a:ext uri="{9D8B030D-6E8A-4147-A177-3AD203B41FA5}">
                      <a16:colId xmlns:a16="http://schemas.microsoft.com/office/drawing/2014/main" val="2047655369"/>
                    </a:ext>
                  </a:extLst>
                </a:gridCol>
              </a:tblGrid>
              <a:tr h="159952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 dirty="0">
                          <a:effectLst/>
                        </a:rPr>
                        <a:t>物质编码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 err="1">
                          <a:effectLst/>
                        </a:rPr>
                        <a:t>ShortString</a:t>
                      </a:r>
                      <a:r>
                        <a:rPr lang="en-US" sz="1100" u="none" strike="noStrike" dirty="0">
                          <a:effectLst/>
                        </a:rPr>
                        <a:t>（</a:t>
                      </a:r>
                      <a:r>
                        <a:rPr lang="zh-CN" altLang="en-US" sz="1100" u="none" strike="noStrike" dirty="0">
                          <a:effectLst/>
                        </a:rPr>
                        <a:t>文本）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4842545"/>
                  </a:ext>
                </a:extLst>
              </a:tr>
              <a:tr h="159952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中文名称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 err="1">
                          <a:effectLst/>
                        </a:rPr>
                        <a:t>ShortString</a:t>
                      </a:r>
                      <a:r>
                        <a:rPr lang="en-US" sz="1100" u="none" strike="noStrike" dirty="0">
                          <a:effectLst/>
                        </a:rPr>
                        <a:t>（</a:t>
                      </a:r>
                      <a:r>
                        <a:rPr lang="zh-CN" altLang="en-US" sz="1100" u="none" strike="noStrike" dirty="0">
                          <a:effectLst/>
                        </a:rPr>
                        <a:t>文本）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397623"/>
                  </a:ext>
                </a:extLst>
              </a:tr>
              <a:tr h="141671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 dirty="0">
                          <a:effectLst/>
                        </a:rPr>
                        <a:t>中文其他名称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</a:rPr>
                        <a:t>ShortString（</a:t>
                      </a:r>
                      <a:r>
                        <a:rPr lang="zh-CN" altLang="en-US" sz="1100" u="none" strike="noStrike">
                          <a:effectLst/>
                        </a:rPr>
                        <a:t>文本）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073091"/>
                  </a:ext>
                </a:extLst>
              </a:tr>
              <a:tr h="159952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英文名称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</a:rPr>
                        <a:t>ShortString（</a:t>
                      </a:r>
                      <a:r>
                        <a:rPr lang="zh-CN" altLang="en-US" sz="1100" u="none" strike="noStrike">
                          <a:effectLst/>
                        </a:rPr>
                        <a:t>文本）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115966"/>
                  </a:ext>
                </a:extLst>
              </a:tr>
              <a:tr h="159952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英文其他名称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</a:rPr>
                        <a:t>ShortString（</a:t>
                      </a:r>
                      <a:r>
                        <a:rPr lang="zh-CN" altLang="en-US" sz="1100" u="none" strike="noStrike">
                          <a:effectLst/>
                        </a:rPr>
                        <a:t>文本）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1156466"/>
                  </a:ext>
                </a:extLst>
              </a:tr>
              <a:tr h="15995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</a:rPr>
                        <a:t>IUPAC</a:t>
                      </a:r>
                      <a:r>
                        <a:rPr lang="zh-CN" altLang="en-US" sz="1100" u="none" strike="noStrike">
                          <a:effectLst/>
                        </a:rPr>
                        <a:t>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</a:rPr>
                        <a:t>ShortString（</a:t>
                      </a:r>
                      <a:r>
                        <a:rPr lang="zh-CN" altLang="en-US" sz="1100" u="none" strike="noStrike">
                          <a:effectLst/>
                        </a:rPr>
                        <a:t>文本）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8385550"/>
                  </a:ext>
                </a:extLst>
              </a:tr>
              <a:tr h="21070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</a:rPr>
                        <a:t>CAS</a:t>
                      </a:r>
                      <a:r>
                        <a:rPr lang="zh-CN" altLang="en-US" sz="1100" u="none" strike="noStrike" dirty="0">
                          <a:effectLst/>
                        </a:rPr>
                        <a:t>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</a:rPr>
                        <a:t>ShortString（</a:t>
                      </a:r>
                      <a:r>
                        <a:rPr lang="zh-CN" altLang="en-US" sz="1100" u="none" strike="noStrike">
                          <a:effectLst/>
                        </a:rPr>
                        <a:t>文本）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1214513"/>
                  </a:ext>
                </a:extLst>
              </a:tr>
              <a:tr h="159952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</a:rPr>
                        <a:t>SMILES</a:t>
                      </a:r>
                      <a:r>
                        <a:rPr lang="zh-CN" altLang="en-US" sz="1100" u="none" strike="noStrike">
                          <a:effectLst/>
                        </a:rPr>
                        <a:t>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</a:rPr>
                        <a:t>ShortString（</a:t>
                      </a:r>
                      <a:r>
                        <a:rPr lang="zh-CN" altLang="en-US" sz="1100" u="none" strike="noStrike">
                          <a:effectLst/>
                        </a:rPr>
                        <a:t>文本）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071719"/>
                  </a:ext>
                </a:extLst>
              </a:tr>
              <a:tr h="159952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分子式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</a:rPr>
                        <a:t>ShortString（</a:t>
                      </a:r>
                      <a:r>
                        <a:rPr lang="zh-CN" altLang="en-US" sz="1100" u="none" strike="noStrike">
                          <a:effectLst/>
                        </a:rPr>
                        <a:t>文本）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581319"/>
                  </a:ext>
                </a:extLst>
              </a:tr>
              <a:tr h="144718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相对分子质量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22236"/>
                  </a:ext>
                </a:extLst>
              </a:tr>
              <a:tr h="1447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（双精度）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5291711"/>
                  </a:ext>
                </a:extLst>
              </a:tr>
              <a:tr h="159952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结构式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</a:rPr>
                        <a:t>IMAGE</a:t>
                      </a:r>
                      <a:r>
                        <a:rPr lang="zh-CN" altLang="en-US" sz="1100" u="none" strike="noStrike" dirty="0">
                          <a:effectLst/>
                        </a:rPr>
                        <a:t>类型</a:t>
                      </a:r>
                      <a:r>
                        <a:rPr lang="en-US" altLang="zh-CN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>
                          <a:effectLst/>
                        </a:rPr>
                        <a:t>OLE</a:t>
                      </a:r>
                      <a:r>
                        <a:rPr lang="zh-CN" altLang="en-US" sz="1100" u="none" strike="noStrike" dirty="0">
                          <a:effectLst/>
                        </a:rPr>
                        <a:t>类型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5034237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E2AB932D-9833-46AA-A10C-EA5B27C86B1B}"/>
              </a:ext>
            </a:extLst>
          </p:cNvPr>
          <p:cNvSpPr/>
          <p:nvPr/>
        </p:nvSpPr>
        <p:spPr>
          <a:xfrm>
            <a:off x="2910943" y="628397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/>
              <a:t>1</a:t>
            </a:r>
            <a:r>
              <a:rPr lang="zh-CN" altLang="en-US" sz="1400" dirty="0"/>
              <a:t>、标识信息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ED35FF-EF4A-4819-B22C-732CA160F7F4}"/>
              </a:ext>
            </a:extLst>
          </p:cNvPr>
          <p:cNvSpPr/>
          <p:nvPr/>
        </p:nvSpPr>
        <p:spPr>
          <a:xfrm>
            <a:off x="2910943" y="3100702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/>
              <a:t>2</a:t>
            </a:r>
            <a:r>
              <a:rPr lang="zh-CN" altLang="en-US" sz="1400" dirty="0"/>
              <a:t>、理化属性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E22E27D-59C8-4A1D-8624-30D2362F4C30}"/>
              </a:ext>
            </a:extLst>
          </p:cNvPr>
          <p:cNvSpPr/>
          <p:nvPr/>
        </p:nvSpPr>
        <p:spPr>
          <a:xfrm>
            <a:off x="1438184" y="150637"/>
            <a:ext cx="776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参照页面：</a:t>
            </a:r>
            <a:r>
              <a:rPr lang="en-US" altLang="zh-CN" dirty="0">
                <a:hlinkClick r:id="rId2"/>
              </a:rPr>
              <a:t>https://pubchem.ncbi.nlm.nih.gov/compound/5288826</a:t>
            </a:r>
            <a:r>
              <a:rPr lang="zh-CN" altLang="en-US" dirty="0"/>
              <a:t>，略作改动。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AC51C8AC-5638-47F4-B445-7AB8D3187B00}"/>
              </a:ext>
            </a:extLst>
          </p:cNvPr>
          <p:cNvGraphicFramePr>
            <a:graphicFrameLocks noGrp="1"/>
          </p:cNvGraphicFramePr>
          <p:nvPr/>
        </p:nvGraphicFramePr>
        <p:xfrm>
          <a:off x="3021003" y="3408479"/>
          <a:ext cx="5003220" cy="3988249"/>
        </p:xfrm>
        <a:graphic>
          <a:graphicData uri="http://schemas.openxmlformats.org/drawingml/2006/table">
            <a:tbl>
              <a:tblPr/>
              <a:tblGrid>
                <a:gridCol w="2501610">
                  <a:extLst>
                    <a:ext uri="{9D8B030D-6E8A-4147-A177-3AD203B41FA5}">
                      <a16:colId xmlns:a16="http://schemas.microsoft.com/office/drawing/2014/main" val="2605870570"/>
                    </a:ext>
                  </a:extLst>
                </a:gridCol>
                <a:gridCol w="2501610">
                  <a:extLst>
                    <a:ext uri="{9D8B030D-6E8A-4147-A177-3AD203B41FA5}">
                      <a16:colId xmlns:a16="http://schemas.microsoft.com/office/drawing/2014/main" val="3564324022"/>
                    </a:ext>
                  </a:extLst>
                </a:gridCol>
              </a:tblGrid>
              <a:tr h="232081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基本性状</a:t>
                      </a: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93868"/>
                  </a:ext>
                </a:extLst>
              </a:tr>
              <a:tr h="140341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沸点</a:t>
                      </a: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069929"/>
                  </a:ext>
                </a:extLst>
              </a:tr>
              <a:tr h="140341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水溶解度</a:t>
                      </a: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030114"/>
                  </a:ext>
                </a:extLst>
              </a:tr>
              <a:tr h="140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（双精度）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282940"/>
                  </a:ext>
                </a:extLst>
              </a:tr>
              <a:tr h="140341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饱和蒸气压</a:t>
                      </a: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931947"/>
                  </a:ext>
                </a:extLst>
              </a:tr>
              <a:tr h="140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（双精度）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294750"/>
                  </a:ext>
                </a:extLst>
              </a:tr>
              <a:tr h="140341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熔点</a:t>
                      </a: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63947"/>
                  </a:ext>
                </a:extLst>
              </a:tr>
              <a:tr h="140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（双精度）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938133"/>
                  </a:ext>
                </a:extLst>
              </a:tr>
              <a:tr h="140341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相对密度</a:t>
                      </a: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443223"/>
                  </a:ext>
                </a:extLst>
              </a:tr>
              <a:tr h="140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（双精度）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591240"/>
                  </a:ext>
                </a:extLst>
              </a:tr>
              <a:tr h="140341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闪点</a:t>
                      </a: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251548"/>
                  </a:ext>
                </a:extLst>
              </a:tr>
              <a:tr h="140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（双精度）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77095"/>
                  </a:ext>
                </a:extLst>
              </a:tr>
              <a:tr h="140341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亨利常数</a:t>
                      </a: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233730"/>
                  </a:ext>
                </a:extLst>
              </a:tr>
              <a:tr h="140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（双精度）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68954"/>
                  </a:ext>
                </a:extLst>
              </a:tr>
              <a:tr h="140341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Kow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对数值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899466"/>
                  </a:ext>
                </a:extLst>
              </a:tr>
              <a:tr h="140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（双精度）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019509"/>
                  </a:ext>
                </a:extLst>
              </a:tr>
              <a:tr h="14034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Kow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ShortString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文本）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919343"/>
                  </a:ext>
                </a:extLst>
              </a:tr>
              <a:tr h="140341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Koc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571186"/>
                  </a:ext>
                </a:extLst>
              </a:tr>
              <a:tr h="140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（双精度）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24411"/>
                  </a:ext>
                </a:extLst>
              </a:tr>
              <a:tr h="140341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解离常数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pKa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545824"/>
                  </a:ext>
                </a:extLst>
              </a:tr>
              <a:tr h="140341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燃烧性</a:t>
                      </a: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ShortString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文本）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46188"/>
                  </a:ext>
                </a:extLst>
              </a:tr>
              <a:tr h="140341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氧化性</a:t>
                      </a: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ShortString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文本）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187024"/>
                  </a:ext>
                </a:extLst>
              </a:tr>
              <a:tr h="140341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爆炸性</a:t>
                      </a: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ShortString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文本）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187551"/>
                  </a:ext>
                </a:extLst>
              </a:tr>
              <a:tr h="140341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表面张力</a:t>
                      </a: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ShortString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文本）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63363"/>
                  </a:ext>
                </a:extLst>
              </a:tr>
              <a:tr h="140341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pH</a:t>
                      </a: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1269"/>
                  </a:ext>
                </a:extLst>
              </a:tr>
              <a:tr h="140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（双精度）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058729"/>
                  </a:ext>
                </a:extLst>
              </a:tr>
              <a:tr h="140341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其他理化信息</a:t>
                      </a:r>
                    </a:p>
                  </a:txBody>
                  <a:tcPr marL="7308" marR="7308" marT="73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7308" marR="7308" marT="73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18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30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0CED42D-B2FA-4F15-A013-11E9A9EA2585}"/>
              </a:ext>
            </a:extLst>
          </p:cNvPr>
          <p:cNvCxnSpPr/>
          <p:nvPr/>
        </p:nvCxnSpPr>
        <p:spPr>
          <a:xfrm>
            <a:off x="143818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ED78763-1067-4F81-9F0F-F00E2BED1699}"/>
              </a:ext>
            </a:extLst>
          </p:cNvPr>
          <p:cNvSpPr/>
          <p:nvPr/>
        </p:nvSpPr>
        <p:spPr>
          <a:xfrm>
            <a:off x="191726" y="27542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数据录入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809143-E7C3-4009-BEC2-FA89D14B36E3}"/>
              </a:ext>
            </a:extLst>
          </p:cNvPr>
          <p:cNvSpPr/>
          <p:nvPr/>
        </p:nvSpPr>
        <p:spPr>
          <a:xfrm>
            <a:off x="191726" y="38739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数据查询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9A6E2A-31B7-4AD4-967D-4A9ADF9C3692}"/>
              </a:ext>
            </a:extLst>
          </p:cNvPr>
          <p:cNvSpPr/>
          <p:nvPr/>
        </p:nvSpPr>
        <p:spPr>
          <a:xfrm>
            <a:off x="191726" y="4993687"/>
            <a:ext cx="11079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数据分析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5FE4A4-4A4A-4A87-B3CF-F8AB51DE2E82}"/>
              </a:ext>
            </a:extLst>
          </p:cNvPr>
          <p:cNvSpPr/>
          <p:nvPr/>
        </p:nvSpPr>
        <p:spPr>
          <a:xfrm>
            <a:off x="191726" y="1203949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用户信息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29DEC9-7258-4AEC-BFA1-A5D12A70F362}"/>
              </a:ext>
            </a:extLst>
          </p:cNvPr>
          <p:cNvSpPr/>
          <p:nvPr/>
        </p:nvSpPr>
        <p:spPr>
          <a:xfrm>
            <a:off x="1576645" y="773928"/>
            <a:ext cx="134542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待分析物质清单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F752E7-2747-4E3D-8A7C-0803F246E565}"/>
              </a:ext>
            </a:extLst>
          </p:cNvPr>
          <p:cNvSpPr/>
          <p:nvPr/>
        </p:nvSpPr>
        <p:spPr>
          <a:xfrm>
            <a:off x="1576648" y="1203949"/>
            <a:ext cx="134541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筛查标准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2AB932D-9833-46AA-A10C-EA5B27C86B1B}"/>
              </a:ext>
            </a:extLst>
          </p:cNvPr>
          <p:cNvSpPr/>
          <p:nvPr/>
        </p:nvSpPr>
        <p:spPr>
          <a:xfrm>
            <a:off x="3065157" y="1842802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/>
              <a:t>2</a:t>
            </a:r>
            <a:r>
              <a:rPr lang="zh-CN" altLang="en-US" sz="1400" dirty="0"/>
              <a:t>、筛查标准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ED35FF-EF4A-4819-B22C-732CA160F7F4}"/>
              </a:ext>
            </a:extLst>
          </p:cNvPr>
          <p:cNvSpPr/>
          <p:nvPr/>
        </p:nvSpPr>
        <p:spPr>
          <a:xfrm>
            <a:off x="3060509" y="2800742"/>
            <a:ext cx="1183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/>
              <a:t>3</a:t>
            </a:r>
            <a:r>
              <a:rPr lang="zh-CN" altLang="en-US" sz="1400" dirty="0"/>
              <a:t>、导出</a:t>
            </a:r>
            <a:r>
              <a:rPr lang="en-US" altLang="zh-CN" sz="1400" dirty="0"/>
              <a:t>excel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7E1EE1E-1CFD-4B79-BAC5-1778BD1B4EEC}"/>
              </a:ext>
            </a:extLst>
          </p:cNvPr>
          <p:cNvSpPr/>
          <p:nvPr/>
        </p:nvSpPr>
        <p:spPr>
          <a:xfrm>
            <a:off x="1576643" y="1646546"/>
            <a:ext cx="1345407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分析数据导出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D4BA5C8-4D16-4CEF-B8EE-48BFD7FF2E0D}"/>
              </a:ext>
            </a:extLst>
          </p:cNvPr>
          <p:cNvSpPr/>
          <p:nvPr/>
        </p:nvSpPr>
        <p:spPr>
          <a:xfrm>
            <a:off x="2975389" y="773928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/>
              <a:t>1</a:t>
            </a:r>
            <a:r>
              <a:rPr lang="zh-CN" altLang="en-US" sz="1400" dirty="0"/>
              <a:t>、待分析物质清单</a:t>
            </a:r>
          </a:p>
          <a:p>
            <a:pPr algn="ctr"/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BDBDA7-BA21-4766-98BF-026A6A85CC01}"/>
              </a:ext>
            </a:extLst>
          </p:cNvPr>
          <p:cNvSpPr/>
          <p:nvPr/>
        </p:nvSpPr>
        <p:spPr>
          <a:xfrm>
            <a:off x="3518013" y="1297148"/>
            <a:ext cx="2339408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待分析物质清单</a:t>
            </a:r>
            <a:r>
              <a:rPr lang="en-US" altLang="zh-CN" sz="1200" dirty="0"/>
              <a:t>.</a:t>
            </a:r>
            <a:r>
              <a:rPr lang="en-US" altLang="zh-CN" sz="1200" dirty="0" err="1"/>
              <a:t>xls</a:t>
            </a:r>
            <a:endParaRPr lang="zh-CN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7F05AE8-06C0-4EE5-A03C-1D40E578878B}"/>
              </a:ext>
            </a:extLst>
          </p:cNvPr>
          <p:cNvSpPr/>
          <p:nvPr/>
        </p:nvSpPr>
        <p:spPr>
          <a:xfrm>
            <a:off x="5996362" y="1297148"/>
            <a:ext cx="491373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上传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E9400CA-3C7C-415D-A613-DC71E80198AB}"/>
              </a:ext>
            </a:extLst>
          </p:cNvPr>
          <p:cNvSpPr/>
          <p:nvPr/>
        </p:nvSpPr>
        <p:spPr>
          <a:xfrm>
            <a:off x="3361021" y="2280734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986915" algn="l"/>
              </a:tabLst>
            </a:pPr>
            <a:r>
              <a:rPr lang="zh-CN" altLang="zh-CN" sz="1200" dirty="0"/>
              <a:t>（尚未定稿，预留）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03374B2-FEF6-4CB8-BC60-EAD34318C541}"/>
              </a:ext>
            </a:extLst>
          </p:cNvPr>
          <p:cNvSpPr/>
          <p:nvPr/>
        </p:nvSpPr>
        <p:spPr>
          <a:xfrm>
            <a:off x="3518013" y="3290500"/>
            <a:ext cx="2339408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表格下载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54811B-CF1E-4118-BD9D-446E86129479}"/>
              </a:ext>
            </a:extLst>
          </p:cNvPr>
          <p:cNvSpPr/>
          <p:nvPr/>
        </p:nvSpPr>
        <p:spPr>
          <a:xfrm>
            <a:off x="3291478" y="3920158"/>
            <a:ext cx="42278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986915" algn="l"/>
              </a:tabLst>
            </a:pPr>
            <a:r>
              <a:rPr lang="zh-CN" altLang="en-US" sz="1200" dirty="0"/>
              <a:t>注：导出表格格式参见数据（筛查标准格式）</a:t>
            </a:r>
            <a:r>
              <a:rPr lang="en-US" altLang="zh-CN" sz="1200" dirty="0"/>
              <a:t>20200702.xlsx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84292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492</Words>
  <Application>Microsoft Office PowerPoint</Application>
  <PresentationFormat>全屏显示(4:3)</PresentationFormat>
  <Paragraphs>151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黑体</vt:lpstr>
      <vt:lpstr>宋体</vt:lpstr>
      <vt:lpstr>Arial</vt:lpstr>
      <vt:lpstr>Calibri</vt:lpstr>
      <vt:lpstr>Calibri Light</vt:lpstr>
      <vt:lpstr>Times New Roman</vt:lpstr>
      <vt:lpstr>Office 主题​​</vt:lpstr>
      <vt:lpstr>印染行业有毒有害化学品清单数据库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印染行业有毒有害化学品清单数据库</dc:title>
  <dc:creator>wang zhen</dc:creator>
  <cp:lastModifiedBy>wang zhen</cp:lastModifiedBy>
  <cp:revision>11</cp:revision>
  <dcterms:created xsi:type="dcterms:W3CDTF">2020-07-03T02:01:15Z</dcterms:created>
  <dcterms:modified xsi:type="dcterms:W3CDTF">2020-07-03T07:30:35Z</dcterms:modified>
</cp:coreProperties>
</file>