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478" r:id="rId3"/>
    <p:sldId id="480" r:id="rId4"/>
    <p:sldId id="479" r:id="rId5"/>
    <p:sldId id="482" r:id="rId6"/>
    <p:sldId id="483" r:id="rId7"/>
    <p:sldId id="484" r:id="rId8"/>
    <p:sldId id="485" r:id="rId9"/>
    <p:sldId id="486" r:id="rId10"/>
    <p:sldId id="487" r:id="rId11"/>
    <p:sldId id="481" r:id="rId12"/>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5DE87-4CE2-4C09-A9A0-F9E0ADE90E85}" v="39" dt="2020-08-26T16:08:47.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5693" autoAdjust="0"/>
  </p:normalViewPr>
  <p:slideViewPr>
    <p:cSldViewPr snapToGrid="0">
      <p:cViewPr varScale="1">
        <p:scale>
          <a:sx n="116" d="100"/>
          <a:sy n="116" d="100"/>
        </p:scale>
        <p:origin x="420" y="108"/>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9/16/2020</a:t>
            </a:fld>
            <a:endParaRPr/>
          </a:p>
        </p:txBody>
      </p:sp>
      <p:sp>
        <p:nvSpPr>
          <p:cNvPr id="4" name="Footer Placeholder 3">
            <a:extLst>
              <a:ext uri="{FF2B5EF4-FFF2-40B4-BE49-F238E27FC236}">
                <a16:creationId xmlns:a16="http://schemas.microsoft.com/office/drawing/2014/main" xmlns=""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xmlns=""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9/16/2020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3.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xmlns=""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xmlns=""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xmlns=""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xmlns=""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xmlns=""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xmlns=""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xmlns=""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xmlns=""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xmlns=""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xmlns=""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xmlns=""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xmlns=""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xmlns=""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xmlns=""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xmlns=""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xmlns=""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xmlns=""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xmlns=""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xmlns=""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xmlns=""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xmlns=""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xmlns=""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xmlns=""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xmlns=""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xmlns=""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xmlns=""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xmlns=""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xmlns=""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xmlns=""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xmlns=""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xmlns=""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xmlns=""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xmlns=""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xmlns=""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xmlns=""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xmlns=""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xmlns=""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xmlns=""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xmlns=""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xmlns=""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xmlns=""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xmlns=""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xmlns=""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xmlns=""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xmlns=""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xmlns=""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A67369E-50B9-489B-897C-533AB8D3484C}"/>
              </a:ext>
            </a:extLst>
          </p:cNvPr>
          <p:cNvSpPr>
            <a:spLocks noGrp="1"/>
          </p:cNvSpPr>
          <p:nvPr>
            <p:ph type="body" sz="quarter" idx="10"/>
          </p:nvPr>
        </p:nvSpPr>
        <p:spPr>
          <a:xfrm>
            <a:off x="456698" y="3970142"/>
            <a:ext cx="5524972" cy="731520"/>
          </a:xfrm>
        </p:spPr>
        <p:txBody>
          <a:bodyPr/>
          <a:lstStyle/>
          <a:p>
            <a:r>
              <a:rPr lang="en-US" altLang="zh-CN" dirty="0" err="1" smtClean="0"/>
              <a:t>Jialin</a:t>
            </a:r>
            <a:r>
              <a:rPr lang="en-US" altLang="zh-CN" dirty="0" smtClean="0"/>
              <a:t> Lu</a:t>
            </a:r>
            <a:endParaRPr lang="en-US" dirty="0"/>
          </a:p>
        </p:txBody>
      </p:sp>
      <p:sp>
        <p:nvSpPr>
          <p:cNvPr id="3" name="Text Placeholder 2">
            <a:extLst>
              <a:ext uri="{FF2B5EF4-FFF2-40B4-BE49-F238E27FC236}">
                <a16:creationId xmlns:a16="http://schemas.microsoft.com/office/drawing/2014/main" xmlns="" id="{A5EBE01D-DF7A-473D-BEB8-70441C30D261}"/>
              </a:ext>
            </a:extLst>
          </p:cNvPr>
          <p:cNvSpPr>
            <a:spLocks noGrp="1"/>
          </p:cNvSpPr>
          <p:nvPr>
            <p:ph type="body" sz="quarter" idx="11"/>
          </p:nvPr>
        </p:nvSpPr>
        <p:spPr>
          <a:xfrm>
            <a:off x="456698" y="4701662"/>
            <a:ext cx="5525117" cy="396815"/>
          </a:xfrm>
        </p:spPr>
        <p:txBody>
          <a:bodyPr/>
          <a:lstStyle/>
          <a:p>
            <a:r>
              <a:rPr lang="en-US" dirty="0"/>
              <a:t>2020/09/18</a:t>
            </a:r>
          </a:p>
        </p:txBody>
      </p:sp>
      <p:sp>
        <p:nvSpPr>
          <p:cNvPr id="5" name="Title 4">
            <a:extLst>
              <a:ext uri="{FF2B5EF4-FFF2-40B4-BE49-F238E27FC236}">
                <a16:creationId xmlns:a16="http://schemas.microsoft.com/office/drawing/2014/main" xmlns="" id="{10C6ABDF-DD93-4C4C-9BB7-04AF402B1BAA}"/>
              </a:ext>
            </a:extLst>
          </p:cNvPr>
          <p:cNvSpPr>
            <a:spLocks noGrp="1"/>
          </p:cNvSpPr>
          <p:nvPr>
            <p:ph type="ctrTitle"/>
          </p:nvPr>
        </p:nvSpPr>
        <p:spPr>
          <a:xfrm>
            <a:off x="342386" y="1059058"/>
            <a:ext cx="11278567" cy="1828800"/>
          </a:xfrm>
        </p:spPr>
        <p:txBody>
          <a:bodyPr/>
          <a:lstStyle/>
          <a:p>
            <a:r>
              <a:rPr lang="en-US" dirty="0"/>
              <a:t>ANALOG IC DESIGN AUTOMATION </a:t>
            </a:r>
          </a:p>
        </p:txBody>
      </p:sp>
    </p:spTree>
    <p:custDataLst>
      <p:tags r:id="rId1"/>
    </p:custDataLst>
    <p:extLst>
      <p:ext uri="{BB962C8B-B14F-4D97-AF65-F5344CB8AC3E}">
        <p14:creationId xmlns:p14="http://schemas.microsoft.com/office/powerpoint/2010/main" val="2006985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5</a:t>
              </a:r>
              <a:r>
                <a:rPr lang="en-US" dirty="0" smtClean="0">
                  <a:solidFill>
                    <a:schemeClr val="bg1"/>
                  </a:solidFill>
                </a:rPr>
                <a:t>. </a:t>
              </a:r>
              <a:r>
                <a:rPr lang="en-US" dirty="0">
                  <a:solidFill>
                    <a:schemeClr val="bg1"/>
                  </a:solidFill>
                </a:rPr>
                <a:t>Automatic layout generation</a:t>
              </a:r>
              <a:endParaRPr lang="en-US" dirty="0">
                <a:solidFill>
                  <a:schemeClr val="bg1"/>
                </a:solidFill>
              </a:endParaRPr>
            </a:p>
          </p:txBody>
        </p:sp>
      </p:grpSp>
      <p:sp>
        <p:nvSpPr>
          <p:cNvPr id="6" name="文本框 5"/>
          <p:cNvSpPr txBox="1"/>
          <p:nvPr/>
        </p:nvSpPr>
        <p:spPr>
          <a:xfrm>
            <a:off x="172995" y="1276864"/>
            <a:ext cx="11780190" cy="584775"/>
          </a:xfrm>
          <a:prstGeom prst="rect">
            <a:avLst/>
          </a:prstGeom>
          <a:noFill/>
        </p:spPr>
        <p:txBody>
          <a:bodyPr wrap="square" rtlCol="0">
            <a:spAutoFit/>
          </a:bodyPr>
          <a:lstStyle/>
          <a:p>
            <a:r>
              <a:rPr lang="en-US" altLang="zh-CN" sz="1600" dirty="0">
                <a:latin typeface="方正舒体" panose="02010601030101010101" pitchFamily="2" charset="-122"/>
                <a:ea typeface="方正舒体" panose="02010601030101010101" pitchFamily="2" charset="-122"/>
              </a:rPr>
              <a:t>Chang, E., Han, J., </a:t>
            </a:r>
            <a:r>
              <a:rPr lang="en-US" altLang="zh-CN" sz="1600" dirty="0" err="1">
                <a:latin typeface="方正舒体" panose="02010601030101010101" pitchFamily="2" charset="-122"/>
                <a:ea typeface="方正舒体" panose="02010601030101010101" pitchFamily="2" charset="-122"/>
              </a:rPr>
              <a:t>Bae</a:t>
            </a:r>
            <a:r>
              <a:rPr lang="en-US" altLang="zh-CN" sz="1600" dirty="0">
                <a:latin typeface="方正舒体" panose="02010601030101010101" pitchFamily="2" charset="-122"/>
                <a:ea typeface="方正舒体" panose="02010601030101010101" pitchFamily="2" charset="-122"/>
              </a:rPr>
              <a:t>, W., Wang, Z., </a:t>
            </a:r>
            <a:r>
              <a:rPr lang="en-US" altLang="zh-CN" sz="1600" dirty="0" err="1">
                <a:latin typeface="方正舒体" panose="02010601030101010101" pitchFamily="2" charset="-122"/>
                <a:ea typeface="方正舒体" panose="02010601030101010101" pitchFamily="2" charset="-122"/>
              </a:rPr>
              <a:t>Narevsky</a:t>
            </a:r>
            <a:r>
              <a:rPr lang="en-US" altLang="zh-CN" sz="1600" dirty="0">
                <a:latin typeface="方正舒体" panose="02010601030101010101" pitchFamily="2" charset="-122"/>
                <a:ea typeface="方正舒体" panose="02010601030101010101" pitchFamily="2" charset="-122"/>
              </a:rPr>
              <a:t>, N., </a:t>
            </a:r>
            <a:r>
              <a:rPr lang="en-US" altLang="zh-CN" sz="1600" dirty="0" err="1">
                <a:latin typeface="方正舒体" panose="02010601030101010101" pitchFamily="2" charset="-122"/>
                <a:ea typeface="方正舒体" panose="02010601030101010101" pitchFamily="2" charset="-122"/>
              </a:rPr>
              <a:t>NikoliC</a:t>
            </a:r>
            <a:r>
              <a:rPr lang="en-US" altLang="zh-CN" sz="1600" dirty="0">
                <a:latin typeface="方正舒体" panose="02010601030101010101" pitchFamily="2" charset="-122"/>
                <a:ea typeface="方正舒体" panose="02010601030101010101" pitchFamily="2" charset="-122"/>
              </a:rPr>
              <a:t>, B. and </a:t>
            </a:r>
            <a:r>
              <a:rPr lang="en-US" altLang="zh-CN" sz="1600" dirty="0" err="1">
                <a:latin typeface="方正舒体" panose="02010601030101010101" pitchFamily="2" charset="-122"/>
                <a:ea typeface="方正舒体" panose="02010601030101010101" pitchFamily="2" charset="-122"/>
              </a:rPr>
              <a:t>Alon</a:t>
            </a:r>
            <a:r>
              <a:rPr lang="en-US" altLang="zh-CN" sz="1600" dirty="0">
                <a:latin typeface="方正舒体" panose="02010601030101010101" pitchFamily="2" charset="-122"/>
                <a:ea typeface="方正舒体" panose="02010601030101010101" pitchFamily="2" charset="-122"/>
              </a:rPr>
              <a:t>, E., 2018, April. BAG2: A process-portable framework for generator-based AMS circuit design. In 2018 IEEE Custom Integrated Circuits Conference (CICC) (pp. </a:t>
            </a:r>
            <a:r>
              <a:rPr lang="en-US" altLang="zh-CN" sz="1600" dirty="0">
                <a:latin typeface="方正舒体" panose="02010601030101010101" pitchFamily="2" charset="-122"/>
                <a:ea typeface="方正舒体" panose="02010601030101010101" pitchFamily="2" charset="-122"/>
              </a:rPr>
              <a:t>1-8). </a:t>
            </a:r>
            <a:r>
              <a:rPr lang="en-US" altLang="zh-CN" sz="1600" dirty="0" smtClean="0">
                <a:latin typeface="方正舒体" panose="02010601030101010101" pitchFamily="2" charset="-122"/>
                <a:ea typeface="方正舒体" panose="02010601030101010101" pitchFamily="2" charset="-122"/>
              </a:rPr>
              <a:t>IEEE</a:t>
            </a:r>
            <a:endParaRPr lang="zh-CN" altLang="en-US" sz="2000" dirty="0"/>
          </a:p>
        </p:txBody>
      </p:sp>
      <p:pic>
        <p:nvPicPr>
          <p:cNvPr id="9" name="图片 8"/>
          <p:cNvPicPr>
            <a:picLocks noChangeAspect="1"/>
          </p:cNvPicPr>
          <p:nvPr/>
        </p:nvPicPr>
        <p:blipFill>
          <a:blip r:embed="rId2"/>
          <a:stretch>
            <a:fillRect/>
          </a:stretch>
        </p:blipFill>
        <p:spPr>
          <a:xfrm>
            <a:off x="2598266" y="2043731"/>
            <a:ext cx="6397453" cy="4278551"/>
          </a:xfrm>
          <a:prstGeom prst="rect">
            <a:avLst/>
          </a:prstGeom>
        </p:spPr>
      </p:pic>
    </p:spTree>
    <p:extLst>
      <p:ext uri="{BB962C8B-B14F-4D97-AF65-F5344CB8AC3E}">
        <p14:creationId xmlns:p14="http://schemas.microsoft.com/office/powerpoint/2010/main" val="2997331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28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B194578A-2CFF-4558-A847-7353CF139CA7}"/>
              </a:ext>
            </a:extLst>
          </p:cNvPr>
          <p:cNvSpPr/>
          <p:nvPr/>
        </p:nvSpPr>
        <p:spPr>
          <a:xfrm>
            <a:off x="961697" y="1425280"/>
            <a:ext cx="4585678" cy="2356597"/>
          </a:xfrm>
          <a:prstGeom prst="rect">
            <a:avLst/>
          </a:prstGeom>
          <a:solidFill>
            <a:srgbClr val="FCAF1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Name</a:t>
            </a:r>
          </a:p>
          <a:p>
            <a:pPr marL="54864" lvl="0" indent="-58738">
              <a:defRPr/>
            </a:pPr>
            <a:endParaRPr lang="en-US" b="1" cap="all" dirty="0">
              <a:solidFill>
                <a:schemeClr val="bg2"/>
              </a:solidFill>
            </a:endParaRPr>
          </a:p>
          <a:p>
            <a:pPr marL="54864" lvl="0" indent="-58738">
              <a:defRPr/>
            </a:pPr>
            <a:r>
              <a:rPr lang="en-US" altLang="zh-CN" b="1" cap="all" dirty="0">
                <a:solidFill>
                  <a:schemeClr val="bg2"/>
                </a:solidFill>
              </a:rPr>
              <a:t>Jialin </a:t>
            </a:r>
            <a:r>
              <a:rPr lang="en-US" altLang="zh-CN" b="1" cap="all" dirty="0" err="1">
                <a:solidFill>
                  <a:schemeClr val="bg2"/>
                </a:solidFill>
              </a:rPr>
              <a:t>lu</a:t>
            </a:r>
            <a:endParaRPr lang="en-US" dirty="0">
              <a:solidFill>
                <a:schemeClr val="bg2"/>
              </a:solidFill>
            </a:endParaRPr>
          </a:p>
        </p:txBody>
      </p:sp>
      <p:sp>
        <p:nvSpPr>
          <p:cNvPr id="6" name="Rectangle 5">
            <a:extLst>
              <a:ext uri="{FF2B5EF4-FFF2-40B4-BE49-F238E27FC236}">
                <a16:creationId xmlns:a16="http://schemas.microsoft.com/office/drawing/2014/main" xmlns="" id="{BD532384-BCA9-4351-A8FD-F16698EC7C81}"/>
              </a:ext>
            </a:extLst>
          </p:cNvPr>
          <p:cNvSpPr/>
          <p:nvPr/>
        </p:nvSpPr>
        <p:spPr>
          <a:xfrm>
            <a:off x="5840226" y="1425279"/>
            <a:ext cx="4817264" cy="2356597"/>
          </a:xfrm>
          <a:prstGeom prst="rect">
            <a:avLst/>
          </a:prstGeom>
          <a:solidFill>
            <a:srgbClr val="34BB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University</a:t>
            </a:r>
          </a:p>
          <a:p>
            <a:pPr marL="54864" lvl="0" indent="-58738">
              <a:defRPr/>
            </a:pPr>
            <a:endParaRPr lang="en-US" b="1" cap="all" dirty="0">
              <a:solidFill>
                <a:schemeClr val="bg2"/>
              </a:solidFill>
            </a:endParaRPr>
          </a:p>
          <a:p>
            <a:pPr marL="54864" lvl="0" indent="-58738">
              <a:defRPr/>
            </a:pPr>
            <a:r>
              <a:rPr lang="en-US" b="1" cap="all" dirty="0">
                <a:solidFill>
                  <a:schemeClr val="bg2"/>
                </a:solidFill>
              </a:rPr>
              <a:t>Fudan University</a:t>
            </a:r>
            <a:endParaRPr lang="en-US" dirty="0">
              <a:solidFill>
                <a:schemeClr val="bg2"/>
              </a:solidFill>
            </a:endParaRPr>
          </a:p>
        </p:txBody>
      </p:sp>
      <p:sp>
        <p:nvSpPr>
          <p:cNvPr id="7" name="Rectangle 6">
            <a:extLst>
              <a:ext uri="{FF2B5EF4-FFF2-40B4-BE49-F238E27FC236}">
                <a16:creationId xmlns:a16="http://schemas.microsoft.com/office/drawing/2014/main" xmlns="" id="{EC984B43-57DE-4AD7-8B42-090271BC92CB}"/>
              </a:ext>
            </a:extLst>
          </p:cNvPr>
          <p:cNvSpPr/>
          <p:nvPr/>
        </p:nvSpPr>
        <p:spPr>
          <a:xfrm>
            <a:off x="961697" y="3951436"/>
            <a:ext cx="4585678" cy="23565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Degree and major</a:t>
            </a:r>
          </a:p>
          <a:p>
            <a:pPr marL="54864" lvl="0" indent="-58738">
              <a:defRPr/>
            </a:pPr>
            <a:endParaRPr lang="en-US" b="1" cap="all" dirty="0">
              <a:solidFill>
                <a:schemeClr val="bg2"/>
              </a:solidFill>
            </a:endParaRPr>
          </a:p>
          <a:p>
            <a:pPr marL="54864" lvl="0" indent="-58738">
              <a:defRPr/>
            </a:pPr>
            <a:r>
              <a:rPr lang="en-US" b="1" cap="all" dirty="0" err="1">
                <a:solidFill>
                  <a:schemeClr val="bg2"/>
                </a:solidFill>
              </a:rPr>
              <a:t>P</a:t>
            </a:r>
            <a:r>
              <a:rPr lang="en-US" altLang="zh-CN" b="1" cap="all" dirty="0" err="1">
                <a:solidFill>
                  <a:schemeClr val="bg2"/>
                </a:solidFill>
              </a:rPr>
              <a:t>h</a:t>
            </a:r>
            <a:r>
              <a:rPr lang="en-US" b="1" cap="all" dirty="0" err="1">
                <a:solidFill>
                  <a:schemeClr val="bg2"/>
                </a:solidFill>
              </a:rPr>
              <a:t>d</a:t>
            </a:r>
            <a:r>
              <a:rPr lang="en-US" b="1" cap="all" dirty="0">
                <a:solidFill>
                  <a:schemeClr val="bg2"/>
                </a:solidFill>
              </a:rPr>
              <a:t> first year, ME</a:t>
            </a:r>
            <a:endParaRPr lang="en-US" dirty="0">
              <a:solidFill>
                <a:schemeClr val="bg2"/>
              </a:solidFill>
            </a:endParaRPr>
          </a:p>
        </p:txBody>
      </p:sp>
      <p:sp>
        <p:nvSpPr>
          <p:cNvPr id="8" name="Rectangle 7">
            <a:extLst>
              <a:ext uri="{FF2B5EF4-FFF2-40B4-BE49-F238E27FC236}">
                <a16:creationId xmlns:a16="http://schemas.microsoft.com/office/drawing/2014/main" xmlns="" id="{DAC093DD-F690-4EAA-83FE-14E4A4E8EDA8}"/>
              </a:ext>
            </a:extLst>
          </p:cNvPr>
          <p:cNvSpPr/>
          <p:nvPr/>
        </p:nvSpPr>
        <p:spPr>
          <a:xfrm>
            <a:off x="5840226" y="3951436"/>
            <a:ext cx="4817264" cy="2356597"/>
          </a:xfrm>
          <a:prstGeom prst="rect">
            <a:avLst/>
          </a:prstGeom>
          <a:solidFill>
            <a:srgbClr val="95D60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oAutofit/>
          </a:bodyPr>
          <a:lstStyle/>
          <a:p>
            <a:pPr marL="54864" lvl="0" indent="-58738">
              <a:defRPr/>
            </a:pPr>
            <a:r>
              <a:rPr lang="en-US" b="1" cap="all" dirty="0">
                <a:solidFill>
                  <a:schemeClr val="bg2"/>
                </a:solidFill>
              </a:rPr>
              <a:t>Research interests</a:t>
            </a:r>
          </a:p>
          <a:p>
            <a:pPr marL="54864" lvl="0" indent="-58738">
              <a:defRPr/>
            </a:pPr>
            <a:endParaRPr lang="en-US" b="1" cap="all" dirty="0">
              <a:solidFill>
                <a:schemeClr val="bg2"/>
              </a:solidFill>
            </a:endParaRPr>
          </a:p>
          <a:p>
            <a:pPr marL="54864" lvl="0" indent="-58738">
              <a:defRPr/>
            </a:pPr>
            <a:r>
              <a:rPr lang="en-US" b="1" cap="all" dirty="0">
                <a:solidFill>
                  <a:schemeClr val="bg2"/>
                </a:solidFill>
              </a:rPr>
              <a:t>Machine learning</a:t>
            </a:r>
          </a:p>
          <a:p>
            <a:pPr marL="54864" lvl="0" indent="-58738">
              <a:defRPr/>
            </a:pPr>
            <a:r>
              <a:rPr lang="en-US" b="1" cap="all" dirty="0">
                <a:solidFill>
                  <a:schemeClr val="bg2"/>
                </a:solidFill>
              </a:rPr>
              <a:t>Circuit optimization</a:t>
            </a:r>
            <a:endParaRPr lang="en-US" dirty="0">
              <a:solidFill>
                <a:schemeClr val="bg2"/>
              </a:solidFill>
            </a:endParaRPr>
          </a:p>
        </p:txBody>
      </p:sp>
      <p:grpSp>
        <p:nvGrpSpPr>
          <p:cNvPr id="11"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12"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13"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0. Self-Introduction</a:t>
              </a:r>
            </a:p>
          </p:txBody>
        </p:sp>
      </p:grpSp>
    </p:spTree>
    <p:extLst>
      <p:ext uri="{BB962C8B-B14F-4D97-AF65-F5344CB8AC3E}">
        <p14:creationId xmlns:p14="http://schemas.microsoft.com/office/powerpoint/2010/main" val="3426156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1</a:t>
              </a:r>
              <a:r>
                <a:rPr lang="en-US" dirty="0" smtClean="0">
                  <a:solidFill>
                    <a:schemeClr val="bg1"/>
                  </a:solidFill>
                </a:rPr>
                <a:t>. </a:t>
              </a:r>
              <a:r>
                <a:rPr lang="en-US" dirty="0" smtClean="0">
                  <a:solidFill>
                    <a:schemeClr val="bg1"/>
                  </a:solidFill>
                </a:rPr>
                <a:t>Why We </a:t>
              </a:r>
              <a:r>
                <a:rPr lang="en-US" dirty="0">
                  <a:solidFill>
                    <a:schemeClr val="bg1"/>
                  </a:solidFill>
                </a:rPr>
                <a:t>T</a:t>
              </a:r>
              <a:r>
                <a:rPr lang="en-US" dirty="0" smtClean="0">
                  <a:solidFill>
                    <a:schemeClr val="bg1"/>
                  </a:solidFill>
                </a:rPr>
                <a:t>alk </a:t>
              </a:r>
              <a:r>
                <a:rPr lang="en-US" dirty="0">
                  <a:solidFill>
                    <a:schemeClr val="bg1"/>
                  </a:solidFill>
                </a:rPr>
                <a:t>A</a:t>
              </a:r>
              <a:r>
                <a:rPr lang="en-US" dirty="0" smtClean="0">
                  <a:solidFill>
                    <a:schemeClr val="bg1"/>
                  </a:solidFill>
                </a:rPr>
                <a:t>bout </a:t>
              </a:r>
              <a:r>
                <a:rPr lang="en-US" dirty="0">
                  <a:solidFill>
                    <a:schemeClr val="bg1"/>
                  </a:solidFill>
                </a:rPr>
                <a:t>A</a:t>
              </a:r>
              <a:r>
                <a:rPr lang="en-US" dirty="0" smtClean="0">
                  <a:solidFill>
                    <a:schemeClr val="bg1"/>
                  </a:solidFill>
                </a:rPr>
                <a:t>nalog </a:t>
              </a:r>
              <a:r>
                <a:rPr lang="en-US" dirty="0">
                  <a:solidFill>
                    <a:schemeClr val="bg1"/>
                  </a:solidFill>
                </a:rPr>
                <a:t>D</a:t>
              </a:r>
              <a:r>
                <a:rPr lang="en-US" dirty="0" smtClean="0">
                  <a:solidFill>
                    <a:schemeClr val="bg1"/>
                  </a:solidFill>
                </a:rPr>
                <a:t>esign </a:t>
              </a:r>
              <a:r>
                <a:rPr lang="en-US" dirty="0">
                  <a:solidFill>
                    <a:schemeClr val="bg1"/>
                  </a:solidFill>
                </a:rPr>
                <a:t>A</a:t>
              </a:r>
              <a:r>
                <a:rPr lang="en-US" dirty="0" smtClean="0">
                  <a:solidFill>
                    <a:schemeClr val="bg1"/>
                  </a:solidFill>
                </a:rPr>
                <a:t>utomation?</a:t>
              </a:r>
              <a:endParaRPr lang="en-US" dirty="0">
                <a:solidFill>
                  <a:schemeClr val="bg1"/>
                </a:solidFill>
              </a:endParaRPr>
            </a:p>
          </p:txBody>
        </p:sp>
      </p:grpSp>
      <p:sp>
        <p:nvSpPr>
          <p:cNvPr id="5" name="文本框 4"/>
          <p:cNvSpPr txBox="1"/>
          <p:nvPr/>
        </p:nvSpPr>
        <p:spPr>
          <a:xfrm>
            <a:off x="839655" y="1729945"/>
            <a:ext cx="3247107" cy="1138773"/>
          </a:xfrm>
          <a:prstGeom prst="rect">
            <a:avLst/>
          </a:prstGeom>
          <a:noFill/>
        </p:spPr>
        <p:txBody>
          <a:bodyPr wrap="none" rtlCol="0">
            <a:spAutoFit/>
          </a:bodyPr>
          <a:lstStyle/>
          <a:p>
            <a:pPr algn="l"/>
            <a:r>
              <a:rPr lang="en-US" altLang="zh-CN" sz="2800" i="1" dirty="0" smtClean="0"/>
              <a:t>Analog V.S. Digital</a:t>
            </a:r>
          </a:p>
          <a:p>
            <a:pPr marL="342900" indent="-342900">
              <a:buFont typeface="Arial" panose="020B0604020202020204" pitchFamily="34" charset="0"/>
              <a:buChar char="•"/>
            </a:pPr>
            <a:r>
              <a:rPr lang="en-US" altLang="zh-CN" sz="2000" dirty="0"/>
              <a:t>More </a:t>
            </a:r>
            <a:r>
              <a:rPr lang="en-US" altLang="zh-CN" sz="2000" dirty="0" smtClean="0"/>
              <a:t>target to trade off</a:t>
            </a:r>
          </a:p>
          <a:p>
            <a:pPr marL="342900" indent="-342900">
              <a:buFont typeface="Arial" panose="020B0604020202020204" pitchFamily="34" charset="0"/>
              <a:buChar char="•"/>
            </a:pPr>
            <a:r>
              <a:rPr lang="en-US" altLang="zh-CN" sz="2000" dirty="0"/>
              <a:t>Complex behavior</a:t>
            </a:r>
            <a:endParaRPr lang="zh-CN" altLang="en-US" sz="2000" dirty="0"/>
          </a:p>
        </p:txBody>
      </p:sp>
      <p:sp>
        <p:nvSpPr>
          <p:cNvPr id="6" name="下箭头 5"/>
          <p:cNvSpPr/>
          <p:nvPr/>
        </p:nvSpPr>
        <p:spPr>
          <a:xfrm>
            <a:off x="1884905" y="3117167"/>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p>
        </p:txBody>
      </p:sp>
      <p:sp>
        <p:nvSpPr>
          <p:cNvPr id="7" name="文本框 6"/>
          <p:cNvSpPr txBox="1"/>
          <p:nvPr/>
        </p:nvSpPr>
        <p:spPr>
          <a:xfrm>
            <a:off x="839655" y="4344024"/>
            <a:ext cx="6487930" cy="1015663"/>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a:t>Highly dependent on designer </a:t>
            </a:r>
            <a:r>
              <a:rPr lang="en-US" altLang="zh-CN" sz="2000" dirty="0" smtClean="0"/>
              <a:t>experience</a:t>
            </a:r>
          </a:p>
          <a:p>
            <a:pPr marL="342900" indent="-342900">
              <a:buFont typeface="Arial" panose="020B0604020202020204" pitchFamily="34" charset="0"/>
              <a:buChar char="•"/>
            </a:pPr>
            <a:r>
              <a:rPr lang="en-US" altLang="zh-CN" sz="2000" dirty="0"/>
              <a:t>Time </a:t>
            </a:r>
            <a:r>
              <a:rPr lang="en-US" altLang="zh-CN" sz="2000" dirty="0" smtClean="0"/>
              <a:t>and money consuming </a:t>
            </a:r>
          </a:p>
          <a:p>
            <a:pPr marL="342900" indent="-342900">
              <a:buFont typeface="Arial" panose="020B0604020202020204" pitchFamily="34" charset="0"/>
              <a:buChar char="•"/>
            </a:pPr>
            <a:r>
              <a:rPr lang="en-US" altLang="zh-CN" sz="2000" dirty="0" smtClean="0"/>
              <a:t>EDA tools can only focus </a:t>
            </a:r>
            <a:r>
              <a:rPr lang="en-US" altLang="zh-CN" sz="2000" dirty="0"/>
              <a:t>on simulation &amp; verification</a:t>
            </a:r>
            <a:endParaRPr lang="zh-CN" altLang="en-US" sz="2000" dirty="0"/>
          </a:p>
        </p:txBody>
      </p:sp>
      <p:sp>
        <p:nvSpPr>
          <p:cNvPr id="8" name="文本框 7"/>
          <p:cNvSpPr txBox="1"/>
          <p:nvPr/>
        </p:nvSpPr>
        <p:spPr>
          <a:xfrm>
            <a:off x="7672846" y="1729944"/>
            <a:ext cx="4280339" cy="1138773"/>
          </a:xfrm>
          <a:prstGeom prst="rect">
            <a:avLst/>
          </a:prstGeom>
          <a:noFill/>
        </p:spPr>
        <p:txBody>
          <a:bodyPr wrap="none" rtlCol="0">
            <a:spAutoFit/>
          </a:bodyPr>
          <a:lstStyle/>
          <a:p>
            <a:pPr algn="l"/>
            <a:r>
              <a:rPr lang="en-US" altLang="zh-CN" sz="2800" i="1" dirty="0" smtClean="0"/>
              <a:t>Before V.S. Now</a:t>
            </a:r>
          </a:p>
          <a:p>
            <a:pPr marL="342900" indent="-342900" algn="l">
              <a:buFont typeface="Arial" panose="020B0604020202020204" pitchFamily="34" charset="0"/>
              <a:buChar char="•"/>
            </a:pPr>
            <a:r>
              <a:rPr lang="en-US" altLang="zh-CN" sz="2000" dirty="0" smtClean="0"/>
              <a:t>Machine learning</a:t>
            </a:r>
          </a:p>
          <a:p>
            <a:pPr marL="342900" indent="-342900">
              <a:buFont typeface="Arial" panose="020B0604020202020204" pitchFamily="34" charset="0"/>
              <a:buChar char="•"/>
            </a:pPr>
            <a:r>
              <a:rPr lang="en-US" altLang="zh-CN" sz="2000" dirty="0"/>
              <a:t>Significant increase in </a:t>
            </a:r>
            <a:r>
              <a:rPr lang="en-US" altLang="zh-CN" sz="2000" dirty="0" smtClean="0"/>
              <a:t>computing</a:t>
            </a:r>
            <a:endParaRPr lang="zh-CN" altLang="en-US" sz="2000" dirty="0"/>
          </a:p>
        </p:txBody>
      </p:sp>
      <p:sp>
        <p:nvSpPr>
          <p:cNvPr id="9" name="下箭头 8"/>
          <p:cNvSpPr/>
          <p:nvPr/>
        </p:nvSpPr>
        <p:spPr>
          <a:xfrm>
            <a:off x="9570699" y="3117167"/>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p>
        </p:txBody>
      </p:sp>
      <p:sp>
        <p:nvSpPr>
          <p:cNvPr id="10" name="文本框 9"/>
          <p:cNvSpPr txBox="1"/>
          <p:nvPr/>
        </p:nvSpPr>
        <p:spPr>
          <a:xfrm>
            <a:off x="8938673" y="4590245"/>
            <a:ext cx="1748684" cy="523220"/>
          </a:xfrm>
          <a:prstGeom prst="rect">
            <a:avLst/>
          </a:prstGeom>
          <a:noFill/>
        </p:spPr>
        <p:txBody>
          <a:bodyPr wrap="none" rtlCol="0">
            <a:spAutoFit/>
          </a:bodyPr>
          <a:lstStyle/>
          <a:p>
            <a:pPr algn="l"/>
            <a:r>
              <a:rPr lang="en-US" altLang="zh-CN" sz="2800" b="1" dirty="0" smtClean="0"/>
              <a:t>It’s time !</a:t>
            </a:r>
            <a:endParaRPr lang="zh-CN" altLang="en-US" sz="2800" b="1" dirty="0"/>
          </a:p>
        </p:txBody>
      </p:sp>
    </p:spTree>
    <p:extLst>
      <p:ext uri="{BB962C8B-B14F-4D97-AF65-F5344CB8AC3E}">
        <p14:creationId xmlns:p14="http://schemas.microsoft.com/office/powerpoint/2010/main" val="130205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1511384"/>
            <a:ext cx="7072184" cy="4209633"/>
          </a:xfrm>
          <a:prstGeom prst="rect">
            <a:avLst/>
          </a:prstGeom>
        </p:spPr>
      </p:pic>
      <p:sp>
        <p:nvSpPr>
          <p:cNvPr id="4" name="文本框 3"/>
          <p:cNvSpPr txBox="1"/>
          <p:nvPr/>
        </p:nvSpPr>
        <p:spPr>
          <a:xfrm>
            <a:off x="1667399" y="5960494"/>
            <a:ext cx="4309193" cy="261610"/>
          </a:xfrm>
          <a:prstGeom prst="rect">
            <a:avLst/>
          </a:prstGeom>
          <a:noFill/>
        </p:spPr>
        <p:txBody>
          <a:bodyPr wrap="none" rtlCol="0">
            <a:spAutoFit/>
          </a:bodyPr>
          <a:lstStyle/>
          <a:p>
            <a:r>
              <a:rPr lang="en-US" altLang="zh-CN" sz="1100" i="1" dirty="0" smtClean="0"/>
              <a:t>High-level </a:t>
            </a:r>
            <a:r>
              <a:rPr lang="en-US" altLang="zh-CN" sz="1100" i="1" dirty="0"/>
              <a:t>view of the analog or mixed-signal IC design process</a:t>
            </a:r>
            <a:endParaRPr lang="zh-CN" altLang="en-US" sz="1100" i="1" dirty="0"/>
          </a:p>
        </p:txBody>
      </p:sp>
      <p:grpSp>
        <p:nvGrpSpPr>
          <p:cNvPr id="5"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6"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7"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2</a:t>
              </a:r>
              <a:r>
                <a:rPr lang="en-US" dirty="0" smtClean="0">
                  <a:solidFill>
                    <a:schemeClr val="bg1"/>
                  </a:solidFill>
                </a:rPr>
                <a:t>. </a:t>
              </a:r>
              <a:r>
                <a:rPr lang="en-US" dirty="0" smtClean="0">
                  <a:solidFill>
                    <a:schemeClr val="bg1"/>
                  </a:solidFill>
                </a:rPr>
                <a:t>AMS Circuit Design and Automation </a:t>
              </a:r>
              <a:endParaRPr lang="en-US" dirty="0">
                <a:solidFill>
                  <a:schemeClr val="bg1"/>
                </a:solidFill>
              </a:endParaRPr>
            </a:p>
          </p:txBody>
        </p:sp>
      </p:grpSp>
      <p:sp>
        <p:nvSpPr>
          <p:cNvPr id="8" name="文本框 7"/>
          <p:cNvSpPr txBox="1"/>
          <p:nvPr/>
        </p:nvSpPr>
        <p:spPr>
          <a:xfrm>
            <a:off x="6265999" y="2108095"/>
            <a:ext cx="2723502" cy="3016210"/>
          </a:xfrm>
          <a:prstGeom prst="rect">
            <a:avLst/>
          </a:prstGeom>
          <a:noFill/>
        </p:spPr>
        <p:txBody>
          <a:bodyPr wrap="none" rtlCol="0">
            <a:spAutoFit/>
          </a:bodyPr>
          <a:lstStyle/>
          <a:p>
            <a:pPr marL="342900" indent="-342900" algn="l">
              <a:buFont typeface="Arial" panose="020B0604020202020204" pitchFamily="34" charset="0"/>
              <a:buChar char="•"/>
            </a:pPr>
            <a:r>
              <a:rPr lang="en-US" altLang="zh-CN" sz="1600" dirty="0" smtClean="0"/>
              <a:t>Circuit</a:t>
            </a:r>
            <a:r>
              <a:rPr lang="en-US" altLang="zh-CN" sz="1600" dirty="0" smtClean="0"/>
              <a:t> modeling</a:t>
            </a:r>
          </a:p>
          <a:p>
            <a:pPr marL="800100" lvl="1" indent="-342900">
              <a:buFont typeface="Arial" panose="020B0604020202020204" pitchFamily="34" charset="0"/>
              <a:buChar char="•"/>
            </a:pPr>
            <a:r>
              <a:rPr lang="en-US" altLang="zh-CN" sz="1400" dirty="0"/>
              <a:t>Behavioral Modeling</a:t>
            </a:r>
            <a:endParaRPr lang="en-US" altLang="zh-CN" sz="1400" dirty="0" smtClean="0"/>
          </a:p>
          <a:p>
            <a:pPr marL="342900" indent="-342900" algn="l">
              <a:buFont typeface="Arial" panose="020B0604020202020204" pitchFamily="34" charset="0"/>
              <a:buChar char="•"/>
            </a:pPr>
            <a:endParaRPr lang="en-US" altLang="zh-CN" sz="1600" dirty="0" smtClean="0"/>
          </a:p>
          <a:p>
            <a:pPr marL="342900" indent="-342900" algn="l">
              <a:buFont typeface="Arial" panose="020B0604020202020204" pitchFamily="34" charset="0"/>
              <a:buChar char="•"/>
            </a:pPr>
            <a:endParaRPr lang="en-US" altLang="zh-CN" sz="1600" dirty="0" smtClean="0"/>
          </a:p>
          <a:p>
            <a:pPr marL="342900" indent="-342900" algn="l">
              <a:buFont typeface="Arial" panose="020B0604020202020204" pitchFamily="34" charset="0"/>
              <a:buChar char="•"/>
            </a:pPr>
            <a:endParaRPr lang="en-US" altLang="zh-CN" sz="1600" dirty="0" smtClean="0"/>
          </a:p>
          <a:p>
            <a:pPr marL="342900" indent="-342900" algn="l">
              <a:buFont typeface="Arial" panose="020B0604020202020204" pitchFamily="34" charset="0"/>
              <a:buChar char="•"/>
            </a:pPr>
            <a:r>
              <a:rPr lang="en-US" altLang="zh-CN" sz="1600" dirty="0" smtClean="0"/>
              <a:t>Circuit synthesis </a:t>
            </a:r>
          </a:p>
          <a:p>
            <a:pPr marL="800100" lvl="1" indent="-342900">
              <a:buFont typeface="Arial" panose="020B0604020202020204" pitchFamily="34" charset="0"/>
              <a:buChar char="•"/>
            </a:pPr>
            <a:r>
              <a:rPr lang="en-US" altLang="zh-CN" sz="1600" dirty="0" smtClean="0"/>
              <a:t>Topology synthesis</a:t>
            </a:r>
          </a:p>
          <a:p>
            <a:pPr marL="800100" lvl="1" indent="-342900">
              <a:buFont typeface="Arial" panose="020B0604020202020204" pitchFamily="34" charset="0"/>
              <a:buChar char="•"/>
            </a:pPr>
            <a:r>
              <a:rPr lang="en-US" altLang="zh-CN" sz="1600" dirty="0" smtClean="0"/>
              <a:t>Circuit sizing </a:t>
            </a:r>
          </a:p>
          <a:p>
            <a:pPr marL="342900" indent="-342900">
              <a:buFont typeface="Arial" panose="020B0604020202020204" pitchFamily="34" charset="0"/>
              <a:buChar char="•"/>
            </a:pPr>
            <a:endParaRPr lang="en-US" altLang="zh-CN" sz="1600" dirty="0" smtClean="0"/>
          </a:p>
          <a:p>
            <a:pPr marL="342900" indent="-342900">
              <a:buFont typeface="Arial" panose="020B0604020202020204" pitchFamily="34" charset="0"/>
              <a:buChar char="•"/>
            </a:pPr>
            <a:endParaRPr lang="en-US" altLang="zh-CN" sz="1600" dirty="0" smtClean="0"/>
          </a:p>
          <a:p>
            <a:endParaRPr lang="en-US" altLang="zh-CN" sz="1600" dirty="0" smtClean="0"/>
          </a:p>
          <a:p>
            <a:pPr marL="342900" indent="-342900">
              <a:buFont typeface="Arial" panose="020B0604020202020204" pitchFamily="34" charset="0"/>
              <a:buChar char="•"/>
            </a:pPr>
            <a:r>
              <a:rPr lang="en-US" altLang="zh-CN" sz="1600" dirty="0" smtClean="0"/>
              <a:t>Layout generator </a:t>
            </a:r>
            <a:endParaRPr lang="zh-CN" altLang="en-US" sz="1600" dirty="0"/>
          </a:p>
        </p:txBody>
      </p:sp>
      <p:sp>
        <p:nvSpPr>
          <p:cNvPr id="10" name="右箭头 9"/>
          <p:cNvSpPr/>
          <p:nvPr/>
        </p:nvSpPr>
        <p:spPr>
          <a:xfrm>
            <a:off x="9035984" y="2296678"/>
            <a:ext cx="614643" cy="2885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600"/>
          </a:p>
        </p:txBody>
      </p:sp>
      <p:sp>
        <p:nvSpPr>
          <p:cNvPr id="11" name="文本框 10"/>
          <p:cNvSpPr txBox="1"/>
          <p:nvPr/>
        </p:nvSpPr>
        <p:spPr>
          <a:xfrm>
            <a:off x="9727896" y="2148562"/>
            <a:ext cx="2225289" cy="523220"/>
          </a:xfrm>
          <a:prstGeom prst="rect">
            <a:avLst/>
          </a:prstGeom>
          <a:noFill/>
        </p:spPr>
        <p:txBody>
          <a:bodyPr wrap="none" rtlCol="0">
            <a:spAutoFit/>
          </a:bodyPr>
          <a:lstStyle/>
          <a:p>
            <a:r>
              <a:rPr lang="en-US" altLang="zh-CN" sz="1600" dirty="0" smtClean="0"/>
              <a:t>Commercial simulator:</a:t>
            </a:r>
          </a:p>
          <a:p>
            <a:r>
              <a:rPr lang="en-US" altLang="zh-CN" sz="1200" dirty="0"/>
              <a:t>time </a:t>
            </a:r>
            <a:r>
              <a:rPr lang="en-US" altLang="zh-CN" sz="1200" dirty="0" smtClean="0"/>
              <a:t>consuming</a:t>
            </a:r>
            <a:r>
              <a:rPr lang="en-US" altLang="zh-CN" sz="1200" dirty="0"/>
              <a:t>, but reliable</a:t>
            </a:r>
            <a:endParaRPr lang="zh-CN" altLang="en-US" sz="1200" dirty="0"/>
          </a:p>
        </p:txBody>
      </p:sp>
      <p:sp>
        <p:nvSpPr>
          <p:cNvPr id="12" name="右箭头 11"/>
          <p:cNvSpPr/>
          <p:nvPr/>
        </p:nvSpPr>
        <p:spPr>
          <a:xfrm>
            <a:off x="9035983" y="3722723"/>
            <a:ext cx="614643" cy="2885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600"/>
          </a:p>
        </p:txBody>
      </p:sp>
      <p:sp>
        <p:nvSpPr>
          <p:cNvPr id="13" name="文本框 12"/>
          <p:cNvSpPr txBox="1"/>
          <p:nvPr/>
        </p:nvSpPr>
        <p:spPr>
          <a:xfrm>
            <a:off x="9727896" y="3574608"/>
            <a:ext cx="1915909" cy="584775"/>
          </a:xfrm>
          <a:prstGeom prst="rect">
            <a:avLst/>
          </a:prstGeom>
          <a:noFill/>
        </p:spPr>
        <p:txBody>
          <a:bodyPr wrap="none" rtlCol="0">
            <a:spAutoFit/>
          </a:bodyPr>
          <a:lstStyle/>
          <a:p>
            <a:r>
              <a:rPr lang="en-US" altLang="zh-CN" sz="1600" dirty="0"/>
              <a:t>Based </a:t>
            </a:r>
            <a:r>
              <a:rPr lang="en-US" altLang="zh-CN" sz="1600" dirty="0" smtClean="0"/>
              <a:t>library</a:t>
            </a:r>
          </a:p>
          <a:p>
            <a:r>
              <a:rPr lang="en-US" altLang="zh-CN" sz="1600" dirty="0" smtClean="0"/>
              <a:t>Based optimization</a:t>
            </a:r>
            <a:endParaRPr lang="zh-CN" altLang="en-US" sz="1600" dirty="0"/>
          </a:p>
        </p:txBody>
      </p:sp>
      <p:sp>
        <p:nvSpPr>
          <p:cNvPr id="14" name="右箭头 13"/>
          <p:cNvSpPr/>
          <p:nvPr/>
        </p:nvSpPr>
        <p:spPr>
          <a:xfrm>
            <a:off x="9035982" y="4835758"/>
            <a:ext cx="614643" cy="2885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600"/>
          </a:p>
        </p:txBody>
      </p:sp>
      <p:sp>
        <p:nvSpPr>
          <p:cNvPr id="15" name="文本框 14"/>
          <p:cNvSpPr txBox="1"/>
          <p:nvPr/>
        </p:nvSpPr>
        <p:spPr>
          <a:xfrm>
            <a:off x="9727896" y="4564532"/>
            <a:ext cx="1454244" cy="830997"/>
          </a:xfrm>
          <a:prstGeom prst="rect">
            <a:avLst/>
          </a:prstGeom>
          <a:noFill/>
        </p:spPr>
        <p:txBody>
          <a:bodyPr wrap="none" rtlCol="0">
            <a:spAutoFit/>
          </a:bodyPr>
          <a:lstStyle/>
          <a:p>
            <a:pPr marL="342900" indent="-342900" algn="l">
              <a:buFont typeface="Arial" panose="020B0604020202020204" pitchFamily="34" charset="0"/>
              <a:buChar char="•"/>
            </a:pPr>
            <a:r>
              <a:rPr lang="en-US" altLang="zh-CN" sz="1600" dirty="0" smtClean="0"/>
              <a:t>BAG</a:t>
            </a:r>
          </a:p>
          <a:p>
            <a:pPr marL="342900" indent="-342900">
              <a:buFont typeface="Arial" panose="020B0604020202020204" pitchFamily="34" charset="0"/>
              <a:buChar char="•"/>
            </a:pPr>
            <a:r>
              <a:rPr lang="en-US" altLang="zh-CN" sz="1600" dirty="0" smtClean="0"/>
              <a:t>MAGICAL</a:t>
            </a:r>
          </a:p>
          <a:p>
            <a:pPr marL="342900" indent="-342900">
              <a:buFont typeface="Arial" panose="020B0604020202020204" pitchFamily="34" charset="0"/>
              <a:buChar char="•"/>
            </a:pPr>
            <a:r>
              <a:rPr lang="en-US" altLang="zh-CN" sz="1600" dirty="0" smtClean="0"/>
              <a:t>…</a:t>
            </a:r>
            <a:endParaRPr lang="zh-CN" altLang="en-US" sz="1600" dirty="0"/>
          </a:p>
        </p:txBody>
      </p:sp>
      <p:sp>
        <p:nvSpPr>
          <p:cNvPr id="16" name="文本框 15"/>
          <p:cNvSpPr txBox="1"/>
          <p:nvPr/>
        </p:nvSpPr>
        <p:spPr>
          <a:xfrm>
            <a:off x="8151260" y="3104343"/>
            <a:ext cx="1031051" cy="1107996"/>
          </a:xfrm>
          <a:prstGeom prst="rect">
            <a:avLst/>
          </a:prstGeom>
          <a:noFill/>
        </p:spPr>
        <p:txBody>
          <a:bodyPr wrap="none" rtlCol="0">
            <a:spAutoFit/>
          </a:bodyPr>
          <a:lstStyle/>
          <a:p>
            <a:r>
              <a:rPr lang="zh-CN" altLang="en-US" sz="6600" dirty="0">
                <a:solidFill>
                  <a:srgbClr val="FF0000"/>
                </a:solidFill>
              </a:rPr>
              <a:t>？</a:t>
            </a:r>
            <a:endParaRPr lang="zh-CN" altLang="en-US" sz="6600" b="1" dirty="0">
              <a:solidFill>
                <a:srgbClr val="FF0000"/>
              </a:solidFill>
            </a:endParaRPr>
          </a:p>
        </p:txBody>
      </p:sp>
      <p:sp>
        <p:nvSpPr>
          <p:cNvPr id="17" name="文本框 16"/>
          <p:cNvSpPr txBox="1"/>
          <p:nvPr/>
        </p:nvSpPr>
        <p:spPr>
          <a:xfrm>
            <a:off x="8109132" y="4438993"/>
            <a:ext cx="880369" cy="923330"/>
          </a:xfrm>
          <a:prstGeom prst="rect">
            <a:avLst/>
          </a:prstGeom>
          <a:noFill/>
        </p:spPr>
        <p:txBody>
          <a:bodyPr wrap="none" rtlCol="0">
            <a:spAutoFit/>
          </a:bodyPr>
          <a:lstStyle/>
          <a:p>
            <a:r>
              <a:rPr lang="zh-CN" altLang="en-US" sz="5400" b="1" dirty="0">
                <a:solidFill>
                  <a:srgbClr val="FF0000"/>
                </a:solidFill>
              </a:rPr>
              <a:t>✔</a:t>
            </a:r>
            <a:endParaRPr lang="zh-CN" altLang="en-US" sz="5400" b="1" dirty="0">
              <a:solidFill>
                <a:srgbClr val="FF0000"/>
              </a:solidFill>
            </a:endParaRPr>
          </a:p>
        </p:txBody>
      </p:sp>
      <p:sp>
        <p:nvSpPr>
          <p:cNvPr id="18" name="文本框 17"/>
          <p:cNvSpPr txBox="1"/>
          <p:nvPr/>
        </p:nvSpPr>
        <p:spPr>
          <a:xfrm>
            <a:off x="8112338" y="1888549"/>
            <a:ext cx="877163" cy="923330"/>
          </a:xfrm>
          <a:prstGeom prst="rect">
            <a:avLst/>
          </a:prstGeom>
          <a:noFill/>
        </p:spPr>
        <p:txBody>
          <a:bodyPr wrap="none" rtlCol="0">
            <a:spAutoFit/>
          </a:bodyPr>
          <a:lstStyle/>
          <a:p>
            <a:r>
              <a:rPr lang="zh-CN" altLang="en-US" sz="5400" dirty="0">
                <a:solidFill>
                  <a:srgbClr val="FF0000"/>
                </a:solidFill>
              </a:rPr>
              <a:t>✘</a:t>
            </a:r>
            <a:endParaRPr lang="zh-CN" altLang="en-US" sz="5400" b="1" dirty="0">
              <a:solidFill>
                <a:srgbClr val="FF0000"/>
              </a:solidFill>
            </a:endParaRPr>
          </a:p>
        </p:txBody>
      </p:sp>
      <p:sp>
        <p:nvSpPr>
          <p:cNvPr id="19" name="上弧形箭头 18"/>
          <p:cNvSpPr/>
          <p:nvPr/>
        </p:nvSpPr>
        <p:spPr>
          <a:xfrm rot="21069942">
            <a:off x="1826938" y="1632563"/>
            <a:ext cx="4753233" cy="731520"/>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solidFill>
                <a:schemeClr val="tx1"/>
              </a:solidFill>
            </a:endParaRPr>
          </a:p>
        </p:txBody>
      </p:sp>
      <p:sp>
        <p:nvSpPr>
          <p:cNvPr id="21" name="下弧形箭头 20"/>
          <p:cNvSpPr/>
          <p:nvPr/>
        </p:nvSpPr>
        <p:spPr>
          <a:xfrm rot="529145">
            <a:off x="4006956" y="4939905"/>
            <a:ext cx="3540185" cy="731520"/>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solidFill>
                <a:schemeClr val="tx1"/>
              </a:solidFill>
            </a:endParaRPr>
          </a:p>
        </p:txBody>
      </p:sp>
      <p:sp>
        <p:nvSpPr>
          <p:cNvPr id="22" name="上弧形箭头 21"/>
          <p:cNvSpPr/>
          <p:nvPr/>
        </p:nvSpPr>
        <p:spPr>
          <a:xfrm rot="195875">
            <a:off x="3455699" y="2667436"/>
            <a:ext cx="3110855" cy="731520"/>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CN" altLang="en-US" sz="1800">
              <a:solidFill>
                <a:schemeClr val="tx1"/>
              </a:solidFill>
            </a:endParaRPr>
          </a:p>
        </p:txBody>
      </p:sp>
    </p:spTree>
    <p:extLst>
      <p:ext uri="{BB962C8B-B14F-4D97-AF65-F5344CB8AC3E}">
        <p14:creationId xmlns:p14="http://schemas.microsoft.com/office/powerpoint/2010/main" val="80297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randombar(horizontal)">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randombar(horizontal)">
                                      <p:cBhvr>
                                        <p:cTn id="64" dur="500"/>
                                        <p:tgtEl>
                                          <p:spTgt spid="1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randombar(horizont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randombar(horizontal)">
                                      <p:cBhvr>
                                        <p:cTn id="76" dur="500"/>
                                        <p:tgtEl>
                                          <p:spTgt spid="14"/>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randombar(horizontal)">
                                      <p:cBhvr>
                                        <p:cTn id="7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animBg="1"/>
      <p:bldP spid="15" grpId="0"/>
      <p:bldP spid="16" grpId="0"/>
      <p:bldP spid="17" grpId="0"/>
      <p:bldP spid="18" grpId="0"/>
      <p:bldP spid="19"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3</a:t>
              </a:r>
              <a:r>
                <a:rPr lang="en-US" dirty="0" smtClean="0">
                  <a:solidFill>
                    <a:schemeClr val="bg1"/>
                  </a:solidFill>
                </a:rPr>
                <a:t>. </a:t>
              </a:r>
              <a:r>
                <a:rPr lang="en-US" dirty="0" smtClean="0">
                  <a:solidFill>
                    <a:schemeClr val="bg1"/>
                  </a:solidFill>
                </a:rPr>
                <a:t>Topology Synthesis</a:t>
              </a:r>
              <a:endParaRPr lang="en-US" dirty="0">
                <a:solidFill>
                  <a:schemeClr val="bg1"/>
                </a:solidFill>
              </a:endParaRPr>
            </a:p>
          </p:txBody>
        </p:sp>
      </p:grpSp>
      <p:sp>
        <p:nvSpPr>
          <p:cNvPr id="5" name="文本框 4"/>
          <p:cNvSpPr txBox="1"/>
          <p:nvPr/>
        </p:nvSpPr>
        <p:spPr>
          <a:xfrm>
            <a:off x="1095633" y="1503059"/>
            <a:ext cx="5532284" cy="1938992"/>
          </a:xfrm>
          <a:prstGeom prst="rect">
            <a:avLst/>
          </a:prstGeom>
          <a:noFill/>
        </p:spPr>
        <p:txBody>
          <a:bodyPr wrap="none" rtlCol="0">
            <a:spAutoFit/>
          </a:bodyPr>
          <a:lstStyle/>
          <a:p>
            <a:r>
              <a:rPr lang="en-US" altLang="zh-CN" sz="2000" dirty="0"/>
              <a:t>Based </a:t>
            </a:r>
            <a:r>
              <a:rPr lang="en-US" altLang="zh-CN" sz="2000" dirty="0" smtClean="0"/>
              <a:t>library:</a:t>
            </a:r>
          </a:p>
          <a:p>
            <a:pPr marL="342900" indent="-342900">
              <a:buFont typeface="Arial" panose="020B0604020202020204" pitchFamily="34" charset="0"/>
              <a:buChar char="•"/>
            </a:pPr>
            <a:r>
              <a:rPr lang="en-US" altLang="zh-CN" sz="2000" dirty="0" smtClean="0"/>
              <a:t>Collect </a:t>
            </a:r>
            <a:r>
              <a:rPr lang="en-US" altLang="zh-CN" sz="2000" dirty="0"/>
              <a:t>the predefined topology in the </a:t>
            </a:r>
            <a:r>
              <a:rPr lang="en-US" altLang="zh-CN" sz="2000" dirty="0" smtClean="0"/>
              <a:t>library</a:t>
            </a:r>
          </a:p>
          <a:p>
            <a:pPr marL="342900" indent="-342900">
              <a:buFont typeface="Arial" panose="020B0604020202020204" pitchFamily="34" charset="0"/>
              <a:buChar char="•"/>
            </a:pPr>
            <a:r>
              <a:rPr lang="en-US" altLang="zh-CN" sz="2000" dirty="0"/>
              <a:t>Choose </a:t>
            </a:r>
            <a:r>
              <a:rPr lang="en-US" altLang="zh-CN" sz="2000" dirty="0" smtClean="0"/>
              <a:t>through </a:t>
            </a:r>
            <a:r>
              <a:rPr lang="en-US" altLang="zh-CN" sz="2000" dirty="0"/>
              <a:t>rules or </a:t>
            </a:r>
            <a:r>
              <a:rPr lang="en-US" altLang="zh-CN" sz="2000" dirty="0" smtClean="0"/>
              <a:t>calculations</a:t>
            </a:r>
          </a:p>
          <a:p>
            <a:pPr marL="342900" indent="-342900">
              <a:buFont typeface="Arial" panose="020B0604020202020204" pitchFamily="34" charset="0"/>
              <a:buChar char="•"/>
            </a:pPr>
            <a:r>
              <a:rPr lang="en-US" altLang="zh-CN" sz="2000" dirty="0" smtClean="0"/>
              <a:t>But:</a:t>
            </a:r>
          </a:p>
          <a:p>
            <a:pPr marL="342900" indent="-342900">
              <a:buFont typeface="Arial" panose="020B0604020202020204" pitchFamily="34" charset="0"/>
              <a:buChar char="•"/>
            </a:pPr>
            <a:r>
              <a:rPr lang="en-US" altLang="zh-CN" sz="2000" dirty="0"/>
              <a:t>Difficult to collect the original </a:t>
            </a:r>
            <a:r>
              <a:rPr lang="en-US" altLang="zh-CN" sz="2000" dirty="0" smtClean="0"/>
              <a:t>circuit</a:t>
            </a:r>
          </a:p>
          <a:p>
            <a:pPr marL="342900" indent="-342900">
              <a:buFont typeface="Arial" panose="020B0604020202020204" pitchFamily="34" charset="0"/>
              <a:buChar char="•"/>
            </a:pPr>
            <a:r>
              <a:rPr lang="en-US" altLang="zh-CN" sz="2000" dirty="0"/>
              <a:t>Unable to create a new </a:t>
            </a:r>
            <a:r>
              <a:rPr lang="en-US" altLang="zh-CN" sz="2000" dirty="0" smtClean="0"/>
              <a:t>circuit structures</a:t>
            </a:r>
            <a:endParaRPr lang="en-US" altLang="zh-CN" sz="2000" dirty="0"/>
          </a:p>
        </p:txBody>
      </p:sp>
      <p:sp>
        <p:nvSpPr>
          <p:cNvPr id="6" name="文本框 5"/>
          <p:cNvSpPr txBox="1"/>
          <p:nvPr/>
        </p:nvSpPr>
        <p:spPr>
          <a:xfrm>
            <a:off x="1095633" y="3943403"/>
            <a:ext cx="9549409" cy="1938992"/>
          </a:xfrm>
          <a:prstGeom prst="rect">
            <a:avLst/>
          </a:prstGeom>
          <a:noFill/>
        </p:spPr>
        <p:txBody>
          <a:bodyPr wrap="none" rtlCol="0">
            <a:spAutoFit/>
          </a:bodyPr>
          <a:lstStyle/>
          <a:p>
            <a:r>
              <a:rPr lang="en-US" altLang="zh-CN" sz="2000" dirty="0"/>
              <a:t>Based </a:t>
            </a:r>
            <a:r>
              <a:rPr lang="en-US" altLang="zh-CN" sz="2000" dirty="0" smtClean="0"/>
              <a:t>optimization:</a:t>
            </a:r>
          </a:p>
          <a:p>
            <a:pPr marL="342900" indent="-342900">
              <a:buFont typeface="Arial" panose="020B0604020202020204" pitchFamily="34" charset="0"/>
              <a:buChar char="•"/>
            </a:pPr>
            <a:r>
              <a:rPr lang="en-US" altLang="zh-CN" sz="2000" dirty="0"/>
              <a:t>Use optimization algorithms such as genetic evolution to modify existing </a:t>
            </a:r>
            <a:r>
              <a:rPr lang="en-US" altLang="zh-CN" sz="2000" dirty="0" smtClean="0"/>
              <a:t>circuits</a:t>
            </a:r>
          </a:p>
          <a:p>
            <a:pPr marL="342900" indent="-342900">
              <a:buFont typeface="Arial" panose="020B0604020202020204" pitchFamily="34" charset="0"/>
              <a:buChar char="•"/>
            </a:pPr>
            <a:r>
              <a:rPr lang="en-US" altLang="zh-CN" sz="2000" dirty="0"/>
              <a:t>Or set the target and search space to generate </a:t>
            </a:r>
            <a:r>
              <a:rPr lang="en-US" altLang="zh-CN" sz="2000" dirty="0" smtClean="0"/>
              <a:t>randomly</a:t>
            </a:r>
          </a:p>
          <a:p>
            <a:pPr marL="342900" indent="-342900">
              <a:buFont typeface="Arial" panose="020B0604020202020204" pitchFamily="34" charset="0"/>
              <a:buChar char="•"/>
            </a:pPr>
            <a:r>
              <a:rPr lang="en-US" altLang="zh-CN" sz="2000" dirty="0" smtClean="0"/>
              <a:t>But:</a:t>
            </a:r>
            <a:endParaRPr lang="en-US" altLang="zh-CN" sz="2000" dirty="0"/>
          </a:p>
          <a:p>
            <a:pPr marL="342900" indent="-342900">
              <a:buFont typeface="Arial" panose="020B0604020202020204" pitchFamily="34" charset="0"/>
              <a:buChar char="•"/>
            </a:pPr>
            <a:r>
              <a:rPr lang="en-US" altLang="zh-CN" sz="2000" dirty="0" smtClean="0"/>
              <a:t>low efficiency</a:t>
            </a:r>
          </a:p>
          <a:p>
            <a:pPr marL="342900" indent="-342900">
              <a:buFont typeface="Arial" panose="020B0604020202020204" pitchFamily="34" charset="0"/>
              <a:buChar char="•"/>
            </a:pPr>
            <a:r>
              <a:rPr lang="en-US" altLang="zh-CN" sz="2000" dirty="0"/>
              <a:t>Against experience</a:t>
            </a:r>
          </a:p>
        </p:txBody>
      </p:sp>
    </p:spTree>
    <p:extLst>
      <p:ext uri="{BB962C8B-B14F-4D97-AF65-F5344CB8AC3E}">
        <p14:creationId xmlns:p14="http://schemas.microsoft.com/office/powerpoint/2010/main" val="3657816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3</a:t>
              </a:r>
              <a:r>
                <a:rPr lang="en-US" dirty="0" smtClean="0">
                  <a:solidFill>
                    <a:schemeClr val="bg1"/>
                  </a:solidFill>
                </a:rPr>
                <a:t>. </a:t>
              </a:r>
              <a:r>
                <a:rPr lang="en-US" dirty="0" smtClean="0">
                  <a:solidFill>
                    <a:schemeClr val="bg1"/>
                  </a:solidFill>
                </a:rPr>
                <a:t>Topology Synthesis</a:t>
              </a:r>
              <a:endParaRPr lang="en-US" dirty="0">
                <a:solidFill>
                  <a:schemeClr val="bg1"/>
                </a:solidFill>
              </a:endParaRPr>
            </a:p>
          </p:txBody>
        </p:sp>
      </p:grpSp>
      <p:sp>
        <p:nvSpPr>
          <p:cNvPr id="7" name="文本框 6"/>
          <p:cNvSpPr txBox="1"/>
          <p:nvPr/>
        </p:nvSpPr>
        <p:spPr>
          <a:xfrm>
            <a:off x="444883" y="1416907"/>
            <a:ext cx="11063417"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latin typeface="方正舒体" panose="02010601030101010101" pitchFamily="2" charset="-122"/>
                <a:ea typeface="方正舒体" panose="02010601030101010101" pitchFamily="2" charset="-122"/>
              </a:rPr>
              <a:t>Rojec</a:t>
            </a:r>
            <a:r>
              <a:rPr lang="en-US" altLang="zh-CN" sz="2000" dirty="0">
                <a:latin typeface="方正舒体" panose="02010601030101010101" pitchFamily="2" charset="-122"/>
                <a:ea typeface="方正舒体" panose="02010601030101010101" pitchFamily="2" charset="-122"/>
              </a:rPr>
              <a:t>, Ž., </a:t>
            </a:r>
            <a:r>
              <a:rPr lang="en-US" altLang="zh-CN" sz="2000" dirty="0" err="1">
                <a:latin typeface="方正舒体" panose="02010601030101010101" pitchFamily="2" charset="-122"/>
                <a:ea typeface="方正舒体" panose="02010601030101010101" pitchFamily="2" charset="-122"/>
              </a:rPr>
              <a:t>Bűrmen</a:t>
            </a:r>
            <a:r>
              <a:rPr lang="en-US" altLang="zh-CN" sz="2000" dirty="0">
                <a:latin typeface="方正舒体" panose="02010601030101010101" pitchFamily="2" charset="-122"/>
                <a:ea typeface="方正舒体" panose="02010601030101010101" pitchFamily="2" charset="-122"/>
              </a:rPr>
              <a:t>, Á. and </a:t>
            </a:r>
            <a:r>
              <a:rPr lang="en-US" altLang="zh-CN" sz="2000" dirty="0" err="1">
                <a:latin typeface="方正舒体" panose="02010601030101010101" pitchFamily="2" charset="-122"/>
                <a:ea typeface="方正舒体" panose="02010601030101010101" pitchFamily="2" charset="-122"/>
              </a:rPr>
              <a:t>Fajfar</a:t>
            </a:r>
            <a:r>
              <a:rPr lang="en-US" altLang="zh-CN" sz="2000" dirty="0">
                <a:latin typeface="方正舒体" panose="02010601030101010101" pitchFamily="2" charset="-122"/>
                <a:ea typeface="方正舒体" panose="02010601030101010101" pitchFamily="2" charset="-122"/>
              </a:rPr>
              <a:t>, I., 2019. Analog circuit topology synthesis by means of evolutionary computation. </a:t>
            </a:r>
            <a:r>
              <a:rPr lang="en-US" altLang="zh-CN" sz="2000" i="1" dirty="0">
                <a:latin typeface="方正舒体" panose="02010601030101010101" pitchFamily="2" charset="-122"/>
                <a:ea typeface="方正舒体" panose="02010601030101010101" pitchFamily="2" charset="-122"/>
              </a:rPr>
              <a:t>Engineering Applications of Artificial Intelligence</a:t>
            </a:r>
            <a:r>
              <a:rPr lang="en-US" altLang="zh-CN" sz="2000" dirty="0">
                <a:latin typeface="方正舒体" panose="02010601030101010101" pitchFamily="2" charset="-122"/>
                <a:ea typeface="方正舒体" panose="02010601030101010101" pitchFamily="2" charset="-122"/>
              </a:rPr>
              <a:t>, </a:t>
            </a:r>
            <a:r>
              <a:rPr lang="en-US" altLang="zh-CN" sz="2000" i="1" dirty="0">
                <a:latin typeface="方正舒体" panose="02010601030101010101" pitchFamily="2" charset="-122"/>
                <a:ea typeface="方正舒体" panose="02010601030101010101" pitchFamily="2" charset="-122"/>
              </a:rPr>
              <a:t>80</a:t>
            </a:r>
            <a:r>
              <a:rPr lang="en-US" altLang="zh-CN" sz="2000" dirty="0">
                <a:latin typeface="方正舒体" panose="02010601030101010101" pitchFamily="2" charset="-122"/>
                <a:ea typeface="方正舒体" panose="02010601030101010101" pitchFamily="2" charset="-122"/>
              </a:rPr>
              <a:t>, pp.48-65.</a:t>
            </a:r>
            <a:endParaRPr lang="zh-CN" altLang="en-US" sz="2000" dirty="0">
              <a:latin typeface="方正舒体" panose="02010601030101010101" pitchFamily="2" charset="-122"/>
              <a:ea typeface="方正舒体" panose="02010601030101010101" pitchFamily="2" charset="-122"/>
            </a:endParaRPr>
          </a:p>
        </p:txBody>
      </p:sp>
      <p:pic>
        <p:nvPicPr>
          <p:cNvPr id="8" name="Content Placeholder 5">
            <a:extLst>
              <a:ext uri="{FF2B5EF4-FFF2-40B4-BE49-F238E27FC236}">
                <a16:creationId xmlns:a16="http://schemas.microsoft.com/office/drawing/2014/main" xmlns="" id="{0B0C3581-6D98-47F8-B8B1-09E9C7FB585C}"/>
              </a:ext>
            </a:extLst>
          </p:cNvPr>
          <p:cNvPicPr>
            <a:picLocks noChangeAspect="1"/>
          </p:cNvPicPr>
          <p:nvPr/>
        </p:nvPicPr>
        <p:blipFill>
          <a:blip r:embed="rId2"/>
          <a:stretch>
            <a:fillRect/>
          </a:stretch>
        </p:blipFill>
        <p:spPr>
          <a:xfrm>
            <a:off x="2968081" y="2325849"/>
            <a:ext cx="5912308" cy="4209361"/>
          </a:xfrm>
          <a:prstGeom prst="rect">
            <a:avLst/>
          </a:prstGeom>
        </p:spPr>
      </p:pic>
    </p:spTree>
    <p:extLst>
      <p:ext uri="{BB962C8B-B14F-4D97-AF65-F5344CB8AC3E}">
        <p14:creationId xmlns:p14="http://schemas.microsoft.com/office/powerpoint/2010/main" val="453548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3</a:t>
              </a:r>
              <a:r>
                <a:rPr lang="en-US" dirty="0" smtClean="0">
                  <a:solidFill>
                    <a:schemeClr val="bg1"/>
                  </a:solidFill>
                </a:rPr>
                <a:t>. </a:t>
              </a:r>
              <a:r>
                <a:rPr lang="en-US" dirty="0" smtClean="0">
                  <a:solidFill>
                    <a:schemeClr val="bg1"/>
                  </a:solidFill>
                </a:rPr>
                <a:t>Topology Synthesis</a:t>
              </a:r>
              <a:endParaRPr lang="en-US" dirty="0">
                <a:solidFill>
                  <a:schemeClr val="bg1"/>
                </a:solidFill>
              </a:endParaRPr>
            </a:p>
          </p:txBody>
        </p:sp>
      </p:grpSp>
      <p:pic>
        <p:nvPicPr>
          <p:cNvPr id="9" name="Content Placeholder 5">
            <a:extLst>
              <a:ext uri="{FF2B5EF4-FFF2-40B4-BE49-F238E27FC236}">
                <a16:creationId xmlns:a16="http://schemas.microsoft.com/office/drawing/2014/main" xmlns="" id="{1DE4C5FB-4F3B-4919-8149-4BEE2D0C8EC0}"/>
              </a:ext>
            </a:extLst>
          </p:cNvPr>
          <p:cNvPicPr>
            <a:picLocks noChangeAspect="1"/>
          </p:cNvPicPr>
          <p:nvPr/>
        </p:nvPicPr>
        <p:blipFill>
          <a:blip r:embed="rId2"/>
          <a:stretch>
            <a:fillRect/>
          </a:stretch>
        </p:blipFill>
        <p:spPr>
          <a:xfrm>
            <a:off x="965750" y="1490389"/>
            <a:ext cx="10021683" cy="4747113"/>
          </a:xfrm>
          <a:prstGeom prst="rect">
            <a:avLst/>
          </a:prstGeom>
        </p:spPr>
      </p:pic>
    </p:spTree>
    <p:extLst>
      <p:ext uri="{BB962C8B-B14F-4D97-AF65-F5344CB8AC3E}">
        <p14:creationId xmlns:p14="http://schemas.microsoft.com/office/powerpoint/2010/main" val="3954241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4</a:t>
              </a:r>
              <a:r>
                <a:rPr lang="en-US" dirty="0" smtClean="0">
                  <a:solidFill>
                    <a:schemeClr val="bg1"/>
                  </a:solidFill>
                </a:rPr>
                <a:t>. </a:t>
              </a:r>
              <a:r>
                <a:rPr lang="en-US" dirty="0" smtClean="0">
                  <a:solidFill>
                    <a:schemeClr val="bg1"/>
                  </a:solidFill>
                </a:rPr>
                <a:t>Circuit sizing</a:t>
              </a:r>
              <a:endParaRPr lang="en-US" dirty="0">
                <a:solidFill>
                  <a:schemeClr val="bg1"/>
                </a:solidFill>
              </a:endParaRPr>
            </a:p>
          </p:txBody>
        </p:sp>
      </p:grpSp>
      <p:pic>
        <p:nvPicPr>
          <p:cNvPr id="5" name="图片 4"/>
          <p:cNvPicPr>
            <a:picLocks noChangeAspect="1"/>
          </p:cNvPicPr>
          <p:nvPr/>
        </p:nvPicPr>
        <p:blipFill>
          <a:blip r:embed="rId2"/>
          <a:stretch>
            <a:fillRect/>
          </a:stretch>
        </p:blipFill>
        <p:spPr>
          <a:xfrm>
            <a:off x="8227928" y="3732684"/>
            <a:ext cx="3401455" cy="1407028"/>
          </a:xfrm>
          <a:prstGeom prst="rect">
            <a:avLst/>
          </a:prstGeom>
        </p:spPr>
      </p:pic>
      <p:sp>
        <p:nvSpPr>
          <p:cNvPr id="7" name="文本框 6"/>
          <p:cNvSpPr txBox="1"/>
          <p:nvPr/>
        </p:nvSpPr>
        <p:spPr>
          <a:xfrm>
            <a:off x="457039" y="1680519"/>
            <a:ext cx="6672019" cy="3785652"/>
          </a:xfrm>
          <a:prstGeom prst="rect">
            <a:avLst/>
          </a:prstGeom>
          <a:noFill/>
        </p:spPr>
        <p:txBody>
          <a:bodyPr wrap="none" rtlCol="0">
            <a:spAutoFit/>
          </a:bodyPr>
          <a:lstStyle/>
          <a:p>
            <a:pPr algn="l"/>
            <a:r>
              <a:rPr lang="en-US" altLang="zh-CN" sz="2000" dirty="0" smtClean="0"/>
              <a:t>Model-based:</a:t>
            </a:r>
          </a:p>
          <a:p>
            <a:pPr marL="342900" indent="-342900" algn="l">
              <a:buFont typeface="Arial" panose="020B0604020202020204" pitchFamily="34" charset="0"/>
              <a:buChar char="•"/>
            </a:pPr>
            <a:r>
              <a:rPr lang="en-US" altLang="zh-CN" sz="2000" dirty="0" smtClean="0"/>
              <a:t>Manual or regression models</a:t>
            </a:r>
          </a:p>
          <a:p>
            <a:pPr marL="342900" indent="-342900">
              <a:buFont typeface="Arial" panose="020B0604020202020204" pitchFamily="34" charset="0"/>
              <a:buChar char="•"/>
            </a:pPr>
            <a:r>
              <a:rPr lang="en-US" altLang="zh-CN" sz="2000" dirty="0"/>
              <a:t>High efficiency but low </a:t>
            </a:r>
            <a:r>
              <a:rPr lang="en-US" altLang="zh-CN" sz="2000" dirty="0" smtClean="0"/>
              <a:t>accuracy</a:t>
            </a:r>
          </a:p>
          <a:p>
            <a:r>
              <a:rPr lang="en-US" altLang="zh-CN" sz="2000" dirty="0" smtClean="0"/>
              <a:t>Simulation-based:</a:t>
            </a:r>
          </a:p>
          <a:p>
            <a:pPr marL="342900" indent="-342900">
              <a:buFont typeface="Arial" panose="020B0604020202020204" pitchFamily="34" charset="0"/>
              <a:buChar char="•"/>
            </a:pPr>
            <a:r>
              <a:rPr lang="en-US" altLang="zh-CN" sz="2000" dirty="0"/>
              <a:t>optimization is driven directly by the circuit </a:t>
            </a:r>
            <a:r>
              <a:rPr lang="en-US" altLang="zh-CN" sz="2000" dirty="0" smtClean="0"/>
              <a:t>simulations</a:t>
            </a:r>
          </a:p>
          <a:p>
            <a:pPr marL="342900" indent="-342900">
              <a:buFont typeface="Arial" panose="020B0604020202020204" pitchFamily="34" charset="0"/>
              <a:buChar char="•"/>
            </a:pPr>
            <a:r>
              <a:rPr lang="en-US" altLang="zh-CN" sz="2000" dirty="0" smtClean="0"/>
              <a:t>Time consuming</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smtClean="0"/>
          </a:p>
          <a:p>
            <a:r>
              <a:rPr lang="en-US" altLang="zh-CN" sz="2000" dirty="0" smtClean="0"/>
              <a:t>Online optimization:</a:t>
            </a:r>
          </a:p>
          <a:p>
            <a:pPr marL="342900" indent="-342900">
              <a:buFont typeface="Arial" panose="020B0604020202020204" pitchFamily="34" charset="0"/>
              <a:buChar char="•"/>
            </a:pPr>
            <a:r>
              <a:rPr lang="en-US" altLang="zh-CN" sz="2000" dirty="0" smtClean="0"/>
              <a:t>Bayesian optimization </a:t>
            </a:r>
          </a:p>
          <a:p>
            <a:pPr marL="342900" indent="-342900">
              <a:buFont typeface="Arial" panose="020B0604020202020204" pitchFamily="34" charset="0"/>
              <a:buChar char="•"/>
            </a:pPr>
            <a:r>
              <a:rPr lang="en-US" altLang="zh-CN" sz="2000" dirty="0"/>
              <a:t>Reinforcement learning</a:t>
            </a:r>
            <a:endParaRPr lang="en-US" altLang="zh-CN" sz="2000" dirty="0" smtClean="0"/>
          </a:p>
          <a:p>
            <a:pPr marL="342900" indent="-342900" algn="l">
              <a:buFont typeface="Arial" panose="020B0604020202020204" pitchFamily="34" charset="0"/>
              <a:buChar char="•"/>
            </a:pPr>
            <a:endParaRPr lang="zh-CN" altLang="en-US" sz="2000" dirty="0"/>
          </a:p>
        </p:txBody>
      </p:sp>
      <p:sp>
        <p:nvSpPr>
          <p:cNvPr id="8" name="右大括号 7"/>
          <p:cNvSpPr/>
          <p:nvPr/>
        </p:nvSpPr>
        <p:spPr>
          <a:xfrm>
            <a:off x="7290487" y="3085193"/>
            <a:ext cx="609600" cy="193919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8227928" y="3173235"/>
            <a:ext cx="2350323" cy="400110"/>
          </a:xfrm>
          <a:prstGeom prst="rect">
            <a:avLst/>
          </a:prstGeom>
          <a:noFill/>
        </p:spPr>
        <p:txBody>
          <a:bodyPr wrap="none" rtlCol="0">
            <a:spAutoFit/>
          </a:bodyPr>
          <a:lstStyle/>
          <a:p>
            <a:pPr algn="l"/>
            <a:r>
              <a:rPr lang="en-US" altLang="zh-CN" sz="2000" dirty="0" smtClean="0"/>
              <a:t>Black-box function:</a:t>
            </a:r>
            <a:endParaRPr lang="zh-CN" altLang="en-US" sz="2000" dirty="0"/>
          </a:p>
        </p:txBody>
      </p:sp>
    </p:spTree>
    <p:extLst>
      <p:ext uri="{BB962C8B-B14F-4D97-AF65-F5344CB8AC3E}">
        <p14:creationId xmlns:p14="http://schemas.microsoft.com/office/powerpoint/2010/main" val="3166916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xmlns="" id="{6EDE4AE3-3249-4528-A6E6-1DBFA76A0354}"/>
              </a:ext>
            </a:extLst>
          </p:cNvPr>
          <p:cNvGrpSpPr>
            <a:grpSpLocks noChangeAspect="1"/>
          </p:cNvGrpSpPr>
          <p:nvPr/>
        </p:nvGrpSpPr>
        <p:grpSpPr>
          <a:xfrm>
            <a:off x="0" y="333051"/>
            <a:ext cx="11953185" cy="668656"/>
            <a:chOff x="0" y="3083685"/>
            <a:chExt cx="11953185" cy="668656"/>
          </a:xfrm>
        </p:grpSpPr>
        <p:sp>
          <p:nvSpPr>
            <p:cNvPr id="3" name="Freeform: Shape 11">
              <a:extLst>
                <a:ext uri="{FF2B5EF4-FFF2-40B4-BE49-F238E27FC236}">
                  <a16:creationId xmlns:a16="http://schemas.microsoft.com/office/drawing/2014/main" xmlns="" id="{188A7AC0-DAE3-4AE3-B2EA-7B89B5718E04}"/>
                </a:ext>
              </a:extLst>
            </p:cNvPr>
            <p:cNvSpPr>
              <a:spLocks noChangeAspect="1"/>
            </p:cNvSpPr>
            <p:nvPr/>
          </p:nvSpPr>
          <p:spPr>
            <a:xfrm>
              <a:off x="0" y="3083685"/>
              <a:ext cx="11953185" cy="668656"/>
            </a:xfrm>
            <a:custGeom>
              <a:avLst/>
              <a:gdLst>
                <a:gd name="connsiteX0" fmla="*/ 0 w 11953185"/>
                <a:gd name="connsiteY0" fmla="*/ 0 h 668656"/>
                <a:gd name="connsiteX1" fmla="*/ 11953185 w 11953185"/>
                <a:gd name="connsiteY1" fmla="*/ 0 h 668656"/>
                <a:gd name="connsiteX2" fmla="*/ 11737158 w 11953185"/>
                <a:gd name="connsiteY2" fmla="*/ 668656 h 668656"/>
                <a:gd name="connsiteX3" fmla="*/ 0 w 11953185"/>
                <a:gd name="connsiteY3" fmla="*/ 668656 h 668656"/>
                <a:gd name="connsiteX4" fmla="*/ 0 w 11953185"/>
                <a:gd name="connsiteY4" fmla="*/ 0 h 668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185" h="668656">
                  <a:moveTo>
                    <a:pt x="0" y="0"/>
                  </a:moveTo>
                  <a:lnTo>
                    <a:pt x="11953185" y="0"/>
                  </a:lnTo>
                  <a:lnTo>
                    <a:pt x="11737158" y="668656"/>
                  </a:lnTo>
                  <a:lnTo>
                    <a:pt x="0" y="668656"/>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000" dirty="0">
                <a:solidFill>
                  <a:schemeClr val="bg1"/>
                </a:solidFill>
              </a:endParaRPr>
            </a:p>
          </p:txBody>
        </p:sp>
        <p:sp>
          <p:nvSpPr>
            <p:cNvPr id="4" name="Title 3">
              <a:extLst>
                <a:ext uri="{FF2B5EF4-FFF2-40B4-BE49-F238E27FC236}">
                  <a16:creationId xmlns:a16="http://schemas.microsoft.com/office/drawing/2014/main" xmlns="" id="{4D13B4B6-651C-416B-BE64-BB95CF12B54E}"/>
                </a:ext>
              </a:extLst>
            </p:cNvPr>
            <p:cNvSpPr txBox="1">
              <a:spLocks/>
            </p:cNvSpPr>
            <p:nvPr/>
          </p:nvSpPr>
          <p:spPr>
            <a:xfrm>
              <a:off x="457039" y="3123480"/>
              <a:ext cx="11277922" cy="589066"/>
            </a:xfrm>
            <a:prstGeom prst="rect">
              <a:avLst/>
            </a:prstGeom>
          </p:spPr>
          <p:txBody>
            <a:bodyPr vert="horz" lIns="91440" tIns="91440" rIns="91440" bIns="91440" rtlCol="0" anchor="ctr">
              <a:noAutofit/>
            </a:bodyPr>
            <a:lstStyle>
              <a:lvl1pPr algn="l" defTabSz="914400" rtl="0" eaLnBrk="1" latinLnBrk="0" hangingPunct="1">
                <a:lnSpc>
                  <a:spcPct val="100000"/>
                </a:lnSpc>
                <a:spcBef>
                  <a:spcPct val="0"/>
                </a:spcBef>
                <a:buNone/>
                <a:defRPr lang="en-US" sz="3200" b="0" kern="1200" dirty="0">
                  <a:solidFill>
                    <a:schemeClr val="tx1"/>
                  </a:solidFill>
                  <a:latin typeface="+mj-lt"/>
                  <a:ea typeface="+mj-ea"/>
                  <a:cs typeface="+mj-cs"/>
                </a:defRPr>
              </a:lvl1pPr>
            </a:lstStyle>
            <a:p>
              <a:r>
                <a:rPr lang="en-US" dirty="0">
                  <a:solidFill>
                    <a:schemeClr val="bg1"/>
                  </a:solidFill>
                </a:rPr>
                <a:t>4</a:t>
              </a:r>
              <a:r>
                <a:rPr lang="en-US" dirty="0" smtClean="0">
                  <a:solidFill>
                    <a:schemeClr val="bg1"/>
                  </a:solidFill>
                </a:rPr>
                <a:t>. </a:t>
              </a:r>
              <a:r>
                <a:rPr lang="en-US" dirty="0" smtClean="0">
                  <a:solidFill>
                    <a:schemeClr val="bg1"/>
                  </a:solidFill>
                </a:rPr>
                <a:t>Circuit sizing</a:t>
              </a:r>
              <a:endParaRPr lang="en-US" dirty="0">
                <a:solidFill>
                  <a:schemeClr val="bg1"/>
                </a:solidFill>
              </a:endParaRPr>
            </a:p>
          </p:txBody>
        </p:sp>
      </p:grpSp>
      <p:sp>
        <p:nvSpPr>
          <p:cNvPr id="6" name="文本框 5"/>
          <p:cNvSpPr txBox="1"/>
          <p:nvPr/>
        </p:nvSpPr>
        <p:spPr>
          <a:xfrm>
            <a:off x="275889" y="1301579"/>
            <a:ext cx="11677296" cy="584775"/>
          </a:xfrm>
          <a:prstGeom prst="rect">
            <a:avLst/>
          </a:prstGeom>
          <a:noFill/>
        </p:spPr>
        <p:txBody>
          <a:bodyPr wrap="square" rtlCol="0">
            <a:spAutoFit/>
          </a:bodyPr>
          <a:lstStyle/>
          <a:p>
            <a:r>
              <a:rPr lang="en-US" altLang="zh-CN" sz="1600" dirty="0" err="1">
                <a:latin typeface="方正舒体" panose="02010601030101010101" pitchFamily="2" charset="-122"/>
                <a:ea typeface="方正舒体" panose="02010601030101010101" pitchFamily="2" charset="-122"/>
              </a:rPr>
              <a:t>Lyu</a:t>
            </a:r>
            <a:r>
              <a:rPr lang="en-US" altLang="zh-CN" sz="1600" dirty="0">
                <a:latin typeface="方正舒体" panose="02010601030101010101" pitchFamily="2" charset="-122"/>
                <a:ea typeface="方正舒体" panose="02010601030101010101" pitchFamily="2" charset="-122"/>
              </a:rPr>
              <a:t>, W., </a:t>
            </a:r>
            <a:r>
              <a:rPr lang="en-US" altLang="zh-CN" sz="1600" dirty="0" err="1">
                <a:latin typeface="方正舒体" panose="02010601030101010101" pitchFamily="2" charset="-122"/>
                <a:ea typeface="方正舒体" panose="02010601030101010101" pitchFamily="2" charset="-122"/>
              </a:rPr>
              <a:t>Xue</a:t>
            </a:r>
            <a:r>
              <a:rPr lang="en-US" altLang="zh-CN" sz="1600" dirty="0">
                <a:latin typeface="方正舒体" panose="02010601030101010101" pitchFamily="2" charset="-122"/>
                <a:ea typeface="方正舒体" panose="02010601030101010101" pitchFamily="2" charset="-122"/>
              </a:rPr>
              <a:t>, P., Yang, F., Yan, C., Hong, Z., Zeng, X. and Zhou, D., 2017. An efficient Bayesian optimization approach for automated optimization of analog circuits. IEEE Transactions on Circuits and Systems I: Regular Papers, 65(6), pp.1954-1967.</a:t>
            </a:r>
            <a:endParaRPr lang="zh-CN" altLang="en-US" sz="1600" dirty="0">
              <a:latin typeface="方正舒体" panose="02010601030101010101" pitchFamily="2" charset="-122"/>
              <a:ea typeface="方正舒体" panose="02010601030101010101" pitchFamily="2" charset="-122"/>
            </a:endParaRPr>
          </a:p>
        </p:txBody>
      </p:sp>
      <p:pic>
        <p:nvPicPr>
          <p:cNvPr id="9" name="图片 8"/>
          <p:cNvPicPr>
            <a:picLocks noChangeAspect="1"/>
          </p:cNvPicPr>
          <p:nvPr/>
        </p:nvPicPr>
        <p:blipFill>
          <a:blip r:embed="rId2"/>
          <a:stretch>
            <a:fillRect/>
          </a:stretch>
        </p:blipFill>
        <p:spPr>
          <a:xfrm>
            <a:off x="588844" y="2633276"/>
            <a:ext cx="5721339" cy="2847426"/>
          </a:xfrm>
          <a:prstGeom prst="rect">
            <a:avLst/>
          </a:prstGeom>
        </p:spPr>
      </p:pic>
      <p:pic>
        <p:nvPicPr>
          <p:cNvPr id="11" name="图片 10"/>
          <p:cNvPicPr>
            <a:picLocks noChangeAspect="1"/>
          </p:cNvPicPr>
          <p:nvPr/>
        </p:nvPicPr>
        <p:blipFill>
          <a:blip r:embed="rId3"/>
          <a:stretch>
            <a:fillRect/>
          </a:stretch>
        </p:blipFill>
        <p:spPr>
          <a:xfrm>
            <a:off x="6033654" y="2633276"/>
            <a:ext cx="5919531" cy="3187884"/>
          </a:xfrm>
          <a:prstGeom prst="rect">
            <a:avLst/>
          </a:prstGeom>
        </p:spPr>
      </p:pic>
    </p:spTree>
    <p:extLst>
      <p:ext uri="{BB962C8B-B14F-4D97-AF65-F5344CB8AC3E}">
        <p14:creationId xmlns:p14="http://schemas.microsoft.com/office/powerpoint/2010/main" val="40511431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45670</TotalTime>
  <Words>360</Words>
  <Application>Microsoft Office PowerPoint</Application>
  <PresentationFormat>宽屏</PresentationFormat>
  <Paragraphs>85</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方正舒体</vt:lpstr>
      <vt:lpstr>黑体</vt:lpstr>
      <vt:lpstr>Arial</vt:lpstr>
      <vt:lpstr>Synopsys_2019</vt:lpstr>
      <vt:lpstr>ANALOG IC DESIGN AUTOMATION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CTS weekly</dc:title>
  <dc:creator>Kunfeng Ge</dc:creator>
  <cp:lastModifiedBy>路家林</cp:lastModifiedBy>
  <cp:revision>411</cp:revision>
  <dcterms:created xsi:type="dcterms:W3CDTF">2020-04-14T10:55:01Z</dcterms:created>
  <dcterms:modified xsi:type="dcterms:W3CDTF">2020-09-16T14:10:52Z</dcterms:modified>
</cp:coreProperties>
</file>