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256" r:id="rId2"/>
    <p:sldId id="478" r:id="rId3"/>
    <p:sldId id="480" r:id="rId4"/>
    <p:sldId id="479" r:id="rId5"/>
    <p:sldId id="482" r:id="rId6"/>
    <p:sldId id="483" r:id="rId7"/>
    <p:sldId id="484" r:id="rId8"/>
    <p:sldId id="485" r:id="rId9"/>
    <p:sldId id="486" r:id="rId10"/>
    <p:sldId id="487" r:id="rId11"/>
    <p:sldId id="488" r:id="rId12"/>
    <p:sldId id="481" r:id="rId13"/>
  </p:sldIdLst>
  <p:sldSz cx="12192000" cy="6858000"/>
  <p:notesSz cx="6858000" cy="91440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F5DE87-4CE2-4C09-A9A0-F9E0ADE90E85}" v="39" dt="2020-08-26T16:08:47.2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5693" autoAdjust="0"/>
  </p:normalViewPr>
  <p:slideViewPr>
    <p:cSldViewPr snapToGrid="0">
      <p:cViewPr varScale="1">
        <p:scale>
          <a:sx n="107" d="100"/>
          <a:sy n="107" d="100"/>
        </p:scale>
        <p:origin x="138" y="384"/>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41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9/18/2020</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9/18/2020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3.svg"/><Relationship Id="rId4" Type="http://schemas.openxmlformats.org/officeDocument/2006/relationships/tags" Target="../tags/tag12.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4.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5.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1.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0.xml"/><Relationship Id="rId7"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5" name="Picture 4">
            <a:extLst>
              <a:ext uri="{FF2B5EF4-FFF2-40B4-BE49-F238E27FC236}">
                <a16:creationId xmlns:a16="http://schemas.microsoft.com/office/drawing/2014/main" id="{77AAF269-FAF3-4093-8469-8EC0980C0624}"/>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10045587" y="453166"/>
            <a:ext cx="1689536" cy="54065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Box 4">
            <a:extLst>
              <a:ext uri="{FF2B5EF4-FFF2-40B4-BE49-F238E27FC236}">
                <a16:creationId xmlns:a16="http://schemas.microsoft.com/office/drawing/2014/main"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a:solidFill>
                  <a:schemeClr val="tx1">
                    <a:lumMod val="50000"/>
                    <a:lumOff val="50000"/>
                  </a:schemeClr>
                </a:solidFill>
              </a:rPr>
              <a:t>© 2019 Synopsys, Inc. </a:t>
            </a:r>
          </a:p>
        </p:txBody>
      </p:sp>
      <p:sp>
        <p:nvSpPr>
          <p:cNvPr id="6" name="TextBox 5">
            <a:extLst>
              <a:ext uri="{FF2B5EF4-FFF2-40B4-BE49-F238E27FC236}">
                <a16:creationId xmlns:a16="http://schemas.microsoft.com/office/drawing/2014/main"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26373" y="0"/>
            <a:ext cx="254000" cy="6858000"/>
          </a:xfrm>
          <a:prstGeom prst="rect">
            <a:avLst/>
          </a:prstGeom>
          <a:noFill/>
        </p:spPr>
        <p:txBody>
          <a:bodyPr vert="mongolianVert" wrap="none" lIns="91440" tIns="45720" rIns="91440" bIns="45720" rtlCol="0" anchor="ctr">
            <a:noAutofit/>
          </a:bodyPr>
          <a:lstStyle/>
          <a:p>
            <a:pPr algn="ctr"/>
            <a:r>
              <a:rPr lang="en-US" sz="9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2EAE53-1844-44B8-8350-B79CBC217C34}"/>
              </a:ext>
            </a:extLst>
          </p:cNvPr>
          <p:cNvPicPr>
            <a:picLocks noChangeAspect="1"/>
          </p:cNvPicPr>
          <p:nvPr userDrawn="1">
            <p:custDataLst>
              <p:tags r:id="rId1"/>
            </p:custDataLst>
          </p:nvPr>
        </p:nvPicPr>
        <p:blipFill>
          <a:blip r:embed="rId7"/>
          <a:stretch>
            <a:fillRect/>
          </a:stretch>
        </p:blipFill>
        <p:spPr>
          <a:xfrm>
            <a:off x="0" y="3909847"/>
            <a:ext cx="12192000" cy="2948153"/>
          </a:xfrm>
          <a:prstGeom prst="rect">
            <a:avLst/>
          </a:prstGeom>
        </p:spPr>
      </p:pic>
      <p:pic>
        <p:nvPicPr>
          <p:cNvPr id="9" name="Graphic 8">
            <a:extLst>
              <a:ext uri="{FF2B5EF4-FFF2-40B4-BE49-F238E27FC236}">
                <a16:creationId xmlns:a16="http://schemas.microsoft.com/office/drawing/2014/main" id="{8EA152CB-5E1A-4409-8D85-BFD2CBA0C46C}"/>
              </a:ext>
            </a:extLst>
          </p:cNvPr>
          <p:cNvPicPr>
            <a:picLocks noChangeAspect="1"/>
          </p:cNvPicPr>
          <p:nvPr userDrawn="1">
            <p:custDataLst>
              <p:tags r:id="rId2"/>
            </p:custDataLst>
          </p:nvPr>
        </p:nvPicPr>
        <p:blipFill>
          <a:blip r:embed="rId8">
            <a:extLst>
              <a:ext uri="{96DAC541-7B7A-43D3-8B79-37D633B846F1}">
                <asvg:svgBlip xmlns:asvg="http://schemas.microsoft.com/office/drawing/2016/SVG/main" r:embed="rId9"/>
              </a:ext>
            </a:extLst>
          </a:blip>
          <a:stretch>
            <a:fillRect/>
          </a:stretch>
        </p:blipFill>
        <p:spPr>
          <a:xfrm>
            <a:off x="9905927" y="453166"/>
            <a:ext cx="1829195" cy="584326"/>
          </a:xfrm>
          <a:prstGeom prst="rect">
            <a:avLst/>
          </a:prstGeom>
        </p:spPr>
      </p:pic>
      <p:sp>
        <p:nvSpPr>
          <p:cNvPr id="7" name="Do not remove" hidden="1">
            <a:extLst>
              <a:ext uri="{FF2B5EF4-FFF2-40B4-BE49-F238E27FC236}">
                <a16:creationId xmlns:a16="http://schemas.microsoft.com/office/drawing/2014/main" id="{FE90577B-ACE6-41C1-94CB-65E6AE88F932}"/>
              </a:ext>
            </a:extLst>
          </p:cNvPr>
          <p:cNvSpPr/>
          <p:nvPr userDrawn="1">
            <p:custDataLst>
              <p:tags r:id="rId3"/>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EF15B-A1F6-44A1-A3E0-C93B50AECB67}"/>
              </a:ext>
            </a:extLst>
          </p:cNvPr>
          <p:cNvSpPr>
            <a:spLocks noGrp="1"/>
          </p:cNvSpPr>
          <p:nvPr>
            <p:ph type="ctrTitle"/>
            <p:custDataLst>
              <p:tags r:id="rId4"/>
            </p:custDataLst>
          </p:nvPr>
        </p:nvSpPr>
        <p:spPr>
          <a:xfrm>
            <a:off x="456555" y="1147394"/>
            <a:ext cx="11278567" cy="1828800"/>
          </a:xfrm>
        </p:spPr>
        <p:txBody>
          <a:bodyPr anchor="b">
            <a:normAutofit/>
          </a:bodyPr>
          <a:lstStyle>
            <a:lvl1pPr algn="l">
              <a:defRPr sz="36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76E843E-996E-455B-A990-1D2E9F65C74B}"/>
              </a:ext>
            </a:extLst>
          </p:cNvPr>
          <p:cNvSpPr>
            <a:spLocks noGrp="1"/>
          </p:cNvSpPr>
          <p:nvPr>
            <p:ph type="subTitle" idx="1"/>
            <p:custDataLst>
              <p:tags r:id="rId5"/>
            </p:custDataLst>
          </p:nvPr>
        </p:nvSpPr>
        <p:spPr>
          <a:xfrm>
            <a:off x="456556" y="2982484"/>
            <a:ext cx="11278565" cy="990600"/>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6918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rm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rm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rm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a:solidFill>
                  <a:schemeClr val="tx1">
                    <a:lumMod val="50000"/>
                    <a:lumOff val="50000"/>
                  </a:schemeClr>
                </a:solidFill>
              </a:rPr>
              <a:t>© 2019 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457200" y="0"/>
            <a:ext cx="11277922" cy="100584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custDataLst>
              <p:tags r:id="rId19"/>
            </p:custDataLst>
          </p:nvPr>
        </p:nvSpPr>
        <p:spPr>
          <a:xfrm>
            <a:off x="456555" y="1554480"/>
            <a:ext cx="11278244" cy="4846320"/>
          </a:xfrm>
          <a:prstGeom prst="rect">
            <a:avLst/>
          </a:prstGeom>
        </p:spPr>
        <p:txBody>
          <a:bodyPr vert="horz" lIns="91440" tIns="45720" rIns="91440" bIns="45720" rtlCol="0">
            <a:normAutofit/>
          </a:bodyPr>
          <a:lstStyle/>
          <a:p>
            <a:pPr lvl="0"/>
            <a:r>
              <a:t>Edit Master text styles</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8" name="TextBox 7"/>
          <p:cNvSpPr txBox="1"/>
          <p:nvPr>
            <p:custDataLst>
              <p:tags r:id="rId20"/>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20</a:t>
            </a:r>
            <a:r>
              <a:rPr sz="800" dirty="0">
                <a:solidFill>
                  <a:schemeClr val="tx1">
                    <a:lumMod val="50000"/>
                    <a:lumOff val="50000"/>
                  </a:schemeClr>
                </a:solidFill>
              </a:rPr>
              <a:t> Synopsys, Inc. </a:t>
            </a:r>
          </a:p>
        </p:txBody>
      </p:sp>
      <p:sp>
        <p:nvSpPr>
          <p:cNvPr id="9" name="TextBox 8"/>
          <p:cNvSpPr txBox="1"/>
          <p:nvPr>
            <p:custDataLst>
              <p:tags r:id="rId21"/>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2"/>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3"/>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4"/>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 id="2147483676" r:id="rId3"/>
    <p:sldLayoutId id="2147483661" r:id="rId4"/>
    <p:sldLayoutId id="2147483678" r:id="rId5"/>
    <p:sldLayoutId id="2147483677" r:id="rId6"/>
    <p:sldLayoutId id="2147483679" r:id="rId7"/>
    <p:sldLayoutId id="2147483663" r:id="rId8"/>
    <p:sldLayoutId id="2147483669" r:id="rId9"/>
    <p:sldLayoutId id="2147483655" r:id="rId10"/>
    <p:sldLayoutId id="2147483662" r:id="rId11"/>
    <p:sldLayoutId id="2147483651" r:id="rId12"/>
    <p:sldLayoutId id="2147483671" r:id="rId13"/>
    <p:sldLayoutId id="2147483672" r:id="rId14"/>
    <p:sldLayoutId id="2147483659" r:id="rId15"/>
    <p:sldLayoutId id="2147483680" r:id="rId16"/>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67369E-50B9-489B-897C-533AB8D3484C}"/>
              </a:ext>
            </a:extLst>
          </p:cNvPr>
          <p:cNvSpPr>
            <a:spLocks noGrp="1"/>
          </p:cNvSpPr>
          <p:nvPr>
            <p:ph type="body" sz="quarter" idx="10"/>
          </p:nvPr>
        </p:nvSpPr>
        <p:spPr>
          <a:xfrm>
            <a:off x="456698" y="3970142"/>
            <a:ext cx="5524972" cy="731520"/>
          </a:xfrm>
        </p:spPr>
        <p:txBody>
          <a:bodyPr/>
          <a:lstStyle/>
          <a:p>
            <a:r>
              <a:rPr lang="en-US" altLang="zh-CN" dirty="0" err="1"/>
              <a:t>Jialin</a:t>
            </a:r>
            <a:r>
              <a:rPr lang="en-US" altLang="zh-CN" dirty="0"/>
              <a:t> Lu</a:t>
            </a:r>
            <a:endParaRPr lang="en-US" dirty="0"/>
          </a:p>
        </p:txBody>
      </p:sp>
      <p:sp>
        <p:nvSpPr>
          <p:cNvPr id="3" name="Text Placeholder 2">
            <a:extLst>
              <a:ext uri="{FF2B5EF4-FFF2-40B4-BE49-F238E27FC236}">
                <a16:creationId xmlns:a16="http://schemas.microsoft.com/office/drawing/2014/main" id="{A5EBE01D-DF7A-473D-BEB8-70441C30D261}"/>
              </a:ext>
            </a:extLst>
          </p:cNvPr>
          <p:cNvSpPr>
            <a:spLocks noGrp="1"/>
          </p:cNvSpPr>
          <p:nvPr>
            <p:ph type="body" sz="quarter" idx="11"/>
          </p:nvPr>
        </p:nvSpPr>
        <p:spPr>
          <a:xfrm>
            <a:off x="456698" y="4701662"/>
            <a:ext cx="5525117" cy="396815"/>
          </a:xfrm>
        </p:spPr>
        <p:txBody>
          <a:bodyPr/>
          <a:lstStyle/>
          <a:p>
            <a:r>
              <a:rPr lang="en-US" dirty="0"/>
              <a:t>2020/09/18</a:t>
            </a:r>
          </a:p>
        </p:txBody>
      </p:sp>
      <p:sp>
        <p:nvSpPr>
          <p:cNvPr id="5" name="Title 4">
            <a:extLst>
              <a:ext uri="{FF2B5EF4-FFF2-40B4-BE49-F238E27FC236}">
                <a16:creationId xmlns:a16="http://schemas.microsoft.com/office/drawing/2014/main" id="{10C6ABDF-DD93-4C4C-9BB7-04AF402B1BAA}"/>
              </a:ext>
            </a:extLst>
          </p:cNvPr>
          <p:cNvSpPr>
            <a:spLocks noGrp="1"/>
          </p:cNvSpPr>
          <p:nvPr>
            <p:ph type="ctrTitle"/>
          </p:nvPr>
        </p:nvSpPr>
        <p:spPr>
          <a:xfrm>
            <a:off x="342386" y="1059058"/>
            <a:ext cx="11278567" cy="1828800"/>
          </a:xfrm>
        </p:spPr>
        <p:txBody>
          <a:bodyPr/>
          <a:lstStyle/>
          <a:p>
            <a:r>
              <a:rPr lang="en-US" dirty="0"/>
              <a:t>ANALOG IC DESIGN AUTOMATION </a:t>
            </a:r>
          </a:p>
        </p:txBody>
      </p:sp>
    </p:spTree>
    <p:custDataLst>
      <p:tags r:id="rId1"/>
    </p:custDataLst>
    <p:extLst>
      <p:ext uri="{BB962C8B-B14F-4D97-AF65-F5344CB8AC3E}">
        <p14:creationId xmlns:p14="http://schemas.microsoft.com/office/powerpoint/2010/main" val="2006985083"/>
      </p:ext>
    </p:extLst>
  </p:cSld>
  <p:clrMapOvr>
    <a:masterClrMapping/>
  </p:clrMapOvr>
  <mc:AlternateContent xmlns:mc="http://schemas.openxmlformats.org/markup-compatibility/2006">
    <mc:Choice xmlns:p14="http://schemas.microsoft.com/office/powerpoint/2010/main" Requires="p14">
      <p:transition spd="slow" p14:dur="2000" advTm="18254"/>
    </mc:Choice>
    <mc:Fallback>
      <p:transition spd="slow" advTm="1825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6EDE4AE3-3249-4528-A6E6-1DBFA76A0354}"/>
              </a:ext>
            </a:extLst>
          </p:cNvPr>
          <p:cNvGrpSpPr>
            <a:grpSpLocks noChangeAspect="1"/>
          </p:cNvGrpSpPr>
          <p:nvPr/>
        </p:nvGrpSpPr>
        <p:grpSpPr>
          <a:xfrm>
            <a:off x="0" y="333051"/>
            <a:ext cx="11953185" cy="668656"/>
            <a:chOff x="0" y="3083685"/>
            <a:chExt cx="11953185" cy="668656"/>
          </a:xfrm>
        </p:grpSpPr>
        <p:sp>
          <p:nvSpPr>
            <p:cNvPr id="3" name="Freeform: Shape 11">
              <a:extLst>
                <a:ext uri="{FF2B5EF4-FFF2-40B4-BE49-F238E27FC236}">
                  <a16:creationId xmlns:a16="http://schemas.microsoft.com/office/drawing/2014/main"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4" name="Title 3">
              <a:extLst>
                <a:ext uri="{FF2B5EF4-FFF2-40B4-BE49-F238E27FC236}">
                  <a16:creationId xmlns:a16="http://schemas.microsoft.com/office/drawing/2014/main"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5. Automatic layout generation</a:t>
              </a:r>
            </a:p>
          </p:txBody>
        </p:sp>
      </p:grpSp>
      <p:sp>
        <p:nvSpPr>
          <p:cNvPr id="6" name="文本框 5"/>
          <p:cNvSpPr txBox="1"/>
          <p:nvPr/>
        </p:nvSpPr>
        <p:spPr>
          <a:xfrm>
            <a:off x="349164" y="1261109"/>
            <a:ext cx="11780190"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1400" i="1" dirty="0">
                <a:latin typeface="方正舒体" panose="02010601030101010101" pitchFamily="2" charset="-122"/>
                <a:ea typeface="方正舒体" panose="02010601030101010101" pitchFamily="2" charset="-122"/>
              </a:rPr>
              <a:t>Chang, E., Han, J., </a:t>
            </a:r>
            <a:r>
              <a:rPr lang="en-US" altLang="zh-CN" sz="1400" i="1" dirty="0" err="1">
                <a:latin typeface="方正舒体" panose="02010601030101010101" pitchFamily="2" charset="-122"/>
                <a:ea typeface="方正舒体" panose="02010601030101010101" pitchFamily="2" charset="-122"/>
              </a:rPr>
              <a:t>Bae</a:t>
            </a:r>
            <a:r>
              <a:rPr lang="en-US" altLang="zh-CN" sz="1400" i="1" dirty="0">
                <a:latin typeface="方正舒体" panose="02010601030101010101" pitchFamily="2" charset="-122"/>
                <a:ea typeface="方正舒体" panose="02010601030101010101" pitchFamily="2" charset="-122"/>
              </a:rPr>
              <a:t>, W., Wang, Z., </a:t>
            </a:r>
            <a:r>
              <a:rPr lang="en-US" altLang="zh-CN" sz="1400" i="1" dirty="0" err="1">
                <a:latin typeface="方正舒体" panose="02010601030101010101" pitchFamily="2" charset="-122"/>
                <a:ea typeface="方正舒体" panose="02010601030101010101" pitchFamily="2" charset="-122"/>
              </a:rPr>
              <a:t>Narevsky</a:t>
            </a:r>
            <a:r>
              <a:rPr lang="en-US" altLang="zh-CN" sz="1400" i="1" dirty="0">
                <a:latin typeface="方正舒体" panose="02010601030101010101" pitchFamily="2" charset="-122"/>
                <a:ea typeface="方正舒体" panose="02010601030101010101" pitchFamily="2" charset="-122"/>
              </a:rPr>
              <a:t>, N., </a:t>
            </a:r>
            <a:r>
              <a:rPr lang="en-US" altLang="zh-CN" sz="1400" i="1" dirty="0" err="1">
                <a:latin typeface="方正舒体" panose="02010601030101010101" pitchFamily="2" charset="-122"/>
                <a:ea typeface="方正舒体" panose="02010601030101010101" pitchFamily="2" charset="-122"/>
              </a:rPr>
              <a:t>NikoliC</a:t>
            </a:r>
            <a:r>
              <a:rPr lang="en-US" altLang="zh-CN" sz="1400" i="1" dirty="0">
                <a:latin typeface="方正舒体" panose="02010601030101010101" pitchFamily="2" charset="-122"/>
                <a:ea typeface="方正舒体" panose="02010601030101010101" pitchFamily="2" charset="-122"/>
              </a:rPr>
              <a:t>, B. and </a:t>
            </a:r>
            <a:r>
              <a:rPr lang="en-US" altLang="zh-CN" sz="1400" i="1" dirty="0" err="1">
                <a:latin typeface="方正舒体" panose="02010601030101010101" pitchFamily="2" charset="-122"/>
                <a:ea typeface="方正舒体" panose="02010601030101010101" pitchFamily="2" charset="-122"/>
              </a:rPr>
              <a:t>Alon</a:t>
            </a:r>
            <a:r>
              <a:rPr lang="en-US" altLang="zh-CN" sz="1400" i="1" dirty="0">
                <a:latin typeface="方正舒体" panose="02010601030101010101" pitchFamily="2" charset="-122"/>
                <a:ea typeface="方正舒体" panose="02010601030101010101" pitchFamily="2" charset="-122"/>
              </a:rPr>
              <a:t>, E., 2018, April. BAG2: A process-portable framework for generator-based AMS circuit design. In 2018 IEEE Custom Integrated Circuits Conference (CICC) (pp. 1-8). IEEE</a:t>
            </a:r>
            <a:endParaRPr lang="zh-CN" altLang="en-US" sz="1400" i="1" dirty="0"/>
          </a:p>
        </p:txBody>
      </p:sp>
      <p:pic>
        <p:nvPicPr>
          <p:cNvPr id="9" name="图片 8"/>
          <p:cNvPicPr>
            <a:picLocks noChangeAspect="1"/>
          </p:cNvPicPr>
          <p:nvPr/>
        </p:nvPicPr>
        <p:blipFill>
          <a:blip r:embed="rId2"/>
          <a:stretch>
            <a:fillRect/>
          </a:stretch>
        </p:blipFill>
        <p:spPr>
          <a:xfrm>
            <a:off x="2598266" y="2043731"/>
            <a:ext cx="6397453" cy="4278551"/>
          </a:xfrm>
          <a:prstGeom prst="rect">
            <a:avLst/>
          </a:prstGeom>
        </p:spPr>
      </p:pic>
    </p:spTree>
    <p:extLst>
      <p:ext uri="{BB962C8B-B14F-4D97-AF65-F5344CB8AC3E}">
        <p14:creationId xmlns:p14="http://schemas.microsoft.com/office/powerpoint/2010/main" val="2997331417"/>
      </p:ext>
    </p:extLst>
  </p:cSld>
  <p:clrMapOvr>
    <a:masterClrMapping/>
  </p:clrMapOvr>
  <mc:AlternateContent xmlns:mc="http://schemas.openxmlformats.org/markup-compatibility/2006">
    <mc:Choice xmlns:p14="http://schemas.microsoft.com/office/powerpoint/2010/main" Requires="p14">
      <p:transition spd="slow" p14:dur="2000" advTm="142180"/>
    </mc:Choice>
    <mc:Fallback>
      <p:transition spd="slow" advTm="14218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6EDE4AE3-3249-4528-A6E6-1DBFA76A0354}"/>
              </a:ext>
            </a:extLst>
          </p:cNvPr>
          <p:cNvGrpSpPr>
            <a:grpSpLocks noChangeAspect="1"/>
          </p:cNvGrpSpPr>
          <p:nvPr/>
        </p:nvGrpSpPr>
        <p:grpSpPr>
          <a:xfrm>
            <a:off x="0" y="333051"/>
            <a:ext cx="11953185" cy="668656"/>
            <a:chOff x="0" y="3083685"/>
            <a:chExt cx="11953185" cy="668656"/>
          </a:xfrm>
        </p:grpSpPr>
        <p:sp>
          <p:nvSpPr>
            <p:cNvPr id="3" name="Freeform: Shape 11">
              <a:extLst>
                <a:ext uri="{FF2B5EF4-FFF2-40B4-BE49-F238E27FC236}">
                  <a16:creationId xmlns:a16="http://schemas.microsoft.com/office/drawing/2014/main"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4" name="Title 3">
              <a:extLst>
                <a:ext uri="{FF2B5EF4-FFF2-40B4-BE49-F238E27FC236}">
                  <a16:creationId xmlns:a16="http://schemas.microsoft.com/office/drawing/2014/main"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5. Automatic layout generation</a:t>
              </a:r>
            </a:p>
          </p:txBody>
        </p:sp>
      </p:grpSp>
      <p:pic>
        <p:nvPicPr>
          <p:cNvPr id="5" name="Picture 4">
            <a:extLst>
              <a:ext uri="{FF2B5EF4-FFF2-40B4-BE49-F238E27FC236}">
                <a16:creationId xmlns:a16="http://schemas.microsoft.com/office/drawing/2014/main" id="{414B1FC8-D35E-4151-B680-7437208D3F32}"/>
              </a:ext>
            </a:extLst>
          </p:cNvPr>
          <p:cNvPicPr>
            <a:picLocks noChangeAspect="1"/>
          </p:cNvPicPr>
          <p:nvPr/>
        </p:nvPicPr>
        <p:blipFill>
          <a:blip r:embed="rId2"/>
          <a:stretch>
            <a:fillRect/>
          </a:stretch>
        </p:blipFill>
        <p:spPr>
          <a:xfrm>
            <a:off x="284349" y="2775656"/>
            <a:ext cx="6250921" cy="3298531"/>
          </a:xfrm>
          <a:prstGeom prst="rect">
            <a:avLst/>
          </a:prstGeom>
        </p:spPr>
      </p:pic>
      <p:pic>
        <p:nvPicPr>
          <p:cNvPr id="7" name="Picture 6">
            <a:extLst>
              <a:ext uri="{FF2B5EF4-FFF2-40B4-BE49-F238E27FC236}">
                <a16:creationId xmlns:a16="http://schemas.microsoft.com/office/drawing/2014/main" id="{3CF5AC70-35FE-485F-9358-818ABB869468}"/>
              </a:ext>
            </a:extLst>
          </p:cNvPr>
          <p:cNvPicPr>
            <a:picLocks noChangeAspect="1"/>
          </p:cNvPicPr>
          <p:nvPr/>
        </p:nvPicPr>
        <p:blipFill>
          <a:blip r:embed="rId3"/>
          <a:stretch>
            <a:fillRect/>
          </a:stretch>
        </p:blipFill>
        <p:spPr>
          <a:xfrm>
            <a:off x="7062788" y="2178423"/>
            <a:ext cx="3825088" cy="4196042"/>
          </a:xfrm>
          <a:prstGeom prst="rect">
            <a:avLst/>
          </a:prstGeom>
        </p:spPr>
      </p:pic>
      <p:sp>
        <p:nvSpPr>
          <p:cNvPr id="8" name="TextBox 7">
            <a:extLst>
              <a:ext uri="{FF2B5EF4-FFF2-40B4-BE49-F238E27FC236}">
                <a16:creationId xmlns:a16="http://schemas.microsoft.com/office/drawing/2014/main" id="{4221F946-D28B-4335-86A2-DBE62F205A0E}"/>
              </a:ext>
            </a:extLst>
          </p:cNvPr>
          <p:cNvSpPr txBox="1"/>
          <p:nvPr/>
        </p:nvSpPr>
        <p:spPr>
          <a:xfrm>
            <a:off x="658826" y="1365461"/>
            <a:ext cx="10874348" cy="523220"/>
          </a:xfrm>
          <a:prstGeom prst="rect">
            <a:avLst/>
          </a:prstGeom>
          <a:noFill/>
        </p:spPr>
        <p:txBody>
          <a:bodyPr wrap="square" rtlCol="0">
            <a:spAutoFit/>
          </a:bodyPr>
          <a:lstStyle/>
          <a:p>
            <a:r>
              <a:rPr lang="en-US" sz="1400" i="1" dirty="0">
                <a:ea typeface="方正舒体" panose="02010601030101010101" pitchFamily="2" charset="-122"/>
              </a:rPr>
              <a:t>Xu, </a:t>
            </a:r>
            <a:r>
              <a:rPr lang="en-US" sz="1400" i="1" dirty="0" err="1">
                <a:ea typeface="方正舒体" panose="02010601030101010101" pitchFamily="2" charset="-122"/>
              </a:rPr>
              <a:t>Biying</a:t>
            </a:r>
            <a:r>
              <a:rPr lang="en-US" sz="1400" i="1" dirty="0">
                <a:ea typeface="方正舒体" panose="02010601030101010101" pitchFamily="2" charset="-122"/>
              </a:rPr>
              <a:t>, et al. "MAGICAL: Toward Fully Automated Analog IC Layout Leveraging Human and Machine Intelligence." 2019 IEEE/ACM International Conference on Computer-Aided Design (ICCAD). IEEE, 2019.</a:t>
            </a:r>
          </a:p>
        </p:txBody>
      </p:sp>
    </p:spTree>
    <p:extLst>
      <p:ext uri="{BB962C8B-B14F-4D97-AF65-F5344CB8AC3E}">
        <p14:creationId xmlns:p14="http://schemas.microsoft.com/office/powerpoint/2010/main" val="3657222017"/>
      </p:ext>
    </p:extLst>
  </p:cSld>
  <p:clrMapOvr>
    <a:masterClrMapping/>
  </p:clrMapOvr>
  <mc:AlternateContent xmlns:mc="http://schemas.openxmlformats.org/markup-compatibility/2006">
    <mc:Choice xmlns:p14="http://schemas.microsoft.com/office/powerpoint/2010/main" Requires="p14">
      <p:transition spd="slow" p14:dur="2000" advTm="142180"/>
    </mc:Choice>
    <mc:Fallback>
      <p:transition spd="slow" advTm="14218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2281077"/>
      </p:ext>
    </p:extLst>
  </p:cSld>
  <p:clrMapOvr>
    <a:masterClrMapping/>
  </p:clrMapOvr>
  <mc:AlternateContent xmlns:mc="http://schemas.openxmlformats.org/markup-compatibility/2006">
    <mc:Choice xmlns:p14="http://schemas.microsoft.com/office/powerpoint/2010/main" Requires="p14">
      <p:transition spd="slow" p14:dur="2000" advTm="3092"/>
    </mc:Choice>
    <mc:Fallback>
      <p:transition spd="slow" advTm="309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94578A-2CFF-4558-A847-7353CF139CA7}"/>
              </a:ext>
            </a:extLst>
          </p:cNvPr>
          <p:cNvSpPr/>
          <p:nvPr/>
        </p:nvSpPr>
        <p:spPr>
          <a:xfrm>
            <a:off x="961697" y="1425280"/>
            <a:ext cx="4585678" cy="2356597"/>
          </a:xfrm>
          <a:prstGeom prst="rect">
            <a:avLst/>
          </a:prstGeom>
          <a:solidFill>
            <a:srgbClr val="FCAF1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noAutofit/>
          </a:bodyPr>
          <a:lstStyle/>
          <a:p>
            <a:pPr marL="54864" lvl="0" indent="-58738">
              <a:defRPr/>
            </a:pPr>
            <a:r>
              <a:rPr lang="en-US" b="1" cap="all" dirty="0">
                <a:solidFill>
                  <a:schemeClr val="bg2"/>
                </a:solidFill>
              </a:rPr>
              <a:t>Name</a:t>
            </a:r>
          </a:p>
          <a:p>
            <a:pPr marL="54864" lvl="0" indent="-58738">
              <a:defRPr/>
            </a:pPr>
            <a:endParaRPr lang="en-US" b="1" cap="all" dirty="0">
              <a:solidFill>
                <a:schemeClr val="bg2"/>
              </a:solidFill>
            </a:endParaRPr>
          </a:p>
          <a:p>
            <a:pPr marL="54864" lvl="0" indent="-58738">
              <a:defRPr/>
            </a:pPr>
            <a:r>
              <a:rPr lang="en-US" altLang="zh-CN" b="1" cap="all" dirty="0">
                <a:solidFill>
                  <a:schemeClr val="bg2"/>
                </a:solidFill>
              </a:rPr>
              <a:t>Jialin </a:t>
            </a:r>
            <a:r>
              <a:rPr lang="en-US" altLang="zh-CN" b="1" cap="all" dirty="0" err="1">
                <a:solidFill>
                  <a:schemeClr val="bg2"/>
                </a:solidFill>
              </a:rPr>
              <a:t>lu</a:t>
            </a:r>
            <a:endParaRPr lang="en-US" dirty="0">
              <a:solidFill>
                <a:schemeClr val="bg2"/>
              </a:solidFill>
            </a:endParaRPr>
          </a:p>
        </p:txBody>
      </p:sp>
      <p:sp>
        <p:nvSpPr>
          <p:cNvPr id="6" name="Rectangle 5">
            <a:extLst>
              <a:ext uri="{FF2B5EF4-FFF2-40B4-BE49-F238E27FC236}">
                <a16:creationId xmlns:a16="http://schemas.microsoft.com/office/drawing/2014/main" id="{BD532384-BCA9-4351-A8FD-F16698EC7C81}"/>
              </a:ext>
            </a:extLst>
          </p:cNvPr>
          <p:cNvSpPr/>
          <p:nvPr/>
        </p:nvSpPr>
        <p:spPr>
          <a:xfrm>
            <a:off x="5840226" y="1425279"/>
            <a:ext cx="4817264" cy="2356597"/>
          </a:xfrm>
          <a:prstGeom prst="rect">
            <a:avLst/>
          </a:prstGeom>
          <a:solidFill>
            <a:srgbClr val="34BB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noAutofit/>
          </a:bodyPr>
          <a:lstStyle/>
          <a:p>
            <a:pPr marL="54864" lvl="0" indent="-58738">
              <a:defRPr/>
            </a:pPr>
            <a:r>
              <a:rPr lang="en-US" b="1" cap="all" dirty="0">
                <a:solidFill>
                  <a:schemeClr val="bg2"/>
                </a:solidFill>
              </a:rPr>
              <a:t>University</a:t>
            </a:r>
          </a:p>
          <a:p>
            <a:pPr marL="54864" lvl="0" indent="-58738">
              <a:defRPr/>
            </a:pPr>
            <a:endParaRPr lang="en-US" b="1" cap="all" dirty="0">
              <a:solidFill>
                <a:schemeClr val="bg2"/>
              </a:solidFill>
            </a:endParaRPr>
          </a:p>
          <a:p>
            <a:pPr marL="54864" lvl="0" indent="-58738">
              <a:defRPr/>
            </a:pPr>
            <a:r>
              <a:rPr lang="en-US" b="1" cap="all" dirty="0">
                <a:solidFill>
                  <a:schemeClr val="bg2"/>
                </a:solidFill>
              </a:rPr>
              <a:t>Fudan University</a:t>
            </a:r>
            <a:endParaRPr lang="en-US" dirty="0">
              <a:solidFill>
                <a:schemeClr val="bg2"/>
              </a:solidFill>
            </a:endParaRPr>
          </a:p>
        </p:txBody>
      </p:sp>
      <p:sp>
        <p:nvSpPr>
          <p:cNvPr id="7" name="Rectangle 6">
            <a:extLst>
              <a:ext uri="{FF2B5EF4-FFF2-40B4-BE49-F238E27FC236}">
                <a16:creationId xmlns:a16="http://schemas.microsoft.com/office/drawing/2014/main" id="{EC984B43-57DE-4AD7-8B42-090271BC92CB}"/>
              </a:ext>
            </a:extLst>
          </p:cNvPr>
          <p:cNvSpPr/>
          <p:nvPr/>
        </p:nvSpPr>
        <p:spPr>
          <a:xfrm>
            <a:off x="961697" y="3951436"/>
            <a:ext cx="4585678" cy="23565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noAutofit/>
          </a:bodyPr>
          <a:lstStyle/>
          <a:p>
            <a:pPr marL="54864" lvl="0" indent="-58738">
              <a:defRPr/>
            </a:pPr>
            <a:r>
              <a:rPr lang="en-US" b="1" cap="all" dirty="0">
                <a:solidFill>
                  <a:schemeClr val="bg2"/>
                </a:solidFill>
              </a:rPr>
              <a:t>Degree and major</a:t>
            </a:r>
          </a:p>
          <a:p>
            <a:pPr marL="54864" lvl="0" indent="-58738">
              <a:defRPr/>
            </a:pPr>
            <a:endParaRPr lang="en-US" b="1" cap="all" dirty="0">
              <a:solidFill>
                <a:schemeClr val="bg2"/>
              </a:solidFill>
            </a:endParaRPr>
          </a:p>
          <a:p>
            <a:pPr marL="54864" lvl="0" indent="-58738">
              <a:defRPr/>
            </a:pPr>
            <a:r>
              <a:rPr lang="en-US" b="1" cap="all" dirty="0" err="1">
                <a:solidFill>
                  <a:schemeClr val="bg2"/>
                </a:solidFill>
              </a:rPr>
              <a:t>P</a:t>
            </a:r>
            <a:r>
              <a:rPr lang="en-US" altLang="zh-CN" b="1" cap="all" dirty="0" err="1">
                <a:solidFill>
                  <a:schemeClr val="bg2"/>
                </a:solidFill>
              </a:rPr>
              <a:t>h</a:t>
            </a:r>
            <a:r>
              <a:rPr lang="en-US" b="1" cap="all" dirty="0" err="1">
                <a:solidFill>
                  <a:schemeClr val="bg2"/>
                </a:solidFill>
              </a:rPr>
              <a:t>d</a:t>
            </a:r>
            <a:r>
              <a:rPr lang="en-US" b="1" cap="all" dirty="0">
                <a:solidFill>
                  <a:schemeClr val="bg2"/>
                </a:solidFill>
              </a:rPr>
              <a:t> first year, ME</a:t>
            </a:r>
            <a:endParaRPr lang="en-US" dirty="0">
              <a:solidFill>
                <a:schemeClr val="bg2"/>
              </a:solidFill>
            </a:endParaRPr>
          </a:p>
        </p:txBody>
      </p:sp>
      <p:sp>
        <p:nvSpPr>
          <p:cNvPr id="8" name="Rectangle 7">
            <a:extLst>
              <a:ext uri="{FF2B5EF4-FFF2-40B4-BE49-F238E27FC236}">
                <a16:creationId xmlns:a16="http://schemas.microsoft.com/office/drawing/2014/main" id="{DAC093DD-F690-4EAA-83FE-14E4A4E8EDA8}"/>
              </a:ext>
            </a:extLst>
          </p:cNvPr>
          <p:cNvSpPr/>
          <p:nvPr/>
        </p:nvSpPr>
        <p:spPr>
          <a:xfrm>
            <a:off x="5840226" y="3951436"/>
            <a:ext cx="4817264" cy="2356597"/>
          </a:xfrm>
          <a:prstGeom prst="rect">
            <a:avLst/>
          </a:prstGeom>
          <a:solidFill>
            <a:srgbClr val="95D60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noAutofit/>
          </a:bodyPr>
          <a:lstStyle/>
          <a:p>
            <a:pPr marL="54864" lvl="0" indent="-58738">
              <a:defRPr/>
            </a:pPr>
            <a:r>
              <a:rPr lang="en-US" b="1" cap="all" dirty="0">
                <a:solidFill>
                  <a:schemeClr val="bg2"/>
                </a:solidFill>
              </a:rPr>
              <a:t>Research interests</a:t>
            </a:r>
          </a:p>
          <a:p>
            <a:pPr marL="54864" lvl="0" indent="-58738">
              <a:defRPr/>
            </a:pPr>
            <a:endParaRPr lang="en-US" b="1" cap="all" dirty="0">
              <a:solidFill>
                <a:schemeClr val="bg2"/>
              </a:solidFill>
            </a:endParaRPr>
          </a:p>
          <a:p>
            <a:pPr marL="54864" lvl="0" indent="-58738">
              <a:defRPr/>
            </a:pPr>
            <a:r>
              <a:rPr lang="en-US" b="1" cap="all" dirty="0">
                <a:solidFill>
                  <a:schemeClr val="bg2"/>
                </a:solidFill>
              </a:rPr>
              <a:t>Machine learning</a:t>
            </a:r>
          </a:p>
          <a:p>
            <a:pPr marL="54864" lvl="0" indent="-58738">
              <a:defRPr/>
            </a:pPr>
            <a:r>
              <a:rPr lang="en-US" b="1" cap="all" dirty="0">
                <a:solidFill>
                  <a:schemeClr val="bg2"/>
                </a:solidFill>
              </a:rPr>
              <a:t>Circuit optimization</a:t>
            </a:r>
            <a:endParaRPr lang="en-US" dirty="0">
              <a:solidFill>
                <a:schemeClr val="bg2"/>
              </a:solidFill>
            </a:endParaRPr>
          </a:p>
        </p:txBody>
      </p:sp>
      <p:grpSp>
        <p:nvGrpSpPr>
          <p:cNvPr id="11" name="Group 10">
            <a:extLst>
              <a:ext uri="{FF2B5EF4-FFF2-40B4-BE49-F238E27FC236}">
                <a16:creationId xmlns:a16="http://schemas.microsoft.com/office/drawing/2014/main" id="{6EDE4AE3-3249-4528-A6E6-1DBFA76A0354}"/>
              </a:ext>
            </a:extLst>
          </p:cNvPr>
          <p:cNvGrpSpPr>
            <a:grpSpLocks noChangeAspect="1"/>
          </p:cNvGrpSpPr>
          <p:nvPr/>
        </p:nvGrpSpPr>
        <p:grpSpPr>
          <a:xfrm>
            <a:off x="0" y="333051"/>
            <a:ext cx="11953185" cy="668656"/>
            <a:chOff x="0" y="3083685"/>
            <a:chExt cx="11953185" cy="668656"/>
          </a:xfrm>
        </p:grpSpPr>
        <p:sp>
          <p:nvSpPr>
            <p:cNvPr id="12" name="Freeform: Shape 11">
              <a:extLst>
                <a:ext uri="{FF2B5EF4-FFF2-40B4-BE49-F238E27FC236}">
                  <a16:creationId xmlns:a16="http://schemas.microsoft.com/office/drawing/2014/main"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13" name="Title 3">
              <a:extLst>
                <a:ext uri="{FF2B5EF4-FFF2-40B4-BE49-F238E27FC236}">
                  <a16:creationId xmlns:a16="http://schemas.microsoft.com/office/drawing/2014/main"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0. Self-Introduction</a:t>
              </a:r>
            </a:p>
          </p:txBody>
        </p:sp>
      </p:grpSp>
    </p:spTree>
    <p:extLst>
      <p:ext uri="{BB962C8B-B14F-4D97-AF65-F5344CB8AC3E}">
        <p14:creationId xmlns:p14="http://schemas.microsoft.com/office/powerpoint/2010/main" val="3426156194"/>
      </p:ext>
    </p:extLst>
  </p:cSld>
  <p:clrMapOvr>
    <a:masterClrMapping/>
  </p:clrMapOvr>
  <mc:AlternateContent xmlns:mc="http://schemas.openxmlformats.org/markup-compatibility/2006">
    <mc:Choice xmlns:p14="http://schemas.microsoft.com/office/powerpoint/2010/main" Requires="p14">
      <p:transition spd="slow" p14:dur="2000" advTm="13513"/>
    </mc:Choice>
    <mc:Fallback>
      <p:transition spd="slow" advTm="1351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6EDE4AE3-3249-4528-A6E6-1DBFA76A0354}"/>
              </a:ext>
            </a:extLst>
          </p:cNvPr>
          <p:cNvGrpSpPr>
            <a:grpSpLocks noChangeAspect="1"/>
          </p:cNvGrpSpPr>
          <p:nvPr/>
        </p:nvGrpSpPr>
        <p:grpSpPr>
          <a:xfrm>
            <a:off x="0" y="333051"/>
            <a:ext cx="11953185" cy="668656"/>
            <a:chOff x="0" y="3083685"/>
            <a:chExt cx="11953185" cy="668656"/>
          </a:xfrm>
        </p:grpSpPr>
        <p:sp>
          <p:nvSpPr>
            <p:cNvPr id="3" name="Freeform: Shape 11">
              <a:extLst>
                <a:ext uri="{FF2B5EF4-FFF2-40B4-BE49-F238E27FC236}">
                  <a16:creationId xmlns:a16="http://schemas.microsoft.com/office/drawing/2014/main"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4" name="Title 3">
              <a:extLst>
                <a:ext uri="{FF2B5EF4-FFF2-40B4-BE49-F238E27FC236}">
                  <a16:creationId xmlns:a16="http://schemas.microsoft.com/office/drawing/2014/main"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1. Why We Talk About Analog Design Automation?</a:t>
              </a:r>
            </a:p>
          </p:txBody>
        </p:sp>
      </p:grpSp>
      <p:sp>
        <p:nvSpPr>
          <p:cNvPr id="5" name="文本框 4"/>
          <p:cNvSpPr txBox="1"/>
          <p:nvPr/>
        </p:nvSpPr>
        <p:spPr>
          <a:xfrm>
            <a:off x="839655" y="1729945"/>
            <a:ext cx="3247107" cy="1138773"/>
          </a:xfrm>
          <a:prstGeom prst="rect">
            <a:avLst/>
          </a:prstGeom>
          <a:noFill/>
        </p:spPr>
        <p:txBody>
          <a:bodyPr wrap="none" rtlCol="0">
            <a:spAutoFit/>
          </a:bodyPr>
          <a:lstStyle/>
          <a:p>
            <a:pPr algn="l"/>
            <a:r>
              <a:rPr lang="en-US" altLang="zh-CN" sz="2800" i="1" dirty="0"/>
              <a:t>Analog V.S. Digital</a:t>
            </a:r>
          </a:p>
          <a:p>
            <a:pPr marL="342900" indent="-342900">
              <a:buFont typeface="Arial" panose="020B0604020202020204" pitchFamily="34" charset="0"/>
              <a:buChar char="•"/>
            </a:pPr>
            <a:r>
              <a:rPr lang="en-US" altLang="zh-CN" sz="2000" dirty="0"/>
              <a:t>More target to trade off</a:t>
            </a:r>
          </a:p>
          <a:p>
            <a:pPr marL="342900" indent="-342900">
              <a:buFont typeface="Arial" panose="020B0604020202020204" pitchFamily="34" charset="0"/>
              <a:buChar char="•"/>
            </a:pPr>
            <a:r>
              <a:rPr lang="en-US" altLang="zh-CN" sz="2000" dirty="0"/>
              <a:t>Complex behavior</a:t>
            </a:r>
            <a:endParaRPr lang="zh-CN" altLang="en-US" sz="2000" dirty="0"/>
          </a:p>
        </p:txBody>
      </p:sp>
      <p:sp>
        <p:nvSpPr>
          <p:cNvPr id="6" name="下箭头 5"/>
          <p:cNvSpPr/>
          <p:nvPr/>
        </p:nvSpPr>
        <p:spPr>
          <a:xfrm>
            <a:off x="1884905" y="3117167"/>
            <a:ext cx="484632" cy="97840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CN" altLang="en-US" sz="1800"/>
          </a:p>
        </p:txBody>
      </p:sp>
      <p:sp>
        <p:nvSpPr>
          <p:cNvPr id="7" name="文本框 6"/>
          <p:cNvSpPr txBox="1"/>
          <p:nvPr/>
        </p:nvSpPr>
        <p:spPr>
          <a:xfrm>
            <a:off x="839655" y="4344024"/>
            <a:ext cx="6487930" cy="1015663"/>
          </a:xfrm>
          <a:prstGeom prst="rect">
            <a:avLst/>
          </a:prstGeom>
          <a:noFill/>
        </p:spPr>
        <p:txBody>
          <a:bodyPr wrap="none" rtlCol="0">
            <a:spAutoFit/>
          </a:bodyPr>
          <a:lstStyle/>
          <a:p>
            <a:pPr marL="342900" indent="-342900">
              <a:buFont typeface="Arial" panose="020B0604020202020204" pitchFamily="34" charset="0"/>
              <a:buChar char="•"/>
            </a:pPr>
            <a:r>
              <a:rPr lang="en-US" altLang="zh-CN" sz="2000" dirty="0"/>
              <a:t>Highly dependent on designer experience</a:t>
            </a:r>
          </a:p>
          <a:p>
            <a:pPr marL="342900" indent="-342900">
              <a:buFont typeface="Arial" panose="020B0604020202020204" pitchFamily="34" charset="0"/>
              <a:buChar char="•"/>
            </a:pPr>
            <a:r>
              <a:rPr lang="en-US" altLang="zh-CN" sz="2000" dirty="0"/>
              <a:t>Time and money consuming </a:t>
            </a:r>
          </a:p>
          <a:p>
            <a:pPr marL="342900" indent="-342900">
              <a:buFont typeface="Arial" panose="020B0604020202020204" pitchFamily="34" charset="0"/>
              <a:buChar char="•"/>
            </a:pPr>
            <a:r>
              <a:rPr lang="en-US" altLang="zh-CN" sz="2000" dirty="0"/>
              <a:t>EDA tools can only focus on simulation &amp; verification</a:t>
            </a:r>
            <a:endParaRPr lang="zh-CN" altLang="en-US" sz="2000" dirty="0"/>
          </a:p>
        </p:txBody>
      </p:sp>
      <p:sp>
        <p:nvSpPr>
          <p:cNvPr id="8" name="文本框 7"/>
          <p:cNvSpPr txBox="1"/>
          <p:nvPr/>
        </p:nvSpPr>
        <p:spPr>
          <a:xfrm>
            <a:off x="7672846" y="1729944"/>
            <a:ext cx="4280339" cy="1138773"/>
          </a:xfrm>
          <a:prstGeom prst="rect">
            <a:avLst/>
          </a:prstGeom>
          <a:noFill/>
        </p:spPr>
        <p:txBody>
          <a:bodyPr wrap="none" rtlCol="0">
            <a:spAutoFit/>
          </a:bodyPr>
          <a:lstStyle/>
          <a:p>
            <a:pPr algn="l"/>
            <a:r>
              <a:rPr lang="en-US" altLang="zh-CN" sz="2800" i="1" dirty="0"/>
              <a:t>Before V.S. Now</a:t>
            </a:r>
          </a:p>
          <a:p>
            <a:pPr marL="342900" indent="-342900" algn="l">
              <a:buFont typeface="Arial" panose="020B0604020202020204" pitchFamily="34" charset="0"/>
              <a:buChar char="•"/>
            </a:pPr>
            <a:r>
              <a:rPr lang="en-US" altLang="zh-CN" sz="2000" dirty="0"/>
              <a:t>Machine learning</a:t>
            </a:r>
          </a:p>
          <a:p>
            <a:pPr marL="342900" indent="-342900">
              <a:buFont typeface="Arial" panose="020B0604020202020204" pitchFamily="34" charset="0"/>
              <a:buChar char="•"/>
            </a:pPr>
            <a:r>
              <a:rPr lang="en-US" altLang="zh-CN" sz="2000" dirty="0"/>
              <a:t>Significant increase in computing</a:t>
            </a:r>
            <a:endParaRPr lang="zh-CN" altLang="en-US" sz="2000" dirty="0"/>
          </a:p>
        </p:txBody>
      </p:sp>
      <p:sp>
        <p:nvSpPr>
          <p:cNvPr id="9" name="下箭头 8"/>
          <p:cNvSpPr/>
          <p:nvPr/>
        </p:nvSpPr>
        <p:spPr>
          <a:xfrm>
            <a:off x="9570699" y="3117167"/>
            <a:ext cx="484632" cy="97840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CN" altLang="en-US" sz="1800"/>
          </a:p>
        </p:txBody>
      </p:sp>
      <p:sp>
        <p:nvSpPr>
          <p:cNvPr id="10" name="文本框 9"/>
          <p:cNvSpPr txBox="1"/>
          <p:nvPr/>
        </p:nvSpPr>
        <p:spPr>
          <a:xfrm>
            <a:off x="8938673" y="4590245"/>
            <a:ext cx="1748684" cy="523220"/>
          </a:xfrm>
          <a:prstGeom prst="rect">
            <a:avLst/>
          </a:prstGeom>
          <a:noFill/>
        </p:spPr>
        <p:txBody>
          <a:bodyPr wrap="none" rtlCol="0">
            <a:spAutoFit/>
          </a:bodyPr>
          <a:lstStyle/>
          <a:p>
            <a:pPr algn="l"/>
            <a:r>
              <a:rPr lang="en-US" altLang="zh-CN" sz="2800" b="1" dirty="0"/>
              <a:t>It’s time !</a:t>
            </a:r>
            <a:endParaRPr lang="zh-CN" altLang="en-US" sz="2800" b="1" dirty="0"/>
          </a:p>
        </p:txBody>
      </p:sp>
    </p:spTree>
    <p:custDataLst>
      <p:tags r:id="rId1"/>
    </p:custDataLst>
    <p:extLst>
      <p:ext uri="{BB962C8B-B14F-4D97-AF65-F5344CB8AC3E}">
        <p14:creationId xmlns:p14="http://schemas.microsoft.com/office/powerpoint/2010/main" val="13020538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6532">
        <p159:morph option="byObject"/>
      </p:transition>
    </mc:Choice>
    <mc:Fallback>
      <p:transition spd="slow" advTm="7653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p:bldP spid="9"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0" y="1511384"/>
            <a:ext cx="7072184" cy="4209633"/>
          </a:xfrm>
          <a:prstGeom prst="rect">
            <a:avLst/>
          </a:prstGeom>
        </p:spPr>
      </p:pic>
      <p:sp>
        <p:nvSpPr>
          <p:cNvPr id="4" name="文本框 3"/>
          <p:cNvSpPr txBox="1"/>
          <p:nvPr/>
        </p:nvSpPr>
        <p:spPr>
          <a:xfrm>
            <a:off x="1667399" y="5960494"/>
            <a:ext cx="4309193" cy="261610"/>
          </a:xfrm>
          <a:prstGeom prst="rect">
            <a:avLst/>
          </a:prstGeom>
          <a:noFill/>
        </p:spPr>
        <p:txBody>
          <a:bodyPr wrap="none" rtlCol="0">
            <a:spAutoFit/>
          </a:bodyPr>
          <a:lstStyle/>
          <a:p>
            <a:r>
              <a:rPr lang="en-US" altLang="zh-CN" sz="1100" i="1" dirty="0"/>
              <a:t>High-level view of the analog or mixed-signal IC design process</a:t>
            </a:r>
            <a:endParaRPr lang="zh-CN" altLang="en-US" sz="1100" i="1" dirty="0"/>
          </a:p>
        </p:txBody>
      </p:sp>
      <p:grpSp>
        <p:nvGrpSpPr>
          <p:cNvPr id="5" name="Group 10">
            <a:extLst>
              <a:ext uri="{FF2B5EF4-FFF2-40B4-BE49-F238E27FC236}">
                <a16:creationId xmlns:a16="http://schemas.microsoft.com/office/drawing/2014/main" id="{6EDE4AE3-3249-4528-A6E6-1DBFA76A0354}"/>
              </a:ext>
            </a:extLst>
          </p:cNvPr>
          <p:cNvGrpSpPr>
            <a:grpSpLocks noChangeAspect="1"/>
          </p:cNvGrpSpPr>
          <p:nvPr/>
        </p:nvGrpSpPr>
        <p:grpSpPr>
          <a:xfrm>
            <a:off x="0" y="333051"/>
            <a:ext cx="11953185" cy="668656"/>
            <a:chOff x="0" y="3083685"/>
            <a:chExt cx="11953185" cy="668656"/>
          </a:xfrm>
        </p:grpSpPr>
        <p:sp>
          <p:nvSpPr>
            <p:cNvPr id="6" name="Freeform: Shape 11">
              <a:extLst>
                <a:ext uri="{FF2B5EF4-FFF2-40B4-BE49-F238E27FC236}">
                  <a16:creationId xmlns:a16="http://schemas.microsoft.com/office/drawing/2014/main"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7" name="Title 3">
              <a:extLst>
                <a:ext uri="{FF2B5EF4-FFF2-40B4-BE49-F238E27FC236}">
                  <a16:creationId xmlns:a16="http://schemas.microsoft.com/office/drawing/2014/main"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2. AMS Circuit Design and Automation </a:t>
              </a:r>
            </a:p>
          </p:txBody>
        </p:sp>
      </p:grpSp>
      <p:sp>
        <p:nvSpPr>
          <p:cNvPr id="8" name="文本框 7"/>
          <p:cNvSpPr txBox="1"/>
          <p:nvPr/>
        </p:nvSpPr>
        <p:spPr>
          <a:xfrm>
            <a:off x="6265999" y="2108095"/>
            <a:ext cx="2723502" cy="3016210"/>
          </a:xfrm>
          <a:prstGeom prst="rect">
            <a:avLst/>
          </a:prstGeom>
          <a:noFill/>
        </p:spPr>
        <p:txBody>
          <a:bodyPr wrap="none" rtlCol="0">
            <a:spAutoFit/>
          </a:bodyPr>
          <a:lstStyle/>
          <a:p>
            <a:pPr marL="342900" indent="-342900" algn="l">
              <a:buFont typeface="Arial" panose="020B0604020202020204" pitchFamily="34" charset="0"/>
              <a:buChar char="•"/>
            </a:pPr>
            <a:r>
              <a:rPr lang="en-US" altLang="zh-CN" sz="1600" dirty="0"/>
              <a:t>Circuit modeling</a:t>
            </a:r>
          </a:p>
          <a:p>
            <a:pPr marL="800100" lvl="1" indent="-342900">
              <a:buFont typeface="Arial" panose="020B0604020202020204" pitchFamily="34" charset="0"/>
              <a:buChar char="•"/>
            </a:pPr>
            <a:r>
              <a:rPr lang="en-US" altLang="zh-CN" sz="1400" dirty="0"/>
              <a:t>Behavioral Modeling</a:t>
            </a:r>
          </a:p>
          <a:p>
            <a:pPr marL="342900" indent="-342900" algn="l">
              <a:buFont typeface="Arial" panose="020B0604020202020204" pitchFamily="34" charset="0"/>
              <a:buChar char="•"/>
            </a:pPr>
            <a:endParaRPr lang="en-US" altLang="zh-CN" sz="1600" dirty="0"/>
          </a:p>
          <a:p>
            <a:pPr marL="342900" indent="-342900" algn="l">
              <a:buFont typeface="Arial" panose="020B0604020202020204" pitchFamily="34" charset="0"/>
              <a:buChar char="•"/>
            </a:pPr>
            <a:endParaRPr lang="en-US" altLang="zh-CN" sz="1600" dirty="0"/>
          </a:p>
          <a:p>
            <a:pPr marL="342900" indent="-342900" algn="l">
              <a:buFont typeface="Arial" panose="020B0604020202020204" pitchFamily="34" charset="0"/>
              <a:buChar char="•"/>
            </a:pPr>
            <a:endParaRPr lang="en-US" altLang="zh-CN" sz="1600" dirty="0"/>
          </a:p>
          <a:p>
            <a:pPr marL="342900" indent="-342900" algn="l">
              <a:buFont typeface="Arial" panose="020B0604020202020204" pitchFamily="34" charset="0"/>
              <a:buChar char="•"/>
            </a:pPr>
            <a:r>
              <a:rPr lang="en-US" altLang="zh-CN" sz="1600" dirty="0"/>
              <a:t>Circuit synthesis </a:t>
            </a:r>
          </a:p>
          <a:p>
            <a:pPr marL="800100" lvl="1" indent="-342900">
              <a:buFont typeface="Arial" panose="020B0604020202020204" pitchFamily="34" charset="0"/>
              <a:buChar char="•"/>
            </a:pPr>
            <a:r>
              <a:rPr lang="en-US" altLang="zh-CN" sz="1600" dirty="0"/>
              <a:t>Topology synthesis</a:t>
            </a:r>
          </a:p>
          <a:p>
            <a:pPr marL="800100" lvl="1" indent="-342900">
              <a:buFont typeface="Arial" panose="020B0604020202020204" pitchFamily="34" charset="0"/>
              <a:buChar char="•"/>
            </a:pPr>
            <a:r>
              <a:rPr lang="en-US" altLang="zh-CN" sz="1600" dirty="0"/>
              <a:t>Circuit sizing </a:t>
            </a:r>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a:p>
          <a:p>
            <a:endParaRPr lang="en-US" altLang="zh-CN" sz="1600" dirty="0"/>
          </a:p>
          <a:p>
            <a:pPr marL="342900" indent="-342900">
              <a:buFont typeface="Arial" panose="020B0604020202020204" pitchFamily="34" charset="0"/>
              <a:buChar char="•"/>
            </a:pPr>
            <a:r>
              <a:rPr lang="en-US" altLang="zh-CN" sz="1600" dirty="0"/>
              <a:t>Layout generator </a:t>
            </a:r>
            <a:endParaRPr lang="zh-CN" altLang="en-US" sz="1600" dirty="0"/>
          </a:p>
        </p:txBody>
      </p:sp>
      <p:sp>
        <p:nvSpPr>
          <p:cNvPr id="10" name="右箭头 9"/>
          <p:cNvSpPr/>
          <p:nvPr/>
        </p:nvSpPr>
        <p:spPr>
          <a:xfrm>
            <a:off x="9035984" y="2296678"/>
            <a:ext cx="614643" cy="2885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CN" altLang="en-US" sz="1600"/>
          </a:p>
        </p:txBody>
      </p:sp>
      <p:sp>
        <p:nvSpPr>
          <p:cNvPr id="11" name="文本框 10"/>
          <p:cNvSpPr txBox="1"/>
          <p:nvPr/>
        </p:nvSpPr>
        <p:spPr>
          <a:xfrm>
            <a:off x="9727896" y="2148562"/>
            <a:ext cx="2225289" cy="523220"/>
          </a:xfrm>
          <a:prstGeom prst="rect">
            <a:avLst/>
          </a:prstGeom>
          <a:noFill/>
        </p:spPr>
        <p:txBody>
          <a:bodyPr wrap="none" rtlCol="0">
            <a:spAutoFit/>
          </a:bodyPr>
          <a:lstStyle/>
          <a:p>
            <a:r>
              <a:rPr lang="en-US" altLang="zh-CN" sz="1600" dirty="0"/>
              <a:t>Commercial simulator:</a:t>
            </a:r>
          </a:p>
          <a:p>
            <a:r>
              <a:rPr lang="en-US" altLang="zh-CN" sz="1200" dirty="0"/>
              <a:t>time consuming, but reliable</a:t>
            </a:r>
            <a:endParaRPr lang="zh-CN" altLang="en-US" sz="1200" dirty="0"/>
          </a:p>
        </p:txBody>
      </p:sp>
      <p:sp>
        <p:nvSpPr>
          <p:cNvPr id="12" name="右箭头 11"/>
          <p:cNvSpPr/>
          <p:nvPr/>
        </p:nvSpPr>
        <p:spPr>
          <a:xfrm>
            <a:off x="9035983" y="3722723"/>
            <a:ext cx="614643" cy="2885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CN" altLang="en-US" sz="1600"/>
          </a:p>
        </p:txBody>
      </p:sp>
      <p:sp>
        <p:nvSpPr>
          <p:cNvPr id="13" name="文本框 12"/>
          <p:cNvSpPr txBox="1"/>
          <p:nvPr/>
        </p:nvSpPr>
        <p:spPr>
          <a:xfrm>
            <a:off x="9727896" y="3574608"/>
            <a:ext cx="1915909" cy="584775"/>
          </a:xfrm>
          <a:prstGeom prst="rect">
            <a:avLst/>
          </a:prstGeom>
          <a:noFill/>
        </p:spPr>
        <p:txBody>
          <a:bodyPr wrap="none" rtlCol="0">
            <a:spAutoFit/>
          </a:bodyPr>
          <a:lstStyle/>
          <a:p>
            <a:r>
              <a:rPr lang="en-US" altLang="zh-CN" sz="1600" dirty="0"/>
              <a:t>Based library</a:t>
            </a:r>
          </a:p>
          <a:p>
            <a:r>
              <a:rPr lang="en-US" altLang="zh-CN" sz="1600" dirty="0"/>
              <a:t>Based optimization</a:t>
            </a:r>
            <a:endParaRPr lang="zh-CN" altLang="en-US" sz="1600" dirty="0"/>
          </a:p>
        </p:txBody>
      </p:sp>
      <p:sp>
        <p:nvSpPr>
          <p:cNvPr id="14" name="右箭头 13"/>
          <p:cNvSpPr/>
          <p:nvPr/>
        </p:nvSpPr>
        <p:spPr>
          <a:xfrm>
            <a:off x="9035982" y="4835758"/>
            <a:ext cx="614643" cy="2885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CN" altLang="en-US" sz="1600"/>
          </a:p>
        </p:txBody>
      </p:sp>
      <p:sp>
        <p:nvSpPr>
          <p:cNvPr id="15" name="文本框 14"/>
          <p:cNvSpPr txBox="1"/>
          <p:nvPr/>
        </p:nvSpPr>
        <p:spPr>
          <a:xfrm>
            <a:off x="9727896" y="4564532"/>
            <a:ext cx="1454244" cy="830997"/>
          </a:xfrm>
          <a:prstGeom prst="rect">
            <a:avLst/>
          </a:prstGeom>
          <a:noFill/>
        </p:spPr>
        <p:txBody>
          <a:bodyPr wrap="none" rtlCol="0">
            <a:spAutoFit/>
          </a:bodyPr>
          <a:lstStyle/>
          <a:p>
            <a:pPr marL="342900" indent="-342900" algn="l">
              <a:buFont typeface="Arial" panose="020B0604020202020204" pitchFamily="34" charset="0"/>
              <a:buChar char="•"/>
            </a:pPr>
            <a:r>
              <a:rPr lang="en-US" altLang="zh-CN" sz="1600" dirty="0"/>
              <a:t>BAG</a:t>
            </a:r>
          </a:p>
          <a:p>
            <a:pPr marL="342900" indent="-342900">
              <a:buFont typeface="Arial" panose="020B0604020202020204" pitchFamily="34" charset="0"/>
              <a:buChar char="•"/>
            </a:pPr>
            <a:r>
              <a:rPr lang="en-US" altLang="zh-CN" sz="1600" dirty="0"/>
              <a:t>MAGICAL</a:t>
            </a:r>
          </a:p>
          <a:p>
            <a:pPr marL="342900" indent="-342900">
              <a:buFont typeface="Arial" panose="020B0604020202020204" pitchFamily="34" charset="0"/>
              <a:buChar char="•"/>
            </a:pPr>
            <a:r>
              <a:rPr lang="en-US" altLang="zh-CN" sz="1600" dirty="0"/>
              <a:t>…</a:t>
            </a:r>
            <a:endParaRPr lang="zh-CN" altLang="en-US" sz="1600" dirty="0"/>
          </a:p>
        </p:txBody>
      </p:sp>
      <p:sp>
        <p:nvSpPr>
          <p:cNvPr id="16" name="文本框 15"/>
          <p:cNvSpPr txBox="1"/>
          <p:nvPr/>
        </p:nvSpPr>
        <p:spPr>
          <a:xfrm>
            <a:off x="8151260" y="3104343"/>
            <a:ext cx="1031051" cy="1107996"/>
          </a:xfrm>
          <a:prstGeom prst="rect">
            <a:avLst/>
          </a:prstGeom>
          <a:noFill/>
        </p:spPr>
        <p:txBody>
          <a:bodyPr wrap="none" rtlCol="0">
            <a:spAutoFit/>
          </a:bodyPr>
          <a:lstStyle/>
          <a:p>
            <a:r>
              <a:rPr lang="zh-CN" altLang="en-US" sz="6600" dirty="0">
                <a:solidFill>
                  <a:srgbClr val="FF0000"/>
                </a:solidFill>
              </a:rPr>
              <a:t>？</a:t>
            </a:r>
            <a:endParaRPr lang="zh-CN" altLang="en-US" sz="6600" b="1" dirty="0">
              <a:solidFill>
                <a:srgbClr val="FF0000"/>
              </a:solidFill>
            </a:endParaRPr>
          </a:p>
        </p:txBody>
      </p:sp>
      <p:sp>
        <p:nvSpPr>
          <p:cNvPr id="17" name="文本框 16"/>
          <p:cNvSpPr txBox="1"/>
          <p:nvPr/>
        </p:nvSpPr>
        <p:spPr>
          <a:xfrm>
            <a:off x="8109132" y="4438993"/>
            <a:ext cx="880369" cy="923330"/>
          </a:xfrm>
          <a:prstGeom prst="rect">
            <a:avLst/>
          </a:prstGeom>
          <a:noFill/>
        </p:spPr>
        <p:txBody>
          <a:bodyPr wrap="none" rtlCol="0">
            <a:spAutoFit/>
          </a:bodyPr>
          <a:lstStyle/>
          <a:p>
            <a:r>
              <a:rPr lang="zh-CN" altLang="en-US" sz="5400" b="1" dirty="0">
                <a:solidFill>
                  <a:srgbClr val="FF0000"/>
                </a:solidFill>
              </a:rPr>
              <a:t>✔</a:t>
            </a:r>
          </a:p>
        </p:txBody>
      </p:sp>
      <p:sp>
        <p:nvSpPr>
          <p:cNvPr id="18" name="文本框 17"/>
          <p:cNvSpPr txBox="1"/>
          <p:nvPr/>
        </p:nvSpPr>
        <p:spPr>
          <a:xfrm>
            <a:off x="8112338" y="1888549"/>
            <a:ext cx="877163" cy="923330"/>
          </a:xfrm>
          <a:prstGeom prst="rect">
            <a:avLst/>
          </a:prstGeom>
          <a:noFill/>
        </p:spPr>
        <p:txBody>
          <a:bodyPr wrap="none" rtlCol="0">
            <a:spAutoFit/>
          </a:bodyPr>
          <a:lstStyle/>
          <a:p>
            <a:r>
              <a:rPr lang="zh-CN" altLang="en-US" sz="5400" dirty="0">
                <a:solidFill>
                  <a:srgbClr val="FF0000"/>
                </a:solidFill>
              </a:rPr>
              <a:t>✘</a:t>
            </a:r>
            <a:endParaRPr lang="zh-CN" altLang="en-US" sz="5400" b="1" dirty="0">
              <a:solidFill>
                <a:srgbClr val="FF0000"/>
              </a:solidFill>
            </a:endParaRPr>
          </a:p>
        </p:txBody>
      </p:sp>
      <p:sp>
        <p:nvSpPr>
          <p:cNvPr id="19" name="上弧形箭头 18"/>
          <p:cNvSpPr/>
          <p:nvPr/>
        </p:nvSpPr>
        <p:spPr>
          <a:xfrm rot="21069942">
            <a:off x="1826938" y="1632563"/>
            <a:ext cx="4753233" cy="731520"/>
          </a:xfrm>
          <a:prstGeom prst="curved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CN" altLang="en-US" sz="1800">
              <a:solidFill>
                <a:schemeClr val="tx1"/>
              </a:solidFill>
            </a:endParaRPr>
          </a:p>
        </p:txBody>
      </p:sp>
      <p:sp>
        <p:nvSpPr>
          <p:cNvPr id="21" name="下弧形箭头 20"/>
          <p:cNvSpPr/>
          <p:nvPr/>
        </p:nvSpPr>
        <p:spPr>
          <a:xfrm rot="529145">
            <a:off x="4006956" y="4939905"/>
            <a:ext cx="3540185" cy="731520"/>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CN" altLang="en-US" sz="1800">
              <a:solidFill>
                <a:schemeClr val="tx1"/>
              </a:solidFill>
            </a:endParaRPr>
          </a:p>
        </p:txBody>
      </p:sp>
      <p:sp>
        <p:nvSpPr>
          <p:cNvPr id="22" name="上弧形箭头 21"/>
          <p:cNvSpPr/>
          <p:nvPr/>
        </p:nvSpPr>
        <p:spPr>
          <a:xfrm rot="195875">
            <a:off x="3455699" y="2667436"/>
            <a:ext cx="3110855" cy="731520"/>
          </a:xfrm>
          <a:prstGeom prst="curved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CN" altLang="en-US" sz="1800">
              <a:solidFill>
                <a:schemeClr val="tx1"/>
              </a:solidFill>
            </a:endParaRPr>
          </a:p>
        </p:txBody>
      </p:sp>
    </p:spTree>
    <p:custDataLst>
      <p:tags r:id="rId1"/>
    </p:custDataLst>
    <p:extLst>
      <p:ext uri="{BB962C8B-B14F-4D97-AF65-F5344CB8AC3E}">
        <p14:creationId xmlns:p14="http://schemas.microsoft.com/office/powerpoint/2010/main" val="802977202"/>
      </p:ext>
    </p:extLst>
  </p:cSld>
  <p:clrMapOvr>
    <a:masterClrMapping/>
  </p:clrMapOvr>
  <mc:AlternateContent xmlns:mc="http://schemas.openxmlformats.org/markup-compatibility/2006">
    <mc:Choice xmlns:p14="http://schemas.microsoft.com/office/powerpoint/2010/main" Requires="p14">
      <p:transition spd="slow" p14:dur="2000" advTm="183658"/>
    </mc:Choice>
    <mc:Fallback>
      <p:transition spd="slow" advTm="183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500"/>
                                        <p:tgtEl>
                                          <p:spTgt spid="8">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randombar(horizontal)">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randombar(horizontal)">
                                      <p:cBhvr>
                                        <p:cTn id="64" dur="500"/>
                                        <p:tgtEl>
                                          <p:spTgt spid="12"/>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randombar(horizontal)">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randombar(horizontal)">
                                      <p:cBhvr>
                                        <p:cTn id="76" dur="500"/>
                                        <p:tgtEl>
                                          <p:spTgt spid="14"/>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randombar(horizontal)">
                                      <p:cBhvr>
                                        <p:cTn id="7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14" grpId="0" animBg="1"/>
      <p:bldP spid="15" grpId="0"/>
      <p:bldP spid="16" grpId="0"/>
      <p:bldP spid="17" grpId="0"/>
      <p:bldP spid="18" grpId="0"/>
      <p:bldP spid="19" grpId="0" animBg="1"/>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6EDE4AE3-3249-4528-A6E6-1DBFA76A0354}"/>
              </a:ext>
            </a:extLst>
          </p:cNvPr>
          <p:cNvGrpSpPr>
            <a:grpSpLocks noChangeAspect="1"/>
          </p:cNvGrpSpPr>
          <p:nvPr/>
        </p:nvGrpSpPr>
        <p:grpSpPr>
          <a:xfrm>
            <a:off x="0" y="333051"/>
            <a:ext cx="11953185" cy="668656"/>
            <a:chOff x="0" y="3083685"/>
            <a:chExt cx="11953185" cy="668656"/>
          </a:xfrm>
        </p:grpSpPr>
        <p:sp>
          <p:nvSpPr>
            <p:cNvPr id="3" name="Freeform: Shape 11">
              <a:extLst>
                <a:ext uri="{FF2B5EF4-FFF2-40B4-BE49-F238E27FC236}">
                  <a16:creationId xmlns:a16="http://schemas.microsoft.com/office/drawing/2014/main"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4" name="Title 3">
              <a:extLst>
                <a:ext uri="{FF2B5EF4-FFF2-40B4-BE49-F238E27FC236}">
                  <a16:creationId xmlns:a16="http://schemas.microsoft.com/office/drawing/2014/main"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3. Topology Synthesis</a:t>
              </a:r>
            </a:p>
          </p:txBody>
        </p:sp>
      </p:grpSp>
      <p:sp>
        <p:nvSpPr>
          <p:cNvPr id="5" name="文本框 4"/>
          <p:cNvSpPr txBox="1"/>
          <p:nvPr/>
        </p:nvSpPr>
        <p:spPr>
          <a:xfrm>
            <a:off x="1095633" y="1503059"/>
            <a:ext cx="5532284" cy="1938992"/>
          </a:xfrm>
          <a:prstGeom prst="rect">
            <a:avLst/>
          </a:prstGeom>
          <a:noFill/>
        </p:spPr>
        <p:txBody>
          <a:bodyPr wrap="none" rtlCol="0">
            <a:spAutoFit/>
          </a:bodyPr>
          <a:lstStyle/>
          <a:p>
            <a:r>
              <a:rPr lang="en-US" altLang="zh-CN" sz="2000" dirty="0"/>
              <a:t>Based library:</a:t>
            </a:r>
          </a:p>
          <a:p>
            <a:pPr marL="342900" indent="-342900">
              <a:buFont typeface="Arial" panose="020B0604020202020204" pitchFamily="34" charset="0"/>
              <a:buChar char="•"/>
            </a:pPr>
            <a:r>
              <a:rPr lang="en-US" altLang="zh-CN" sz="2000" dirty="0"/>
              <a:t>Collect the predefined topology in the library</a:t>
            </a:r>
          </a:p>
          <a:p>
            <a:pPr marL="342900" indent="-342900">
              <a:buFont typeface="Arial" panose="020B0604020202020204" pitchFamily="34" charset="0"/>
              <a:buChar char="•"/>
            </a:pPr>
            <a:r>
              <a:rPr lang="en-US" altLang="zh-CN" sz="2000" dirty="0"/>
              <a:t>Choose through rules or calculations</a:t>
            </a:r>
          </a:p>
          <a:p>
            <a:pPr marL="342900" indent="-342900">
              <a:buFont typeface="Arial" panose="020B0604020202020204" pitchFamily="34" charset="0"/>
              <a:buChar char="•"/>
            </a:pPr>
            <a:r>
              <a:rPr lang="en-US" altLang="zh-CN" sz="2000" dirty="0"/>
              <a:t>But:</a:t>
            </a:r>
          </a:p>
          <a:p>
            <a:pPr marL="342900" indent="-342900">
              <a:buFont typeface="Arial" panose="020B0604020202020204" pitchFamily="34" charset="0"/>
              <a:buChar char="•"/>
            </a:pPr>
            <a:r>
              <a:rPr lang="en-US" altLang="zh-CN" sz="2000" dirty="0"/>
              <a:t>Difficult to collect the original circuit</a:t>
            </a:r>
          </a:p>
          <a:p>
            <a:pPr marL="342900" indent="-342900">
              <a:buFont typeface="Arial" panose="020B0604020202020204" pitchFamily="34" charset="0"/>
              <a:buChar char="•"/>
            </a:pPr>
            <a:r>
              <a:rPr lang="en-US" altLang="zh-CN" sz="2000" dirty="0"/>
              <a:t>Unable to create a new circuit structures</a:t>
            </a:r>
          </a:p>
        </p:txBody>
      </p:sp>
      <p:sp>
        <p:nvSpPr>
          <p:cNvPr id="6" name="文本框 5"/>
          <p:cNvSpPr txBox="1"/>
          <p:nvPr/>
        </p:nvSpPr>
        <p:spPr>
          <a:xfrm>
            <a:off x="1095633" y="3943403"/>
            <a:ext cx="9549409" cy="1938992"/>
          </a:xfrm>
          <a:prstGeom prst="rect">
            <a:avLst/>
          </a:prstGeom>
          <a:noFill/>
        </p:spPr>
        <p:txBody>
          <a:bodyPr wrap="none" rtlCol="0">
            <a:spAutoFit/>
          </a:bodyPr>
          <a:lstStyle/>
          <a:p>
            <a:r>
              <a:rPr lang="en-US" altLang="zh-CN" sz="2000" dirty="0"/>
              <a:t>Based optimization:</a:t>
            </a:r>
          </a:p>
          <a:p>
            <a:pPr marL="342900" indent="-342900">
              <a:buFont typeface="Arial" panose="020B0604020202020204" pitchFamily="34" charset="0"/>
              <a:buChar char="•"/>
            </a:pPr>
            <a:r>
              <a:rPr lang="en-US" altLang="zh-CN" sz="2000" dirty="0"/>
              <a:t>Use optimization algorithms such as genetic evolution to modify existing circuits</a:t>
            </a:r>
          </a:p>
          <a:p>
            <a:pPr marL="342900" indent="-342900">
              <a:buFont typeface="Arial" panose="020B0604020202020204" pitchFamily="34" charset="0"/>
              <a:buChar char="•"/>
            </a:pPr>
            <a:r>
              <a:rPr lang="en-US" altLang="zh-CN" sz="2000" dirty="0"/>
              <a:t>Or set the target and search space to generate randomly</a:t>
            </a:r>
          </a:p>
          <a:p>
            <a:pPr marL="342900" indent="-342900">
              <a:buFont typeface="Arial" panose="020B0604020202020204" pitchFamily="34" charset="0"/>
              <a:buChar char="•"/>
            </a:pPr>
            <a:r>
              <a:rPr lang="en-US" altLang="zh-CN" sz="2000" dirty="0"/>
              <a:t>But:</a:t>
            </a:r>
          </a:p>
          <a:p>
            <a:pPr marL="342900" indent="-342900">
              <a:buFont typeface="Arial" panose="020B0604020202020204" pitchFamily="34" charset="0"/>
              <a:buChar char="•"/>
            </a:pPr>
            <a:r>
              <a:rPr lang="en-US" altLang="zh-CN" sz="2000" dirty="0"/>
              <a:t>low efficiency</a:t>
            </a:r>
          </a:p>
          <a:p>
            <a:pPr marL="342900" indent="-342900">
              <a:buFont typeface="Arial" panose="020B0604020202020204" pitchFamily="34" charset="0"/>
              <a:buChar char="•"/>
            </a:pPr>
            <a:r>
              <a:rPr lang="en-US" altLang="zh-CN" sz="2000" dirty="0"/>
              <a:t>Against experience</a:t>
            </a:r>
          </a:p>
        </p:txBody>
      </p:sp>
    </p:spTree>
    <p:extLst>
      <p:ext uri="{BB962C8B-B14F-4D97-AF65-F5344CB8AC3E}">
        <p14:creationId xmlns:p14="http://schemas.microsoft.com/office/powerpoint/2010/main" val="3657816760"/>
      </p:ext>
    </p:extLst>
  </p:cSld>
  <p:clrMapOvr>
    <a:masterClrMapping/>
  </p:clrMapOvr>
  <mc:AlternateContent xmlns:mc="http://schemas.openxmlformats.org/markup-compatibility/2006">
    <mc:Choice xmlns:p14="http://schemas.microsoft.com/office/powerpoint/2010/main" Requires="p14">
      <p:transition spd="slow" p14:dur="2000" advTm="84787"/>
    </mc:Choice>
    <mc:Fallback>
      <p:transition spd="slow" advTm="8478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6EDE4AE3-3249-4528-A6E6-1DBFA76A0354}"/>
              </a:ext>
            </a:extLst>
          </p:cNvPr>
          <p:cNvGrpSpPr>
            <a:grpSpLocks noChangeAspect="1"/>
          </p:cNvGrpSpPr>
          <p:nvPr/>
        </p:nvGrpSpPr>
        <p:grpSpPr>
          <a:xfrm>
            <a:off x="0" y="333051"/>
            <a:ext cx="11953185" cy="668656"/>
            <a:chOff x="0" y="3083685"/>
            <a:chExt cx="11953185" cy="668656"/>
          </a:xfrm>
        </p:grpSpPr>
        <p:sp>
          <p:nvSpPr>
            <p:cNvPr id="3" name="Freeform: Shape 11">
              <a:extLst>
                <a:ext uri="{FF2B5EF4-FFF2-40B4-BE49-F238E27FC236}">
                  <a16:creationId xmlns:a16="http://schemas.microsoft.com/office/drawing/2014/main"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4" name="Title 3">
              <a:extLst>
                <a:ext uri="{FF2B5EF4-FFF2-40B4-BE49-F238E27FC236}">
                  <a16:creationId xmlns:a16="http://schemas.microsoft.com/office/drawing/2014/main"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3. Topology Synthesis</a:t>
              </a:r>
            </a:p>
          </p:txBody>
        </p:sp>
      </p:grpSp>
      <p:sp>
        <p:nvSpPr>
          <p:cNvPr id="7" name="文本框 6"/>
          <p:cNvSpPr txBox="1"/>
          <p:nvPr/>
        </p:nvSpPr>
        <p:spPr>
          <a:xfrm>
            <a:off x="851051" y="1371390"/>
            <a:ext cx="11576541" cy="584775"/>
          </a:xfrm>
          <a:prstGeom prst="rect">
            <a:avLst/>
          </a:prstGeom>
          <a:noFill/>
        </p:spPr>
        <p:txBody>
          <a:bodyPr wrap="square" rtlCol="0">
            <a:spAutoFit/>
          </a:bodyPr>
          <a:lstStyle/>
          <a:p>
            <a:pPr marL="342900" indent="-342900">
              <a:buFont typeface="Arial" panose="020B0604020202020204" pitchFamily="34" charset="0"/>
              <a:buChar char="•"/>
            </a:pPr>
            <a:r>
              <a:rPr lang="en-US" altLang="zh-CN" sz="1600" i="1" dirty="0" err="1">
                <a:latin typeface="方正舒体" panose="02010601030101010101" pitchFamily="2" charset="-122"/>
                <a:ea typeface="方正舒体" panose="02010601030101010101" pitchFamily="2" charset="-122"/>
              </a:rPr>
              <a:t>Rojec</a:t>
            </a:r>
            <a:r>
              <a:rPr lang="en-US" altLang="zh-CN" sz="1600" i="1" dirty="0">
                <a:latin typeface="方正舒体" panose="02010601030101010101" pitchFamily="2" charset="-122"/>
                <a:ea typeface="方正舒体" panose="02010601030101010101" pitchFamily="2" charset="-122"/>
              </a:rPr>
              <a:t>, Ž., </a:t>
            </a:r>
            <a:r>
              <a:rPr lang="en-US" altLang="zh-CN" sz="1600" i="1" dirty="0" err="1">
                <a:latin typeface="方正舒体" panose="02010601030101010101" pitchFamily="2" charset="-122"/>
                <a:ea typeface="方正舒体" panose="02010601030101010101" pitchFamily="2" charset="-122"/>
              </a:rPr>
              <a:t>Bűrmen</a:t>
            </a:r>
            <a:r>
              <a:rPr lang="en-US" altLang="zh-CN" sz="1600" i="1" dirty="0">
                <a:latin typeface="方正舒体" panose="02010601030101010101" pitchFamily="2" charset="-122"/>
                <a:ea typeface="方正舒体" panose="02010601030101010101" pitchFamily="2" charset="-122"/>
              </a:rPr>
              <a:t>, Á. and </a:t>
            </a:r>
            <a:r>
              <a:rPr lang="en-US" altLang="zh-CN" sz="1600" i="1" dirty="0" err="1">
                <a:latin typeface="方正舒体" panose="02010601030101010101" pitchFamily="2" charset="-122"/>
                <a:ea typeface="方正舒体" panose="02010601030101010101" pitchFamily="2" charset="-122"/>
              </a:rPr>
              <a:t>Fajfar</a:t>
            </a:r>
            <a:r>
              <a:rPr lang="en-US" altLang="zh-CN" sz="1600" i="1" dirty="0">
                <a:latin typeface="方正舒体" panose="02010601030101010101" pitchFamily="2" charset="-122"/>
                <a:ea typeface="方正舒体" panose="02010601030101010101" pitchFamily="2" charset="-122"/>
              </a:rPr>
              <a:t>, I., 2019. Analog circuit topology synthesis by means of evolutionary computation. Engineering Applications of Artificial Intelligence, 80, pp.48-65.</a:t>
            </a:r>
            <a:endParaRPr lang="zh-CN" altLang="en-US" sz="1600" i="1" dirty="0">
              <a:latin typeface="方正舒体" panose="02010601030101010101" pitchFamily="2" charset="-122"/>
              <a:ea typeface="方正舒体" panose="02010601030101010101" pitchFamily="2" charset="-122"/>
            </a:endParaRPr>
          </a:p>
        </p:txBody>
      </p:sp>
      <p:pic>
        <p:nvPicPr>
          <p:cNvPr id="8" name="Content Placeholder 5">
            <a:extLst>
              <a:ext uri="{FF2B5EF4-FFF2-40B4-BE49-F238E27FC236}">
                <a16:creationId xmlns:a16="http://schemas.microsoft.com/office/drawing/2014/main" id="{0B0C3581-6D98-47F8-B8B1-09E9C7FB585C}"/>
              </a:ext>
            </a:extLst>
          </p:cNvPr>
          <p:cNvPicPr>
            <a:picLocks noChangeAspect="1"/>
          </p:cNvPicPr>
          <p:nvPr/>
        </p:nvPicPr>
        <p:blipFill>
          <a:blip r:embed="rId2"/>
          <a:stretch>
            <a:fillRect/>
          </a:stretch>
        </p:blipFill>
        <p:spPr>
          <a:xfrm>
            <a:off x="2968081" y="2325849"/>
            <a:ext cx="5912308" cy="4209361"/>
          </a:xfrm>
          <a:prstGeom prst="rect">
            <a:avLst/>
          </a:prstGeom>
        </p:spPr>
      </p:pic>
    </p:spTree>
    <p:extLst>
      <p:ext uri="{BB962C8B-B14F-4D97-AF65-F5344CB8AC3E}">
        <p14:creationId xmlns:p14="http://schemas.microsoft.com/office/powerpoint/2010/main" val="453548096"/>
      </p:ext>
    </p:extLst>
  </p:cSld>
  <p:clrMapOvr>
    <a:masterClrMapping/>
  </p:clrMapOvr>
  <mc:AlternateContent xmlns:mc="http://schemas.openxmlformats.org/markup-compatibility/2006">
    <mc:Choice xmlns:p14="http://schemas.microsoft.com/office/powerpoint/2010/main" Requires="p14">
      <p:transition spd="slow" p14:dur="2000" advTm="26183"/>
    </mc:Choice>
    <mc:Fallback>
      <p:transition spd="slow" advTm="2618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6EDE4AE3-3249-4528-A6E6-1DBFA76A0354}"/>
              </a:ext>
            </a:extLst>
          </p:cNvPr>
          <p:cNvGrpSpPr>
            <a:grpSpLocks noChangeAspect="1"/>
          </p:cNvGrpSpPr>
          <p:nvPr/>
        </p:nvGrpSpPr>
        <p:grpSpPr>
          <a:xfrm>
            <a:off x="0" y="333051"/>
            <a:ext cx="11953185" cy="668656"/>
            <a:chOff x="0" y="3083685"/>
            <a:chExt cx="11953185" cy="668656"/>
          </a:xfrm>
        </p:grpSpPr>
        <p:sp>
          <p:nvSpPr>
            <p:cNvPr id="3" name="Freeform: Shape 11">
              <a:extLst>
                <a:ext uri="{FF2B5EF4-FFF2-40B4-BE49-F238E27FC236}">
                  <a16:creationId xmlns:a16="http://schemas.microsoft.com/office/drawing/2014/main"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4" name="Title 3">
              <a:extLst>
                <a:ext uri="{FF2B5EF4-FFF2-40B4-BE49-F238E27FC236}">
                  <a16:creationId xmlns:a16="http://schemas.microsoft.com/office/drawing/2014/main"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3. Topology Synthesis</a:t>
              </a:r>
            </a:p>
          </p:txBody>
        </p:sp>
      </p:grpSp>
      <p:pic>
        <p:nvPicPr>
          <p:cNvPr id="9" name="Content Placeholder 5">
            <a:extLst>
              <a:ext uri="{FF2B5EF4-FFF2-40B4-BE49-F238E27FC236}">
                <a16:creationId xmlns:a16="http://schemas.microsoft.com/office/drawing/2014/main" id="{1DE4C5FB-4F3B-4919-8149-4BEE2D0C8EC0}"/>
              </a:ext>
            </a:extLst>
          </p:cNvPr>
          <p:cNvPicPr>
            <a:picLocks noChangeAspect="1"/>
          </p:cNvPicPr>
          <p:nvPr/>
        </p:nvPicPr>
        <p:blipFill>
          <a:blip r:embed="rId2"/>
          <a:stretch>
            <a:fillRect/>
          </a:stretch>
        </p:blipFill>
        <p:spPr>
          <a:xfrm>
            <a:off x="965750" y="1490389"/>
            <a:ext cx="10021683" cy="4747113"/>
          </a:xfrm>
          <a:prstGeom prst="rect">
            <a:avLst/>
          </a:prstGeom>
        </p:spPr>
      </p:pic>
    </p:spTree>
    <p:extLst>
      <p:ext uri="{BB962C8B-B14F-4D97-AF65-F5344CB8AC3E}">
        <p14:creationId xmlns:p14="http://schemas.microsoft.com/office/powerpoint/2010/main" val="3954241241"/>
      </p:ext>
    </p:extLst>
  </p:cSld>
  <p:clrMapOvr>
    <a:masterClrMapping/>
  </p:clrMapOvr>
  <mc:AlternateContent xmlns:mc="http://schemas.openxmlformats.org/markup-compatibility/2006">
    <mc:Choice xmlns:p14="http://schemas.microsoft.com/office/powerpoint/2010/main" Requires="p14">
      <p:transition spd="slow" p14:dur="2000" advTm="13399"/>
    </mc:Choice>
    <mc:Fallback>
      <p:transition spd="slow" advTm="1339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6EDE4AE3-3249-4528-A6E6-1DBFA76A0354}"/>
              </a:ext>
            </a:extLst>
          </p:cNvPr>
          <p:cNvGrpSpPr>
            <a:grpSpLocks noChangeAspect="1"/>
          </p:cNvGrpSpPr>
          <p:nvPr/>
        </p:nvGrpSpPr>
        <p:grpSpPr>
          <a:xfrm>
            <a:off x="0" y="333051"/>
            <a:ext cx="11953185" cy="668656"/>
            <a:chOff x="0" y="3083685"/>
            <a:chExt cx="11953185" cy="668656"/>
          </a:xfrm>
        </p:grpSpPr>
        <p:sp>
          <p:nvSpPr>
            <p:cNvPr id="3" name="Freeform: Shape 11">
              <a:extLst>
                <a:ext uri="{FF2B5EF4-FFF2-40B4-BE49-F238E27FC236}">
                  <a16:creationId xmlns:a16="http://schemas.microsoft.com/office/drawing/2014/main"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4" name="Title 3">
              <a:extLst>
                <a:ext uri="{FF2B5EF4-FFF2-40B4-BE49-F238E27FC236}">
                  <a16:creationId xmlns:a16="http://schemas.microsoft.com/office/drawing/2014/main"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4. Circuit sizing</a:t>
              </a:r>
            </a:p>
          </p:txBody>
        </p:sp>
      </p:grpSp>
      <p:pic>
        <p:nvPicPr>
          <p:cNvPr id="5" name="图片 4"/>
          <p:cNvPicPr>
            <a:picLocks noChangeAspect="1"/>
          </p:cNvPicPr>
          <p:nvPr/>
        </p:nvPicPr>
        <p:blipFill>
          <a:blip r:embed="rId2"/>
          <a:stretch>
            <a:fillRect/>
          </a:stretch>
        </p:blipFill>
        <p:spPr>
          <a:xfrm>
            <a:off x="8227928" y="3732684"/>
            <a:ext cx="3401455" cy="1407028"/>
          </a:xfrm>
          <a:prstGeom prst="rect">
            <a:avLst/>
          </a:prstGeom>
        </p:spPr>
      </p:pic>
      <p:sp>
        <p:nvSpPr>
          <p:cNvPr id="7" name="文本框 6"/>
          <p:cNvSpPr txBox="1"/>
          <p:nvPr/>
        </p:nvSpPr>
        <p:spPr>
          <a:xfrm>
            <a:off x="457039" y="1680519"/>
            <a:ext cx="6672019" cy="3785652"/>
          </a:xfrm>
          <a:prstGeom prst="rect">
            <a:avLst/>
          </a:prstGeom>
          <a:noFill/>
        </p:spPr>
        <p:txBody>
          <a:bodyPr wrap="none" rtlCol="0">
            <a:spAutoFit/>
          </a:bodyPr>
          <a:lstStyle/>
          <a:p>
            <a:pPr algn="l"/>
            <a:r>
              <a:rPr lang="en-US" altLang="zh-CN" sz="2000" dirty="0"/>
              <a:t>Model-based:</a:t>
            </a:r>
          </a:p>
          <a:p>
            <a:pPr marL="342900" indent="-342900" algn="l">
              <a:buFont typeface="Arial" panose="020B0604020202020204" pitchFamily="34" charset="0"/>
              <a:buChar char="•"/>
            </a:pPr>
            <a:r>
              <a:rPr lang="en-US" altLang="zh-CN" sz="2000" dirty="0"/>
              <a:t>Manual or regression models</a:t>
            </a:r>
          </a:p>
          <a:p>
            <a:pPr marL="342900" indent="-342900">
              <a:buFont typeface="Arial" panose="020B0604020202020204" pitchFamily="34" charset="0"/>
              <a:buChar char="•"/>
            </a:pPr>
            <a:r>
              <a:rPr lang="en-US" altLang="zh-CN" sz="2000" dirty="0"/>
              <a:t>High efficiency but low accuracy</a:t>
            </a:r>
          </a:p>
          <a:p>
            <a:r>
              <a:rPr lang="en-US" altLang="zh-CN" sz="2000" dirty="0"/>
              <a:t>Simulation-based:</a:t>
            </a:r>
          </a:p>
          <a:p>
            <a:pPr marL="342900" indent="-342900">
              <a:buFont typeface="Arial" panose="020B0604020202020204" pitchFamily="34" charset="0"/>
              <a:buChar char="•"/>
            </a:pPr>
            <a:r>
              <a:rPr lang="en-US" altLang="zh-CN" sz="2000" dirty="0"/>
              <a:t>optimization is driven directly by the circuit simulations</a:t>
            </a:r>
          </a:p>
          <a:p>
            <a:pPr marL="342900" indent="-342900">
              <a:buFont typeface="Arial" panose="020B0604020202020204" pitchFamily="34" charset="0"/>
              <a:buChar char="•"/>
            </a:pPr>
            <a:r>
              <a:rPr lang="en-US" altLang="zh-CN" sz="2000" dirty="0"/>
              <a:t>Time consuming</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en-US" altLang="zh-CN" sz="2000" dirty="0"/>
          </a:p>
          <a:p>
            <a:r>
              <a:rPr lang="en-US" altLang="zh-CN" sz="2000" dirty="0"/>
              <a:t>Online optimization:</a:t>
            </a:r>
          </a:p>
          <a:p>
            <a:pPr marL="342900" indent="-342900">
              <a:buFont typeface="Arial" panose="020B0604020202020204" pitchFamily="34" charset="0"/>
              <a:buChar char="•"/>
            </a:pPr>
            <a:r>
              <a:rPr lang="en-US" altLang="zh-CN" sz="2000" dirty="0"/>
              <a:t>Bayesian optimization </a:t>
            </a:r>
          </a:p>
          <a:p>
            <a:pPr marL="342900" indent="-342900">
              <a:buFont typeface="Arial" panose="020B0604020202020204" pitchFamily="34" charset="0"/>
              <a:buChar char="•"/>
            </a:pPr>
            <a:r>
              <a:rPr lang="en-US" altLang="zh-CN" sz="2000" dirty="0"/>
              <a:t>Reinforcement learning</a:t>
            </a:r>
          </a:p>
          <a:p>
            <a:pPr marL="342900" indent="-342900" algn="l">
              <a:buFont typeface="Arial" panose="020B0604020202020204" pitchFamily="34" charset="0"/>
              <a:buChar char="•"/>
            </a:pPr>
            <a:endParaRPr lang="zh-CN" altLang="en-US" sz="2000" dirty="0"/>
          </a:p>
        </p:txBody>
      </p:sp>
      <p:sp>
        <p:nvSpPr>
          <p:cNvPr id="8" name="右大括号 7"/>
          <p:cNvSpPr/>
          <p:nvPr/>
        </p:nvSpPr>
        <p:spPr>
          <a:xfrm>
            <a:off x="7290487" y="3085193"/>
            <a:ext cx="609600" cy="193919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8227928" y="3173235"/>
            <a:ext cx="2350323" cy="400110"/>
          </a:xfrm>
          <a:prstGeom prst="rect">
            <a:avLst/>
          </a:prstGeom>
          <a:noFill/>
        </p:spPr>
        <p:txBody>
          <a:bodyPr wrap="none" rtlCol="0">
            <a:spAutoFit/>
          </a:bodyPr>
          <a:lstStyle/>
          <a:p>
            <a:pPr algn="l"/>
            <a:r>
              <a:rPr lang="en-US" altLang="zh-CN" sz="2000" dirty="0"/>
              <a:t>Black-box function:</a:t>
            </a:r>
            <a:endParaRPr lang="zh-CN" altLang="en-US" sz="2000" dirty="0"/>
          </a:p>
        </p:txBody>
      </p:sp>
    </p:spTree>
    <p:extLst>
      <p:ext uri="{BB962C8B-B14F-4D97-AF65-F5344CB8AC3E}">
        <p14:creationId xmlns:p14="http://schemas.microsoft.com/office/powerpoint/2010/main" val="3166916596"/>
      </p:ext>
    </p:extLst>
  </p:cSld>
  <p:clrMapOvr>
    <a:masterClrMapping/>
  </p:clrMapOvr>
  <mc:AlternateContent xmlns:mc="http://schemas.openxmlformats.org/markup-compatibility/2006">
    <mc:Choice xmlns:p14="http://schemas.microsoft.com/office/powerpoint/2010/main" Requires="p14">
      <p:transition spd="slow" p14:dur="2000" advTm="83056"/>
    </mc:Choice>
    <mc:Fallback>
      <p:transition spd="slow" advTm="8305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6EDE4AE3-3249-4528-A6E6-1DBFA76A0354}"/>
              </a:ext>
            </a:extLst>
          </p:cNvPr>
          <p:cNvGrpSpPr>
            <a:grpSpLocks noChangeAspect="1"/>
          </p:cNvGrpSpPr>
          <p:nvPr/>
        </p:nvGrpSpPr>
        <p:grpSpPr>
          <a:xfrm>
            <a:off x="0" y="333051"/>
            <a:ext cx="11953185" cy="668656"/>
            <a:chOff x="0" y="3083685"/>
            <a:chExt cx="11953185" cy="668656"/>
          </a:xfrm>
        </p:grpSpPr>
        <p:sp>
          <p:nvSpPr>
            <p:cNvPr id="3" name="Freeform: Shape 11">
              <a:extLst>
                <a:ext uri="{FF2B5EF4-FFF2-40B4-BE49-F238E27FC236}">
                  <a16:creationId xmlns:a16="http://schemas.microsoft.com/office/drawing/2014/main"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4" name="Title 3">
              <a:extLst>
                <a:ext uri="{FF2B5EF4-FFF2-40B4-BE49-F238E27FC236}">
                  <a16:creationId xmlns:a16="http://schemas.microsoft.com/office/drawing/2014/main"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4. Circuit sizing</a:t>
              </a:r>
            </a:p>
          </p:txBody>
        </p:sp>
      </p:grpSp>
      <p:sp>
        <p:nvSpPr>
          <p:cNvPr id="6" name="文本框 5"/>
          <p:cNvSpPr txBox="1"/>
          <p:nvPr/>
        </p:nvSpPr>
        <p:spPr>
          <a:xfrm>
            <a:off x="227691" y="1294271"/>
            <a:ext cx="12164984"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1400" i="1" dirty="0" err="1">
                <a:latin typeface="方正舒体" panose="02010601030101010101" pitchFamily="2" charset="-122"/>
                <a:ea typeface="方正舒体" panose="02010601030101010101" pitchFamily="2" charset="-122"/>
              </a:rPr>
              <a:t>Lyu</a:t>
            </a:r>
            <a:r>
              <a:rPr lang="en-US" altLang="zh-CN" sz="1400" i="1" dirty="0">
                <a:latin typeface="方正舒体" panose="02010601030101010101" pitchFamily="2" charset="-122"/>
                <a:ea typeface="方正舒体" panose="02010601030101010101" pitchFamily="2" charset="-122"/>
              </a:rPr>
              <a:t>, W., </a:t>
            </a:r>
            <a:r>
              <a:rPr lang="en-US" altLang="zh-CN" sz="1400" i="1" dirty="0" err="1">
                <a:latin typeface="方正舒体" panose="02010601030101010101" pitchFamily="2" charset="-122"/>
                <a:ea typeface="方正舒体" panose="02010601030101010101" pitchFamily="2" charset="-122"/>
              </a:rPr>
              <a:t>Xue</a:t>
            </a:r>
            <a:r>
              <a:rPr lang="en-US" altLang="zh-CN" sz="1400" i="1" dirty="0">
                <a:latin typeface="方正舒体" panose="02010601030101010101" pitchFamily="2" charset="-122"/>
                <a:ea typeface="方正舒体" panose="02010601030101010101" pitchFamily="2" charset="-122"/>
              </a:rPr>
              <a:t>, P., Yang, F., Yan, C., Hong, Z., Zeng, X. and Zhou, D., 2017. An efficient Bayesian optimization approach for automated optimization of analog circuits. IEEE Transactions on Circuits and Systems I: Regular Papers, 65(6), pp.1954-1967.</a:t>
            </a:r>
            <a:endParaRPr lang="zh-CN" altLang="en-US" sz="1400" i="1" dirty="0">
              <a:latin typeface="方正舒体" panose="02010601030101010101" pitchFamily="2" charset="-122"/>
              <a:ea typeface="方正舒体" panose="02010601030101010101" pitchFamily="2" charset="-122"/>
            </a:endParaRPr>
          </a:p>
        </p:txBody>
      </p:sp>
      <p:pic>
        <p:nvPicPr>
          <p:cNvPr id="9" name="图片 8"/>
          <p:cNvPicPr>
            <a:picLocks noChangeAspect="1"/>
          </p:cNvPicPr>
          <p:nvPr/>
        </p:nvPicPr>
        <p:blipFill>
          <a:blip r:embed="rId2"/>
          <a:stretch>
            <a:fillRect/>
          </a:stretch>
        </p:blipFill>
        <p:spPr>
          <a:xfrm>
            <a:off x="588844" y="2633276"/>
            <a:ext cx="5721339" cy="2847426"/>
          </a:xfrm>
          <a:prstGeom prst="rect">
            <a:avLst/>
          </a:prstGeom>
        </p:spPr>
      </p:pic>
      <p:pic>
        <p:nvPicPr>
          <p:cNvPr id="11" name="图片 10"/>
          <p:cNvPicPr>
            <a:picLocks noChangeAspect="1"/>
          </p:cNvPicPr>
          <p:nvPr/>
        </p:nvPicPr>
        <p:blipFill>
          <a:blip r:embed="rId3"/>
          <a:stretch>
            <a:fillRect/>
          </a:stretch>
        </p:blipFill>
        <p:spPr>
          <a:xfrm>
            <a:off x="6033654" y="2633276"/>
            <a:ext cx="5919531" cy="3187884"/>
          </a:xfrm>
          <a:prstGeom prst="rect">
            <a:avLst/>
          </a:prstGeom>
        </p:spPr>
      </p:pic>
    </p:spTree>
    <p:extLst>
      <p:ext uri="{BB962C8B-B14F-4D97-AF65-F5344CB8AC3E}">
        <p14:creationId xmlns:p14="http://schemas.microsoft.com/office/powerpoint/2010/main" val="4051143153"/>
      </p:ext>
    </p:extLst>
  </p:cSld>
  <p:clrMapOvr>
    <a:masterClrMapping/>
  </p:clrMapOvr>
  <mc:AlternateContent xmlns:mc="http://schemas.openxmlformats.org/markup-compatibility/2006">
    <mc:Choice xmlns:p14="http://schemas.microsoft.com/office/powerpoint/2010/main" Requires="p14">
      <p:transition spd="slow" p14:dur="2000" advTm="57595"/>
    </mc:Choice>
    <mc:Fallback>
      <p:transition spd="slow" advTm="5759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MM_SLIDE_TYPE" val="6"/>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CONSTMT" val="1"/>
</p:tagLst>
</file>

<file path=ppt/tags/tag74.xml><?xml version="1.0" encoding="utf-8"?>
<p:tagLst xmlns:a="http://schemas.openxmlformats.org/drawingml/2006/main" xmlns:r="http://schemas.openxmlformats.org/officeDocument/2006/relationships" xmlns:p="http://schemas.openxmlformats.org/presentationml/2006/main">
  <p:tag name="TIMING" val="|7.2|19.5|12.9|27.4"/>
</p:tagLst>
</file>

<file path=ppt/tags/tag75.xml><?xml version="1.0" encoding="utf-8"?>
<p:tagLst xmlns:a="http://schemas.openxmlformats.org/drawingml/2006/main" xmlns:r="http://schemas.openxmlformats.org/officeDocument/2006/relationships" xmlns:p="http://schemas.openxmlformats.org/presentationml/2006/main">
  <p:tag name="TIMING" val="|38.6|2|9.6|10.2|10.5|6.4|29.6|3.5|22.6|1.2|18.9|6"/>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Presentation1" id="{46C17DE6-006F-4567-BE63-62228A6CCE2A}" vid="{73649181-4B6E-471C-A753-F50E138648EC}"/>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45948</TotalTime>
  <Words>391</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方正舒体</vt:lpstr>
      <vt:lpstr>黑体</vt:lpstr>
      <vt:lpstr>Arial</vt:lpstr>
      <vt:lpstr>Synopsys_2019</vt:lpstr>
      <vt:lpstr>ANALOG IC DESIGN AUTOMATION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CTS weekly</dc:title>
  <dc:creator>Kunfeng Ge</dc:creator>
  <cp:lastModifiedBy>Jialin Lu</cp:lastModifiedBy>
  <cp:revision>419</cp:revision>
  <dcterms:created xsi:type="dcterms:W3CDTF">2020-04-14T10:55:01Z</dcterms:created>
  <dcterms:modified xsi:type="dcterms:W3CDTF">2020-09-18T06:36:54Z</dcterms:modified>
</cp:coreProperties>
</file>