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4"/>
  </p:notesMasterIdLst>
  <p:handoutMasterIdLst>
    <p:handoutMasterId r:id="rId15"/>
  </p:handoutMasterIdLst>
  <p:sldIdLst>
    <p:sldId id="431" r:id="rId2"/>
    <p:sldId id="432" r:id="rId3"/>
    <p:sldId id="433" r:id="rId4"/>
    <p:sldId id="434" r:id="rId5"/>
    <p:sldId id="436" r:id="rId6"/>
    <p:sldId id="435" r:id="rId7"/>
    <p:sldId id="420" r:id="rId8"/>
    <p:sldId id="425" r:id="rId9"/>
    <p:sldId id="437" r:id="rId10"/>
    <p:sldId id="438" r:id="rId11"/>
    <p:sldId id="439" r:id="rId12"/>
    <p:sldId id="400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02" autoAdjust="0"/>
    <p:restoredTop sz="95271" autoAdjust="0"/>
  </p:normalViewPr>
  <p:slideViewPr>
    <p:cSldViewPr>
      <p:cViewPr varScale="1">
        <p:scale>
          <a:sx n="106" d="100"/>
          <a:sy n="106" d="100"/>
        </p:scale>
        <p:origin x="1488" y="1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5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FCB274-34BF-4D3A-A42D-75AD8A15A2F3}" type="doc">
      <dgm:prSet loTypeId="urn:microsoft.com/office/officeart/2005/8/layout/arrow1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A26E9E01-2C4A-4F98-9A59-2AEE7F798F54}">
      <dgm:prSet phldrT="[文本]" custT="1"/>
      <dgm:spPr/>
      <dgm:t>
        <a:bodyPr/>
        <a:lstStyle/>
        <a:p>
          <a:r>
            <a:rPr lang="en-US" altLang="zh-CN" sz="1200" dirty="0"/>
            <a:t>circuit</a:t>
          </a:r>
          <a:r>
            <a:rPr lang="zh-CN" altLang="en-US" sz="1200" dirty="0"/>
            <a:t> </a:t>
          </a:r>
          <a:r>
            <a:rPr lang="en-US" altLang="zh-CN" sz="1200" dirty="0"/>
            <a:t>design</a:t>
          </a:r>
          <a:endParaRPr lang="zh-CN" altLang="en-US" sz="1200" dirty="0"/>
        </a:p>
      </dgm:t>
    </dgm:pt>
    <dgm:pt modelId="{1A491758-1090-4591-9D9A-7A07924E6206}" type="parTrans" cxnId="{70D44DC2-F08D-415D-AD55-C744114078F9}">
      <dgm:prSet/>
      <dgm:spPr/>
      <dgm:t>
        <a:bodyPr/>
        <a:lstStyle/>
        <a:p>
          <a:endParaRPr lang="zh-CN" altLang="en-US"/>
        </a:p>
      </dgm:t>
    </dgm:pt>
    <dgm:pt modelId="{42AC3111-9F89-440E-B3A5-6D2C23DADEA7}" type="sibTrans" cxnId="{70D44DC2-F08D-415D-AD55-C744114078F9}">
      <dgm:prSet/>
      <dgm:spPr/>
      <dgm:t>
        <a:bodyPr/>
        <a:lstStyle/>
        <a:p>
          <a:endParaRPr lang="zh-CN" altLang="en-US"/>
        </a:p>
      </dgm:t>
    </dgm:pt>
    <dgm:pt modelId="{CF36E46F-7519-4383-9F99-44B1290428EA}">
      <dgm:prSet phldrT="[文本]" custT="1"/>
      <dgm:spPr/>
      <dgm:t>
        <a:bodyPr/>
        <a:lstStyle/>
        <a:p>
          <a:r>
            <a:rPr lang="zh-CN" altLang="en-US" sz="1200" dirty="0"/>
            <a:t> </a:t>
          </a:r>
          <a:r>
            <a:rPr lang="en-US" altLang="en-US" sz="1200" dirty="0"/>
            <a:t>Mathematical abstraction</a:t>
          </a:r>
          <a:endParaRPr lang="zh-CN" altLang="en-US" sz="1200" dirty="0"/>
        </a:p>
      </dgm:t>
    </dgm:pt>
    <dgm:pt modelId="{55CDB389-1479-465C-8F95-A4F5CEED3A00}" type="parTrans" cxnId="{2A309FF3-619B-4E4E-A47C-509FA0B4EEE6}">
      <dgm:prSet/>
      <dgm:spPr/>
      <dgm:t>
        <a:bodyPr/>
        <a:lstStyle/>
        <a:p>
          <a:endParaRPr lang="zh-CN" altLang="en-US"/>
        </a:p>
      </dgm:t>
    </dgm:pt>
    <dgm:pt modelId="{F32EDC9B-4E06-4FAD-A8E9-132783E946FC}" type="sibTrans" cxnId="{2A309FF3-619B-4E4E-A47C-509FA0B4EEE6}">
      <dgm:prSet/>
      <dgm:spPr/>
      <dgm:t>
        <a:bodyPr/>
        <a:lstStyle/>
        <a:p>
          <a:endParaRPr lang="zh-CN" altLang="en-US"/>
        </a:p>
      </dgm:t>
    </dgm:pt>
    <dgm:pt modelId="{1F84C3BB-ECA6-459C-8C77-24DF51100102}" type="pres">
      <dgm:prSet presAssocID="{7EFCB274-34BF-4D3A-A42D-75AD8A15A2F3}" presName="cycle" presStyleCnt="0">
        <dgm:presLayoutVars>
          <dgm:dir/>
          <dgm:resizeHandles val="exact"/>
        </dgm:presLayoutVars>
      </dgm:prSet>
      <dgm:spPr/>
    </dgm:pt>
    <dgm:pt modelId="{D52DF76D-6D0C-4BDA-B05A-6D9C2AFC2111}" type="pres">
      <dgm:prSet presAssocID="{A26E9E01-2C4A-4F98-9A59-2AEE7F798F54}" presName="arrow" presStyleLbl="node1" presStyleIdx="0" presStyleCnt="2">
        <dgm:presLayoutVars>
          <dgm:bulletEnabled val="1"/>
        </dgm:presLayoutVars>
      </dgm:prSet>
      <dgm:spPr/>
    </dgm:pt>
    <dgm:pt modelId="{7254C2D9-FD87-4820-91E5-B32CDFE6AECE}" type="pres">
      <dgm:prSet presAssocID="{CF36E46F-7519-4383-9F99-44B1290428EA}" presName="arrow" presStyleLbl="node1" presStyleIdx="1" presStyleCnt="2" custScaleY="118481">
        <dgm:presLayoutVars>
          <dgm:bulletEnabled val="1"/>
        </dgm:presLayoutVars>
      </dgm:prSet>
      <dgm:spPr/>
    </dgm:pt>
  </dgm:ptLst>
  <dgm:cxnLst>
    <dgm:cxn modelId="{9CD01566-3A5A-432B-AB74-08B72E86879A}" type="presOf" srcId="{7EFCB274-34BF-4D3A-A42D-75AD8A15A2F3}" destId="{1F84C3BB-ECA6-459C-8C77-24DF51100102}" srcOrd="0" destOrd="0" presId="urn:microsoft.com/office/officeart/2005/8/layout/arrow1"/>
    <dgm:cxn modelId="{59594D6A-C488-4F3E-A54F-71E58C8CAC85}" type="presOf" srcId="{CF36E46F-7519-4383-9F99-44B1290428EA}" destId="{7254C2D9-FD87-4820-91E5-B32CDFE6AECE}" srcOrd="0" destOrd="0" presId="urn:microsoft.com/office/officeart/2005/8/layout/arrow1"/>
    <dgm:cxn modelId="{3059C2AE-BC36-4F77-8F33-F4F21E21A342}" type="presOf" srcId="{A26E9E01-2C4A-4F98-9A59-2AEE7F798F54}" destId="{D52DF76D-6D0C-4BDA-B05A-6D9C2AFC2111}" srcOrd="0" destOrd="0" presId="urn:microsoft.com/office/officeart/2005/8/layout/arrow1"/>
    <dgm:cxn modelId="{70D44DC2-F08D-415D-AD55-C744114078F9}" srcId="{7EFCB274-34BF-4D3A-A42D-75AD8A15A2F3}" destId="{A26E9E01-2C4A-4F98-9A59-2AEE7F798F54}" srcOrd="0" destOrd="0" parTransId="{1A491758-1090-4591-9D9A-7A07924E6206}" sibTransId="{42AC3111-9F89-440E-B3A5-6D2C23DADEA7}"/>
    <dgm:cxn modelId="{2A309FF3-619B-4E4E-A47C-509FA0B4EEE6}" srcId="{7EFCB274-34BF-4D3A-A42D-75AD8A15A2F3}" destId="{CF36E46F-7519-4383-9F99-44B1290428EA}" srcOrd="1" destOrd="0" parTransId="{55CDB389-1479-465C-8F95-A4F5CEED3A00}" sibTransId="{F32EDC9B-4E06-4FAD-A8E9-132783E946FC}"/>
    <dgm:cxn modelId="{DA8BE17B-757D-43A8-8618-571D5D4A616D}" type="presParOf" srcId="{1F84C3BB-ECA6-459C-8C77-24DF51100102}" destId="{D52DF76D-6D0C-4BDA-B05A-6D9C2AFC2111}" srcOrd="0" destOrd="0" presId="urn:microsoft.com/office/officeart/2005/8/layout/arrow1"/>
    <dgm:cxn modelId="{C799EBD6-5DCE-4032-897E-EEB9C368EC89}" type="presParOf" srcId="{1F84C3BB-ECA6-459C-8C77-24DF51100102}" destId="{7254C2D9-FD87-4820-91E5-B32CDFE6AECE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DF76D-6D0C-4BDA-B05A-6D9C2AFC2111}">
      <dsp:nvSpPr>
        <dsp:cNvPr id="0" name=""/>
        <dsp:cNvSpPr/>
      </dsp:nvSpPr>
      <dsp:spPr>
        <a:xfrm rot="16200000">
          <a:off x="72" y="108307"/>
          <a:ext cx="1164450" cy="1164450"/>
        </a:xfrm>
        <a:prstGeom prst="upArrow">
          <a:avLst>
            <a:gd name="adj1" fmla="val 50000"/>
            <a:gd name="adj2" fmla="val 3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circuit</a:t>
          </a:r>
          <a:r>
            <a:rPr lang="zh-CN" altLang="en-US" sz="1200" kern="1200" dirty="0"/>
            <a:t> </a:t>
          </a:r>
          <a:r>
            <a:rPr lang="en-US" altLang="zh-CN" sz="1200" kern="1200" dirty="0"/>
            <a:t>design</a:t>
          </a:r>
          <a:endParaRPr lang="zh-CN" altLang="en-US" sz="1200" kern="1200" dirty="0"/>
        </a:p>
      </dsp:txBody>
      <dsp:txXfrm rot="5400000">
        <a:off x="203851" y="399419"/>
        <a:ext cx="960671" cy="582225"/>
      </dsp:txXfrm>
    </dsp:sp>
    <dsp:sp modelId="{7254C2D9-FD87-4820-91E5-B32CDFE6AECE}">
      <dsp:nvSpPr>
        <dsp:cNvPr id="0" name=""/>
        <dsp:cNvSpPr/>
      </dsp:nvSpPr>
      <dsp:spPr>
        <a:xfrm rot="5400000">
          <a:off x="1283931" y="706"/>
          <a:ext cx="1164450" cy="1379652"/>
        </a:xfrm>
        <a:prstGeom prst="upArrow">
          <a:avLst>
            <a:gd name="adj1" fmla="val 50000"/>
            <a:gd name="adj2" fmla="val 3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 </a:t>
          </a:r>
          <a:r>
            <a:rPr lang="en-US" altLang="en-US" sz="1200" kern="1200" dirty="0"/>
            <a:t>Mathematical abstraction</a:t>
          </a:r>
          <a:endParaRPr lang="zh-CN" altLang="en-US" sz="1200" kern="1200" dirty="0"/>
        </a:p>
      </dsp:txBody>
      <dsp:txXfrm rot="-5400000">
        <a:off x="1176330" y="399420"/>
        <a:ext cx="1175873" cy="582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80F50-4D70-4920-9D7E-FD70DFC258E2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266E4-926B-4002-B891-1AAF2AAB2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541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5837E-30EC-4220-A762-841B2BD91EA6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D5172-2673-419C-B32C-37E307511A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392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01785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5373216"/>
            <a:ext cx="717000" cy="72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17" y="5373216"/>
            <a:ext cx="1645714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4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28625" y="1000125"/>
            <a:ext cx="82867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428625" y="285750"/>
            <a:ext cx="82867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428625" y="6286500"/>
            <a:ext cx="82867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428625" y="6407150"/>
            <a:ext cx="821531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latin typeface="+mn-lt"/>
                <a:ea typeface="+mn-ea"/>
              </a:rPr>
              <a:t>ASIC &amp; System State Key Lab, Fudan University				                     </a:t>
            </a:r>
            <a:r>
              <a:rPr lang="en-US" altLang="zh-CN" sz="1400" baseline="0" dirty="0">
                <a:latin typeface="+mn-lt"/>
                <a:ea typeface="+mn-ea"/>
              </a:rPr>
              <a:t>     </a:t>
            </a:r>
            <a:r>
              <a:rPr lang="en-US" altLang="zh-CN" sz="1400" dirty="0">
                <a:latin typeface="+mn-lt"/>
                <a:ea typeface="+mn-ea"/>
              </a:rPr>
              <a:t>Page</a:t>
            </a:r>
            <a:r>
              <a:rPr lang="en-US" altLang="zh-CN" sz="1400" baseline="0" dirty="0">
                <a:latin typeface="+mn-lt"/>
                <a:ea typeface="+mn-ea"/>
              </a:rPr>
              <a:t> </a:t>
            </a:r>
            <a:fld id="{45191475-6971-4B8B-AFD7-71A3477568F6}" type="slidenum">
              <a:rPr lang="en-US" altLang="zh-CN" sz="1400" baseline="0" smtClean="0"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zh-CN" altLang="en-US" sz="1400" i="1" dirty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>
            <a:lvl1pPr algn="l">
              <a:defRPr sz="2800"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000660"/>
          </a:xfrm>
        </p:spPr>
        <p:txBody>
          <a:bodyPr>
            <a:normAutofit/>
          </a:bodyPr>
          <a:lstStyle>
            <a:lvl1pPr>
              <a:defRPr lang="zh-CN" altLang="en-US" sz="2400" b="0" kern="1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400" b="0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sz="2000" b="0"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 sz="1800" b="0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sz="1600" b="0"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38" y="318929"/>
            <a:ext cx="6453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7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010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diagramQuickStyle" Target="../diagrams/quickStyle1.xml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diagramLayout" Target="../diagrams/layou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11" Type="http://schemas.openxmlformats.org/officeDocument/2006/relationships/diagramData" Target="../diagrams/data1.xml"/><Relationship Id="rId5" Type="http://schemas.openxmlformats.org/officeDocument/2006/relationships/oleObject" Target="../embeddings/oleObject2.bin"/><Relationship Id="rId15" Type="http://schemas.microsoft.com/office/2007/relationships/diagramDrawing" Target="../diagrams/drawing1.xml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4.bin"/><Relationship Id="rId14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pn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FA9AE3-63DE-AB4D-B561-BF9360CF6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9028"/>
            <a:ext cx="1801669" cy="6186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397ABC-4E55-054B-98BC-1B63DA6A4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86" y="29028"/>
            <a:ext cx="2089702" cy="616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8A23AE-C9D3-7642-8FAD-D727C7FE68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745" y="67600"/>
            <a:ext cx="573669" cy="5736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4A7FFB-EB87-A240-BA5D-C1D8A45B8DC0}"/>
              </a:ext>
            </a:extLst>
          </p:cNvPr>
          <p:cNvSpPr txBox="1"/>
          <p:nvPr/>
        </p:nvSpPr>
        <p:spPr>
          <a:xfrm>
            <a:off x="1403648" y="1746249"/>
            <a:ext cx="6047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A Mixed-Variable Bayesian Optimization Approach for Analog Circuit Synthesis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D528F1-0155-7449-A1BA-05B3ED20BCA4}"/>
              </a:ext>
            </a:extLst>
          </p:cNvPr>
          <p:cNvSpPr txBox="1"/>
          <p:nvPr/>
        </p:nvSpPr>
        <p:spPr>
          <a:xfrm>
            <a:off x="2306315" y="4509120"/>
            <a:ext cx="4527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</a:rPr>
              <a:t>2020</a:t>
            </a:r>
            <a:r>
              <a:rPr lang="zh-CN" altLang="en-US" sz="1400" dirty="0">
                <a:solidFill>
                  <a:schemeClr val="accent1"/>
                </a:solidFill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</a:rPr>
              <a:t>IEEE</a:t>
            </a:r>
            <a:r>
              <a:rPr lang="zh-CN" altLang="en-US" sz="1400" dirty="0">
                <a:solidFill>
                  <a:schemeClr val="accent1"/>
                </a:solidFill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</a:rPr>
              <a:t>International</a:t>
            </a:r>
            <a:r>
              <a:rPr lang="zh-CN" altLang="en-US" sz="1400" dirty="0">
                <a:solidFill>
                  <a:schemeClr val="accent1"/>
                </a:solidFill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</a:rPr>
              <a:t>Symposium</a:t>
            </a:r>
            <a:r>
              <a:rPr lang="zh-CN" altLang="en-US" sz="1400" dirty="0">
                <a:solidFill>
                  <a:schemeClr val="accent1"/>
                </a:solidFill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</a:rPr>
              <a:t>on</a:t>
            </a:r>
            <a:r>
              <a:rPr lang="zh-CN" altLang="en-US" sz="1400" dirty="0">
                <a:solidFill>
                  <a:schemeClr val="accent1"/>
                </a:solidFill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</a:rPr>
              <a:t>Circuits</a:t>
            </a:r>
            <a:r>
              <a:rPr lang="zh-CN" altLang="en-US" sz="1400" dirty="0">
                <a:solidFill>
                  <a:schemeClr val="accent1"/>
                </a:solidFill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</a:rPr>
              <a:t>and</a:t>
            </a:r>
            <a:r>
              <a:rPr lang="zh-CN" altLang="en-US" sz="1400" dirty="0">
                <a:solidFill>
                  <a:schemeClr val="accent1"/>
                </a:solidFill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</a:rPr>
              <a:t>Systems</a:t>
            </a:r>
          </a:p>
          <a:p>
            <a:pPr algn="ctr"/>
            <a:r>
              <a:rPr lang="en-US" altLang="zh-CN" sz="1400" dirty="0">
                <a:solidFill>
                  <a:schemeClr val="accent1"/>
                </a:solidFill>
              </a:rPr>
              <a:t>Virtual,</a:t>
            </a:r>
            <a:r>
              <a:rPr lang="zh-CN" altLang="en-US" sz="1400" dirty="0">
                <a:solidFill>
                  <a:schemeClr val="accent1"/>
                </a:solidFill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</a:rPr>
              <a:t>October</a:t>
            </a:r>
            <a:r>
              <a:rPr lang="zh-CN" altLang="en-US" sz="1400" dirty="0">
                <a:solidFill>
                  <a:schemeClr val="accent1"/>
                </a:solidFill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</a:rPr>
              <a:t>10-21,</a:t>
            </a:r>
            <a:r>
              <a:rPr lang="zh-CN" altLang="en-US" sz="1400" dirty="0">
                <a:solidFill>
                  <a:schemeClr val="accent1"/>
                </a:solidFill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</a:rPr>
              <a:t>2020</a:t>
            </a:r>
            <a:endParaRPr lang="en-US" sz="1400" dirty="0">
              <a:solidFill>
                <a:schemeClr val="accent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D7A9EA-2E95-7040-A69B-5A43F1607C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88" y="807820"/>
            <a:ext cx="966125" cy="13539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389329-0094-D147-A398-4D7156827446}"/>
              </a:ext>
            </a:extLst>
          </p:cNvPr>
          <p:cNvSpPr txBox="1"/>
          <p:nvPr/>
        </p:nvSpPr>
        <p:spPr>
          <a:xfrm>
            <a:off x="778013" y="3245514"/>
            <a:ext cx="75836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Jialin Lu</a:t>
            </a:r>
            <a:r>
              <a:rPr lang="en-US" sz="1600" b="1" baseline="30000" dirty="0"/>
              <a:t>1</a:t>
            </a:r>
            <a:r>
              <a:rPr lang="en-US" sz="1600" b="1" dirty="0"/>
              <a:t>, Shuhan Zhang</a:t>
            </a:r>
            <a:r>
              <a:rPr lang="en-US" sz="1600" b="1" baseline="30000" dirty="0"/>
              <a:t>1</a:t>
            </a:r>
            <a:r>
              <a:rPr lang="en-US" sz="1600" b="1" dirty="0"/>
              <a:t>, Fan Yang</a:t>
            </a:r>
            <a:r>
              <a:rPr lang="en-US" sz="1600" b="1" baseline="30000" dirty="0"/>
              <a:t>1</a:t>
            </a:r>
            <a:r>
              <a:rPr lang="zh-CN" altLang="en-US" sz="1600" b="1" i="1" baseline="30000" dirty="0"/>
              <a:t>*</a:t>
            </a:r>
            <a:r>
              <a:rPr lang="en-US" sz="1600" b="1" dirty="0"/>
              <a:t>, Dian Zhou</a:t>
            </a:r>
            <a:r>
              <a:rPr lang="en-US" sz="1600" b="1" baseline="30000" dirty="0"/>
              <a:t>2</a:t>
            </a:r>
            <a:r>
              <a:rPr lang="en-US" sz="1600" b="1" dirty="0"/>
              <a:t> and Xuan Zeng</a:t>
            </a:r>
            <a:r>
              <a:rPr lang="en-US" sz="1600" b="1" baseline="30000" dirty="0"/>
              <a:t>1</a:t>
            </a:r>
            <a:r>
              <a:rPr lang="en-US" sz="1600" b="1" i="1" baseline="30000" dirty="0"/>
              <a:t>∗</a:t>
            </a:r>
            <a:endParaRPr lang="en-US" sz="1600" b="1" baseline="30000" dirty="0"/>
          </a:p>
          <a:p>
            <a:pPr algn="ctr"/>
            <a:r>
              <a:rPr lang="en-US" sz="1600" baseline="30000" dirty="0"/>
              <a:t>1</a:t>
            </a:r>
            <a:r>
              <a:rPr lang="en-US" sz="1600" dirty="0"/>
              <a:t>State Key Lab of ASIC &amp; System, School of Microelectronics, Fudan University, China</a:t>
            </a:r>
          </a:p>
          <a:p>
            <a:pPr algn="ctr"/>
            <a:r>
              <a:rPr lang="en-US" sz="1600" baseline="30000" dirty="0"/>
              <a:t>2</a:t>
            </a:r>
            <a:r>
              <a:rPr lang="en-US" sz="1600" dirty="0"/>
              <a:t>Department of Electrical Engineering, University of Texas at Dallas, Richardson, TX, U.S.A</a:t>
            </a:r>
          </a:p>
        </p:txBody>
      </p:sp>
    </p:spTree>
    <p:extLst>
      <p:ext uri="{BB962C8B-B14F-4D97-AF65-F5344CB8AC3E}">
        <p14:creationId xmlns:p14="http://schemas.microsoft.com/office/powerpoint/2010/main" val="307713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77"/>
    </mc:Choice>
    <mc:Fallback xmlns="">
      <p:transition spd="slow" advTm="617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5A7AF-1449-4DBC-A7C3-6B56E9D0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  <a:latin typeface="+mj-lt"/>
              </a:rPr>
              <a:t>5.Results</a:t>
            </a:r>
            <a:r>
              <a:rPr lang="zh-CN" altLang="en-US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zh-CN" b="0" dirty="0">
                <a:solidFill>
                  <a:schemeClr val="accent1"/>
                </a:solidFill>
                <a:latin typeface="+mj-lt"/>
              </a:rPr>
              <a:t>on</a:t>
            </a:r>
            <a:r>
              <a:rPr lang="zh-CN" altLang="en-US" b="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zh-CN" b="0" dirty="0">
                <a:solidFill>
                  <a:schemeClr val="accent1"/>
                </a:solidFill>
                <a:latin typeface="+mj-lt"/>
              </a:rPr>
              <a:t>analog</a:t>
            </a:r>
            <a:r>
              <a:rPr lang="zh-CN" altLang="en-US" b="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zh-CN" b="0" dirty="0">
                <a:solidFill>
                  <a:schemeClr val="accent1"/>
                </a:solidFill>
                <a:latin typeface="+mj-lt"/>
              </a:rPr>
              <a:t>circuits</a:t>
            </a:r>
            <a:endParaRPr lang="zh-CN" altLang="en-US" b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文本框 3">
            <a:extLst>
              <a:ext uri="{FF2B5EF4-FFF2-40B4-BE49-F238E27FC236}">
                <a16:creationId xmlns:a16="http://schemas.microsoft.com/office/drawing/2014/main" id="{F5ABA4E3-CB81-8341-BE03-846083D1C466}"/>
              </a:ext>
            </a:extLst>
          </p:cNvPr>
          <p:cNvSpPr txBox="1"/>
          <p:nvPr/>
        </p:nvSpPr>
        <p:spPr>
          <a:xfrm>
            <a:off x="1860905" y="1196752"/>
            <a:ext cx="143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Charge Pum</a:t>
            </a:r>
            <a:r>
              <a:rPr lang="en-US" altLang="zh-CN" dirty="0"/>
              <a:t>p</a:t>
            </a:r>
            <a:endParaRPr lang="zh-CN" altLang="en-US" dirty="0"/>
          </a:p>
        </p:txBody>
      </p:sp>
      <p:pic>
        <p:nvPicPr>
          <p:cNvPr id="7" name="图片 4">
            <a:extLst>
              <a:ext uri="{FF2B5EF4-FFF2-40B4-BE49-F238E27FC236}">
                <a16:creationId xmlns:a16="http://schemas.microsoft.com/office/drawing/2014/main" id="{FD56DE28-AA18-5A4B-849F-00DD6DC12A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149080"/>
            <a:ext cx="2987824" cy="2032609"/>
          </a:xfrm>
          <a:prstGeom prst="rect">
            <a:avLst/>
          </a:prstGeom>
        </p:spPr>
      </p:pic>
      <p:pic>
        <p:nvPicPr>
          <p:cNvPr id="8" name="图片 6">
            <a:extLst>
              <a:ext uri="{FF2B5EF4-FFF2-40B4-BE49-F238E27FC236}">
                <a16:creationId xmlns:a16="http://schemas.microsoft.com/office/drawing/2014/main" id="{6841B840-0268-564D-AE03-63729BE367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837" y="1846559"/>
            <a:ext cx="4104456" cy="1891269"/>
          </a:xfrm>
          <a:prstGeom prst="rect">
            <a:avLst/>
          </a:prstGeom>
        </p:spPr>
      </p:pic>
      <p:sp>
        <p:nvSpPr>
          <p:cNvPr id="9" name="文本框 7">
            <a:extLst>
              <a:ext uri="{FF2B5EF4-FFF2-40B4-BE49-F238E27FC236}">
                <a16:creationId xmlns:a16="http://schemas.microsoft.com/office/drawing/2014/main" id="{39D16FB2-2703-634A-AEB0-A123E2744F47}"/>
              </a:ext>
            </a:extLst>
          </p:cNvPr>
          <p:cNvSpPr txBox="1"/>
          <p:nvPr/>
        </p:nvSpPr>
        <p:spPr>
          <a:xfrm>
            <a:off x="4788024" y="4292777"/>
            <a:ext cx="4167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Compared with traditional Bayesian optimization algorithm, it reduces the number of simulations (57%)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Compared with the NSGA-II algorithm, the optimization effect is improved (29%)</a:t>
            </a:r>
            <a:endParaRPr lang="zh-CN" altLang="en-US" dirty="0"/>
          </a:p>
        </p:txBody>
      </p:sp>
      <p:pic>
        <p:nvPicPr>
          <p:cNvPr id="11" name="图片 2">
            <a:extLst>
              <a:ext uri="{FF2B5EF4-FFF2-40B4-BE49-F238E27FC236}">
                <a16:creationId xmlns:a16="http://schemas.microsoft.com/office/drawing/2014/main" id="{8718E57A-B4D0-0540-83B1-AFB3C3A6BC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85960"/>
            <a:ext cx="4536504" cy="2012468"/>
          </a:xfrm>
          <a:prstGeom prst="rect">
            <a:avLst/>
          </a:prstGeom>
        </p:spPr>
      </p:pic>
      <p:sp>
        <p:nvSpPr>
          <p:cNvPr id="12" name="文本框 2">
            <a:extLst>
              <a:ext uri="{FF2B5EF4-FFF2-40B4-BE49-F238E27FC236}">
                <a16:creationId xmlns:a16="http://schemas.microsoft.com/office/drawing/2014/main" id="{F714FD7F-1F4C-7846-8A55-BA8EB88A0D99}"/>
              </a:ext>
            </a:extLst>
          </p:cNvPr>
          <p:cNvSpPr txBox="1"/>
          <p:nvPr/>
        </p:nvSpPr>
        <p:spPr>
          <a:xfrm>
            <a:off x="4553087" y="1238667"/>
            <a:ext cx="4588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24</a:t>
            </a:r>
            <a:r>
              <a:rPr lang="zh-CN" altLang="en-US" b="1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variables,</a:t>
            </a:r>
            <a:r>
              <a:rPr lang="zh-CN" altLang="en-US" dirty="0"/>
              <a:t> </a:t>
            </a:r>
            <a:r>
              <a:rPr lang="en-US" altLang="zh-CN" b="1" dirty="0"/>
              <a:t>18</a:t>
            </a:r>
            <a:r>
              <a:rPr lang="zh-CN" altLang="en-US" b="1" dirty="0"/>
              <a:t> </a:t>
            </a:r>
            <a:r>
              <a:rPr lang="en-US" altLang="zh-CN" dirty="0"/>
              <a:t>continuous</a:t>
            </a:r>
            <a:r>
              <a:rPr lang="zh-CN" altLang="en-US" dirty="0"/>
              <a:t> </a:t>
            </a:r>
            <a:r>
              <a:rPr lang="en-US" altLang="zh-CN" dirty="0"/>
              <a:t>&amp; </a:t>
            </a:r>
            <a:r>
              <a:rPr lang="en-US" altLang="zh-CN" b="1" dirty="0"/>
              <a:t>6</a:t>
            </a:r>
            <a:r>
              <a:rPr lang="zh-CN" altLang="en-US" b="1" dirty="0"/>
              <a:t> </a:t>
            </a:r>
            <a:r>
              <a:rPr lang="en-US" altLang="zh-CN" dirty="0"/>
              <a:t>discrete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434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5A7AF-1449-4DBC-A7C3-6B56E9D0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  <a:latin typeface="+mj-lt"/>
              </a:rPr>
              <a:t>5.Results</a:t>
            </a:r>
            <a:r>
              <a:rPr lang="zh-CN" altLang="en-US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zh-CN" b="0" dirty="0">
                <a:solidFill>
                  <a:schemeClr val="accent1"/>
                </a:solidFill>
                <a:latin typeface="+mj-lt"/>
              </a:rPr>
              <a:t>on</a:t>
            </a:r>
            <a:r>
              <a:rPr lang="zh-CN" altLang="en-US" b="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zh-CN" b="0" dirty="0">
                <a:solidFill>
                  <a:schemeClr val="accent1"/>
                </a:solidFill>
                <a:latin typeface="+mj-lt"/>
              </a:rPr>
              <a:t>analog</a:t>
            </a:r>
            <a:r>
              <a:rPr lang="zh-CN" altLang="en-US" b="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zh-CN" b="0" dirty="0">
                <a:solidFill>
                  <a:schemeClr val="accent1"/>
                </a:solidFill>
                <a:latin typeface="+mj-lt"/>
              </a:rPr>
              <a:t>circuits</a:t>
            </a:r>
            <a:endParaRPr lang="zh-CN" altLang="en-US" b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文本框 3">
            <a:extLst>
              <a:ext uri="{FF2B5EF4-FFF2-40B4-BE49-F238E27FC236}">
                <a16:creationId xmlns:a16="http://schemas.microsoft.com/office/drawing/2014/main" id="{B9EC3A57-0C66-2E43-A9A5-4B47EB2C327C}"/>
              </a:ext>
            </a:extLst>
          </p:cNvPr>
          <p:cNvSpPr txBox="1"/>
          <p:nvPr/>
        </p:nvSpPr>
        <p:spPr>
          <a:xfrm>
            <a:off x="447830" y="1165974"/>
            <a:ext cx="3680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dirty="0"/>
              <a:t>Voltage Controlled Oscillator </a:t>
            </a:r>
            <a:endParaRPr lang="en-US" altLang="zh-CN" sz="2000" dirty="0"/>
          </a:p>
        </p:txBody>
      </p:sp>
      <p:pic>
        <p:nvPicPr>
          <p:cNvPr id="7" name="图片 2">
            <a:extLst>
              <a:ext uri="{FF2B5EF4-FFF2-40B4-BE49-F238E27FC236}">
                <a16:creationId xmlns:a16="http://schemas.microsoft.com/office/drawing/2014/main" id="{12102030-D441-0B4E-80E3-11C74716A9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76" y="1566084"/>
            <a:ext cx="4176464" cy="2145042"/>
          </a:xfrm>
          <a:prstGeom prst="rect">
            <a:avLst/>
          </a:prstGeom>
        </p:spPr>
      </p:pic>
      <p:pic>
        <p:nvPicPr>
          <p:cNvPr id="8" name="图片 5">
            <a:extLst>
              <a:ext uri="{FF2B5EF4-FFF2-40B4-BE49-F238E27FC236}">
                <a16:creationId xmlns:a16="http://schemas.microsoft.com/office/drawing/2014/main" id="{0F88A4AC-0123-2847-A631-EA9061C6C4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407" y="2067187"/>
            <a:ext cx="3883769" cy="1512168"/>
          </a:xfrm>
          <a:prstGeom prst="rect">
            <a:avLst/>
          </a:prstGeom>
        </p:spPr>
      </p:pic>
      <p:pic>
        <p:nvPicPr>
          <p:cNvPr id="9" name="图片 6">
            <a:extLst>
              <a:ext uri="{FF2B5EF4-FFF2-40B4-BE49-F238E27FC236}">
                <a16:creationId xmlns:a16="http://schemas.microsoft.com/office/drawing/2014/main" id="{576556F5-4E70-484E-BC22-3565826441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28" y="4080458"/>
            <a:ext cx="4046093" cy="1839133"/>
          </a:xfrm>
          <a:prstGeom prst="rect">
            <a:avLst/>
          </a:prstGeom>
        </p:spPr>
      </p:pic>
      <p:sp>
        <p:nvSpPr>
          <p:cNvPr id="10" name="文本框 7">
            <a:extLst>
              <a:ext uri="{FF2B5EF4-FFF2-40B4-BE49-F238E27FC236}">
                <a16:creationId xmlns:a16="http://schemas.microsoft.com/office/drawing/2014/main" id="{650C662F-5342-574D-B0C3-F97EA21E63A9}"/>
              </a:ext>
            </a:extLst>
          </p:cNvPr>
          <p:cNvSpPr txBox="1"/>
          <p:nvPr/>
        </p:nvSpPr>
        <p:spPr>
          <a:xfrm>
            <a:off x="4459302" y="4221088"/>
            <a:ext cx="44195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Compared with traditional Bayesian optimization algorithm, it reduces the number of simulations (56%)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NSGA-II algorithm cannot handle 14 constraints and fails in all experiments</a:t>
            </a:r>
            <a:endParaRPr lang="zh-CN" altLang="en-US" dirty="0"/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BDA3C3EA-59FE-894B-ADED-48F2DE73C3DA}"/>
              </a:ext>
            </a:extLst>
          </p:cNvPr>
          <p:cNvSpPr txBox="1"/>
          <p:nvPr/>
        </p:nvSpPr>
        <p:spPr>
          <a:xfrm>
            <a:off x="4445819" y="1274488"/>
            <a:ext cx="4588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20</a:t>
            </a:r>
            <a:r>
              <a:rPr lang="zh-CN" altLang="en-US" b="1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variables,</a:t>
            </a:r>
            <a:r>
              <a:rPr lang="zh-CN" altLang="en-US" dirty="0"/>
              <a:t> </a:t>
            </a:r>
            <a:r>
              <a:rPr lang="en-US" altLang="zh-CN" b="1" dirty="0"/>
              <a:t>12</a:t>
            </a:r>
            <a:r>
              <a:rPr lang="zh-CN" altLang="en-US" b="1" dirty="0"/>
              <a:t> </a:t>
            </a:r>
            <a:r>
              <a:rPr lang="en-US" altLang="zh-CN" dirty="0"/>
              <a:t>continuous</a:t>
            </a:r>
            <a:r>
              <a:rPr lang="zh-CN" altLang="en-US" dirty="0"/>
              <a:t> </a:t>
            </a:r>
            <a:r>
              <a:rPr lang="en-US" altLang="zh-CN" dirty="0"/>
              <a:t>&amp; </a:t>
            </a:r>
            <a:r>
              <a:rPr lang="en-US" altLang="zh-CN" b="1" dirty="0"/>
              <a:t>8</a:t>
            </a:r>
            <a:r>
              <a:rPr lang="zh-CN" altLang="en-US" b="1" dirty="0"/>
              <a:t> </a:t>
            </a:r>
            <a:r>
              <a:rPr lang="en-US" altLang="zh-CN" dirty="0"/>
              <a:t>discrete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2199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3816424"/>
          </a:xfrm>
        </p:spPr>
        <p:txBody>
          <a:bodyPr>
            <a:noAutofit/>
          </a:bodyPr>
          <a:lstStyle/>
          <a:p>
            <a:r>
              <a:rPr lang="en-US" altLang="zh-CN" sz="72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r>
              <a:rPr lang="zh-CN" altLang="en-US" sz="72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！</a:t>
            </a:r>
            <a:br>
              <a:rPr lang="en-US" altLang="zh-CN" sz="72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72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91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1182E-EF58-A04D-8F0F-35F332D9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0. Self-Introduction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E8A066-11B5-FB47-8F02-E64DF98748FF}"/>
              </a:ext>
            </a:extLst>
          </p:cNvPr>
          <p:cNvSpPr/>
          <p:nvPr/>
        </p:nvSpPr>
        <p:spPr>
          <a:xfrm>
            <a:off x="611560" y="1200414"/>
            <a:ext cx="3796914" cy="2356596"/>
          </a:xfrm>
          <a:prstGeom prst="rect">
            <a:avLst/>
          </a:prstGeom>
          <a:solidFill>
            <a:srgbClr val="FCAF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t">
            <a:noAutofit/>
          </a:bodyPr>
          <a:lstStyle/>
          <a:p>
            <a:pPr marL="54864" lvl="0" indent="-58738">
              <a:defRPr/>
            </a:pPr>
            <a:r>
              <a:rPr lang="en-US" b="1" cap="all" dirty="0">
                <a:solidFill>
                  <a:schemeClr val="bg2"/>
                </a:solidFill>
              </a:rPr>
              <a:t>Name</a:t>
            </a:r>
          </a:p>
          <a:p>
            <a:pPr marL="54864" lvl="0" indent="-58738">
              <a:defRPr/>
            </a:pPr>
            <a:endParaRPr lang="en-US" b="1" cap="all" dirty="0">
              <a:solidFill>
                <a:schemeClr val="bg2"/>
              </a:solidFill>
            </a:endParaRPr>
          </a:p>
          <a:p>
            <a:pPr marL="54864" lvl="0" indent="-58738">
              <a:defRPr/>
            </a:pPr>
            <a:r>
              <a:rPr lang="en-US" b="1" cap="all" dirty="0">
                <a:solidFill>
                  <a:schemeClr val="bg2"/>
                </a:solidFill>
              </a:rPr>
              <a:t>jialin Lu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3E1AF6-C90B-4E40-B413-97F3AEBA17A1}"/>
              </a:ext>
            </a:extLst>
          </p:cNvPr>
          <p:cNvSpPr/>
          <p:nvPr/>
        </p:nvSpPr>
        <p:spPr>
          <a:xfrm>
            <a:off x="4556520" y="3734757"/>
            <a:ext cx="3796913" cy="2356597"/>
          </a:xfrm>
          <a:prstGeom prst="rect">
            <a:avLst/>
          </a:prstGeom>
          <a:solidFill>
            <a:srgbClr val="34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t">
            <a:noAutofit/>
          </a:bodyPr>
          <a:lstStyle/>
          <a:p>
            <a:pPr marL="54864" lvl="0" indent="-58738">
              <a:defRPr/>
            </a:pPr>
            <a:r>
              <a:rPr lang="en-US" b="1" cap="all" dirty="0">
                <a:solidFill>
                  <a:schemeClr val="bg2"/>
                </a:solidFill>
              </a:rPr>
              <a:t>interest</a:t>
            </a:r>
          </a:p>
          <a:p>
            <a:pPr marL="54864" lvl="0" indent="-58738">
              <a:defRPr/>
            </a:pPr>
            <a:endParaRPr lang="en-US" b="1" cap="all" dirty="0">
              <a:solidFill>
                <a:schemeClr val="bg2"/>
              </a:solidFill>
            </a:endParaRPr>
          </a:p>
          <a:p>
            <a:pPr marL="54864" lvl="0" indent="-58738">
              <a:defRPr/>
            </a:pPr>
            <a:r>
              <a:rPr lang="en-US" b="1" cap="all" dirty="0">
                <a:solidFill>
                  <a:schemeClr val="bg2"/>
                </a:solidFill>
              </a:rPr>
              <a:t>Machine</a:t>
            </a:r>
            <a:r>
              <a:rPr lang="zh-CN" altLang="en-US" b="1" cap="all" dirty="0">
                <a:solidFill>
                  <a:schemeClr val="bg2"/>
                </a:solidFill>
              </a:rPr>
              <a:t> </a:t>
            </a:r>
            <a:r>
              <a:rPr lang="en-US" altLang="zh-CN" b="1" cap="all" dirty="0">
                <a:solidFill>
                  <a:schemeClr val="bg2"/>
                </a:solidFill>
              </a:rPr>
              <a:t>learning</a:t>
            </a:r>
          </a:p>
          <a:p>
            <a:pPr marL="54864" lvl="0" indent="-58738">
              <a:defRPr/>
            </a:pPr>
            <a:r>
              <a:rPr lang="en-US" b="1" cap="all" dirty="0">
                <a:solidFill>
                  <a:schemeClr val="bg2"/>
                </a:solidFill>
              </a:rPr>
              <a:t>Analog IC design automation</a:t>
            </a:r>
          </a:p>
          <a:p>
            <a:pPr marL="54864" lvl="0" indent="-58738">
              <a:defRPr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C69C9B-4869-0944-A99D-1C34DCAA4400}"/>
              </a:ext>
            </a:extLst>
          </p:cNvPr>
          <p:cNvSpPr/>
          <p:nvPr/>
        </p:nvSpPr>
        <p:spPr>
          <a:xfrm>
            <a:off x="4556520" y="1194125"/>
            <a:ext cx="3796914" cy="23565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t">
            <a:noAutofit/>
          </a:bodyPr>
          <a:lstStyle/>
          <a:p>
            <a:pPr marL="54864" lvl="0" indent="-58738">
              <a:defRPr/>
            </a:pPr>
            <a:r>
              <a:rPr lang="en-US" b="1" cap="all" dirty="0">
                <a:solidFill>
                  <a:schemeClr val="bg2"/>
                </a:solidFill>
              </a:rPr>
              <a:t>University</a:t>
            </a:r>
          </a:p>
          <a:p>
            <a:pPr marL="54864" lvl="0" indent="-58738">
              <a:defRPr/>
            </a:pPr>
            <a:endParaRPr lang="en-US" b="1" cap="all" dirty="0">
              <a:solidFill>
                <a:schemeClr val="bg2"/>
              </a:solidFill>
            </a:endParaRPr>
          </a:p>
          <a:p>
            <a:pPr marL="54864" lvl="0" indent="-58738">
              <a:defRPr/>
            </a:pPr>
            <a:r>
              <a:rPr lang="en-US" b="1" cap="all" dirty="0">
                <a:solidFill>
                  <a:schemeClr val="bg2"/>
                </a:solidFill>
              </a:rPr>
              <a:t>fudan University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3897A8-5C2E-9547-9C71-C6302A1A4218}"/>
              </a:ext>
            </a:extLst>
          </p:cNvPr>
          <p:cNvSpPr/>
          <p:nvPr/>
        </p:nvSpPr>
        <p:spPr>
          <a:xfrm>
            <a:off x="611562" y="3740021"/>
            <a:ext cx="3796912" cy="2356596"/>
          </a:xfrm>
          <a:prstGeom prst="rect">
            <a:avLst/>
          </a:prstGeom>
          <a:solidFill>
            <a:srgbClr val="95D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t">
            <a:noAutofit/>
          </a:bodyPr>
          <a:lstStyle/>
          <a:p>
            <a:pPr marL="54864" lvl="0" indent="-58738">
              <a:defRPr/>
            </a:pPr>
            <a:r>
              <a:rPr lang="en-US" b="1" cap="all" dirty="0">
                <a:solidFill>
                  <a:schemeClr val="bg2"/>
                </a:solidFill>
              </a:rPr>
              <a:t>Degree and major</a:t>
            </a:r>
          </a:p>
          <a:p>
            <a:pPr marL="54864" lvl="0" indent="-58738">
              <a:defRPr/>
            </a:pPr>
            <a:endParaRPr lang="en-US" b="1" cap="all" dirty="0">
              <a:solidFill>
                <a:schemeClr val="bg2"/>
              </a:solidFill>
            </a:endParaRPr>
          </a:p>
          <a:p>
            <a:pPr marL="54864" lvl="0" indent="-58738">
              <a:defRPr/>
            </a:pPr>
            <a:r>
              <a:rPr lang="en-US" b="1" cap="all" dirty="0">
                <a:solidFill>
                  <a:schemeClr val="bg2"/>
                </a:solidFill>
              </a:rPr>
              <a:t>P</a:t>
            </a:r>
            <a:r>
              <a:rPr lang="en-US" altLang="zh-CN" b="1" cap="all" dirty="0">
                <a:solidFill>
                  <a:schemeClr val="bg2"/>
                </a:solidFill>
              </a:rPr>
              <a:t>h</a:t>
            </a:r>
            <a:r>
              <a:rPr lang="en-US" b="1" cap="all" dirty="0">
                <a:solidFill>
                  <a:schemeClr val="bg2"/>
                </a:solidFill>
              </a:rPr>
              <a:t>D</a:t>
            </a:r>
            <a:r>
              <a:rPr lang="zh-CN" altLang="en-US" b="1" cap="all" dirty="0">
                <a:solidFill>
                  <a:schemeClr val="bg2"/>
                </a:solidFill>
              </a:rPr>
              <a:t> </a:t>
            </a:r>
            <a:r>
              <a:rPr lang="en-US" altLang="zh-CN" b="1" cap="all" dirty="0">
                <a:solidFill>
                  <a:schemeClr val="bg2"/>
                </a:solidFill>
              </a:rPr>
              <a:t>first</a:t>
            </a:r>
            <a:r>
              <a:rPr lang="zh-CN" altLang="en-US" b="1" cap="all" dirty="0">
                <a:solidFill>
                  <a:schemeClr val="bg2"/>
                </a:solidFill>
              </a:rPr>
              <a:t> </a:t>
            </a:r>
            <a:r>
              <a:rPr lang="en-US" altLang="zh-CN" b="1" cap="all" dirty="0">
                <a:solidFill>
                  <a:schemeClr val="bg2"/>
                </a:solidFill>
              </a:rPr>
              <a:t>year</a:t>
            </a:r>
            <a:r>
              <a:rPr lang="en-US" b="1" cap="all" dirty="0">
                <a:solidFill>
                  <a:schemeClr val="bg2"/>
                </a:solidFill>
              </a:rPr>
              <a:t> </a:t>
            </a:r>
          </a:p>
          <a:p>
            <a:pPr marL="54864" lvl="0" indent="-58738">
              <a:defRPr/>
            </a:pPr>
            <a:r>
              <a:rPr lang="en-US" b="1" cap="all" dirty="0">
                <a:solidFill>
                  <a:schemeClr val="bg2"/>
                </a:solidFill>
              </a:rPr>
              <a:t>mE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387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FC15E-1903-7648-8DD1-4725A453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. 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Problem</a:t>
            </a:r>
            <a:r>
              <a:rPr lang="en-US" i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Formulation</a:t>
            </a:r>
          </a:p>
        </p:txBody>
      </p:sp>
      <p:sp>
        <p:nvSpPr>
          <p:cNvPr id="4" name="矩形: 圆角 4">
            <a:extLst>
              <a:ext uri="{FF2B5EF4-FFF2-40B4-BE49-F238E27FC236}">
                <a16:creationId xmlns:a16="http://schemas.microsoft.com/office/drawing/2014/main" id="{24B53DDD-E691-BA49-9FE6-C796BF0003A3}"/>
              </a:ext>
            </a:extLst>
          </p:cNvPr>
          <p:cNvSpPr/>
          <p:nvPr/>
        </p:nvSpPr>
        <p:spPr>
          <a:xfrm>
            <a:off x="4533072" y="2060848"/>
            <a:ext cx="4320480" cy="31683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0">
            <a:extLst>
              <a:ext uri="{FF2B5EF4-FFF2-40B4-BE49-F238E27FC236}">
                <a16:creationId xmlns:a16="http://schemas.microsoft.com/office/drawing/2014/main" id="{279E75D6-8DD8-D54E-A3B8-B5C3A8BAC234}"/>
              </a:ext>
            </a:extLst>
          </p:cNvPr>
          <p:cNvSpPr txBox="1"/>
          <p:nvPr/>
        </p:nvSpPr>
        <p:spPr>
          <a:xfrm>
            <a:off x="4605080" y="234888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6" name="文本框 11">
            <a:extLst>
              <a:ext uri="{FF2B5EF4-FFF2-40B4-BE49-F238E27FC236}">
                <a16:creationId xmlns:a16="http://schemas.microsoft.com/office/drawing/2014/main" id="{E0FB767D-6904-D242-91D7-5938D1A69DA6}"/>
              </a:ext>
            </a:extLst>
          </p:cNvPr>
          <p:cNvSpPr txBox="1"/>
          <p:nvPr/>
        </p:nvSpPr>
        <p:spPr>
          <a:xfrm>
            <a:off x="4604693" y="284703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s.t.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7" name="对象 12">
            <a:extLst>
              <a:ext uri="{FF2B5EF4-FFF2-40B4-BE49-F238E27FC236}">
                <a16:creationId xmlns:a16="http://schemas.microsoft.com/office/drawing/2014/main" id="{1C0DABA2-8720-D546-8272-09442D1E32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309788"/>
              </p:ext>
            </p:extLst>
          </p:nvPr>
        </p:nvGraphicFramePr>
        <p:xfrm>
          <a:off x="5884653" y="2864672"/>
          <a:ext cx="13176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3" imgW="672840" imgH="457200" progId="Equation.DSMT4">
                  <p:embed/>
                </p:oleObj>
              </mc:Choice>
              <mc:Fallback>
                <p:oleObj name="Equation" r:id="rId3" imgW="672840" imgH="45720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84653" y="2864672"/>
                        <a:ext cx="1317625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13">
            <a:extLst>
              <a:ext uri="{FF2B5EF4-FFF2-40B4-BE49-F238E27FC236}">
                <a16:creationId xmlns:a16="http://schemas.microsoft.com/office/drawing/2014/main" id="{34EBB4E9-89CA-1A4B-8387-A9AEF81DA1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710603"/>
              </p:ext>
            </p:extLst>
          </p:nvPr>
        </p:nvGraphicFramePr>
        <p:xfrm>
          <a:off x="5884653" y="2328123"/>
          <a:ext cx="744291" cy="416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5" imgW="368280" imgH="203040" progId="Equation.DSMT4">
                  <p:embed/>
                </p:oleObj>
              </mc:Choice>
              <mc:Fallback>
                <p:oleObj name="Equation" r:id="rId5" imgW="368280" imgH="203040" progId="Equation.DSMT4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84653" y="2328123"/>
                        <a:ext cx="744291" cy="416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14">
            <a:extLst>
              <a:ext uri="{FF2B5EF4-FFF2-40B4-BE49-F238E27FC236}">
                <a16:creationId xmlns:a16="http://schemas.microsoft.com/office/drawing/2014/main" id="{2AD2AFFF-B0CF-D042-8955-5DE3C3F660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486540"/>
              </p:ext>
            </p:extLst>
          </p:nvPr>
        </p:nvGraphicFramePr>
        <p:xfrm>
          <a:off x="5896056" y="3848908"/>
          <a:ext cx="1435724" cy="580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7" imgW="596880" imgH="241200" progId="Equation.DSMT4">
                  <p:embed/>
                </p:oleObj>
              </mc:Choice>
              <mc:Fallback>
                <p:oleObj name="Equation" r:id="rId7" imgW="596880" imgH="241200" progId="Equation.DSMT4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96056" y="3848908"/>
                        <a:ext cx="1435724" cy="580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15">
            <a:extLst>
              <a:ext uri="{FF2B5EF4-FFF2-40B4-BE49-F238E27FC236}">
                <a16:creationId xmlns:a16="http://schemas.microsoft.com/office/drawing/2014/main" id="{FE235F2C-45E4-864D-B713-86738678B353}"/>
              </a:ext>
            </a:extLst>
          </p:cNvPr>
          <p:cNvSpPr txBox="1"/>
          <p:nvPr/>
        </p:nvSpPr>
        <p:spPr>
          <a:xfrm>
            <a:off x="7331780" y="3954441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6">
            <a:extLst>
              <a:ext uri="{FF2B5EF4-FFF2-40B4-BE49-F238E27FC236}">
                <a16:creationId xmlns:a16="http://schemas.microsoft.com/office/drawing/2014/main" id="{C1F943A7-B73B-5344-9D6E-D53A94BDFC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535294"/>
              </p:ext>
            </p:extLst>
          </p:nvPr>
        </p:nvGraphicFramePr>
        <p:xfrm>
          <a:off x="5632018" y="4351625"/>
          <a:ext cx="168116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9" imgW="698400" imgH="241200" progId="Equation.DSMT4">
                  <p:embed/>
                </p:oleObj>
              </mc:Choice>
              <mc:Fallback>
                <p:oleObj name="Equation" r:id="rId9" imgW="698400" imgH="241200" progId="Equation.DSMT4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32018" y="4351625"/>
                        <a:ext cx="1681163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7">
            <a:extLst>
              <a:ext uri="{FF2B5EF4-FFF2-40B4-BE49-F238E27FC236}">
                <a16:creationId xmlns:a16="http://schemas.microsoft.com/office/drawing/2014/main" id="{D92EE23E-4B96-4442-ABA1-5EA048CC0B6A}"/>
              </a:ext>
            </a:extLst>
          </p:cNvPr>
          <p:cNvSpPr txBox="1"/>
          <p:nvPr/>
        </p:nvSpPr>
        <p:spPr>
          <a:xfrm>
            <a:off x="7315952" y="4452056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8">
            <a:extLst>
              <a:ext uri="{FF2B5EF4-FFF2-40B4-BE49-F238E27FC236}">
                <a16:creationId xmlns:a16="http://schemas.microsoft.com/office/drawing/2014/main" id="{3CF3CE74-6FD7-7F4E-A063-7FB942A78671}"/>
              </a:ext>
            </a:extLst>
          </p:cNvPr>
          <p:cNvSpPr txBox="1"/>
          <p:nvPr/>
        </p:nvSpPr>
        <p:spPr>
          <a:xfrm>
            <a:off x="4604693" y="386467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14" name="图示 3">
            <a:extLst>
              <a:ext uri="{FF2B5EF4-FFF2-40B4-BE49-F238E27FC236}">
                <a16:creationId xmlns:a16="http://schemas.microsoft.com/office/drawing/2014/main" id="{A06596DA-B47A-6643-BC7C-DA535DF175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1590974"/>
              </p:ext>
            </p:extLst>
          </p:nvPr>
        </p:nvGraphicFramePr>
        <p:xfrm>
          <a:off x="1968907" y="2728331"/>
          <a:ext cx="2448454" cy="138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15" name="矩形: 圆角 22">
            <a:extLst>
              <a:ext uri="{FF2B5EF4-FFF2-40B4-BE49-F238E27FC236}">
                <a16:creationId xmlns:a16="http://schemas.microsoft.com/office/drawing/2014/main" id="{744B104E-C5D5-B243-9EB7-671E01595B2B}"/>
              </a:ext>
            </a:extLst>
          </p:cNvPr>
          <p:cNvSpPr/>
          <p:nvPr/>
        </p:nvSpPr>
        <p:spPr>
          <a:xfrm>
            <a:off x="323528" y="2060848"/>
            <a:ext cx="1584176" cy="31683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23">
            <a:extLst>
              <a:ext uri="{FF2B5EF4-FFF2-40B4-BE49-F238E27FC236}">
                <a16:creationId xmlns:a16="http://schemas.microsoft.com/office/drawing/2014/main" id="{D4BAC87A-8675-8D4D-A38E-8479A7105F63}"/>
              </a:ext>
            </a:extLst>
          </p:cNvPr>
          <p:cNvSpPr txBox="1"/>
          <p:nvPr/>
        </p:nvSpPr>
        <p:spPr>
          <a:xfrm>
            <a:off x="415776" y="2375626"/>
            <a:ext cx="1399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circuit</a:t>
            </a:r>
          </a:p>
          <a:p>
            <a:pPr algn="ctr"/>
            <a:r>
              <a:rPr lang="en-US" altLang="zh-CN" dirty="0"/>
              <a:t>performance</a:t>
            </a:r>
            <a:endParaRPr lang="zh-CN" altLang="en-US" dirty="0"/>
          </a:p>
        </p:txBody>
      </p:sp>
      <p:sp>
        <p:nvSpPr>
          <p:cNvPr id="17" name="文本框 24">
            <a:extLst>
              <a:ext uri="{FF2B5EF4-FFF2-40B4-BE49-F238E27FC236}">
                <a16:creationId xmlns:a16="http://schemas.microsoft.com/office/drawing/2014/main" id="{A0CF0CEF-2D89-C54E-84A8-7FF80BFC71F9}"/>
              </a:ext>
            </a:extLst>
          </p:cNvPr>
          <p:cNvSpPr txBox="1"/>
          <p:nvPr/>
        </p:nvSpPr>
        <p:spPr>
          <a:xfrm>
            <a:off x="504965" y="3233641"/>
            <a:ext cx="1213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circuit</a:t>
            </a:r>
          </a:p>
          <a:p>
            <a:r>
              <a:rPr lang="en-US" altLang="zh-CN" dirty="0"/>
              <a:t>constraints</a:t>
            </a:r>
            <a:endParaRPr lang="zh-CN" altLang="en-US" dirty="0"/>
          </a:p>
        </p:txBody>
      </p:sp>
      <p:sp>
        <p:nvSpPr>
          <p:cNvPr id="18" name="文本框 25">
            <a:extLst>
              <a:ext uri="{FF2B5EF4-FFF2-40B4-BE49-F238E27FC236}">
                <a16:creationId xmlns:a16="http://schemas.microsoft.com/office/drawing/2014/main" id="{5C95318C-1EFE-034B-8B86-D49AAB8F9A4C}"/>
              </a:ext>
            </a:extLst>
          </p:cNvPr>
          <p:cNvSpPr txBox="1"/>
          <p:nvPr/>
        </p:nvSpPr>
        <p:spPr>
          <a:xfrm>
            <a:off x="483068" y="4091656"/>
            <a:ext cx="1257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design</a:t>
            </a:r>
          </a:p>
          <a:p>
            <a:r>
              <a:rPr lang="en-US" altLang="zh-CN" dirty="0"/>
              <a:t>parameters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56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BDAD488-7610-7742-9C7D-908EEF3AE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91" y="1053572"/>
            <a:ext cx="4086815" cy="390224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81FF155-EE9C-4C90-BD3A-8D827A2E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. Background</a:t>
            </a:r>
            <a:r>
              <a:rPr lang="zh-CN" altLang="en-US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Bayesian</a:t>
            </a:r>
            <a:r>
              <a:rPr lang="zh-CN" altLang="en-US" b="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Optimization</a:t>
            </a:r>
            <a:endParaRPr lang="zh-CN" altLang="en-US" b="0" dirty="0">
              <a:latin typeface="+mj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188474-EEED-4288-B251-51E53AD1F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044" y="3140968"/>
            <a:ext cx="4771984" cy="315436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796B8FA-52AD-40C5-9FB1-A9D8C8B8DAAB}"/>
              </a:ext>
            </a:extLst>
          </p:cNvPr>
          <p:cNvSpPr txBox="1"/>
          <p:nvPr/>
        </p:nvSpPr>
        <p:spPr>
          <a:xfrm>
            <a:off x="205973" y="5187969"/>
            <a:ext cx="1436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Standard</a:t>
            </a:r>
            <a:r>
              <a:rPr lang="zh-CN" altLang="en-US" sz="1400" dirty="0"/>
              <a:t> </a:t>
            </a:r>
            <a:r>
              <a:rPr lang="en-US" altLang="zh-CN" sz="1400" dirty="0"/>
              <a:t>BO</a:t>
            </a:r>
            <a:endParaRPr lang="zh-CN" altLang="en-US" sz="1400" dirty="0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3C875D9B-3A7D-4ADD-861D-454EACC67C94}"/>
              </a:ext>
            </a:extLst>
          </p:cNvPr>
          <p:cNvSpPr/>
          <p:nvPr/>
        </p:nvSpPr>
        <p:spPr>
          <a:xfrm>
            <a:off x="1662356" y="5157192"/>
            <a:ext cx="357966" cy="369332"/>
          </a:xfrm>
          <a:prstGeom prst="leftBrace">
            <a:avLst>
              <a:gd name="adj1" fmla="val 8333"/>
              <a:gd name="adj2" fmla="val 511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34AA19-2C2D-4757-A7A7-EACE806B2060}"/>
              </a:ext>
            </a:extLst>
          </p:cNvPr>
          <p:cNvSpPr txBox="1"/>
          <p:nvPr/>
        </p:nvSpPr>
        <p:spPr>
          <a:xfrm>
            <a:off x="2136829" y="4979993"/>
            <a:ext cx="1375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Surrogate model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E822437-0350-424E-A147-F6F6FFCCBF23}"/>
              </a:ext>
            </a:extLst>
          </p:cNvPr>
          <p:cNvSpPr txBox="1"/>
          <p:nvPr/>
        </p:nvSpPr>
        <p:spPr>
          <a:xfrm>
            <a:off x="2132095" y="5395877"/>
            <a:ext cx="1616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acquisition function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5">
            <a:extLst>
              <a:ext uri="{FF2B5EF4-FFF2-40B4-BE49-F238E27FC236}">
                <a16:creationId xmlns:a16="http://schemas.microsoft.com/office/drawing/2014/main" id="{165252BE-BB11-634F-80D5-4A20520D8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170" y="1377946"/>
            <a:ext cx="3316308" cy="728526"/>
          </a:xfrm>
          <a:prstGeom prst="rect">
            <a:avLst/>
          </a:prstGeom>
        </p:spPr>
      </p:pic>
      <p:pic>
        <p:nvPicPr>
          <p:cNvPr id="16" name="图片 20">
            <a:extLst>
              <a:ext uri="{FF2B5EF4-FFF2-40B4-BE49-F238E27FC236}">
                <a16:creationId xmlns:a16="http://schemas.microsoft.com/office/drawing/2014/main" id="{2DB4734B-BA2B-3F44-BF4B-B3B62ED41C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170" y="2244813"/>
            <a:ext cx="3605898" cy="79033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6F0371-A12C-D747-9A7D-427828C95204}"/>
              </a:ext>
            </a:extLst>
          </p:cNvPr>
          <p:cNvSpPr txBox="1"/>
          <p:nvPr/>
        </p:nvSpPr>
        <p:spPr>
          <a:xfrm>
            <a:off x="4571998" y="163560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Assume</a:t>
            </a:r>
            <a:r>
              <a:rPr lang="zh-CN" altLang="en-US" sz="1400" dirty="0"/>
              <a:t>：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249BA4-1926-C944-9518-9099442A0413}"/>
              </a:ext>
            </a:extLst>
          </p:cNvPr>
          <p:cNvSpPr txBox="1"/>
          <p:nvPr/>
        </p:nvSpPr>
        <p:spPr>
          <a:xfrm>
            <a:off x="4665837" y="2486091"/>
            <a:ext cx="74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Drive</a:t>
            </a:r>
            <a:r>
              <a:rPr lang="zh-CN" altLang="en-US" sz="1400" dirty="0"/>
              <a:t>：</a:t>
            </a:r>
            <a:endParaRPr lang="en-US" sz="1400" dirty="0"/>
          </a:p>
        </p:txBody>
      </p:sp>
      <p:sp>
        <p:nvSpPr>
          <p:cNvPr id="19" name="Curved Up Arrow 18">
            <a:extLst>
              <a:ext uri="{FF2B5EF4-FFF2-40B4-BE49-F238E27FC236}">
                <a16:creationId xmlns:a16="http://schemas.microsoft.com/office/drawing/2014/main" id="{6CF37EEE-B3E4-6343-B24A-6BFE3626E533}"/>
              </a:ext>
            </a:extLst>
          </p:cNvPr>
          <p:cNvSpPr/>
          <p:nvPr/>
        </p:nvSpPr>
        <p:spPr>
          <a:xfrm rot="18410019">
            <a:off x="3419688" y="4658522"/>
            <a:ext cx="1040433" cy="367190"/>
          </a:xfrm>
          <a:prstGeom prst="curvedUpArrow">
            <a:avLst>
              <a:gd name="adj1" fmla="val 25000"/>
              <a:gd name="adj2" fmla="val 50000"/>
              <a:gd name="adj3" fmla="val 110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964DF4-6797-C645-A0B0-91D22D029E74}"/>
              </a:ext>
            </a:extLst>
          </p:cNvPr>
          <p:cNvCxnSpPr>
            <a:cxnSpLocks/>
          </p:cNvCxnSpPr>
          <p:nvPr/>
        </p:nvCxnSpPr>
        <p:spPr>
          <a:xfrm>
            <a:off x="4261043" y="3822749"/>
            <a:ext cx="2046217" cy="849422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235764-5F4C-6448-9F93-22F0392E99D8}"/>
              </a:ext>
            </a:extLst>
          </p:cNvPr>
          <p:cNvCxnSpPr>
            <a:cxnSpLocks/>
          </p:cNvCxnSpPr>
          <p:nvPr/>
        </p:nvCxnSpPr>
        <p:spPr>
          <a:xfrm>
            <a:off x="3748242" y="5646243"/>
            <a:ext cx="4136126" cy="57411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A528F9-B4CE-EF44-8967-0F83368306FA}"/>
              </a:ext>
            </a:extLst>
          </p:cNvPr>
          <p:cNvSpPr txBox="1"/>
          <p:nvPr/>
        </p:nvSpPr>
        <p:spPr>
          <a:xfrm>
            <a:off x="3939360" y="1007383"/>
            <a:ext cx="1790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Gaussian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314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FF155-EE9C-4C90-BD3A-8D827A2E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. Background</a:t>
            </a:r>
            <a:r>
              <a:rPr lang="zh-CN" altLang="en-US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</a:t>
            </a:r>
            <a:r>
              <a:rPr lang="en-US" b="0" dirty="0">
                <a:solidFill>
                  <a:schemeClr val="accent1"/>
                </a:solidFill>
                <a:latin typeface="+mj-lt"/>
              </a:rPr>
              <a:t>hortcomings</a:t>
            </a:r>
            <a:r>
              <a:rPr lang="zh-CN" altLang="en-US" b="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zh-CN" b="0" dirty="0">
                <a:solidFill>
                  <a:schemeClr val="accent1"/>
                </a:solidFill>
                <a:latin typeface="+mj-lt"/>
              </a:rPr>
              <a:t>of</a:t>
            </a:r>
            <a:r>
              <a:rPr lang="zh-CN" altLang="en-US" b="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zh-CN" b="0" dirty="0">
                <a:solidFill>
                  <a:schemeClr val="accent1"/>
                </a:solidFill>
                <a:latin typeface="+mj-lt"/>
              </a:rPr>
              <a:t>traditional BO</a:t>
            </a:r>
            <a:endParaRPr lang="zh-CN" altLang="en-US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21" name="图片 4">
            <a:extLst>
              <a:ext uri="{FF2B5EF4-FFF2-40B4-BE49-F238E27FC236}">
                <a16:creationId xmlns:a16="http://schemas.microsoft.com/office/drawing/2014/main" id="{989288E8-A6D5-8A4A-91A4-110E693602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10" y="1052736"/>
            <a:ext cx="4896544" cy="2671725"/>
          </a:xfrm>
          <a:prstGeom prst="rect">
            <a:avLst/>
          </a:prstGeom>
        </p:spPr>
      </p:pic>
      <p:pic>
        <p:nvPicPr>
          <p:cNvPr id="22" name="图片 5">
            <a:extLst>
              <a:ext uri="{FF2B5EF4-FFF2-40B4-BE49-F238E27FC236}">
                <a16:creationId xmlns:a16="http://schemas.microsoft.com/office/drawing/2014/main" id="{25B99F10-D10B-3C47-A8BA-6BCED7E773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64" y="3573016"/>
            <a:ext cx="4954499" cy="2703348"/>
          </a:xfrm>
          <a:prstGeom prst="rect">
            <a:avLst/>
          </a:prstGeom>
        </p:spPr>
      </p:pic>
      <p:sp>
        <p:nvSpPr>
          <p:cNvPr id="24" name="文本框 7">
            <a:extLst>
              <a:ext uri="{FF2B5EF4-FFF2-40B4-BE49-F238E27FC236}">
                <a16:creationId xmlns:a16="http://schemas.microsoft.com/office/drawing/2014/main" id="{21793C79-2A81-FF47-B461-2A4FE44F4E21}"/>
              </a:ext>
            </a:extLst>
          </p:cNvPr>
          <p:cNvSpPr txBox="1"/>
          <p:nvPr/>
        </p:nvSpPr>
        <p:spPr>
          <a:xfrm>
            <a:off x="5032154" y="1413063"/>
            <a:ext cx="36484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Comparison of the basic kernel and our improved kernel for Bayesian optimization. </a:t>
            </a:r>
          </a:p>
          <a:p>
            <a:endParaRPr lang="en-US" altLang="zh-CN" dirty="0"/>
          </a:p>
          <a:p>
            <a:r>
              <a:rPr lang="en-US" altLang="zh-CN" dirty="0"/>
              <a:t>The figure shows that either maximize the acquisition functions or the objective function f(x) (top,</a:t>
            </a:r>
            <a:r>
              <a:rPr lang="zh-CN" altLang="en-US" dirty="0"/>
              <a:t> </a:t>
            </a:r>
            <a:r>
              <a:rPr lang="en-US" altLang="zh-CN" dirty="0"/>
              <a:t>traditional BO) x that maximizes the acquisition function does not match the actual global optimum with the basic kernel. </a:t>
            </a:r>
          </a:p>
          <a:p>
            <a:endParaRPr lang="en-US" altLang="zh-CN" dirty="0"/>
          </a:p>
          <a:p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dirty="0"/>
              <a:t>(bottom,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solution) x that maximizes the acquisition function matches the actual global optimum with our improved kernel.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02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5D86-7913-E94F-9654-E6A2BFF9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. </a:t>
            </a:r>
            <a:r>
              <a:rPr lang="en-US" altLang="zh-CN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Our</a:t>
            </a:r>
            <a:r>
              <a:rPr lang="zh-CN" altLang="en-US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Solution</a:t>
            </a:r>
            <a:r>
              <a:rPr lang="zh-CN" altLang="en-US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endParaRPr lang="en-US" dirty="0">
              <a:latin typeface="+mj-lt"/>
            </a:endParaRPr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id="{B01EFF1B-E9FB-1142-A25B-C17A1D7B3CEF}"/>
              </a:ext>
            </a:extLst>
          </p:cNvPr>
          <p:cNvSpPr txBox="1"/>
          <p:nvPr/>
        </p:nvSpPr>
        <p:spPr>
          <a:xfrm>
            <a:off x="457200" y="1340768"/>
            <a:ext cx="676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kernel function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suitable for</a:t>
            </a:r>
            <a:r>
              <a:rPr lang="zh-CN" altLang="en-US" dirty="0"/>
              <a:t> </a:t>
            </a:r>
            <a:r>
              <a:rPr lang="en-US" altLang="zh-CN" dirty="0"/>
              <a:t>discrete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：</a:t>
            </a:r>
          </a:p>
        </p:txBody>
      </p:sp>
      <p:pic>
        <p:nvPicPr>
          <p:cNvPr id="5" name="图片 6">
            <a:extLst>
              <a:ext uri="{FF2B5EF4-FFF2-40B4-BE49-F238E27FC236}">
                <a16:creationId xmlns:a16="http://schemas.microsoft.com/office/drawing/2014/main" id="{F7BB13BB-D9D4-6C44-87EF-36848E0814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696" y="2673812"/>
            <a:ext cx="3667419" cy="688469"/>
          </a:xfrm>
          <a:prstGeom prst="rect">
            <a:avLst/>
          </a:prstGeom>
        </p:spPr>
      </p:pic>
      <p:graphicFrame>
        <p:nvGraphicFramePr>
          <p:cNvPr id="6" name="对象 8">
            <a:extLst>
              <a:ext uri="{FF2B5EF4-FFF2-40B4-BE49-F238E27FC236}">
                <a16:creationId xmlns:a16="http://schemas.microsoft.com/office/drawing/2014/main" id="{E5CB2F58-8B3E-924A-B3FC-4627571721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784720"/>
              </p:ext>
            </p:extLst>
          </p:nvPr>
        </p:nvGraphicFramePr>
        <p:xfrm>
          <a:off x="3047999" y="3699805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7999" y="3699805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12">
            <a:extLst>
              <a:ext uri="{FF2B5EF4-FFF2-40B4-BE49-F238E27FC236}">
                <a16:creationId xmlns:a16="http://schemas.microsoft.com/office/drawing/2014/main" id="{63DC0E0E-2817-8E4B-A9B2-137BB0544A93}"/>
              </a:ext>
            </a:extLst>
          </p:cNvPr>
          <p:cNvSpPr txBox="1"/>
          <p:nvPr/>
        </p:nvSpPr>
        <p:spPr>
          <a:xfrm>
            <a:off x="908020" y="3799024"/>
            <a:ext cx="7408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T(*) is the rounding operator, which means the conversion of rounding all integer variable parts in the input vector x to the nearest integer value.</a:t>
            </a:r>
            <a:endParaRPr lang="zh-CN" altLang="en-US" dirty="0"/>
          </a:p>
        </p:txBody>
      </p:sp>
      <p:pic>
        <p:nvPicPr>
          <p:cNvPr id="11" name="图片 5">
            <a:extLst>
              <a:ext uri="{FF2B5EF4-FFF2-40B4-BE49-F238E27FC236}">
                <a16:creationId xmlns:a16="http://schemas.microsoft.com/office/drawing/2014/main" id="{899ADE1E-BA35-1344-B9DC-E98F7E9AD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945" y="1884646"/>
            <a:ext cx="6020109" cy="647733"/>
          </a:xfrm>
          <a:prstGeom prst="rect">
            <a:avLst/>
          </a:prstGeom>
        </p:spPr>
      </p:pic>
      <p:sp>
        <p:nvSpPr>
          <p:cNvPr id="13" name="Curved Right Arrow 12">
            <a:extLst>
              <a:ext uri="{FF2B5EF4-FFF2-40B4-BE49-F238E27FC236}">
                <a16:creationId xmlns:a16="http://schemas.microsoft.com/office/drawing/2014/main" id="{C48F6D01-0CDD-9A41-A452-3F5BDC4E85C2}"/>
              </a:ext>
            </a:extLst>
          </p:cNvPr>
          <p:cNvSpPr/>
          <p:nvPr/>
        </p:nvSpPr>
        <p:spPr>
          <a:xfrm>
            <a:off x="683568" y="2154207"/>
            <a:ext cx="731520" cy="103920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636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7911A-CC1B-48F0-BDC5-CD204C3F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  <a:latin typeface="+mj-lt"/>
              </a:rPr>
              <a:t>4.</a:t>
            </a:r>
            <a:r>
              <a:rPr lang="zh-CN" altLang="en-US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+mj-lt"/>
              </a:rPr>
              <a:t>Results</a:t>
            </a:r>
            <a:r>
              <a:rPr lang="zh-CN" altLang="en-US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zh-CN" b="0" dirty="0">
                <a:solidFill>
                  <a:schemeClr val="accent1"/>
                </a:solidFill>
                <a:latin typeface="+mj-lt"/>
              </a:rPr>
              <a:t>on</a:t>
            </a:r>
            <a:r>
              <a:rPr lang="zh-CN" altLang="en-US" b="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zh-CN" b="0" dirty="0">
                <a:solidFill>
                  <a:schemeClr val="accent1"/>
                </a:solidFill>
                <a:latin typeface="+mj-lt"/>
              </a:rPr>
              <a:t>mix-variable</a:t>
            </a:r>
            <a:r>
              <a:rPr lang="zh-CN" altLang="en-US" b="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zh-CN" b="0" dirty="0">
                <a:solidFill>
                  <a:schemeClr val="accent1"/>
                </a:solidFill>
                <a:latin typeface="+mj-lt"/>
              </a:rPr>
              <a:t>test</a:t>
            </a:r>
            <a:r>
              <a:rPr lang="zh-CN" altLang="en-US" b="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zh-CN" b="0" dirty="0">
                <a:solidFill>
                  <a:schemeClr val="accent1"/>
                </a:solidFill>
                <a:latin typeface="+mj-lt"/>
              </a:rPr>
              <a:t>function</a:t>
            </a:r>
            <a:endParaRPr lang="zh-CN" altLang="en-US" b="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3C2641-2B06-4986-BC1A-FC07E8BCB9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000108"/>
            <a:ext cx="7585992" cy="27934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F37494-A63D-4F5E-AD11-5F32091EE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3645024"/>
            <a:ext cx="7585993" cy="2793490"/>
          </a:xfrm>
          <a:prstGeom prst="rect">
            <a:avLst/>
          </a:prstGeom>
        </p:spPr>
      </p:pic>
      <p:sp>
        <p:nvSpPr>
          <p:cNvPr id="12" name="箭头: 左弧形 11">
            <a:extLst>
              <a:ext uri="{FF2B5EF4-FFF2-40B4-BE49-F238E27FC236}">
                <a16:creationId xmlns:a16="http://schemas.microsoft.com/office/drawing/2014/main" id="{9B388FEE-DEA7-439A-ABA6-59A41DE09C73}"/>
              </a:ext>
            </a:extLst>
          </p:cNvPr>
          <p:cNvSpPr/>
          <p:nvPr/>
        </p:nvSpPr>
        <p:spPr>
          <a:xfrm>
            <a:off x="150550" y="3140968"/>
            <a:ext cx="691733" cy="1090174"/>
          </a:xfrm>
          <a:prstGeom prst="curved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4909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5A7AF-1449-4DBC-A7C3-6B56E9D0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  <a:latin typeface="+mj-lt"/>
              </a:rPr>
              <a:t>5.Results</a:t>
            </a:r>
            <a:r>
              <a:rPr lang="zh-CN" altLang="en-US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zh-CN" b="0" dirty="0">
                <a:solidFill>
                  <a:schemeClr val="accent1"/>
                </a:solidFill>
                <a:latin typeface="+mj-lt"/>
              </a:rPr>
              <a:t>on</a:t>
            </a:r>
            <a:r>
              <a:rPr lang="zh-CN" altLang="en-US" b="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zh-CN" b="0" dirty="0">
                <a:solidFill>
                  <a:schemeClr val="accent1"/>
                </a:solidFill>
                <a:latin typeface="+mj-lt"/>
              </a:rPr>
              <a:t>analog</a:t>
            </a:r>
            <a:r>
              <a:rPr lang="zh-CN" altLang="en-US" b="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zh-CN" b="0" dirty="0">
                <a:solidFill>
                  <a:schemeClr val="accent1"/>
                </a:solidFill>
                <a:latin typeface="+mj-lt"/>
              </a:rPr>
              <a:t>circuits</a:t>
            </a:r>
            <a:endParaRPr lang="zh-CN" altLang="en-US" b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84782C-DB75-4F82-9C4F-222092FDF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+mn-lt"/>
              </a:rPr>
              <a:t>Comparison algorithm: </a:t>
            </a:r>
          </a:p>
          <a:p>
            <a:pPr lvl="1"/>
            <a:r>
              <a:rPr lang="en-US" altLang="zh-CN" sz="2000" dirty="0">
                <a:latin typeface="+mn-lt"/>
              </a:rPr>
              <a:t>Standard BO, NSGA-II, and the discrete BO algorithm we</a:t>
            </a: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proposed</a:t>
            </a:r>
            <a:r>
              <a:rPr lang="zh-CN" altLang="en-US" sz="2000" dirty="0">
                <a:latin typeface="+mn-lt"/>
              </a:rPr>
              <a:t> ；</a:t>
            </a:r>
            <a:endParaRPr lang="en-US" altLang="zh-CN" sz="2000" dirty="0"/>
          </a:p>
          <a:p>
            <a:r>
              <a:rPr lang="en-US" altLang="zh-CN" sz="2000" dirty="0">
                <a:latin typeface="+mn-lt"/>
              </a:rPr>
              <a:t>Experimental setting: </a:t>
            </a:r>
          </a:p>
          <a:p>
            <a:pPr lvl="1"/>
            <a:r>
              <a:rPr lang="en-US" altLang="zh-CN" sz="2000" dirty="0">
                <a:latin typeface="+mn-lt"/>
              </a:rPr>
              <a:t>Each algorithm runs </a:t>
            </a:r>
            <a:r>
              <a:rPr lang="en-US" altLang="zh-CN" sz="2000" b="1" dirty="0">
                <a:latin typeface="+mn-lt"/>
              </a:rPr>
              <a:t>8</a:t>
            </a:r>
            <a:r>
              <a:rPr lang="en-US" altLang="zh-CN" sz="2000" dirty="0">
                <a:latin typeface="+mn-lt"/>
              </a:rPr>
              <a:t> times independently</a:t>
            </a:r>
          </a:p>
          <a:p>
            <a:pPr lvl="1"/>
            <a:r>
              <a:rPr lang="en-US" altLang="zh-CN" sz="2000" dirty="0">
                <a:latin typeface="+mn-lt"/>
              </a:rPr>
              <a:t>The upper limit of the number of circuit simulations in a single optimization is set to </a:t>
            </a:r>
            <a:r>
              <a:rPr lang="en-US" altLang="zh-CN" sz="2000" b="1" dirty="0">
                <a:latin typeface="+mn-lt"/>
              </a:rPr>
              <a:t>600</a:t>
            </a:r>
          </a:p>
          <a:p>
            <a:pPr lvl="1"/>
            <a:r>
              <a:rPr lang="en-US" altLang="zh-CN" sz="2000" dirty="0">
                <a:latin typeface="+mn-lt"/>
              </a:rPr>
              <a:t>Results and convergence times after the optimization are collected;</a:t>
            </a:r>
          </a:p>
          <a:p>
            <a:r>
              <a:rPr lang="en-US" altLang="zh-CN" sz="2000" dirty="0">
                <a:latin typeface="+mn-lt"/>
              </a:rPr>
              <a:t>Experimental environment: </a:t>
            </a:r>
          </a:p>
          <a:p>
            <a:pPr lvl="1"/>
            <a:r>
              <a:rPr lang="en-US" altLang="zh-CN" sz="2000" dirty="0">
                <a:latin typeface="+mn-lt"/>
              </a:rPr>
              <a:t>a server with 2 Intel Xeon CPU cores and 128GB memory;</a:t>
            </a:r>
          </a:p>
          <a:p>
            <a:r>
              <a:rPr lang="en-US" altLang="zh-CN" sz="2000" dirty="0">
                <a:latin typeface="+mn-lt"/>
              </a:rPr>
              <a:t>Experimental circuits</a:t>
            </a:r>
            <a:r>
              <a:rPr lang="zh-CN" altLang="en-US" sz="2000" dirty="0">
                <a:latin typeface="+mn-lt"/>
              </a:rPr>
              <a:t>：</a:t>
            </a:r>
            <a:endParaRPr lang="en-US" altLang="zh-CN" sz="200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Low-Power Three-stage Amplifier </a:t>
            </a:r>
          </a:p>
          <a:p>
            <a:pPr lvl="1"/>
            <a:r>
              <a:rPr lang="en-US" sz="2000" dirty="0">
                <a:latin typeface="+mn-lt"/>
              </a:rPr>
              <a:t>Charge Pump </a:t>
            </a:r>
          </a:p>
          <a:p>
            <a:pPr lvl="1"/>
            <a:r>
              <a:rPr lang="en-US" sz="2000" dirty="0">
                <a:latin typeface="+mn-lt"/>
              </a:rPr>
              <a:t>Voltage Controlled Oscillator </a:t>
            </a:r>
            <a:endParaRPr lang="en-US" altLang="zh-CN" sz="2000" dirty="0">
              <a:latin typeface="+mn-lt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28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5A7AF-1449-4DBC-A7C3-6B56E9D0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  <a:latin typeface="+mj-lt"/>
              </a:rPr>
              <a:t>5.Results</a:t>
            </a:r>
            <a:r>
              <a:rPr lang="zh-CN" altLang="en-US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zh-CN" b="0" dirty="0">
                <a:solidFill>
                  <a:schemeClr val="accent1"/>
                </a:solidFill>
                <a:latin typeface="+mj-lt"/>
              </a:rPr>
              <a:t>on</a:t>
            </a:r>
            <a:r>
              <a:rPr lang="zh-CN" altLang="en-US" b="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zh-CN" b="0" dirty="0">
                <a:solidFill>
                  <a:schemeClr val="accent1"/>
                </a:solidFill>
                <a:latin typeface="+mj-lt"/>
              </a:rPr>
              <a:t>analog</a:t>
            </a:r>
            <a:r>
              <a:rPr lang="zh-CN" altLang="en-US" b="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zh-CN" b="0" dirty="0">
                <a:solidFill>
                  <a:schemeClr val="accent1"/>
                </a:solidFill>
                <a:latin typeface="+mj-lt"/>
              </a:rPr>
              <a:t>circuits</a:t>
            </a:r>
            <a:endParaRPr lang="zh-CN" altLang="en-US" b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文本框 3">
            <a:extLst>
              <a:ext uri="{FF2B5EF4-FFF2-40B4-BE49-F238E27FC236}">
                <a16:creationId xmlns:a16="http://schemas.microsoft.com/office/drawing/2014/main" id="{799589BC-65BB-D847-92F2-EDFBA2A01A87}"/>
              </a:ext>
            </a:extLst>
          </p:cNvPr>
          <p:cNvSpPr txBox="1"/>
          <p:nvPr/>
        </p:nvSpPr>
        <p:spPr>
          <a:xfrm>
            <a:off x="0" y="1196752"/>
            <a:ext cx="4172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dirty="0"/>
              <a:t>Low-Power Three-stage Amplifier </a:t>
            </a:r>
          </a:p>
        </p:txBody>
      </p:sp>
      <p:pic>
        <p:nvPicPr>
          <p:cNvPr id="7" name="图片 5">
            <a:extLst>
              <a:ext uri="{FF2B5EF4-FFF2-40B4-BE49-F238E27FC236}">
                <a16:creationId xmlns:a16="http://schemas.microsoft.com/office/drawing/2014/main" id="{14DC8B23-BCBA-434A-93D6-32EF1FCDB0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27" y="4653136"/>
            <a:ext cx="3610102" cy="1486894"/>
          </a:xfrm>
          <a:prstGeom prst="rect">
            <a:avLst/>
          </a:prstGeom>
        </p:spPr>
      </p:pic>
      <p:pic>
        <p:nvPicPr>
          <p:cNvPr id="8" name="图片 6">
            <a:extLst>
              <a:ext uri="{FF2B5EF4-FFF2-40B4-BE49-F238E27FC236}">
                <a16:creationId xmlns:a16="http://schemas.microsoft.com/office/drawing/2014/main" id="{84A4CCE2-FF2B-5E4F-9346-F8C916830F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861050"/>
            <a:ext cx="4311759" cy="2285898"/>
          </a:xfrm>
          <a:prstGeom prst="rect">
            <a:avLst/>
          </a:prstGeom>
        </p:spPr>
      </p:pic>
      <p:sp>
        <p:nvSpPr>
          <p:cNvPr id="9" name="文本框 7">
            <a:extLst>
              <a:ext uri="{FF2B5EF4-FFF2-40B4-BE49-F238E27FC236}">
                <a16:creationId xmlns:a16="http://schemas.microsoft.com/office/drawing/2014/main" id="{B66E81D6-C86C-FF43-9693-7246055CC09C}"/>
              </a:ext>
            </a:extLst>
          </p:cNvPr>
          <p:cNvSpPr txBox="1"/>
          <p:nvPr/>
        </p:nvSpPr>
        <p:spPr>
          <a:xfrm>
            <a:off x="4716016" y="4519420"/>
            <a:ext cx="4167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Compared with traditional Bayesian optimization algorithm, it reduces the number of simulations (59%)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Compared with the NSGA-II algorithm, the optimization effect is improved (32%)</a:t>
            </a:r>
            <a:endParaRPr lang="zh-CN" altLang="en-US" dirty="0"/>
          </a:p>
        </p:txBody>
      </p:sp>
      <p:sp>
        <p:nvSpPr>
          <p:cNvPr id="10" name="文本框 2">
            <a:extLst>
              <a:ext uri="{FF2B5EF4-FFF2-40B4-BE49-F238E27FC236}">
                <a16:creationId xmlns:a16="http://schemas.microsoft.com/office/drawing/2014/main" id="{367B03D2-72A4-A64C-9656-7C496722F38F}"/>
              </a:ext>
            </a:extLst>
          </p:cNvPr>
          <p:cNvSpPr txBox="1"/>
          <p:nvPr/>
        </p:nvSpPr>
        <p:spPr>
          <a:xfrm>
            <a:off x="4662260" y="1212141"/>
            <a:ext cx="435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9</a:t>
            </a:r>
            <a:r>
              <a:rPr lang="zh-CN" altLang="en-US" b="1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variables,</a:t>
            </a:r>
            <a:r>
              <a:rPr lang="zh-CN" altLang="en-US" dirty="0"/>
              <a:t> </a:t>
            </a:r>
            <a:r>
              <a:rPr lang="en-US" altLang="zh-CN" b="1" dirty="0"/>
              <a:t>4</a:t>
            </a:r>
            <a:r>
              <a:rPr lang="zh-CN" altLang="en-US" b="1" dirty="0"/>
              <a:t> </a:t>
            </a:r>
            <a:r>
              <a:rPr lang="en-US" altLang="zh-CN" dirty="0"/>
              <a:t>continuous</a:t>
            </a:r>
            <a:r>
              <a:rPr lang="zh-CN" altLang="en-US" dirty="0"/>
              <a:t> </a:t>
            </a:r>
            <a:r>
              <a:rPr lang="en-US" altLang="zh-CN" dirty="0"/>
              <a:t>&amp; </a:t>
            </a:r>
            <a:r>
              <a:rPr lang="en-US" altLang="zh-CN" b="1" dirty="0"/>
              <a:t>5</a:t>
            </a:r>
            <a:r>
              <a:rPr lang="zh-CN" altLang="en-US" b="1" dirty="0"/>
              <a:t> </a:t>
            </a:r>
            <a:r>
              <a:rPr lang="en-US" altLang="zh-CN" dirty="0"/>
              <a:t>discrete</a:t>
            </a:r>
            <a:endParaRPr lang="zh-CN" altLang="en-US" dirty="0"/>
          </a:p>
        </p:txBody>
      </p:sp>
      <p:pic>
        <p:nvPicPr>
          <p:cNvPr id="11" name="图片 4">
            <a:extLst>
              <a:ext uri="{FF2B5EF4-FFF2-40B4-BE49-F238E27FC236}">
                <a16:creationId xmlns:a16="http://schemas.microsoft.com/office/drawing/2014/main" id="{809AEE0B-499E-854C-92C2-72E89D5D39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68" y="1751928"/>
            <a:ext cx="4677219" cy="250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67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10334</TotalTime>
  <Words>508</Words>
  <Application>Microsoft Macintosh PowerPoint</Application>
  <PresentationFormat>On-screen Show (4:3)</PresentationFormat>
  <Paragraphs>81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楷体</vt:lpstr>
      <vt:lpstr>Arial</vt:lpstr>
      <vt:lpstr>Calibri</vt:lpstr>
      <vt:lpstr>Times New Roman</vt:lpstr>
      <vt:lpstr>Wingdings</vt:lpstr>
      <vt:lpstr>1_Office 主题</vt:lpstr>
      <vt:lpstr>Equation</vt:lpstr>
      <vt:lpstr>PowerPoint Presentation</vt:lpstr>
      <vt:lpstr>0. Self-Introduction</vt:lpstr>
      <vt:lpstr>1. Problem Formulation</vt:lpstr>
      <vt:lpstr>2. Background – Bayesian Optimization</vt:lpstr>
      <vt:lpstr>2. Background – Shortcomings of traditional BO</vt:lpstr>
      <vt:lpstr>3. Our Solution </vt:lpstr>
      <vt:lpstr>4. Results on mix-variable test function</vt:lpstr>
      <vt:lpstr>5.Results on analog circuits</vt:lpstr>
      <vt:lpstr>5.Results on analog circuits</vt:lpstr>
      <vt:lpstr>5.Results on analog circuits</vt:lpstr>
      <vt:lpstr>5.Results on analog circuits</vt:lpstr>
      <vt:lpstr>Thank you！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Low-power Low-noise Amplifier for EEG/ECG Signal Recording Applications</dc:title>
  <dc:creator>admin</dc:creator>
  <cp:lastModifiedBy>Lu Jialin</cp:lastModifiedBy>
  <cp:revision>1910</cp:revision>
  <dcterms:modified xsi:type="dcterms:W3CDTF">2020-08-19T18:44:19Z</dcterms:modified>
</cp:coreProperties>
</file>