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6" r:id="rId3"/>
    <p:sldId id="261" r:id="rId4"/>
    <p:sldId id="257" r:id="rId5"/>
    <p:sldId id="262" r:id="rId6"/>
    <p:sldId id="260" r:id="rId7"/>
    <p:sldId id="263" r:id="rId8"/>
    <p:sldId id="264" r:id="rId9"/>
    <p:sldId id="265" r:id="rId10"/>
    <p:sldId id="272" r:id="rId11"/>
    <p:sldId id="266" r:id="rId12"/>
    <p:sldId id="275" r:id="rId13"/>
    <p:sldId id="267" r:id="rId14"/>
    <p:sldId id="258" r:id="rId15"/>
    <p:sldId id="274" r:id="rId16"/>
    <p:sldId id="276" r:id="rId17"/>
    <p:sldId id="268" r:id="rId18"/>
    <p:sldId id="273" r:id="rId19"/>
    <p:sldId id="282" r:id="rId20"/>
    <p:sldId id="283" r:id="rId21"/>
  </p:sldIdLst>
  <p:sldSz cx="12192000" cy="6858000"/>
  <p:notesSz cx="7103745" cy="102342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13" d="100"/>
          <a:sy n="113" d="100"/>
        </p:scale>
        <p:origin x="496" y="168"/>
      </p:cViewPr>
      <p:guideLst/>
    </p:cSldViewPr>
  </p:slideViewPr>
  <p:notesTextViewPr>
    <p:cViewPr>
      <p:scale>
        <a:sx n="1" d="1"/>
        <a:sy n="1" d="1"/>
      </p:scale>
      <p:origin x="0" y="0"/>
    </p:cViewPr>
  </p:notesTextViewPr>
  <p:notesViewPr>
    <p:cSldViewPr snapToGrid="0">
      <p:cViewPr varScale="1">
        <p:scale>
          <a:sx n="41" d="100"/>
          <a:sy n="41" d="100"/>
        </p:scale>
        <p:origin x="1794" y="5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838200" y="365125"/>
            <a:ext cx="10515600" cy="58118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DE934FF-F4E1-47C5-9CA5-30A81DDE2BE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E934FF-F4E1-47C5-9CA5-30A81DDE2BE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DE934FF-F4E1-47C5-9CA5-30A81DDE2BE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DE934FF-F4E1-47C5-9CA5-30A81DDE2BE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934FF-F4E1-47C5-9CA5-30A81DDE2BE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61BA9-CDCF-4958-B8AB-66F3BF063E1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Deconvolution Methods</a:t>
            </a:r>
            <a:endParaRPr lang="en-US"/>
          </a:p>
        </p:txBody>
      </p:sp>
      <p:sp>
        <p:nvSpPr>
          <p:cNvPr id="3" name="Subtitle 2"/>
          <p:cNvSpPr>
            <a:spLocks noGrp="1"/>
          </p:cNvSpPr>
          <p:nvPr>
            <p:ph type="subTitle" idx="1"/>
          </p:nvPr>
        </p:nvSpPr>
        <p:spPr>
          <a:xfrm>
            <a:off x="1078230" y="3602355"/>
            <a:ext cx="10034905" cy="2436495"/>
          </a:xfrm>
        </p:spPr>
        <p:txBody>
          <a:bodyPr>
            <a:normAutofit/>
          </a:bodyPr>
          <a:lstStyle/>
          <a:p>
            <a:r>
              <a:rPr lang="en-US"/>
              <a:t>dtangle</a:t>
            </a:r>
            <a:endParaRPr lang="en-US"/>
          </a:p>
          <a:p>
            <a:r>
              <a:rPr lang="en-US"/>
              <a:t>MuSiC</a:t>
            </a:r>
            <a:endParaRPr lang="en-US"/>
          </a:p>
          <a:p>
            <a:r>
              <a:rPr lang="en-US"/>
              <a:t>CibersortX</a:t>
            </a:r>
            <a:endParaRPr lang="en-US"/>
          </a:p>
          <a:p>
            <a:pPr algn="r"/>
            <a:r>
              <a:rPr lang="en-US"/>
              <a:t>Dataset: Mathys</a:t>
            </a:r>
            <a:endParaRPr lang="en-US"/>
          </a:p>
          <a:p>
            <a:pPr algn="r"/>
            <a:r>
              <a:rPr lang="en-US" sz="1600"/>
              <a:t>Single-cell transcriptomic analysis of Alzheimer’s disease</a:t>
            </a:r>
            <a:endParaRPr lang="en-US"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595" y="1825625"/>
            <a:ext cx="10515600" cy="4351338"/>
          </a:xfrm>
        </p:spPr>
        <p:txBody>
          <a:bodyPr/>
          <a:lstStyle/>
          <a:p>
            <a:r>
              <a:rPr lang="en-US"/>
              <a:t>After get 4 groups, annotate groups and clusters. Then select DEGs for clusters that contain multiple cell types (group2) </a:t>
            </a:r>
            <a:endParaRPr lang="en-US"/>
          </a:p>
          <a:p>
            <a:pPr marL="0" indent="0">
              <a:buNone/>
            </a:pPr>
            <a:endParaRPr lang="en-US"/>
          </a:p>
          <a:p>
            <a:r>
              <a:rPr lang="en-US"/>
              <a:t>I use seurat here to collect DEGs of cell types inside of cluster (group2:</a:t>
            </a:r>
            <a:r>
              <a:rPr lang="en-US">
                <a:sym typeface="+mn-ea"/>
              </a:rPr>
              <a:t> Ex, In, Oli, OPC, Ast)</a:t>
            </a:r>
            <a:r>
              <a:rPr lang="en-US"/>
              <a:t>. Top 283 DEGs from seurat are used.</a:t>
            </a:r>
            <a:endParaRPr lang="en-US"/>
          </a:p>
          <a:p>
            <a:endParaRPr lang="en-US"/>
          </a:p>
          <a:p>
            <a:r>
              <a:rPr lang="en-US"/>
              <a:t>Estimation with pre-clustering of cell types</a:t>
            </a:r>
            <a:endParaRPr lang="en-US"/>
          </a:p>
        </p:txBody>
      </p:sp>
      <p:sp>
        <p:nvSpPr>
          <p:cNvPr id="4" name="Title 3"/>
          <p:cNvSpPr>
            <a:spLocks noGrp="1"/>
          </p:cNvSpPr>
          <p:nvPr>
            <p:ph type="title"/>
          </p:nvPr>
        </p:nvSpPr>
        <p:spPr>
          <a:xfrm>
            <a:off x="569595" y="267970"/>
            <a:ext cx="10515600" cy="1325563"/>
          </a:xfrm>
        </p:spPr>
        <p:txBody>
          <a:bodyPr>
            <a:normAutofit fontScale="90000"/>
          </a:bodyPr>
          <a:lstStyle/>
          <a:p>
            <a:r>
              <a:rPr lang="en-US"/>
              <a:t>MuSiC: Estimation of cell type proportions with pre-grouping of cell types</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Pregrouping (all cells)</a:t>
            </a:r>
            <a:endParaRPr lang="en-US"/>
          </a:p>
        </p:txBody>
      </p:sp>
      <p:pic>
        <p:nvPicPr>
          <p:cNvPr id="5" name="Content Placeholder 4"/>
          <p:cNvPicPr>
            <a:picLocks noGrp="1" noChangeAspect="1"/>
          </p:cNvPicPr>
          <p:nvPr>
            <p:ph idx="1"/>
          </p:nvPr>
        </p:nvPicPr>
        <p:blipFill>
          <a:blip r:embed="rId1"/>
          <a:stretch>
            <a:fillRect/>
          </a:stretch>
        </p:blipFill>
        <p:spPr>
          <a:xfrm>
            <a:off x="838200" y="1691005"/>
            <a:ext cx="7071995" cy="4351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175" y="365125"/>
            <a:ext cx="10842625" cy="1325880"/>
          </a:xfrm>
        </p:spPr>
        <p:txBody>
          <a:bodyPr>
            <a:normAutofit/>
          </a:bodyPr>
          <a:lstStyle/>
          <a:p>
            <a:r>
              <a:rPr lang="en-US"/>
              <a:t>pregrouping (only control cells as refrence)</a:t>
            </a:r>
            <a:endParaRPr lang="en-US"/>
          </a:p>
        </p:txBody>
      </p:sp>
      <p:pic>
        <p:nvPicPr>
          <p:cNvPr id="4" name="Content Placeholder 3"/>
          <p:cNvPicPr>
            <a:picLocks noGrp="1" noChangeAspect="1"/>
          </p:cNvPicPr>
          <p:nvPr>
            <p:ph idx="1"/>
          </p:nvPr>
        </p:nvPicPr>
        <p:blipFill>
          <a:blip r:embed="rId1"/>
          <a:stretch>
            <a:fillRect/>
          </a:stretch>
        </p:blipFill>
        <p:spPr>
          <a:xfrm>
            <a:off x="838200" y="1691005"/>
            <a:ext cx="7160895" cy="43516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CibersortX</a:t>
            </a:r>
            <a:endParaRPr lang="en-US"/>
          </a:p>
        </p:txBody>
      </p:sp>
      <p:sp>
        <p:nvSpPr>
          <p:cNvPr id="3" name="Content Placeholder 2"/>
          <p:cNvSpPr>
            <a:spLocks noGrp="1"/>
          </p:cNvSpPr>
          <p:nvPr>
            <p:ph idx="1"/>
          </p:nvPr>
        </p:nvSpPr>
        <p:spPr>
          <a:xfrm>
            <a:off x="838200" y="1515110"/>
            <a:ext cx="10954385" cy="4915535"/>
          </a:xfrm>
        </p:spPr>
        <p:txBody>
          <a:bodyPr>
            <a:normAutofit fontScale="90000" lnSpcReduction="10000"/>
          </a:bodyPr>
          <a:lstStyle/>
          <a:p>
            <a:pPr marL="0" indent="0">
              <a:buNone/>
            </a:pPr>
            <a:r>
              <a:rPr lang="en-US"/>
              <a:t>Bescuse of the reference size limitation (upload datasets should smaller than 1,000 Mb), make reference snRNA only includes control cells and genes that expressed &gt;20. Based on that, 2 ways to filter out cells and genes in control snRNA reference.</a:t>
            </a:r>
            <a:endParaRPr lang="en-US"/>
          </a:p>
          <a:p>
            <a:pPr marL="0" indent="0">
              <a:buNone/>
            </a:pPr>
            <a:endParaRPr lang="en-US"/>
          </a:p>
          <a:p>
            <a:pPr marL="0" indent="0">
              <a:buNone/>
            </a:pPr>
            <a:r>
              <a:rPr lang="en-US"/>
              <a:t>1. Cells were selected in proportion to the number of cells contained in each cell type in the snRNA data. (416Ast, 16End, 4559Ex, 1286In, 257Mic, 2453Oli, 356Opc, 24Per)</a:t>
            </a:r>
            <a:endParaRPr lang="en-US"/>
          </a:p>
          <a:p>
            <a:pPr marL="0" indent="0">
              <a:buNone/>
            </a:pPr>
            <a:endParaRPr lang="en-US"/>
          </a:p>
          <a:p>
            <a:pPr marL="0" indent="0">
              <a:buNone/>
            </a:pPr>
            <a:r>
              <a:rPr lang="en-US"/>
              <a:t>2. Filter out cells that 9,000&gt;sum gene expression &gt;4,000 and genes that expressed &lt;20. To make up for the cell type with fewer cells, choose cells randomly in that cell type so that each cell type has no fewer than 25 cells (25Ast, 25End, </a:t>
            </a:r>
            <a:r>
              <a:rPr lang="en-US">
                <a:sym typeface="+mn-ea"/>
              </a:rPr>
              <a:t>6271</a:t>
            </a:r>
            <a:r>
              <a:rPr lang="en-US"/>
              <a:t>Ex, </a:t>
            </a:r>
            <a:r>
              <a:rPr lang="en-US">
                <a:sym typeface="+mn-ea"/>
              </a:rPr>
              <a:t>1058</a:t>
            </a:r>
            <a:r>
              <a:rPr lang="en-US"/>
              <a:t>In, 25Oli, 71Opc, 25Per,25Mic)</a:t>
            </a:r>
            <a:endParaRPr lang="en-US"/>
          </a:p>
          <a:p>
            <a:pPr marL="0" indent="0">
              <a:buNone/>
            </a:pPr>
            <a:endParaRPr lang="en-US"/>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1090" y="281305"/>
            <a:ext cx="10515600" cy="1325563"/>
          </a:xfrm>
        </p:spPr>
        <p:txBody>
          <a:bodyPr>
            <a:normAutofit/>
          </a:bodyPr>
          <a:lstStyle/>
          <a:p>
            <a:r>
              <a:rPr lang="en-US">
                <a:sym typeface="+mn-ea"/>
              </a:rPr>
              <a:t>Criterials</a:t>
            </a:r>
            <a:r>
              <a:rPr lang="en-US"/>
              <a:t> to select mode </a:t>
            </a:r>
            <a:endParaRPr lang="en-US"/>
          </a:p>
        </p:txBody>
      </p:sp>
      <p:pic>
        <p:nvPicPr>
          <p:cNvPr id="4" name="Content Placeholder 3"/>
          <p:cNvPicPr>
            <a:picLocks noGrp="1" noChangeAspect="1"/>
          </p:cNvPicPr>
          <p:nvPr>
            <p:ph idx="1"/>
          </p:nvPr>
        </p:nvPicPr>
        <p:blipFill>
          <a:blip r:embed="rId1"/>
          <a:stretch>
            <a:fillRect/>
          </a:stretch>
        </p:blipFill>
        <p:spPr>
          <a:xfrm>
            <a:off x="1548765" y="1607185"/>
            <a:ext cx="4013200" cy="4832350"/>
          </a:xfrm>
          <a:prstGeom prst="rect">
            <a:avLst/>
          </a:prstGeom>
        </p:spPr>
      </p:pic>
      <p:sp>
        <p:nvSpPr>
          <p:cNvPr id="5" name="Text Box 4"/>
          <p:cNvSpPr txBox="1"/>
          <p:nvPr/>
        </p:nvSpPr>
        <p:spPr>
          <a:xfrm>
            <a:off x="6343015" y="5417185"/>
            <a:ext cx="5274310" cy="645160"/>
          </a:xfrm>
          <a:prstGeom prst="rect">
            <a:avLst/>
          </a:prstGeom>
          <a:noFill/>
        </p:spPr>
        <p:txBody>
          <a:bodyPr wrap="square" rtlCol="0" anchor="t">
            <a:spAutoFit/>
          </a:bodyPr>
          <a:lstStyle/>
          <a:p>
            <a:r>
              <a:rPr lang="en-US">
                <a:sym typeface="+mn-ea"/>
              </a:rPr>
              <a:t>Based on metadata and method from Mathys' paper, S mode is a better choice.</a:t>
            </a:r>
            <a:endParaRPr lang="en-US"/>
          </a:p>
        </p:txBody>
      </p:sp>
      <p:pic>
        <p:nvPicPr>
          <p:cNvPr id="6" name="Picture 5"/>
          <p:cNvPicPr>
            <a:picLocks noChangeAspect="1"/>
          </p:cNvPicPr>
          <p:nvPr/>
        </p:nvPicPr>
        <p:blipFill>
          <a:blip r:embed="rId2"/>
          <a:stretch>
            <a:fillRect/>
          </a:stretch>
        </p:blipFill>
        <p:spPr>
          <a:xfrm>
            <a:off x="6267450" y="1519555"/>
            <a:ext cx="5241925" cy="38182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7830" y="274955"/>
            <a:ext cx="11632565" cy="1199515"/>
          </a:xfrm>
        </p:spPr>
        <p:txBody>
          <a:bodyPr>
            <a:normAutofit fontScale="90000"/>
          </a:bodyPr>
          <a:lstStyle/>
          <a:p>
            <a:r>
              <a:rPr lang="en-US"/>
              <a:t>Just a comparison (use both AD and control cells, select 15% cells from snRNA dataset randomly)</a:t>
            </a:r>
            <a:endParaRPr lang="en-US"/>
          </a:p>
        </p:txBody>
      </p:sp>
      <p:sp>
        <p:nvSpPr>
          <p:cNvPr id="6" name="Text Box 5"/>
          <p:cNvSpPr txBox="1"/>
          <p:nvPr/>
        </p:nvSpPr>
        <p:spPr>
          <a:xfrm>
            <a:off x="838200" y="5945505"/>
            <a:ext cx="5039360" cy="368300"/>
          </a:xfrm>
          <a:prstGeom prst="rect">
            <a:avLst/>
          </a:prstGeom>
          <a:noFill/>
        </p:spPr>
        <p:txBody>
          <a:bodyPr wrap="square" rtlCol="0">
            <a:spAutoFit/>
          </a:bodyPr>
          <a:lstStyle/>
          <a:p>
            <a:r>
              <a:rPr lang="en-US"/>
              <a:t>All cells in B mode </a:t>
            </a:r>
            <a:endParaRPr lang="en-US"/>
          </a:p>
        </p:txBody>
      </p:sp>
      <p:sp>
        <p:nvSpPr>
          <p:cNvPr id="7" name="Text Box 6"/>
          <p:cNvSpPr txBox="1"/>
          <p:nvPr/>
        </p:nvSpPr>
        <p:spPr>
          <a:xfrm>
            <a:off x="6412865" y="5975985"/>
            <a:ext cx="5039360" cy="368300"/>
          </a:xfrm>
          <a:prstGeom prst="rect">
            <a:avLst/>
          </a:prstGeom>
          <a:noFill/>
        </p:spPr>
        <p:txBody>
          <a:bodyPr wrap="square" rtlCol="0">
            <a:spAutoFit/>
          </a:bodyPr>
          <a:lstStyle/>
          <a:p>
            <a:r>
              <a:rPr lang="en-US"/>
              <a:t>All cells in S mode </a:t>
            </a:r>
            <a:endParaRPr lang="en-US"/>
          </a:p>
        </p:txBody>
      </p:sp>
      <p:pic>
        <p:nvPicPr>
          <p:cNvPr id="8" name="Picture 7"/>
          <p:cNvPicPr>
            <a:picLocks noChangeAspect="1"/>
          </p:cNvPicPr>
          <p:nvPr/>
        </p:nvPicPr>
        <p:blipFill>
          <a:blip r:embed="rId1"/>
          <a:stretch>
            <a:fillRect/>
          </a:stretch>
        </p:blipFill>
        <p:spPr>
          <a:xfrm>
            <a:off x="6026150" y="1624330"/>
            <a:ext cx="4390390" cy="4290695"/>
          </a:xfrm>
          <a:prstGeom prst="rect">
            <a:avLst/>
          </a:prstGeom>
        </p:spPr>
      </p:pic>
      <p:pic>
        <p:nvPicPr>
          <p:cNvPr id="10" name="Content Placeholder 9"/>
          <p:cNvPicPr>
            <a:picLocks noGrp="1" noChangeAspect="1"/>
          </p:cNvPicPr>
          <p:nvPr>
            <p:ph idx="1"/>
          </p:nvPr>
        </p:nvPicPr>
        <p:blipFill>
          <a:blip r:embed="rId2"/>
          <a:stretch>
            <a:fillRect/>
          </a:stretch>
        </p:blipFill>
        <p:spPr>
          <a:xfrm>
            <a:off x="581660" y="1624330"/>
            <a:ext cx="445325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555" y="365125"/>
            <a:ext cx="10977245" cy="1325880"/>
          </a:xfrm>
        </p:spPr>
        <p:txBody>
          <a:bodyPr>
            <a:normAutofit/>
          </a:bodyPr>
          <a:lstStyle/>
          <a:p>
            <a:r>
              <a:rPr lang="en-US"/>
              <a:t>1. Select reference based on proportion</a:t>
            </a:r>
            <a:endParaRPr lang="en-US"/>
          </a:p>
        </p:txBody>
      </p:sp>
      <p:sp>
        <p:nvSpPr>
          <p:cNvPr id="4" name="Text Box 3"/>
          <p:cNvSpPr txBox="1"/>
          <p:nvPr/>
        </p:nvSpPr>
        <p:spPr>
          <a:xfrm>
            <a:off x="831215" y="5945505"/>
            <a:ext cx="5039360" cy="368300"/>
          </a:xfrm>
          <a:prstGeom prst="rect">
            <a:avLst/>
          </a:prstGeom>
          <a:noFill/>
        </p:spPr>
        <p:txBody>
          <a:bodyPr wrap="square" rtlCol="0">
            <a:spAutoFit/>
          </a:bodyPr>
          <a:lstStyle/>
          <a:p>
            <a:r>
              <a:rPr lang="en-US"/>
              <a:t>B mode </a:t>
            </a:r>
            <a:endParaRPr lang="en-US"/>
          </a:p>
        </p:txBody>
      </p:sp>
      <p:sp>
        <p:nvSpPr>
          <p:cNvPr id="5" name="Text Box 4"/>
          <p:cNvSpPr txBox="1"/>
          <p:nvPr/>
        </p:nvSpPr>
        <p:spPr>
          <a:xfrm>
            <a:off x="6179820" y="5945505"/>
            <a:ext cx="5039360" cy="368300"/>
          </a:xfrm>
          <a:prstGeom prst="rect">
            <a:avLst/>
          </a:prstGeom>
          <a:noFill/>
        </p:spPr>
        <p:txBody>
          <a:bodyPr wrap="square" rtlCol="0">
            <a:spAutoFit/>
          </a:bodyPr>
          <a:lstStyle/>
          <a:p>
            <a:r>
              <a:rPr lang="en-US"/>
              <a:t>S mode </a:t>
            </a:r>
            <a:endParaRPr lang="en-US"/>
          </a:p>
        </p:txBody>
      </p:sp>
      <p:pic>
        <p:nvPicPr>
          <p:cNvPr id="6" name="Content Placeholder 5"/>
          <p:cNvPicPr>
            <a:picLocks noGrp="1" noChangeAspect="1"/>
          </p:cNvPicPr>
          <p:nvPr>
            <p:ph idx="1"/>
          </p:nvPr>
        </p:nvPicPr>
        <p:blipFill>
          <a:blip r:embed="rId1"/>
          <a:stretch>
            <a:fillRect/>
          </a:stretch>
        </p:blipFill>
        <p:spPr>
          <a:xfrm>
            <a:off x="622935" y="1384300"/>
            <a:ext cx="4852670" cy="4561205"/>
          </a:xfrm>
          <a:prstGeom prst="rect">
            <a:avLst/>
          </a:prstGeom>
        </p:spPr>
      </p:pic>
      <p:pic>
        <p:nvPicPr>
          <p:cNvPr id="7" name="Picture 6"/>
          <p:cNvPicPr>
            <a:picLocks noChangeAspect="1"/>
          </p:cNvPicPr>
          <p:nvPr/>
        </p:nvPicPr>
        <p:blipFill>
          <a:blip r:embed="rId2"/>
          <a:stretch>
            <a:fillRect/>
          </a:stretch>
        </p:blipFill>
        <p:spPr>
          <a:xfrm>
            <a:off x="5871210" y="1384300"/>
            <a:ext cx="4669155" cy="45631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480" y="365125"/>
            <a:ext cx="10688320" cy="1325880"/>
          </a:xfrm>
        </p:spPr>
        <p:txBody>
          <a:bodyPr>
            <a:normAutofit fontScale="90000"/>
          </a:bodyPr>
          <a:lstStyle/>
          <a:p>
            <a:r>
              <a:rPr lang="en-US"/>
              <a:t>2. Select reference based on gene expression</a:t>
            </a:r>
            <a:endParaRPr lang="en-US"/>
          </a:p>
        </p:txBody>
      </p:sp>
      <p:sp>
        <p:nvSpPr>
          <p:cNvPr id="4" name="Text Box 3"/>
          <p:cNvSpPr txBox="1"/>
          <p:nvPr/>
        </p:nvSpPr>
        <p:spPr>
          <a:xfrm>
            <a:off x="665480" y="6313805"/>
            <a:ext cx="5039360" cy="368300"/>
          </a:xfrm>
          <a:prstGeom prst="rect">
            <a:avLst/>
          </a:prstGeom>
          <a:noFill/>
        </p:spPr>
        <p:txBody>
          <a:bodyPr wrap="square" rtlCol="0">
            <a:spAutoFit/>
          </a:bodyPr>
          <a:lstStyle/>
          <a:p>
            <a:r>
              <a:rPr lang="en-US"/>
              <a:t>B mode </a:t>
            </a:r>
            <a:endParaRPr lang="en-US"/>
          </a:p>
        </p:txBody>
      </p:sp>
      <p:sp>
        <p:nvSpPr>
          <p:cNvPr id="5" name="Text Box 4"/>
          <p:cNvSpPr txBox="1"/>
          <p:nvPr/>
        </p:nvSpPr>
        <p:spPr>
          <a:xfrm>
            <a:off x="6082030" y="6313805"/>
            <a:ext cx="5039360" cy="368300"/>
          </a:xfrm>
          <a:prstGeom prst="rect">
            <a:avLst/>
          </a:prstGeom>
          <a:noFill/>
        </p:spPr>
        <p:txBody>
          <a:bodyPr wrap="square" rtlCol="0">
            <a:spAutoFit/>
          </a:bodyPr>
          <a:lstStyle/>
          <a:p>
            <a:r>
              <a:rPr lang="en-US"/>
              <a:t>S mode </a:t>
            </a:r>
            <a:endParaRPr lang="en-US"/>
          </a:p>
        </p:txBody>
      </p:sp>
      <p:pic>
        <p:nvPicPr>
          <p:cNvPr id="6" name="Content Placeholder 5"/>
          <p:cNvPicPr>
            <a:picLocks noChangeAspect="1"/>
          </p:cNvPicPr>
          <p:nvPr>
            <p:ph idx="1"/>
          </p:nvPr>
        </p:nvPicPr>
        <p:blipFill>
          <a:blip r:embed="rId1"/>
          <a:stretch>
            <a:fillRect/>
          </a:stretch>
        </p:blipFill>
        <p:spPr>
          <a:xfrm>
            <a:off x="5816600" y="1406525"/>
            <a:ext cx="5021580" cy="4907280"/>
          </a:xfrm>
          <a:prstGeom prst="rect">
            <a:avLst/>
          </a:prstGeom>
        </p:spPr>
      </p:pic>
      <p:pic>
        <p:nvPicPr>
          <p:cNvPr id="7" name="Picture 6"/>
          <p:cNvPicPr>
            <a:picLocks noChangeAspect="1"/>
          </p:cNvPicPr>
          <p:nvPr/>
        </p:nvPicPr>
        <p:blipFill>
          <a:blip r:embed="rId2"/>
          <a:stretch>
            <a:fillRect/>
          </a:stretch>
        </p:blipFill>
        <p:spPr>
          <a:xfrm>
            <a:off x="435610" y="1406525"/>
            <a:ext cx="5020945" cy="49072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CibersortX update</a:t>
            </a:r>
            <a:endParaRPr lang="en-US"/>
          </a:p>
        </p:txBody>
      </p:sp>
      <p:sp>
        <p:nvSpPr>
          <p:cNvPr id="3" name="Content Placeholder 2"/>
          <p:cNvSpPr>
            <a:spLocks noGrp="1"/>
          </p:cNvSpPr>
          <p:nvPr>
            <p:ph idx="1"/>
          </p:nvPr>
        </p:nvSpPr>
        <p:spPr/>
        <p:txBody>
          <a:bodyPr/>
          <a:p>
            <a:pPr marL="0" indent="0">
              <a:buNone/>
            </a:pPr>
            <a:r>
              <a:rPr lang="en-US"/>
              <a:t>For each individual, the sum of each gene expression for each cell type was calculated separately. </a:t>
            </a:r>
            <a:endParaRPr lang="en-US"/>
          </a:p>
          <a:p>
            <a:pPr marL="0" indent="0">
              <a:buNone/>
            </a:pPr>
            <a:endParaRPr lang="en-US"/>
          </a:p>
          <a:p>
            <a:pPr marL="0" indent="0">
              <a:buNone/>
            </a:pPr>
            <a:r>
              <a:rPr lang="en-US"/>
              <a:t>Get a 17926 x 362 matrix (only 37 individuals have Per and End cell types, all 48 individuals have the other cell types) </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85750"/>
            <a:ext cx="10515600" cy="1325563"/>
          </a:xfrm>
        </p:spPr>
        <p:txBody>
          <a:bodyPr/>
          <a:p>
            <a:r>
              <a:rPr lang="en-US"/>
              <a:t>Individuals' gene expression as reference</a:t>
            </a:r>
            <a:endParaRPr lang="en-US"/>
          </a:p>
        </p:txBody>
      </p:sp>
      <p:pic>
        <p:nvPicPr>
          <p:cNvPr id="4" name="Content Placeholder 3"/>
          <p:cNvPicPr>
            <a:picLocks noChangeAspect="1"/>
          </p:cNvPicPr>
          <p:nvPr>
            <p:ph idx="1"/>
          </p:nvPr>
        </p:nvPicPr>
        <p:blipFill>
          <a:blip r:embed="rId1"/>
          <a:stretch>
            <a:fillRect/>
          </a:stretch>
        </p:blipFill>
        <p:spPr>
          <a:xfrm>
            <a:off x="838200" y="1497965"/>
            <a:ext cx="4783455" cy="4674235"/>
          </a:xfrm>
          <a:prstGeom prst="rect">
            <a:avLst/>
          </a:prstGeom>
        </p:spPr>
      </p:pic>
      <p:sp>
        <p:nvSpPr>
          <p:cNvPr id="5" name="Text Box 4"/>
          <p:cNvSpPr txBox="1"/>
          <p:nvPr/>
        </p:nvSpPr>
        <p:spPr>
          <a:xfrm>
            <a:off x="1011555" y="6082665"/>
            <a:ext cx="4107180" cy="368300"/>
          </a:xfrm>
          <a:prstGeom prst="rect">
            <a:avLst/>
          </a:prstGeom>
          <a:noFill/>
        </p:spPr>
        <p:txBody>
          <a:bodyPr wrap="square" rtlCol="0">
            <a:spAutoFit/>
          </a:bodyPr>
          <a:p>
            <a:r>
              <a:rPr lang="en-US"/>
              <a:t>B mode</a:t>
            </a:r>
            <a:endParaRPr lang="en-US"/>
          </a:p>
        </p:txBody>
      </p:sp>
      <p:pic>
        <p:nvPicPr>
          <p:cNvPr id="6" name="Picture 5"/>
          <p:cNvPicPr>
            <a:picLocks noChangeAspect="1"/>
          </p:cNvPicPr>
          <p:nvPr/>
        </p:nvPicPr>
        <p:blipFill>
          <a:blip r:embed="rId2"/>
          <a:stretch>
            <a:fillRect/>
          </a:stretch>
        </p:blipFill>
        <p:spPr>
          <a:xfrm>
            <a:off x="6341745" y="1498600"/>
            <a:ext cx="5012055" cy="4584700"/>
          </a:xfrm>
          <a:prstGeom prst="rect">
            <a:avLst/>
          </a:prstGeom>
        </p:spPr>
      </p:pic>
      <p:sp>
        <p:nvSpPr>
          <p:cNvPr id="7" name="Text Box 6"/>
          <p:cNvSpPr txBox="1"/>
          <p:nvPr/>
        </p:nvSpPr>
        <p:spPr>
          <a:xfrm>
            <a:off x="6692900" y="6082665"/>
            <a:ext cx="4107180" cy="368300"/>
          </a:xfrm>
          <a:prstGeom prst="rect">
            <a:avLst/>
          </a:prstGeom>
          <a:noFill/>
        </p:spPr>
        <p:txBody>
          <a:bodyPr wrap="square" rtlCol="0">
            <a:spAutoFit/>
          </a:bodyPr>
          <a:p>
            <a:r>
              <a:rPr lang="en-US"/>
              <a:t>S mode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Bulk dataset information from the paper</a:t>
            </a:r>
            <a:endParaRPr lang="en-US"/>
          </a:p>
        </p:txBody>
      </p:sp>
      <p:pic>
        <p:nvPicPr>
          <p:cNvPr id="4" name="Content Placeholder 3"/>
          <p:cNvPicPr>
            <a:picLocks noGrp="1" noChangeAspect="1"/>
          </p:cNvPicPr>
          <p:nvPr>
            <p:ph idx="1"/>
          </p:nvPr>
        </p:nvPicPr>
        <p:blipFill>
          <a:blip r:embed="rId1"/>
          <a:stretch>
            <a:fillRect/>
          </a:stretch>
        </p:blipFill>
        <p:spPr>
          <a:xfrm>
            <a:off x="2113915" y="1825625"/>
            <a:ext cx="7963535"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dtangle</a:t>
            </a:r>
            <a:endParaRPr lang="en-US"/>
          </a:p>
        </p:txBody>
      </p:sp>
      <p:sp>
        <p:nvSpPr>
          <p:cNvPr id="3" name="Content Placeholder 2"/>
          <p:cNvSpPr>
            <a:spLocks noGrp="1"/>
          </p:cNvSpPr>
          <p:nvPr>
            <p:ph idx="1"/>
          </p:nvPr>
        </p:nvSpPr>
        <p:spPr/>
        <p:txBody>
          <a:bodyPr>
            <a:normAutofit fontScale="70000"/>
          </a:bodyPr>
          <a:lstStyle/>
          <a:p>
            <a:pPr marL="0" indent="0">
              <a:buNone/>
            </a:pPr>
            <a:r>
              <a:rPr lang="en-US"/>
              <a:t>Input data: </a:t>
            </a:r>
            <a:endParaRPr lang="en-US"/>
          </a:p>
          <a:p>
            <a:pPr marL="0" indent="0">
              <a:buNone/>
            </a:pPr>
            <a:r>
              <a:rPr lang="en-US"/>
              <a:t>1. bulk dataset</a:t>
            </a:r>
            <a:endParaRPr lang="en-US"/>
          </a:p>
          <a:p>
            <a:pPr marL="0" indent="0">
              <a:buNone/>
            </a:pPr>
            <a:r>
              <a:rPr lang="en-US"/>
              <a:t>2. snRNA seq dataset</a:t>
            </a:r>
            <a:endParaRPr lang="en-US"/>
          </a:p>
          <a:p>
            <a:pPr marL="0" indent="0">
              <a:buNone/>
            </a:pPr>
            <a:endParaRPr lang="en-US"/>
          </a:p>
          <a:p>
            <a:pPr marL="0" indent="0">
              <a:buNone/>
            </a:pPr>
            <a:r>
              <a:rPr lang="en-US"/>
              <a:t>STEPS:</a:t>
            </a:r>
            <a:endParaRPr lang="en-US"/>
          </a:p>
          <a:p>
            <a:pPr marL="0" indent="0">
              <a:buNone/>
            </a:pPr>
            <a:r>
              <a:rPr lang="en-US"/>
              <a:t>1.Find the genes that are common to both reference and bulk data sets and join the data sets using them.</a:t>
            </a:r>
            <a:endParaRPr lang="en-US"/>
          </a:p>
          <a:p>
            <a:pPr marL="0" indent="0">
              <a:buNone/>
            </a:pPr>
            <a:r>
              <a:rPr lang="en-US"/>
              <a:t>2.Apply quantile normalization in order to ensure that they are indeed comparable</a:t>
            </a:r>
            <a:endParaRPr lang="en-US"/>
          </a:p>
          <a:p>
            <a:pPr marL="0" indent="0">
              <a:buNone/>
            </a:pPr>
            <a:r>
              <a:rPr lang="en-US"/>
              <a:t>3.Create an object that collect pure samples of each cell type (come from sNRNA)</a:t>
            </a:r>
            <a:endParaRPr lang="en-US"/>
          </a:p>
          <a:p>
            <a:pPr marL="0" indent="0">
              <a:buNone/>
            </a:pPr>
            <a:r>
              <a:rPr lang="en-US"/>
              <a:t>4.Find marker genes</a:t>
            </a:r>
            <a:endParaRPr lang="en-US"/>
          </a:p>
          <a:p>
            <a:pPr marL="0" indent="0">
              <a:buNone/>
            </a:pPr>
            <a:r>
              <a:rPr lang="en-US"/>
              <a:t>5.Perform dtangle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50"/>
            <a:ext cx="10515600" cy="1325563"/>
          </a:xfrm>
        </p:spPr>
        <p:txBody>
          <a:bodyPr/>
          <a:lstStyle/>
          <a:p>
            <a:r>
              <a:rPr lang="en-US"/>
              <a:t>dtangle</a:t>
            </a:r>
            <a:endParaRPr lang="en-US"/>
          </a:p>
        </p:txBody>
      </p:sp>
      <p:pic>
        <p:nvPicPr>
          <p:cNvPr id="8" name="Picture 8"/>
          <p:cNvPicPr>
            <a:picLocks noGrp="1" noChangeAspect="1"/>
          </p:cNvPicPr>
          <p:nvPr>
            <p:ph idx="1"/>
          </p:nvPr>
        </p:nvPicPr>
        <p:blipFill>
          <a:blip r:embed="rId1"/>
          <a:stretch>
            <a:fillRect/>
          </a:stretch>
        </p:blipFill>
        <p:spPr>
          <a:xfrm>
            <a:off x="264795" y="1253490"/>
            <a:ext cx="5911215" cy="4351655"/>
          </a:xfrm>
          <a:prstGeom prst="rect">
            <a:avLst/>
          </a:prstGeom>
          <a:noFill/>
          <a:ln w="9525">
            <a:noFill/>
          </a:ln>
        </p:spPr>
      </p:pic>
      <p:sp>
        <p:nvSpPr>
          <p:cNvPr id="4" name="Text Box 3"/>
          <p:cNvSpPr txBox="1"/>
          <p:nvPr/>
        </p:nvSpPr>
        <p:spPr>
          <a:xfrm>
            <a:off x="606425" y="5807710"/>
            <a:ext cx="5039360" cy="368300"/>
          </a:xfrm>
          <a:prstGeom prst="rect">
            <a:avLst/>
          </a:prstGeom>
          <a:noFill/>
        </p:spPr>
        <p:txBody>
          <a:bodyPr wrap="square" rtlCol="0">
            <a:spAutoFit/>
          </a:bodyPr>
          <a:lstStyle/>
          <a:p>
            <a:r>
              <a:rPr lang="en-US"/>
              <a:t>snRNA reference contains both control and AD </a:t>
            </a:r>
            <a:endParaRPr lang="en-US"/>
          </a:p>
        </p:txBody>
      </p:sp>
      <p:sp>
        <p:nvSpPr>
          <p:cNvPr id="5" name="Text Box 4"/>
          <p:cNvSpPr txBox="1"/>
          <p:nvPr/>
        </p:nvSpPr>
        <p:spPr>
          <a:xfrm>
            <a:off x="6627495" y="5807710"/>
            <a:ext cx="5039360" cy="368300"/>
          </a:xfrm>
          <a:prstGeom prst="rect">
            <a:avLst/>
          </a:prstGeom>
          <a:noFill/>
        </p:spPr>
        <p:txBody>
          <a:bodyPr wrap="square" rtlCol="0">
            <a:spAutoFit/>
          </a:bodyPr>
          <a:lstStyle/>
          <a:p>
            <a:r>
              <a:rPr lang="en-US"/>
              <a:t>snRNA reference contains only control cells </a:t>
            </a:r>
            <a:endParaRPr lang="en-US"/>
          </a:p>
        </p:txBody>
      </p:sp>
      <p:pic>
        <p:nvPicPr>
          <p:cNvPr id="6" name="Picture 5"/>
          <p:cNvPicPr>
            <a:picLocks noChangeAspect="1"/>
          </p:cNvPicPr>
          <p:nvPr/>
        </p:nvPicPr>
        <p:blipFill>
          <a:blip r:embed="rId2"/>
          <a:stretch>
            <a:fillRect/>
          </a:stretch>
        </p:blipFill>
        <p:spPr>
          <a:xfrm>
            <a:off x="6176010" y="1253490"/>
            <a:ext cx="5869940" cy="43516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109220"/>
            <a:ext cx="10515600" cy="1325563"/>
          </a:xfrm>
        </p:spPr>
        <p:txBody>
          <a:bodyPr/>
          <a:lstStyle/>
          <a:p>
            <a:r>
              <a:rPr lang="en-US"/>
              <a:t>MuSiC</a:t>
            </a:r>
            <a:endParaRPr lang="en-US"/>
          </a:p>
        </p:txBody>
      </p:sp>
      <p:sp>
        <p:nvSpPr>
          <p:cNvPr id="3" name="Content Placeholder 2"/>
          <p:cNvSpPr>
            <a:spLocks noGrp="1"/>
          </p:cNvSpPr>
          <p:nvPr>
            <p:ph idx="1"/>
          </p:nvPr>
        </p:nvSpPr>
        <p:spPr>
          <a:xfrm>
            <a:off x="411480" y="1435100"/>
            <a:ext cx="11258550" cy="4742180"/>
          </a:xfrm>
        </p:spPr>
        <p:txBody>
          <a:bodyPr>
            <a:normAutofit/>
          </a:bodyPr>
          <a:lstStyle/>
          <a:p>
            <a:pPr marL="0" indent="0">
              <a:buNone/>
            </a:pPr>
            <a:r>
              <a:rPr lang="en-US"/>
              <a:t>Input data:</a:t>
            </a:r>
            <a:endParaRPr lang="en-US"/>
          </a:p>
          <a:p>
            <a:pPr marL="0" indent="0">
              <a:buNone/>
            </a:pPr>
            <a:r>
              <a:rPr lang="en-US"/>
              <a:t>1. bulk dataset (as expressionset)</a:t>
            </a:r>
            <a:endParaRPr lang="en-US"/>
          </a:p>
          <a:p>
            <a:pPr marL="0" indent="0">
              <a:buNone/>
            </a:pPr>
            <a:r>
              <a:rPr lang="en-US"/>
              <a:t>2. snRNA seq dataset (as expressionset)</a:t>
            </a:r>
            <a:endParaRPr lang="en-US"/>
          </a:p>
          <a:p>
            <a:pPr marL="0" indent="0">
              <a:buNone/>
            </a:pPr>
            <a:endParaRPr lang="en-US"/>
          </a:p>
          <a:p>
            <a:pPr marL="0" indent="0">
              <a:buNone/>
            </a:pPr>
            <a:r>
              <a:rPr lang="en-US"/>
              <a:t>TWO main functions:</a:t>
            </a:r>
            <a:endParaRPr lang="en-US"/>
          </a:p>
          <a:p>
            <a:pPr marL="0" indent="0">
              <a:buNone/>
            </a:pPr>
            <a:r>
              <a:rPr lang="en-US" sz="2000"/>
              <a:t>1. Basic estimation of cell type proportions. (Instead of selecting marker genes, MuSiC gives weights to each gene. The weighting scheme is based on cross-subject variation: up-weigh genes with low variation and down-weigh genes with high variation)</a:t>
            </a:r>
            <a:endParaRPr lang="en-US" sz="2000"/>
          </a:p>
          <a:p>
            <a:pPr marL="0" indent="0">
              <a:buNone/>
            </a:pPr>
            <a:r>
              <a:rPr lang="en-US" sz="2000"/>
              <a:t>2. Estimation of cell type proportions with pre-grouping of cell types. (To deal with collinearity, MuSiC employs a tree-guided procedure that recursively zooms in on closely related cell types. Briefly, first group similar cell types into the same cluster and estimate cluster proportions, then recursively repeat this procedure within each cluster)</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595" y="267970"/>
            <a:ext cx="10515600" cy="1325563"/>
          </a:xfrm>
        </p:spPr>
        <p:txBody>
          <a:bodyPr>
            <a:normAutofit fontScale="90000"/>
          </a:bodyPr>
          <a:lstStyle/>
          <a:p>
            <a:r>
              <a:rPr lang="en-US"/>
              <a:t>MuSiC: Estimation of cell type proportions</a:t>
            </a:r>
            <a:endParaRPr lang="en-US"/>
          </a:p>
        </p:txBody>
      </p:sp>
      <p:pic>
        <p:nvPicPr>
          <p:cNvPr id="5" name="Picture 5"/>
          <p:cNvPicPr>
            <a:picLocks noGrp="1" noChangeAspect="1"/>
          </p:cNvPicPr>
          <p:nvPr>
            <p:ph idx="1"/>
          </p:nvPr>
        </p:nvPicPr>
        <p:blipFill>
          <a:blip r:embed="rId1"/>
          <a:stretch>
            <a:fillRect/>
          </a:stretch>
        </p:blipFill>
        <p:spPr>
          <a:xfrm>
            <a:off x="212725" y="1593850"/>
            <a:ext cx="5688330" cy="4351655"/>
          </a:xfrm>
          <a:prstGeom prst="rect">
            <a:avLst/>
          </a:prstGeom>
          <a:noFill/>
          <a:ln w="9525">
            <a:noFill/>
          </a:ln>
        </p:spPr>
      </p:pic>
      <p:sp>
        <p:nvSpPr>
          <p:cNvPr id="4" name="Text Box 3"/>
          <p:cNvSpPr txBox="1"/>
          <p:nvPr/>
        </p:nvSpPr>
        <p:spPr>
          <a:xfrm>
            <a:off x="435610" y="5945505"/>
            <a:ext cx="5039360" cy="368300"/>
          </a:xfrm>
          <a:prstGeom prst="rect">
            <a:avLst/>
          </a:prstGeom>
          <a:noFill/>
        </p:spPr>
        <p:txBody>
          <a:bodyPr wrap="square" rtlCol="0">
            <a:spAutoFit/>
          </a:bodyPr>
          <a:lstStyle/>
          <a:p>
            <a:r>
              <a:rPr lang="en-US"/>
              <a:t>snRNA reference contains both control and AD </a:t>
            </a:r>
            <a:endParaRPr lang="en-US"/>
          </a:p>
        </p:txBody>
      </p:sp>
      <p:sp>
        <p:nvSpPr>
          <p:cNvPr id="6" name="Text Box 5"/>
          <p:cNvSpPr txBox="1"/>
          <p:nvPr/>
        </p:nvSpPr>
        <p:spPr>
          <a:xfrm>
            <a:off x="6566535" y="5945505"/>
            <a:ext cx="5039360" cy="368300"/>
          </a:xfrm>
          <a:prstGeom prst="rect">
            <a:avLst/>
          </a:prstGeom>
          <a:noFill/>
        </p:spPr>
        <p:txBody>
          <a:bodyPr wrap="square" rtlCol="0">
            <a:spAutoFit/>
          </a:bodyPr>
          <a:lstStyle/>
          <a:p>
            <a:r>
              <a:rPr lang="en-US"/>
              <a:t>snRNA reference contains only control cells </a:t>
            </a:r>
            <a:endParaRPr lang="en-US"/>
          </a:p>
        </p:txBody>
      </p:sp>
      <p:pic>
        <p:nvPicPr>
          <p:cNvPr id="7" name="Picture 6"/>
          <p:cNvPicPr>
            <a:picLocks noChangeAspect="1"/>
          </p:cNvPicPr>
          <p:nvPr/>
        </p:nvPicPr>
        <p:blipFill>
          <a:blip r:embed="rId2"/>
          <a:stretch>
            <a:fillRect/>
          </a:stretch>
        </p:blipFill>
        <p:spPr>
          <a:xfrm>
            <a:off x="5901055" y="1593850"/>
            <a:ext cx="5913120" cy="438277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595" y="1923415"/>
            <a:ext cx="10515600" cy="4351338"/>
          </a:xfrm>
        </p:spPr>
        <p:txBody>
          <a:bodyPr>
            <a:normAutofit lnSpcReduction="10000"/>
          </a:bodyPr>
          <a:lstStyle/>
          <a:p>
            <a:pPr marL="0" indent="0">
              <a:buNone/>
            </a:pPr>
            <a:r>
              <a:rPr lang="en-US"/>
              <a:t>Clustering single cell data</a:t>
            </a:r>
            <a:endParaRPr lang="en-US"/>
          </a:p>
          <a:p>
            <a:pPr marL="0" indent="0">
              <a:buNone/>
            </a:pPr>
            <a:endParaRPr lang="en-US"/>
          </a:p>
          <a:p>
            <a:r>
              <a:rPr lang="en-US"/>
              <a:t>produce design matrix, cross-subject mean of relative abundance, cross-subject variance of relative abundance and average library size from single cell reference.</a:t>
            </a:r>
            <a:endParaRPr lang="en-US"/>
          </a:p>
          <a:p>
            <a:r>
              <a:rPr lang="en-US"/>
              <a:t>get a tree0based clustering of the cell types using the cross-subject mean matrix and the design matrix.</a:t>
            </a:r>
            <a:endParaRPr lang="en-US"/>
          </a:p>
          <a:p>
            <a:endParaRPr lang="en-US"/>
          </a:p>
          <a:p>
            <a:pPr marL="0" indent="0">
              <a:buNone/>
            </a:pPr>
            <a:r>
              <a:rPr lang="en-US" sz="2000"/>
              <a:t>#Disgn.mtx: gene by cell type matrix of design matrix (metadata of reference)</a:t>
            </a:r>
            <a:endParaRPr lang="en-US" sz="2000"/>
          </a:p>
          <a:p>
            <a:pPr marL="0" indent="0">
              <a:buNone/>
            </a:pPr>
            <a:r>
              <a:rPr lang="en-US" sz="2000"/>
              <a:t>#M.theta (mean of RA): gene by cell type matrix of average relative abundance</a:t>
            </a:r>
            <a:endParaRPr lang="en-US" sz="2000"/>
          </a:p>
        </p:txBody>
      </p:sp>
      <p:sp>
        <p:nvSpPr>
          <p:cNvPr id="4" name="Title 3"/>
          <p:cNvSpPr>
            <a:spLocks noGrp="1"/>
          </p:cNvSpPr>
          <p:nvPr>
            <p:ph type="title"/>
          </p:nvPr>
        </p:nvSpPr>
        <p:spPr>
          <a:xfrm>
            <a:off x="569595" y="267970"/>
            <a:ext cx="10515600" cy="1325563"/>
          </a:xfrm>
        </p:spPr>
        <p:txBody>
          <a:bodyPr>
            <a:normAutofit fontScale="90000"/>
          </a:bodyPr>
          <a:lstStyle/>
          <a:p>
            <a:r>
              <a:rPr lang="en-US"/>
              <a:t>MuSiC: Estimation of cell type proportions with pre-grouping of cell types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69595" y="267970"/>
            <a:ext cx="10515600" cy="1325563"/>
          </a:xfrm>
        </p:spPr>
        <p:txBody>
          <a:bodyPr>
            <a:normAutofit fontScale="90000"/>
          </a:bodyPr>
          <a:lstStyle/>
          <a:p>
            <a:r>
              <a:rPr lang="en-US"/>
              <a:t>MuSiC: Estimation of cell type proportions with pre-grouping of cell types</a:t>
            </a:r>
            <a:endParaRPr lang="en-US"/>
          </a:p>
        </p:txBody>
      </p:sp>
      <p:pic>
        <p:nvPicPr>
          <p:cNvPr id="6" name="Picture 6"/>
          <p:cNvPicPr>
            <a:picLocks noGrp="1" noChangeAspect="1"/>
          </p:cNvPicPr>
          <p:nvPr>
            <p:ph idx="1"/>
          </p:nvPr>
        </p:nvPicPr>
        <p:blipFill>
          <a:blip r:embed="rId1"/>
          <a:stretch>
            <a:fillRect/>
          </a:stretch>
        </p:blipFill>
        <p:spPr>
          <a:xfrm>
            <a:off x="910590" y="1593850"/>
            <a:ext cx="7588250" cy="5062220"/>
          </a:xfrm>
          <a:prstGeom prst="rect">
            <a:avLst/>
          </a:prstGeom>
          <a:noFill/>
          <a:ln w="9525">
            <a:noFill/>
          </a:ln>
        </p:spPr>
      </p:pic>
      <p:sp>
        <p:nvSpPr>
          <p:cNvPr id="5" name="Text Box 4"/>
          <p:cNvSpPr txBox="1"/>
          <p:nvPr/>
        </p:nvSpPr>
        <p:spPr>
          <a:xfrm>
            <a:off x="8585200" y="2414270"/>
            <a:ext cx="3526790" cy="1476375"/>
          </a:xfrm>
          <a:prstGeom prst="rect">
            <a:avLst/>
          </a:prstGeom>
          <a:noFill/>
        </p:spPr>
        <p:txBody>
          <a:bodyPr wrap="square" rtlCol="0">
            <a:spAutoFit/>
          </a:bodyPr>
          <a:lstStyle/>
          <a:p>
            <a:r>
              <a:rPr lang="en-US"/>
              <a:t>Should be split into 4 groups:</a:t>
            </a:r>
            <a:endParaRPr lang="en-US"/>
          </a:p>
          <a:p>
            <a:r>
              <a:rPr lang="en-US"/>
              <a:t>G1: Mic</a:t>
            </a:r>
            <a:endParaRPr lang="en-US"/>
          </a:p>
          <a:p>
            <a:r>
              <a:rPr lang="en-US"/>
              <a:t>G2: Ex, In, Oli, OPC, Ast</a:t>
            </a:r>
            <a:endParaRPr lang="en-US"/>
          </a:p>
          <a:p>
            <a:r>
              <a:rPr lang="en-US"/>
              <a:t>G3: End</a:t>
            </a:r>
            <a:endParaRPr lang="en-US"/>
          </a:p>
          <a:p>
            <a:r>
              <a:rPr lang="en-US"/>
              <a:t>G4: Per</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tree plot from only control cell reference</a:t>
            </a:r>
            <a:endParaRPr lang="en-US"/>
          </a:p>
        </p:txBody>
      </p:sp>
      <p:pic>
        <p:nvPicPr>
          <p:cNvPr id="4" name="Content Placeholder 3"/>
          <p:cNvPicPr>
            <a:picLocks noGrp="1" noChangeAspect="1"/>
          </p:cNvPicPr>
          <p:nvPr>
            <p:ph idx="1"/>
          </p:nvPr>
        </p:nvPicPr>
        <p:blipFill>
          <a:blip r:embed="rId1"/>
          <a:stretch>
            <a:fillRect/>
          </a:stretch>
        </p:blipFill>
        <p:spPr>
          <a:xfrm>
            <a:off x="838200" y="1691005"/>
            <a:ext cx="6282690" cy="4831715"/>
          </a:xfrm>
          <a:prstGeom prst="rect">
            <a:avLst/>
          </a:prstGeom>
        </p:spPr>
      </p:pic>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3949</Words>
  <Application>WPS Presentation</Application>
  <PresentationFormat>Widescreen</PresentationFormat>
  <Paragraphs>121</Paragraphs>
  <Slides>19</Slides>
  <Notes>0</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Calibri Light</vt:lpstr>
      <vt:lpstr>Helvetica Neue</vt:lpstr>
      <vt:lpstr>Calibri</vt:lpstr>
      <vt:lpstr>微软雅黑</vt:lpstr>
      <vt:lpstr>PingFang SC</vt:lpstr>
      <vt:lpstr>Arial Unicode MS</vt:lpstr>
      <vt:lpstr>Songti SC</vt:lpstr>
      <vt:lpstr>SimSun</vt:lpstr>
      <vt:lpstr>SimSun</vt:lpstr>
      <vt:lpstr>Office Theme</vt:lpstr>
      <vt:lpstr>Deconvolution Methods</vt:lpstr>
      <vt:lpstr>Bulk dataset information from the paper</vt:lpstr>
      <vt:lpstr>dtangle</vt:lpstr>
      <vt:lpstr>dtangle</vt:lpstr>
      <vt:lpstr>MuSiC</vt:lpstr>
      <vt:lpstr>MuSiC: Estimation of cell type proportions</vt:lpstr>
      <vt:lpstr>MuSiC: Estimation of cell type proportions with pre-grouping of cell types</vt:lpstr>
      <vt:lpstr>MuSiC: Estimation of cell type proportions with pre-grouping of cell types</vt:lpstr>
      <vt:lpstr>tree plot from only control cell reference</vt:lpstr>
      <vt:lpstr>MuSiC: Estimation of cell type proportions with pre-grouping of cell types</vt:lpstr>
      <vt:lpstr>Pregrouping (all cells)</vt:lpstr>
      <vt:lpstr>pregrouping (only control cells as refrence)</vt:lpstr>
      <vt:lpstr>CibersortX</vt:lpstr>
      <vt:lpstr>Criterials to select mode </vt:lpstr>
      <vt:lpstr>Just a comparison (use both AD and control cells, select 15% cells from snRNA dataset randomly)</vt:lpstr>
      <vt:lpstr>1. Select reference based on proportion</vt:lpstr>
      <vt:lpstr>2. Select reference based on gene expression</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Deconvolution Methods</dc:title>
  <dc:creator>liujia</dc:creator>
  <cp:lastModifiedBy>liujia</cp:lastModifiedBy>
  <cp:revision>33</cp:revision>
  <dcterms:created xsi:type="dcterms:W3CDTF">2020-10-15T22:54:22Z</dcterms:created>
  <dcterms:modified xsi:type="dcterms:W3CDTF">2020-10-15T22:54:22Z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1033-1.7.0.2743</vt:lpwstr>
  </property>
</Properties>
</file>