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87" r:id="rId3"/>
    <p:sldId id="288" r:id="rId4"/>
    <p:sldId id="289" r:id="rId5"/>
    <p:sldId id="290" r:id="rId6"/>
    <p:sldId id="29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01719-3028-427C-B2E7-2364034DAE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348B3A-E685-4EEE-B46C-0472937A8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0C5FB5C-9271-47B4-900F-C5C72EA57634}"/>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87CE13A0-6425-4C42-B880-603EE9693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CE81C6-12EA-4340-BF60-EFE3DEDDD31F}"/>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206366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C042A-FADD-48D3-BBBF-2513CE9D57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22D1C25-1AC3-4A9A-8CB7-C7D481B27F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BDFA-A608-475F-954B-DA7F9388D47A}"/>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1D384573-E639-41F6-80A7-14DB1D0E62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8A3C5-009C-4E3A-B89A-5E3470A46297}"/>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341284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1F7937-8AF8-4385-B94D-7359EA72BA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631869-0396-4749-840C-13E53A00D8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6F5A38-423F-442C-90CA-0AA73D2AA615}"/>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DBA95B62-9ECD-40FC-9CF8-500283CAFE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368021-3A30-454C-8261-B2732C25102B}"/>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393142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8BA59-FD3B-4B55-9F70-4259673D3D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D65B67-B6E8-41AB-ACA8-B9CFF25F97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BDED39-F939-4BEA-861C-5AF5E46B9CA6}"/>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75B392CC-14A4-4DFA-B321-55CD7719C7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A5521D-4B4C-47F4-A579-976F85DF7CC6}"/>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22209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9E64E-5DC9-4800-9D62-35C424C1F8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C2DC05-0581-48E5-9BC8-26B1895BD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A86D61-8148-4D51-BC34-1FDA4EDAEA78}"/>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A9B1A295-B880-4AEC-9976-ED87FFF8E6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09F349-D3CB-445B-B4A3-0E7472E4787D}"/>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270761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102DB-FCCF-4293-B710-981DE7526A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8013C2-27D8-4B05-9395-B8EE958A9B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C583A7-DD21-44B1-A92D-44F9C57594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FAA7C9-E7E7-4EE1-AD37-09F09AE5E998}"/>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5C5D5AE0-DC3B-428B-AC5C-7CE28DF1C8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76EC95-47F2-4274-A0CC-F95E8C879966}"/>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320221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332D9-F688-4B9C-973C-DF62234A18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03EC1B-44A6-4175-BA6D-8D0B8CCA9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CE7206-0A33-46DA-B63A-0EDCDE2249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3EA550-65C2-4794-B0C2-C8BDFAB4F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0673C0-EBA1-4E55-B947-9F18E6C3A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DEB147-8340-43F7-8C22-AAADBB1EA2C7}"/>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8" name="页脚占位符 7">
            <a:extLst>
              <a:ext uri="{FF2B5EF4-FFF2-40B4-BE49-F238E27FC236}">
                <a16:creationId xmlns:a16="http://schemas.microsoft.com/office/drawing/2014/main" id="{17DC0479-6436-4088-B3AD-682B85D642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2178CF-D38B-418B-838B-6FB79D80EF20}"/>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159098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5829D-D084-4946-92B8-8BFDC55DAE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17503D-96F6-4CDF-8FBA-39657BF87593}"/>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4" name="页脚占位符 3">
            <a:extLst>
              <a:ext uri="{FF2B5EF4-FFF2-40B4-BE49-F238E27FC236}">
                <a16:creationId xmlns:a16="http://schemas.microsoft.com/office/drawing/2014/main" id="{E486EDB8-D54B-4A64-BCA3-B0ECE1DEA4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4DE548-65FC-4C51-9E4B-73FCD205C4A7}"/>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224302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3551EE-7FC3-43C7-8565-5D389169B320}"/>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3" name="页脚占位符 2">
            <a:extLst>
              <a:ext uri="{FF2B5EF4-FFF2-40B4-BE49-F238E27FC236}">
                <a16:creationId xmlns:a16="http://schemas.microsoft.com/office/drawing/2014/main" id="{2FB372A4-F2A4-40F4-AD8B-0F4C0C70A4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E1029A2-060E-4438-958B-E330EC19081E}"/>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222348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E70CA-E098-4971-8F73-A6D161C042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5ABE37-F3DC-4092-9DC9-12D928BDE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3773CE-BB49-4408-950C-804FE5655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927EAC-4FDC-4864-97C2-247E4C992C8D}"/>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D13AAC3C-C253-4FD9-B64B-2D3766F8A6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27BAFE-CE60-408E-9031-42D4C83702F6}"/>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288909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225B3-D8E9-4FF9-A836-0D9F5D8D8D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B6B482-2F60-4479-91C2-DC77CB85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4429E5-FAE5-4F36-82C6-113F8C722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F2D0A7-1C10-4199-82BA-09A15310AB68}"/>
              </a:ext>
            </a:extLst>
          </p:cNvPr>
          <p:cNvSpPr>
            <a:spLocks noGrp="1"/>
          </p:cNvSpPr>
          <p:nvPr>
            <p:ph type="dt" sz="half" idx="10"/>
          </p:nvPr>
        </p:nvSpPr>
        <p:spPr/>
        <p:txBody>
          <a:bodyPr/>
          <a:lstStyle/>
          <a:p>
            <a:fld id="{02668049-F3F0-4256-A545-56AA17998385}"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F8ED0F3B-B79E-46A3-813E-DE86F6EFE9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79667-B0C3-4E86-AFBC-4993F78E3634}"/>
              </a:ext>
            </a:extLst>
          </p:cNvPr>
          <p:cNvSpPr>
            <a:spLocks noGrp="1"/>
          </p:cNvSpPr>
          <p:nvPr>
            <p:ph type="sldNum" sz="quarter" idx="12"/>
          </p:nvPr>
        </p:nvSpPr>
        <p:spPr/>
        <p:txBody>
          <a:body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38632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BA10AA-D6A2-4CB7-8674-AE1AD1991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750447-76FE-4D1B-B17C-4418488B7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CE6C55-6B72-4A71-89F9-2FDB6D52A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68049-F3F0-4256-A545-56AA17998385}"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77052317-ED95-4950-9D54-320BC5789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BC0D08-5F54-4AFA-8F5F-B60E156FA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5404B-ADC0-40F1-920B-0C806546F797}" type="slidenum">
              <a:rPr lang="zh-CN" altLang="en-US" smtClean="0"/>
              <a:t>‹#›</a:t>
            </a:fld>
            <a:endParaRPr lang="zh-CN" altLang="en-US"/>
          </a:p>
        </p:txBody>
      </p:sp>
    </p:spTree>
    <p:extLst>
      <p:ext uri="{BB962C8B-B14F-4D97-AF65-F5344CB8AC3E}">
        <p14:creationId xmlns:p14="http://schemas.microsoft.com/office/powerpoint/2010/main" val="3984632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2"/>
          <p:cNvSpPr txBox="1"/>
          <p:nvPr/>
        </p:nvSpPr>
        <p:spPr>
          <a:xfrm>
            <a:off x="1392238" y="668338"/>
            <a:ext cx="4585935" cy="584775"/>
          </a:xfrm>
          <a:prstGeom prst="rect">
            <a:avLst/>
          </a:prstGeom>
          <a:noFill/>
          <a:ln w="9525">
            <a:noFill/>
          </a:ln>
        </p:spPr>
        <p:txBody>
          <a:bodyPr wrap="none">
            <a:spAutoFit/>
          </a:bodyPr>
          <a:lstStyle/>
          <a:p>
            <a:pPr eaLnBrk="1" hangingPunct="1"/>
            <a:r>
              <a:rPr lang="en-US" altLang="zh-CN" sz="3200" dirty="0">
                <a:solidFill>
                  <a:srgbClr val="000000"/>
                </a:solidFill>
                <a:latin typeface="Calibri" panose="020F0502020204030204" pitchFamily="34" charset="0"/>
              </a:rPr>
              <a:t>6D Object Pose Estimation</a:t>
            </a:r>
          </a:p>
        </p:txBody>
      </p:sp>
      <p:pic>
        <p:nvPicPr>
          <p:cNvPr id="38915" name="图片 17"/>
          <p:cNvPicPr>
            <a:picLocks noChangeAspect="1"/>
          </p:cNvPicPr>
          <p:nvPr/>
        </p:nvPicPr>
        <p:blipFill>
          <a:blip r:embed="rId2"/>
          <a:srcRect l="2" t="57909" r="-87"/>
          <a:stretch>
            <a:fillRect/>
          </a:stretch>
        </p:blipFill>
        <p:spPr>
          <a:xfrm>
            <a:off x="0" y="1717675"/>
            <a:ext cx="12203113" cy="3422650"/>
          </a:xfrm>
          <a:prstGeom prst="rect">
            <a:avLst/>
          </a:prstGeom>
          <a:noFill/>
          <a:ln w="9525">
            <a:noFill/>
          </a:ln>
        </p:spPr>
      </p:pic>
      <p:sp>
        <p:nvSpPr>
          <p:cNvPr id="38916" name="矩形 13"/>
          <p:cNvSpPr/>
          <p:nvPr/>
        </p:nvSpPr>
        <p:spPr>
          <a:xfrm>
            <a:off x="1905000" y="5310188"/>
            <a:ext cx="8382000" cy="1217962"/>
          </a:xfrm>
          <a:prstGeom prst="rect">
            <a:avLst/>
          </a:prstGeom>
          <a:noFill/>
          <a:ln w="9525">
            <a:noFill/>
          </a:ln>
        </p:spPr>
        <p:txBody>
          <a:bodyPr>
            <a:spAutoFit/>
          </a:bodyPr>
          <a:lstStyle/>
          <a:p>
            <a:pPr defTabSz="684530" eaLnBrk="1" hangingPunct="1">
              <a:lnSpc>
                <a:spcPct val="150000"/>
              </a:lnSpc>
            </a:pPr>
            <a:r>
              <a:rPr lang="zh-CN" altLang="en-US" sz="1000" dirty="0">
                <a:solidFill>
                  <a:srgbClr val="262626"/>
                </a:solidFill>
                <a:latin typeface="Arial" panose="020B0604020202020204" pitchFamily="34" charset="0"/>
                <a:ea typeface="微软雅黑" panose="020B0503020204020204" pitchFamily="34" charset="-122"/>
                <a:sym typeface="Arial" panose="020B0604020202020204" pitchFamily="34" charset="0"/>
              </a:rPr>
              <a:t>位姿估计（</a:t>
            </a:r>
            <a:r>
              <a:rPr lang="en-US" altLang="zh-CN" sz="1000" dirty="0">
                <a:solidFill>
                  <a:srgbClr val="262626"/>
                </a:solidFill>
                <a:latin typeface="Arial" panose="020B0604020202020204" pitchFamily="34" charset="0"/>
                <a:ea typeface="微软雅黑" panose="020B0503020204020204" pitchFamily="34" charset="-122"/>
                <a:sym typeface="Arial" panose="020B0604020202020204" pitchFamily="34" charset="0"/>
              </a:rPr>
              <a:t>Pose estimation</a:t>
            </a:r>
            <a:r>
              <a:rPr lang="zh-CN" altLang="en-US" sz="1000" dirty="0">
                <a:solidFill>
                  <a:srgbClr val="262626"/>
                </a:solidFill>
                <a:latin typeface="Arial" panose="020B0604020202020204" pitchFamily="34" charset="0"/>
                <a:ea typeface="微软雅黑" panose="020B0503020204020204" pitchFamily="34" charset="-122"/>
                <a:sym typeface="Arial" panose="020B0604020202020204" pitchFamily="34" charset="0"/>
              </a:rPr>
              <a:t>）在计算机视觉领域扮演着十分重要的角色。在使用视觉传感器估计机器人位姿进行控制、机器人导航、增强现实以及其它方面都有着极大的应用。位姿估计这一过程的基础是找到现实世界和图像投影之间的对应点。然后根据这些点对的类型，如</a:t>
            </a:r>
            <a:r>
              <a:rPr lang="en-US" altLang="zh-CN" sz="1000" dirty="0">
                <a:solidFill>
                  <a:srgbClr val="262626"/>
                </a:solidFill>
                <a:latin typeface="Arial" panose="020B0604020202020204" pitchFamily="34" charset="0"/>
                <a:ea typeface="微软雅黑" panose="020B0503020204020204" pitchFamily="34" charset="-122"/>
                <a:sym typeface="Arial" panose="020B0604020202020204" pitchFamily="34" charset="0"/>
              </a:rPr>
              <a:t>2D-2D, 2D-3D, 3D-3D</a:t>
            </a:r>
            <a:r>
              <a:rPr lang="zh-CN" altLang="en-US" sz="1000" dirty="0">
                <a:solidFill>
                  <a:srgbClr val="262626"/>
                </a:solidFill>
                <a:latin typeface="Arial" panose="020B0604020202020204" pitchFamily="34" charset="0"/>
                <a:ea typeface="微软雅黑" panose="020B0503020204020204" pitchFamily="34" charset="-122"/>
                <a:sym typeface="Arial" panose="020B0604020202020204" pitchFamily="34" charset="0"/>
              </a:rPr>
              <a:t>，采取相应的位姿估计方法。</a:t>
            </a:r>
          </a:p>
          <a:p>
            <a:pPr defTabSz="684530" eaLnBrk="1" hangingPunct="1">
              <a:lnSpc>
                <a:spcPct val="150000"/>
              </a:lnSpc>
            </a:pPr>
            <a:endParaRPr lang="zh-CN" altLang="en-US" sz="1000" dirty="0">
              <a:solidFill>
                <a:srgbClr val="262626"/>
              </a:solidFill>
              <a:latin typeface="Arial" panose="020B0604020202020204" pitchFamily="34" charset="0"/>
              <a:ea typeface="微软雅黑" panose="020B0503020204020204" pitchFamily="34" charset="-122"/>
              <a:sym typeface="Arial" panose="020B0604020202020204" pitchFamily="34" charset="0"/>
            </a:endParaRPr>
          </a:p>
          <a:p>
            <a:pPr defTabSz="684530" eaLnBrk="1" hangingPunct="1">
              <a:lnSpc>
                <a:spcPct val="150000"/>
              </a:lnSpc>
            </a:pPr>
            <a:endParaRPr lang="zh-CN" altLang="en-US" sz="1000" dirty="0">
              <a:solidFill>
                <a:srgbClr val="262626"/>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a:extLst>
              <a:ext uri="{FF2B5EF4-FFF2-40B4-BE49-F238E27FC236}">
                <a16:creationId xmlns:a16="http://schemas.microsoft.com/office/drawing/2014/main" id="{4A731C75-6887-4B19-A26F-30E17FC6D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6461" y="-417639"/>
            <a:ext cx="2219720" cy="168994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2"/>
          <p:cNvSpPr txBox="1"/>
          <p:nvPr/>
        </p:nvSpPr>
        <p:spPr>
          <a:xfrm>
            <a:off x="227067" y="127571"/>
            <a:ext cx="11890264" cy="584775"/>
          </a:xfrm>
          <a:prstGeom prst="rect">
            <a:avLst/>
          </a:prstGeom>
          <a:noFill/>
          <a:ln w="9525">
            <a:noFill/>
          </a:ln>
        </p:spPr>
        <p:txBody>
          <a:bodyPr wrap="square">
            <a:spAutoFit/>
          </a:bodyPr>
          <a:lstStyle/>
          <a:p>
            <a:pPr eaLnBrk="1" hangingPunct="1"/>
            <a:r>
              <a:rPr lang="en-US" altLang="zh-CN" sz="3200" dirty="0">
                <a:solidFill>
                  <a:schemeClr val="accent1">
                    <a:lumMod val="75000"/>
                  </a:schemeClr>
                </a:solidFill>
                <a:latin typeface="Calibri" panose="020F0502020204030204" pitchFamily="34" charset="0"/>
              </a:rPr>
              <a:t>1.RePOSE: Fast 6D Object Pose Refinement via Deep Texture Rendering</a:t>
            </a:r>
          </a:p>
        </p:txBody>
      </p:sp>
      <p:grpSp>
        <p:nvGrpSpPr>
          <p:cNvPr id="31749" name="组合 21"/>
          <p:cNvGrpSpPr/>
          <p:nvPr/>
        </p:nvGrpSpPr>
        <p:grpSpPr>
          <a:xfrm>
            <a:off x="330543" y="998031"/>
            <a:ext cx="6994079" cy="667743"/>
            <a:chOff x="69200" y="0"/>
            <a:chExt cx="4261132" cy="883431"/>
          </a:xfrm>
        </p:grpSpPr>
        <p:sp>
          <p:nvSpPr>
            <p:cNvPr id="31754" name="矩形 13"/>
            <p:cNvSpPr/>
            <p:nvPr/>
          </p:nvSpPr>
          <p:spPr>
            <a:xfrm>
              <a:off x="102591" y="476239"/>
              <a:ext cx="4227741" cy="407192"/>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论文提出了一种用于</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目标位姿估计的快速迭代求精方法</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 </a:t>
              </a:r>
              <a:r>
                <a:rPr lang="en-US" altLang="zh-CN" sz="1400" dirty="0" err="1">
                  <a:solidFill>
                    <a:srgbClr val="262626"/>
                  </a:solidFill>
                  <a:latin typeface="宋体" panose="02010600030101010101" pitchFamily="2" charset="-122"/>
                  <a:ea typeface="宋体" panose="02010600030101010101" pitchFamily="2" charset="-122"/>
                  <a:sym typeface="Arial" panose="020B0604020202020204" pitchFamily="34" charset="0"/>
                </a:rPr>
                <a:t>RePOSE</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a:t>
              </a:r>
            </a:p>
          </p:txBody>
        </p:sp>
        <p:sp>
          <p:nvSpPr>
            <p:cNvPr id="31755" name="文本框 83"/>
            <p:cNvSpPr txBox="1"/>
            <p:nvPr/>
          </p:nvSpPr>
          <p:spPr>
            <a:xfrm>
              <a:off x="103605" y="0"/>
              <a:ext cx="881958" cy="368944"/>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主题：</a:t>
              </a:r>
            </a:p>
          </p:txBody>
        </p:sp>
        <p:cxnSp>
          <p:nvCxnSpPr>
            <p:cNvPr id="31756" name="直接连接符 120"/>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58" name="组合 21">
            <a:extLst>
              <a:ext uri="{FF2B5EF4-FFF2-40B4-BE49-F238E27FC236}">
                <a16:creationId xmlns:a16="http://schemas.microsoft.com/office/drawing/2014/main" id="{B7061FD4-5A6E-47ED-8132-6ADD6500847F}"/>
              </a:ext>
            </a:extLst>
          </p:cNvPr>
          <p:cNvGrpSpPr/>
          <p:nvPr/>
        </p:nvGrpSpPr>
        <p:grpSpPr>
          <a:xfrm>
            <a:off x="330543" y="1908650"/>
            <a:ext cx="6994079" cy="1098630"/>
            <a:chOff x="69200" y="0"/>
            <a:chExt cx="4261132" cy="1453499"/>
          </a:xfrm>
        </p:grpSpPr>
        <p:sp>
          <p:nvSpPr>
            <p:cNvPr id="59" name="矩形 13">
              <a:extLst>
                <a:ext uri="{FF2B5EF4-FFF2-40B4-BE49-F238E27FC236}">
                  <a16:creationId xmlns:a16="http://schemas.microsoft.com/office/drawing/2014/main" id="{9603AA54-1BBC-4E13-96D9-829FF0E36B1C}"/>
                </a:ext>
              </a:extLst>
            </p:cNvPr>
            <p:cNvSpPr/>
            <p:nvPr/>
          </p:nvSpPr>
          <p:spPr>
            <a:xfrm>
              <a:off x="102591"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之前的方法是通过将放大的输入和呈现的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RGB</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图像输入到</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CNN</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中，并直接回归到一个”经过优化的姿态的更新“来进行优化。由于</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CNN</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的计算成本，它们的运行时间较慢，这在多目标姿态求解中问题尤为突出。</a:t>
              </a:r>
            </a:p>
          </p:txBody>
        </p:sp>
        <p:sp>
          <p:nvSpPr>
            <p:cNvPr id="60" name="文本框 83">
              <a:extLst>
                <a:ext uri="{FF2B5EF4-FFF2-40B4-BE49-F238E27FC236}">
                  <a16:creationId xmlns:a16="http://schemas.microsoft.com/office/drawing/2014/main" id="{C203AB0C-5D80-4FAA-8DB9-B9CEC1BA5985}"/>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研究现状：</a:t>
              </a:r>
            </a:p>
          </p:txBody>
        </p:sp>
        <p:cxnSp>
          <p:nvCxnSpPr>
            <p:cNvPr id="61" name="直接连接符 120">
              <a:extLst>
                <a:ext uri="{FF2B5EF4-FFF2-40B4-BE49-F238E27FC236}">
                  <a16:creationId xmlns:a16="http://schemas.microsoft.com/office/drawing/2014/main" id="{C1A2BC68-1990-43E0-9912-77B9CD8EAC16}"/>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2" name="组合 21">
            <a:extLst>
              <a:ext uri="{FF2B5EF4-FFF2-40B4-BE49-F238E27FC236}">
                <a16:creationId xmlns:a16="http://schemas.microsoft.com/office/drawing/2014/main" id="{3822107A-DBFB-402F-A7F2-FDCB958EFC3E}"/>
              </a:ext>
            </a:extLst>
          </p:cNvPr>
          <p:cNvGrpSpPr/>
          <p:nvPr/>
        </p:nvGrpSpPr>
        <p:grpSpPr>
          <a:xfrm>
            <a:off x="330543" y="3207676"/>
            <a:ext cx="6939274" cy="1098630"/>
            <a:chOff x="69200" y="0"/>
            <a:chExt cx="4261132" cy="1453499"/>
          </a:xfrm>
        </p:grpSpPr>
        <p:sp>
          <p:nvSpPr>
            <p:cNvPr id="63" name="矩形 13">
              <a:extLst>
                <a:ext uri="{FF2B5EF4-FFF2-40B4-BE49-F238E27FC236}">
                  <a16:creationId xmlns:a16="http://schemas.microsoft.com/office/drawing/2014/main" id="{34E7A8BA-15AB-458D-9D56-0DE620695334}"/>
                </a:ext>
              </a:extLst>
            </p:cNvPr>
            <p:cNvSpPr/>
            <p:nvPr/>
          </p:nvSpPr>
          <p:spPr>
            <a:xfrm>
              <a:off x="102591"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为了克服这个问题，</a:t>
              </a:r>
              <a:r>
                <a:rPr lang="en-US" altLang="zh-CN" sz="1400" dirty="0" err="1">
                  <a:solidFill>
                    <a:srgbClr val="262626"/>
                  </a:solidFill>
                  <a:latin typeface="宋体" panose="02010600030101010101" pitchFamily="2" charset="-122"/>
                  <a:ea typeface="宋体" panose="02010600030101010101" pitchFamily="2" charset="-122"/>
                  <a:sym typeface="Arial" panose="020B0604020202020204" pitchFamily="34" charset="0"/>
                </a:rPr>
                <a:t>RePOSE</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利用图像渲染，使用带有可学习纹理的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3D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模型快速提取特征。我们称之为深度纹理渲染，它使用一个浅层的多层感知器来直接回归对象的视图不变图像表示。</a:t>
              </a:r>
            </a:p>
          </p:txBody>
        </p:sp>
        <p:sp>
          <p:nvSpPr>
            <p:cNvPr id="64" name="文本框 83">
              <a:extLst>
                <a:ext uri="{FF2B5EF4-FFF2-40B4-BE49-F238E27FC236}">
                  <a16:creationId xmlns:a16="http://schemas.microsoft.com/office/drawing/2014/main" id="{2DA8CB72-244A-48F7-BDF2-D0958CB6C282}"/>
                </a:ext>
              </a:extLst>
            </p:cNvPr>
            <p:cNvSpPr txBox="1"/>
            <p:nvPr/>
          </p:nvSpPr>
          <p:spPr>
            <a:xfrm>
              <a:off x="103605" y="0"/>
              <a:ext cx="756213"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创新点：</a:t>
              </a:r>
            </a:p>
          </p:txBody>
        </p:sp>
        <p:cxnSp>
          <p:nvCxnSpPr>
            <p:cNvPr id="65" name="直接连接符 120">
              <a:extLst>
                <a:ext uri="{FF2B5EF4-FFF2-40B4-BE49-F238E27FC236}">
                  <a16:creationId xmlns:a16="http://schemas.microsoft.com/office/drawing/2014/main" id="{BAF68526-61C3-4B94-B8D7-23BB3B61D5A4}"/>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6" name="组合 21">
            <a:extLst>
              <a:ext uri="{FF2B5EF4-FFF2-40B4-BE49-F238E27FC236}">
                <a16:creationId xmlns:a16="http://schemas.microsoft.com/office/drawing/2014/main" id="{767929B5-202F-4033-842E-B415FD1121B2}"/>
              </a:ext>
            </a:extLst>
          </p:cNvPr>
          <p:cNvGrpSpPr/>
          <p:nvPr/>
        </p:nvGrpSpPr>
        <p:grpSpPr>
          <a:xfrm>
            <a:off x="330543" y="5677875"/>
            <a:ext cx="6994081" cy="1098630"/>
            <a:chOff x="69200" y="0"/>
            <a:chExt cx="4261132" cy="1453499"/>
          </a:xfrm>
        </p:grpSpPr>
        <p:sp>
          <p:nvSpPr>
            <p:cNvPr id="67" name="矩形 13">
              <a:extLst>
                <a:ext uri="{FF2B5EF4-FFF2-40B4-BE49-F238E27FC236}">
                  <a16:creationId xmlns:a16="http://schemas.microsoft.com/office/drawing/2014/main" id="{AC3AACE8-C966-4AE2-BA22-B35C33EC032A}"/>
                </a:ext>
              </a:extLst>
            </p:cNvPr>
            <p:cNvSpPr/>
            <p:nvPr/>
          </p:nvSpPr>
          <p:spPr>
            <a:xfrm>
              <a:off x="102591"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因此，在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the Occlusion </a:t>
              </a:r>
              <a:r>
                <a:rPr lang="en-US" altLang="zh-CN" sz="1400" dirty="0" err="1">
                  <a:solidFill>
                    <a:srgbClr val="262626"/>
                  </a:solidFill>
                  <a:latin typeface="宋体" panose="02010600030101010101" pitchFamily="2" charset="-122"/>
                  <a:ea typeface="宋体" panose="02010600030101010101" pitchFamily="2" charset="-122"/>
                  <a:sym typeface="Arial" panose="020B0604020202020204" pitchFamily="34" charset="0"/>
                </a:rPr>
                <a:t>LineMOD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数据集上，</a:t>
              </a:r>
              <a:r>
                <a:rPr lang="en-US" altLang="zh-CN" sz="1400" dirty="0" err="1">
                  <a:solidFill>
                    <a:srgbClr val="262626"/>
                  </a:solidFill>
                  <a:latin typeface="宋体" panose="02010600030101010101" pitchFamily="2" charset="-122"/>
                  <a:ea typeface="宋体" panose="02010600030101010101" pitchFamily="2" charset="-122"/>
                  <a:sym typeface="Arial" panose="020B0604020202020204" pitchFamily="34" charset="0"/>
                </a:rPr>
                <a:t>RePOSE</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以</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92 FPS</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的速度运行，达到了</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51.6%</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的最先进的精度</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比现有技术绝对提高了</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4.1%</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，并且在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YCB-Video</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数据集上的运行速度更快。代码可在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https://github.com/sh8/repose</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上获得。</a:t>
              </a:r>
            </a:p>
          </p:txBody>
        </p:sp>
        <p:sp>
          <p:nvSpPr>
            <p:cNvPr id="68" name="文本框 83">
              <a:extLst>
                <a:ext uri="{FF2B5EF4-FFF2-40B4-BE49-F238E27FC236}">
                  <a16:creationId xmlns:a16="http://schemas.microsoft.com/office/drawing/2014/main" id="{00A0B1D5-40DC-4339-AC45-A21C2F8B8123}"/>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实验结果：</a:t>
              </a:r>
            </a:p>
          </p:txBody>
        </p:sp>
        <p:cxnSp>
          <p:nvCxnSpPr>
            <p:cNvPr id="69" name="直接连接符 120">
              <a:extLst>
                <a:ext uri="{FF2B5EF4-FFF2-40B4-BE49-F238E27FC236}">
                  <a16:creationId xmlns:a16="http://schemas.microsoft.com/office/drawing/2014/main" id="{FB4C5E9D-9B09-444F-8F2F-734821774030}"/>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70" name="组合 21">
            <a:extLst>
              <a:ext uri="{FF2B5EF4-FFF2-40B4-BE49-F238E27FC236}">
                <a16:creationId xmlns:a16="http://schemas.microsoft.com/office/drawing/2014/main" id="{36CA604D-A28A-4C0E-8115-D938ABC4BD81}"/>
              </a:ext>
            </a:extLst>
          </p:cNvPr>
          <p:cNvGrpSpPr/>
          <p:nvPr/>
        </p:nvGrpSpPr>
        <p:grpSpPr>
          <a:xfrm>
            <a:off x="330543" y="4393323"/>
            <a:ext cx="7069497" cy="1098630"/>
            <a:chOff x="69200" y="0"/>
            <a:chExt cx="4261132" cy="1453499"/>
          </a:xfrm>
        </p:grpSpPr>
        <p:sp>
          <p:nvSpPr>
            <p:cNvPr id="71" name="矩形 13">
              <a:extLst>
                <a:ext uri="{FF2B5EF4-FFF2-40B4-BE49-F238E27FC236}">
                  <a16:creationId xmlns:a16="http://schemas.microsoft.com/office/drawing/2014/main" id="{639E6C5F-944B-4D86-8EA3-582ED63F1B32}"/>
                </a:ext>
              </a:extLst>
            </p:cNvPr>
            <p:cNvSpPr/>
            <p:nvPr/>
          </p:nvSpPr>
          <p:spPr>
            <a:xfrm>
              <a:off x="102591"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此外，该论文利用可微分</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Levenberg-Marquardt (LM)</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优化来优化在不需要放大的情况下，最小化输入和渲染图像之间的距离，快速而准确地实现姿态。这些图像表示经过训练，使得可微分</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LM</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优化在几次迭代内收敛。</a:t>
              </a:r>
            </a:p>
          </p:txBody>
        </p:sp>
        <p:sp>
          <p:nvSpPr>
            <p:cNvPr id="72" name="文本框 83">
              <a:extLst>
                <a:ext uri="{FF2B5EF4-FFF2-40B4-BE49-F238E27FC236}">
                  <a16:creationId xmlns:a16="http://schemas.microsoft.com/office/drawing/2014/main" id="{EAF0A12A-EFE4-4BC4-8F25-46F1E4FDC255}"/>
                </a:ext>
              </a:extLst>
            </p:cNvPr>
            <p:cNvSpPr txBox="1"/>
            <p:nvPr/>
          </p:nvSpPr>
          <p:spPr>
            <a:xfrm>
              <a:off x="103605" y="0"/>
              <a:ext cx="598487"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优化：</a:t>
              </a:r>
            </a:p>
          </p:txBody>
        </p:sp>
        <p:cxnSp>
          <p:nvCxnSpPr>
            <p:cNvPr id="73" name="直接连接符 120">
              <a:extLst>
                <a:ext uri="{FF2B5EF4-FFF2-40B4-BE49-F238E27FC236}">
                  <a16:creationId xmlns:a16="http://schemas.microsoft.com/office/drawing/2014/main" id="{64B37253-F321-4159-B0ED-1A78DE9AA058}"/>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pic>
        <p:nvPicPr>
          <p:cNvPr id="12" name="图片 11">
            <a:extLst>
              <a:ext uri="{FF2B5EF4-FFF2-40B4-BE49-F238E27FC236}">
                <a16:creationId xmlns:a16="http://schemas.microsoft.com/office/drawing/2014/main" id="{699B9C3B-AF3F-41D9-8533-90F39EC22D58}"/>
              </a:ext>
            </a:extLst>
          </p:cNvPr>
          <p:cNvPicPr>
            <a:picLocks noChangeAspect="1"/>
          </p:cNvPicPr>
          <p:nvPr/>
        </p:nvPicPr>
        <p:blipFill>
          <a:blip r:embed="rId2"/>
          <a:stretch>
            <a:fillRect/>
          </a:stretch>
        </p:blipFill>
        <p:spPr>
          <a:xfrm>
            <a:off x="7550454" y="1125890"/>
            <a:ext cx="4169601" cy="2853889"/>
          </a:xfrm>
          <a:prstGeom prst="rect">
            <a:avLst/>
          </a:prstGeom>
        </p:spPr>
      </p:pic>
      <p:pic>
        <p:nvPicPr>
          <p:cNvPr id="13" name="图片 12">
            <a:extLst>
              <a:ext uri="{FF2B5EF4-FFF2-40B4-BE49-F238E27FC236}">
                <a16:creationId xmlns:a16="http://schemas.microsoft.com/office/drawing/2014/main" id="{6D37EAF8-E2F8-42D8-BF26-AEAF5E232D8F}"/>
              </a:ext>
            </a:extLst>
          </p:cNvPr>
          <p:cNvPicPr>
            <a:picLocks noChangeAspect="1"/>
          </p:cNvPicPr>
          <p:nvPr/>
        </p:nvPicPr>
        <p:blipFill>
          <a:blip r:embed="rId3"/>
          <a:stretch>
            <a:fillRect/>
          </a:stretch>
        </p:blipFill>
        <p:spPr>
          <a:xfrm>
            <a:off x="7442898" y="4001679"/>
            <a:ext cx="4482974" cy="23507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2"/>
          <p:cNvSpPr txBox="1"/>
          <p:nvPr/>
        </p:nvSpPr>
        <p:spPr>
          <a:xfrm>
            <a:off x="227067" y="127571"/>
            <a:ext cx="11890264" cy="1077218"/>
          </a:xfrm>
          <a:prstGeom prst="rect">
            <a:avLst/>
          </a:prstGeom>
          <a:noFill/>
          <a:ln w="9525">
            <a:noFill/>
          </a:ln>
        </p:spPr>
        <p:txBody>
          <a:bodyPr wrap="square">
            <a:spAutoFit/>
          </a:bodyPr>
          <a:lstStyle/>
          <a:p>
            <a:pPr eaLnBrk="1" hangingPunct="1"/>
            <a:r>
              <a:rPr lang="en-US" altLang="zh-CN" sz="3200" dirty="0">
                <a:solidFill>
                  <a:schemeClr val="accent1">
                    <a:lumMod val="75000"/>
                  </a:schemeClr>
                </a:solidFill>
                <a:latin typeface="Calibri" panose="020F0502020204030204" pitchFamily="34" charset="0"/>
              </a:rPr>
              <a:t>2. </a:t>
            </a:r>
            <a:r>
              <a:rPr lang="en-US" altLang="zh-CN" sz="3200" dirty="0" err="1">
                <a:solidFill>
                  <a:schemeClr val="accent1">
                    <a:lumMod val="75000"/>
                  </a:schemeClr>
                </a:solidFill>
                <a:latin typeface="Calibri" panose="020F0502020204030204" pitchFamily="34" charset="0"/>
              </a:rPr>
              <a:t>DONet</a:t>
            </a:r>
            <a:r>
              <a:rPr lang="en-US" altLang="zh-CN" sz="3200" dirty="0">
                <a:solidFill>
                  <a:schemeClr val="accent1">
                    <a:lumMod val="75000"/>
                  </a:schemeClr>
                </a:solidFill>
                <a:latin typeface="Calibri" panose="020F0502020204030204" pitchFamily="34" charset="0"/>
              </a:rPr>
              <a:t>: Learning Category-Level 6D Object Pose and Size Estimation from Depth Observation</a:t>
            </a:r>
          </a:p>
        </p:txBody>
      </p:sp>
      <p:grpSp>
        <p:nvGrpSpPr>
          <p:cNvPr id="31749" name="组合 21"/>
          <p:cNvGrpSpPr/>
          <p:nvPr/>
        </p:nvGrpSpPr>
        <p:grpSpPr>
          <a:xfrm>
            <a:off x="330543" y="1497655"/>
            <a:ext cx="4797639" cy="1098630"/>
            <a:chOff x="69200" y="0"/>
            <a:chExt cx="2922954" cy="1453500"/>
          </a:xfrm>
        </p:grpSpPr>
        <p:sp>
          <p:nvSpPr>
            <p:cNvPr id="31754" name="矩形 13"/>
            <p:cNvSpPr/>
            <p:nvPr/>
          </p:nvSpPr>
          <p:spPr>
            <a:xfrm>
              <a:off x="102591" y="476239"/>
              <a:ext cx="2889563" cy="977261"/>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该论文提出了一种基于单一深度图像的类别级</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目标姿态和尺寸估计</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(COPSE)</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方法，不需要外部姿态标注的真实世界训练数据。</a:t>
              </a:r>
            </a:p>
          </p:txBody>
        </p:sp>
        <p:sp>
          <p:nvSpPr>
            <p:cNvPr id="31755" name="文本框 83"/>
            <p:cNvSpPr txBox="1"/>
            <p:nvPr/>
          </p:nvSpPr>
          <p:spPr>
            <a:xfrm>
              <a:off x="103605" y="0"/>
              <a:ext cx="881958" cy="368944"/>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主题：</a:t>
              </a:r>
            </a:p>
          </p:txBody>
        </p:sp>
        <p:cxnSp>
          <p:nvCxnSpPr>
            <p:cNvPr id="31756" name="直接连接符 120"/>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58" name="组合 21">
            <a:extLst>
              <a:ext uri="{FF2B5EF4-FFF2-40B4-BE49-F238E27FC236}">
                <a16:creationId xmlns:a16="http://schemas.microsoft.com/office/drawing/2014/main" id="{B7061FD4-5A6E-47ED-8132-6ADD6500847F}"/>
              </a:ext>
            </a:extLst>
          </p:cNvPr>
          <p:cNvGrpSpPr/>
          <p:nvPr/>
        </p:nvGrpSpPr>
        <p:grpSpPr>
          <a:xfrm>
            <a:off x="330543" y="2672225"/>
            <a:ext cx="4697566" cy="883187"/>
            <a:chOff x="69200" y="0"/>
            <a:chExt cx="2861985" cy="1168465"/>
          </a:xfrm>
        </p:grpSpPr>
        <p:sp>
          <p:nvSpPr>
            <p:cNvPr id="59" name="矩形 13">
              <a:extLst>
                <a:ext uri="{FF2B5EF4-FFF2-40B4-BE49-F238E27FC236}">
                  <a16:creationId xmlns:a16="http://schemas.microsoft.com/office/drawing/2014/main" id="{9603AA54-1BBC-4E13-96D9-829FF0E36B1C}"/>
                </a:ext>
              </a:extLst>
            </p:cNvPr>
            <p:cNvSpPr/>
            <p:nvPr/>
          </p:nvSpPr>
          <p:spPr>
            <a:xfrm>
              <a:off x="102591" y="476239"/>
              <a:ext cx="2828594"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以往的工作利用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RGB(D)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图像中的视觉线索，而我们的方法仅基于深度通道中物体丰富的几何信息进行推理。</a:t>
              </a:r>
            </a:p>
          </p:txBody>
        </p:sp>
        <p:sp>
          <p:nvSpPr>
            <p:cNvPr id="60" name="文本框 83">
              <a:extLst>
                <a:ext uri="{FF2B5EF4-FFF2-40B4-BE49-F238E27FC236}">
                  <a16:creationId xmlns:a16="http://schemas.microsoft.com/office/drawing/2014/main" id="{C203AB0C-5D80-4FAA-8DB9-B9CEC1BA5985}"/>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研究现状：</a:t>
              </a:r>
            </a:p>
          </p:txBody>
        </p:sp>
        <p:cxnSp>
          <p:nvCxnSpPr>
            <p:cNvPr id="61" name="直接连接符 120">
              <a:extLst>
                <a:ext uri="{FF2B5EF4-FFF2-40B4-BE49-F238E27FC236}">
                  <a16:creationId xmlns:a16="http://schemas.microsoft.com/office/drawing/2014/main" id="{C1A2BC68-1990-43E0-9912-77B9CD8EAC16}"/>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2" name="组合 21">
            <a:extLst>
              <a:ext uri="{FF2B5EF4-FFF2-40B4-BE49-F238E27FC236}">
                <a16:creationId xmlns:a16="http://schemas.microsoft.com/office/drawing/2014/main" id="{3822107A-DBFB-402F-A7F2-FDCB958EFC3E}"/>
              </a:ext>
            </a:extLst>
          </p:cNvPr>
          <p:cNvGrpSpPr/>
          <p:nvPr/>
        </p:nvGrpSpPr>
        <p:grpSpPr>
          <a:xfrm>
            <a:off x="330543" y="3886406"/>
            <a:ext cx="6939274" cy="1098630"/>
            <a:chOff x="69200" y="0"/>
            <a:chExt cx="4261132" cy="1453499"/>
          </a:xfrm>
        </p:grpSpPr>
        <p:sp>
          <p:nvSpPr>
            <p:cNvPr id="63" name="矩形 13">
              <a:extLst>
                <a:ext uri="{FF2B5EF4-FFF2-40B4-BE49-F238E27FC236}">
                  <a16:creationId xmlns:a16="http://schemas.microsoft.com/office/drawing/2014/main" id="{34E7A8BA-15AB-458D-9D56-0DE620695334}"/>
                </a:ext>
              </a:extLst>
            </p:cNvPr>
            <p:cNvSpPr/>
            <p:nvPr/>
          </p:nvSpPr>
          <p:spPr>
            <a:xfrm>
              <a:off x="102591"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从本质上讲，我们的框架通过学习统一的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3D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方向一致表示</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(3D-OCR)</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模块来探索这些几何信息，并进一步通过几何约束反射对称</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a:t>
              </a:r>
              <a:r>
                <a:rPr lang="en-US" altLang="zh-CN" sz="1400" dirty="0" err="1">
                  <a:solidFill>
                    <a:srgbClr val="262626"/>
                  </a:solidFill>
                  <a:latin typeface="宋体" panose="02010600030101010101" pitchFamily="2" charset="-122"/>
                  <a:ea typeface="宋体" panose="02010600030101010101" pitchFamily="2" charset="-122"/>
                  <a:sym typeface="Arial" panose="020B0604020202020204" pitchFamily="34" charset="0"/>
                </a:rPr>
                <a:t>GeoReS</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模块的性质来加强。最后通过镜像成对尺寸估计</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(MPDE)</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模块估计出目标尺寸和中心点的大小信息。</a:t>
              </a:r>
            </a:p>
          </p:txBody>
        </p:sp>
        <p:sp>
          <p:nvSpPr>
            <p:cNvPr id="64" name="文本框 83">
              <a:extLst>
                <a:ext uri="{FF2B5EF4-FFF2-40B4-BE49-F238E27FC236}">
                  <a16:creationId xmlns:a16="http://schemas.microsoft.com/office/drawing/2014/main" id="{2DA8CB72-244A-48F7-BDF2-D0958CB6C282}"/>
                </a:ext>
              </a:extLst>
            </p:cNvPr>
            <p:cNvSpPr txBox="1"/>
            <p:nvPr/>
          </p:nvSpPr>
          <p:spPr>
            <a:xfrm>
              <a:off x="103605" y="0"/>
              <a:ext cx="756213"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创新点：</a:t>
              </a:r>
            </a:p>
          </p:txBody>
        </p:sp>
        <p:cxnSp>
          <p:nvCxnSpPr>
            <p:cNvPr id="65" name="直接连接符 120">
              <a:extLst>
                <a:ext uri="{FF2B5EF4-FFF2-40B4-BE49-F238E27FC236}">
                  <a16:creationId xmlns:a16="http://schemas.microsoft.com/office/drawing/2014/main" id="{BAF68526-61C3-4B94-B8D7-23BB3B61D5A4}"/>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6" name="组合 21">
            <a:extLst>
              <a:ext uri="{FF2B5EF4-FFF2-40B4-BE49-F238E27FC236}">
                <a16:creationId xmlns:a16="http://schemas.microsoft.com/office/drawing/2014/main" id="{767929B5-202F-4033-842E-B415FD1121B2}"/>
              </a:ext>
            </a:extLst>
          </p:cNvPr>
          <p:cNvGrpSpPr/>
          <p:nvPr/>
        </p:nvGrpSpPr>
        <p:grpSpPr>
          <a:xfrm>
            <a:off x="330543" y="5244242"/>
            <a:ext cx="6994081" cy="1314073"/>
            <a:chOff x="69200" y="0"/>
            <a:chExt cx="4261132" cy="1738533"/>
          </a:xfrm>
        </p:grpSpPr>
        <p:sp>
          <p:nvSpPr>
            <p:cNvPr id="67" name="矩形 13">
              <a:extLst>
                <a:ext uri="{FF2B5EF4-FFF2-40B4-BE49-F238E27FC236}">
                  <a16:creationId xmlns:a16="http://schemas.microsoft.com/office/drawing/2014/main" id="{AC3AACE8-C966-4AE2-BA22-B35C33EC032A}"/>
                </a:ext>
              </a:extLst>
            </p:cNvPr>
            <p:cNvSpPr/>
            <p:nvPr/>
          </p:nvSpPr>
          <p:spPr>
            <a:xfrm>
              <a:off x="102591" y="476239"/>
              <a:ext cx="4227741" cy="1262294"/>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在类别级别的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NOCS</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基准上的大量实验表明，我们的框架可以与需要有标签的真实世界图像的最先进的方法竞争。我们还将我们的方法应用到一个物理</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Baxter</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机器人上，在看不见但类别已知的实例上执行操作任务，结果进一步验证了我们提出的模型的有效性。</a:t>
              </a:r>
            </a:p>
          </p:txBody>
        </p:sp>
        <p:sp>
          <p:nvSpPr>
            <p:cNvPr id="68" name="文本框 83">
              <a:extLst>
                <a:ext uri="{FF2B5EF4-FFF2-40B4-BE49-F238E27FC236}">
                  <a16:creationId xmlns:a16="http://schemas.microsoft.com/office/drawing/2014/main" id="{00A0B1D5-40DC-4339-AC45-A21C2F8B8123}"/>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实验结果：</a:t>
              </a:r>
            </a:p>
          </p:txBody>
        </p:sp>
        <p:cxnSp>
          <p:nvCxnSpPr>
            <p:cNvPr id="69" name="直接连接符 120">
              <a:extLst>
                <a:ext uri="{FF2B5EF4-FFF2-40B4-BE49-F238E27FC236}">
                  <a16:creationId xmlns:a16="http://schemas.microsoft.com/office/drawing/2014/main" id="{FB4C5E9D-9B09-444F-8F2F-734821774030}"/>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pic>
        <p:nvPicPr>
          <p:cNvPr id="4" name="图片 3">
            <a:extLst>
              <a:ext uri="{FF2B5EF4-FFF2-40B4-BE49-F238E27FC236}">
                <a16:creationId xmlns:a16="http://schemas.microsoft.com/office/drawing/2014/main" id="{030EE86B-F726-4689-B63B-7F6D932D058C}"/>
              </a:ext>
            </a:extLst>
          </p:cNvPr>
          <p:cNvPicPr>
            <a:picLocks noChangeAspect="1"/>
          </p:cNvPicPr>
          <p:nvPr/>
        </p:nvPicPr>
        <p:blipFill>
          <a:blip r:embed="rId2"/>
          <a:stretch>
            <a:fillRect/>
          </a:stretch>
        </p:blipFill>
        <p:spPr>
          <a:xfrm>
            <a:off x="7380652" y="3741329"/>
            <a:ext cx="4482973" cy="3005825"/>
          </a:xfrm>
          <a:prstGeom prst="rect">
            <a:avLst/>
          </a:prstGeom>
        </p:spPr>
      </p:pic>
      <p:pic>
        <p:nvPicPr>
          <p:cNvPr id="5" name="图片 4">
            <a:extLst>
              <a:ext uri="{FF2B5EF4-FFF2-40B4-BE49-F238E27FC236}">
                <a16:creationId xmlns:a16="http://schemas.microsoft.com/office/drawing/2014/main" id="{93BA5862-79C7-424E-8069-A3B5D8D1FD35}"/>
              </a:ext>
            </a:extLst>
          </p:cNvPr>
          <p:cNvPicPr>
            <a:picLocks noChangeAspect="1"/>
          </p:cNvPicPr>
          <p:nvPr/>
        </p:nvPicPr>
        <p:blipFill>
          <a:blip r:embed="rId3"/>
          <a:stretch>
            <a:fillRect/>
          </a:stretch>
        </p:blipFill>
        <p:spPr>
          <a:xfrm>
            <a:off x="5360511" y="1211815"/>
            <a:ext cx="6444475" cy="2387178"/>
          </a:xfrm>
          <a:prstGeom prst="rect">
            <a:avLst/>
          </a:prstGeom>
        </p:spPr>
      </p:pic>
    </p:spTree>
    <p:extLst>
      <p:ext uri="{BB962C8B-B14F-4D97-AF65-F5344CB8AC3E}">
        <p14:creationId xmlns:p14="http://schemas.microsoft.com/office/powerpoint/2010/main" val="156866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2"/>
          <p:cNvSpPr txBox="1"/>
          <p:nvPr/>
        </p:nvSpPr>
        <p:spPr>
          <a:xfrm>
            <a:off x="227067" y="127571"/>
            <a:ext cx="11890264" cy="1077218"/>
          </a:xfrm>
          <a:prstGeom prst="rect">
            <a:avLst/>
          </a:prstGeom>
          <a:noFill/>
          <a:ln w="9525">
            <a:noFill/>
          </a:ln>
        </p:spPr>
        <p:txBody>
          <a:bodyPr wrap="square">
            <a:spAutoFit/>
          </a:bodyPr>
          <a:lstStyle/>
          <a:p>
            <a:pPr eaLnBrk="1" hangingPunct="1"/>
            <a:r>
              <a:rPr lang="en-US" altLang="zh-CN" sz="3200" dirty="0">
                <a:solidFill>
                  <a:schemeClr val="accent1">
                    <a:lumMod val="75000"/>
                  </a:schemeClr>
                </a:solidFill>
                <a:latin typeface="Calibri" panose="020F0502020204030204" pitchFamily="34" charset="0"/>
              </a:rPr>
              <a:t>3. Normalized Object Coordinate Space for Category-Level 6D Object Pose and Size Estimation</a:t>
            </a:r>
          </a:p>
        </p:txBody>
      </p:sp>
      <p:grpSp>
        <p:nvGrpSpPr>
          <p:cNvPr id="31749" name="组合 21"/>
          <p:cNvGrpSpPr/>
          <p:nvPr/>
        </p:nvGrpSpPr>
        <p:grpSpPr>
          <a:xfrm>
            <a:off x="330543" y="1177141"/>
            <a:ext cx="7107203" cy="667743"/>
            <a:chOff x="69200" y="0"/>
            <a:chExt cx="4261132" cy="883431"/>
          </a:xfrm>
        </p:grpSpPr>
        <p:sp>
          <p:nvSpPr>
            <p:cNvPr id="31754" name="矩形 13"/>
            <p:cNvSpPr/>
            <p:nvPr/>
          </p:nvSpPr>
          <p:spPr>
            <a:xfrm>
              <a:off x="102591" y="476239"/>
              <a:ext cx="4227741" cy="407192"/>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本文的目标是估计</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RGB-D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图像中不可见物体实例的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位姿和维数。</a:t>
              </a:r>
            </a:p>
          </p:txBody>
        </p:sp>
        <p:sp>
          <p:nvSpPr>
            <p:cNvPr id="31755" name="文本框 83"/>
            <p:cNvSpPr txBox="1"/>
            <p:nvPr/>
          </p:nvSpPr>
          <p:spPr>
            <a:xfrm>
              <a:off x="103605" y="0"/>
              <a:ext cx="881958" cy="368944"/>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主题：</a:t>
              </a:r>
            </a:p>
          </p:txBody>
        </p:sp>
        <p:cxnSp>
          <p:nvCxnSpPr>
            <p:cNvPr id="31756" name="直接连接符 120"/>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58" name="组合 21">
            <a:extLst>
              <a:ext uri="{FF2B5EF4-FFF2-40B4-BE49-F238E27FC236}">
                <a16:creationId xmlns:a16="http://schemas.microsoft.com/office/drawing/2014/main" id="{B7061FD4-5A6E-47ED-8132-6ADD6500847F}"/>
              </a:ext>
            </a:extLst>
          </p:cNvPr>
          <p:cNvGrpSpPr/>
          <p:nvPr/>
        </p:nvGrpSpPr>
        <p:grpSpPr>
          <a:xfrm>
            <a:off x="330544" y="1908650"/>
            <a:ext cx="5174710" cy="883187"/>
            <a:chOff x="69200" y="0"/>
            <a:chExt cx="4261132" cy="1168465"/>
          </a:xfrm>
        </p:grpSpPr>
        <p:sp>
          <p:nvSpPr>
            <p:cNvPr id="59" name="矩形 13">
              <a:extLst>
                <a:ext uri="{FF2B5EF4-FFF2-40B4-BE49-F238E27FC236}">
                  <a16:creationId xmlns:a16="http://schemas.microsoft.com/office/drawing/2014/main" id="{9603AA54-1BBC-4E13-96D9-829FF0E36B1C}"/>
                </a:ext>
              </a:extLst>
            </p:cNvPr>
            <p:cNvSpPr/>
            <p:nvPr/>
          </p:nvSpPr>
          <p:spPr>
            <a:xfrm>
              <a:off x="102591" y="476239"/>
              <a:ext cx="4227741"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与“实例级”</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提出的估计任务相反，我们的问题假设在训练或测试期间没有确切的对象</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CAD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模型可用。</a:t>
              </a:r>
            </a:p>
          </p:txBody>
        </p:sp>
        <p:sp>
          <p:nvSpPr>
            <p:cNvPr id="60" name="文本框 83">
              <a:extLst>
                <a:ext uri="{FF2B5EF4-FFF2-40B4-BE49-F238E27FC236}">
                  <a16:creationId xmlns:a16="http://schemas.microsoft.com/office/drawing/2014/main" id="{C203AB0C-5D80-4FAA-8DB9-B9CEC1BA5985}"/>
                </a:ext>
              </a:extLst>
            </p:cNvPr>
            <p:cNvSpPr txBox="1"/>
            <p:nvPr/>
          </p:nvSpPr>
          <p:spPr>
            <a:xfrm>
              <a:off x="103605" y="0"/>
              <a:ext cx="537341"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对比：</a:t>
              </a:r>
            </a:p>
          </p:txBody>
        </p:sp>
        <p:cxnSp>
          <p:nvCxnSpPr>
            <p:cNvPr id="61" name="直接连接符 120">
              <a:extLst>
                <a:ext uri="{FF2B5EF4-FFF2-40B4-BE49-F238E27FC236}">
                  <a16:creationId xmlns:a16="http://schemas.microsoft.com/office/drawing/2014/main" id="{C1A2BC68-1990-43E0-9912-77B9CD8EAC16}"/>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2" name="组合 21">
            <a:extLst>
              <a:ext uri="{FF2B5EF4-FFF2-40B4-BE49-F238E27FC236}">
                <a16:creationId xmlns:a16="http://schemas.microsoft.com/office/drawing/2014/main" id="{3822107A-DBFB-402F-A7F2-FDCB958EFC3E}"/>
              </a:ext>
            </a:extLst>
          </p:cNvPr>
          <p:cNvGrpSpPr/>
          <p:nvPr/>
        </p:nvGrpSpPr>
        <p:grpSpPr>
          <a:xfrm>
            <a:off x="330542" y="2821177"/>
            <a:ext cx="6185941" cy="1529517"/>
            <a:chOff x="69200" y="0"/>
            <a:chExt cx="4261132" cy="2023567"/>
          </a:xfrm>
        </p:grpSpPr>
        <p:sp>
          <p:nvSpPr>
            <p:cNvPr id="63" name="矩形 13">
              <a:extLst>
                <a:ext uri="{FF2B5EF4-FFF2-40B4-BE49-F238E27FC236}">
                  <a16:creationId xmlns:a16="http://schemas.microsoft.com/office/drawing/2014/main" id="{34E7A8BA-15AB-458D-9D56-0DE620695334}"/>
                </a:ext>
              </a:extLst>
            </p:cNvPr>
            <p:cNvSpPr/>
            <p:nvPr/>
          </p:nvSpPr>
          <p:spPr>
            <a:xfrm>
              <a:off x="102591" y="476239"/>
              <a:ext cx="4227741" cy="1547328"/>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为了处理给定类别中不同且不可见的对象实例，我们引入了规范化对象坐标空间</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(NOCS)——</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一个类别中所有可能的对象实例的共享规范表示。然后，我们的基于区域的神经网络被训练来直接推断从观察像素到共享对象表示</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(NOCS)</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的对应关系，以及其他对象信息，如类标签和实例掩码。这些预测可以结合深度图来联合估计一个杂乱场景中多个物体的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姿态和尺寸。</a:t>
              </a:r>
            </a:p>
          </p:txBody>
        </p:sp>
        <p:sp>
          <p:nvSpPr>
            <p:cNvPr id="64" name="文本框 83">
              <a:extLst>
                <a:ext uri="{FF2B5EF4-FFF2-40B4-BE49-F238E27FC236}">
                  <a16:creationId xmlns:a16="http://schemas.microsoft.com/office/drawing/2014/main" id="{2DA8CB72-244A-48F7-BDF2-D0958CB6C282}"/>
                </a:ext>
              </a:extLst>
            </p:cNvPr>
            <p:cNvSpPr txBox="1"/>
            <p:nvPr/>
          </p:nvSpPr>
          <p:spPr>
            <a:xfrm>
              <a:off x="103605" y="0"/>
              <a:ext cx="756213"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创新点：</a:t>
              </a:r>
            </a:p>
          </p:txBody>
        </p:sp>
        <p:cxnSp>
          <p:nvCxnSpPr>
            <p:cNvPr id="65" name="直接连接符 120">
              <a:extLst>
                <a:ext uri="{FF2B5EF4-FFF2-40B4-BE49-F238E27FC236}">
                  <a16:creationId xmlns:a16="http://schemas.microsoft.com/office/drawing/2014/main" id="{BAF68526-61C3-4B94-B8D7-23BB3B61D5A4}"/>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6" name="组合 21">
            <a:extLst>
              <a:ext uri="{FF2B5EF4-FFF2-40B4-BE49-F238E27FC236}">
                <a16:creationId xmlns:a16="http://schemas.microsoft.com/office/drawing/2014/main" id="{767929B5-202F-4033-842E-B415FD1121B2}"/>
              </a:ext>
            </a:extLst>
          </p:cNvPr>
          <p:cNvGrpSpPr/>
          <p:nvPr/>
        </p:nvGrpSpPr>
        <p:grpSpPr>
          <a:xfrm>
            <a:off x="330543" y="5677875"/>
            <a:ext cx="5947707" cy="883187"/>
            <a:chOff x="69200" y="0"/>
            <a:chExt cx="4261132" cy="1168465"/>
          </a:xfrm>
        </p:grpSpPr>
        <p:sp>
          <p:nvSpPr>
            <p:cNvPr id="67" name="矩形 13">
              <a:extLst>
                <a:ext uri="{FF2B5EF4-FFF2-40B4-BE49-F238E27FC236}">
                  <a16:creationId xmlns:a16="http://schemas.microsoft.com/office/drawing/2014/main" id="{AC3AACE8-C966-4AE2-BA22-B35C33EC032A}"/>
                </a:ext>
              </a:extLst>
            </p:cNvPr>
            <p:cNvSpPr/>
            <p:nvPr/>
          </p:nvSpPr>
          <p:spPr>
            <a:xfrm>
              <a:off x="102591" y="476239"/>
              <a:ext cx="4227741"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大量的实验表明，该方法能够稳健地估计真实环境中不可见物体实例的位姿和大小，同时在标准的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位姿估计基准上也取得了最先进的性能。</a:t>
              </a:r>
            </a:p>
          </p:txBody>
        </p:sp>
        <p:sp>
          <p:nvSpPr>
            <p:cNvPr id="68" name="文本框 83">
              <a:extLst>
                <a:ext uri="{FF2B5EF4-FFF2-40B4-BE49-F238E27FC236}">
                  <a16:creationId xmlns:a16="http://schemas.microsoft.com/office/drawing/2014/main" id="{00A0B1D5-40DC-4339-AC45-A21C2F8B8123}"/>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实验结果：</a:t>
              </a:r>
            </a:p>
          </p:txBody>
        </p:sp>
        <p:cxnSp>
          <p:nvCxnSpPr>
            <p:cNvPr id="69" name="直接连接符 120">
              <a:extLst>
                <a:ext uri="{FF2B5EF4-FFF2-40B4-BE49-F238E27FC236}">
                  <a16:creationId xmlns:a16="http://schemas.microsoft.com/office/drawing/2014/main" id="{FB4C5E9D-9B09-444F-8F2F-734821774030}"/>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70" name="组合 21">
            <a:extLst>
              <a:ext uri="{FF2B5EF4-FFF2-40B4-BE49-F238E27FC236}">
                <a16:creationId xmlns:a16="http://schemas.microsoft.com/office/drawing/2014/main" id="{36CA604D-A28A-4C0E-8115-D938ABC4BD81}"/>
              </a:ext>
            </a:extLst>
          </p:cNvPr>
          <p:cNvGrpSpPr/>
          <p:nvPr/>
        </p:nvGrpSpPr>
        <p:grpSpPr>
          <a:xfrm>
            <a:off x="330544" y="4393323"/>
            <a:ext cx="6105945" cy="1098630"/>
            <a:chOff x="69200" y="0"/>
            <a:chExt cx="4261132" cy="1453499"/>
          </a:xfrm>
        </p:grpSpPr>
        <p:sp>
          <p:nvSpPr>
            <p:cNvPr id="71" name="矩形 13">
              <a:extLst>
                <a:ext uri="{FF2B5EF4-FFF2-40B4-BE49-F238E27FC236}">
                  <a16:creationId xmlns:a16="http://schemas.microsoft.com/office/drawing/2014/main" id="{639E6C5F-944B-4D86-8EA3-582ED63F1B32}"/>
                </a:ext>
              </a:extLst>
            </p:cNvPr>
            <p:cNvSpPr/>
            <p:nvPr/>
          </p:nvSpPr>
          <p:spPr>
            <a:xfrm>
              <a:off x="102591"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为了训练我们的网络，我们提出了一种新的上下文感知技术来生成大量完全注释的混合现实数据。为了进一步改进我们的模型并评估其在真实数据上的性能，我们还提供了一个具有大环境和实例变化的完整注释的真实数据集。</a:t>
              </a:r>
            </a:p>
          </p:txBody>
        </p:sp>
        <p:sp>
          <p:nvSpPr>
            <p:cNvPr id="72" name="文本框 83">
              <a:extLst>
                <a:ext uri="{FF2B5EF4-FFF2-40B4-BE49-F238E27FC236}">
                  <a16:creationId xmlns:a16="http://schemas.microsoft.com/office/drawing/2014/main" id="{EAF0A12A-EFE4-4BC4-8F25-46F1E4FDC255}"/>
                </a:ext>
              </a:extLst>
            </p:cNvPr>
            <p:cNvSpPr txBox="1"/>
            <p:nvPr/>
          </p:nvSpPr>
          <p:spPr>
            <a:xfrm>
              <a:off x="103605" y="0"/>
              <a:ext cx="531608"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数据：</a:t>
              </a:r>
            </a:p>
          </p:txBody>
        </p:sp>
        <p:cxnSp>
          <p:nvCxnSpPr>
            <p:cNvPr id="73" name="直接连接符 120">
              <a:extLst>
                <a:ext uri="{FF2B5EF4-FFF2-40B4-BE49-F238E27FC236}">
                  <a16:creationId xmlns:a16="http://schemas.microsoft.com/office/drawing/2014/main" id="{64B37253-F321-4159-B0ED-1A78DE9AA058}"/>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pic>
        <p:nvPicPr>
          <p:cNvPr id="3" name="图片 2">
            <a:extLst>
              <a:ext uri="{FF2B5EF4-FFF2-40B4-BE49-F238E27FC236}">
                <a16:creationId xmlns:a16="http://schemas.microsoft.com/office/drawing/2014/main" id="{0623D895-1027-417C-8BC9-CF0581020327}"/>
              </a:ext>
            </a:extLst>
          </p:cNvPr>
          <p:cNvPicPr>
            <a:picLocks noChangeAspect="1"/>
          </p:cNvPicPr>
          <p:nvPr/>
        </p:nvPicPr>
        <p:blipFill>
          <a:blip r:embed="rId2"/>
          <a:stretch>
            <a:fillRect/>
          </a:stretch>
        </p:blipFill>
        <p:spPr>
          <a:xfrm>
            <a:off x="6120531" y="634516"/>
            <a:ext cx="5740925" cy="2214774"/>
          </a:xfrm>
          <a:prstGeom prst="rect">
            <a:avLst/>
          </a:prstGeom>
        </p:spPr>
      </p:pic>
      <p:pic>
        <p:nvPicPr>
          <p:cNvPr id="4" name="图片 3">
            <a:extLst>
              <a:ext uri="{FF2B5EF4-FFF2-40B4-BE49-F238E27FC236}">
                <a16:creationId xmlns:a16="http://schemas.microsoft.com/office/drawing/2014/main" id="{B769E0C0-3260-4D8E-A984-8BF9376EA47C}"/>
              </a:ext>
            </a:extLst>
          </p:cNvPr>
          <p:cNvPicPr>
            <a:picLocks noChangeAspect="1"/>
          </p:cNvPicPr>
          <p:nvPr/>
        </p:nvPicPr>
        <p:blipFill>
          <a:blip r:embed="rId3"/>
          <a:stretch>
            <a:fillRect/>
          </a:stretch>
        </p:blipFill>
        <p:spPr>
          <a:xfrm>
            <a:off x="6516484" y="2813682"/>
            <a:ext cx="5580936" cy="1898908"/>
          </a:xfrm>
          <a:prstGeom prst="rect">
            <a:avLst/>
          </a:prstGeom>
        </p:spPr>
      </p:pic>
      <p:pic>
        <p:nvPicPr>
          <p:cNvPr id="5" name="图片 4">
            <a:extLst>
              <a:ext uri="{FF2B5EF4-FFF2-40B4-BE49-F238E27FC236}">
                <a16:creationId xmlns:a16="http://schemas.microsoft.com/office/drawing/2014/main" id="{C9F9BD13-4D8C-4079-8DC7-D65DEB14113D}"/>
              </a:ext>
            </a:extLst>
          </p:cNvPr>
          <p:cNvPicPr>
            <a:picLocks noChangeAspect="1"/>
          </p:cNvPicPr>
          <p:nvPr/>
        </p:nvPicPr>
        <p:blipFill>
          <a:blip r:embed="rId4"/>
          <a:stretch>
            <a:fillRect/>
          </a:stretch>
        </p:blipFill>
        <p:spPr>
          <a:xfrm>
            <a:off x="6436489" y="5044443"/>
            <a:ext cx="5740925" cy="1410332"/>
          </a:xfrm>
          <a:prstGeom prst="rect">
            <a:avLst/>
          </a:prstGeom>
        </p:spPr>
      </p:pic>
    </p:spTree>
    <p:extLst>
      <p:ext uri="{BB962C8B-B14F-4D97-AF65-F5344CB8AC3E}">
        <p14:creationId xmlns:p14="http://schemas.microsoft.com/office/powerpoint/2010/main" val="286209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2"/>
          <p:cNvSpPr txBox="1"/>
          <p:nvPr/>
        </p:nvSpPr>
        <p:spPr>
          <a:xfrm>
            <a:off x="227067" y="127571"/>
            <a:ext cx="11890264" cy="1077218"/>
          </a:xfrm>
          <a:prstGeom prst="rect">
            <a:avLst/>
          </a:prstGeom>
          <a:noFill/>
          <a:ln w="9525">
            <a:noFill/>
          </a:ln>
        </p:spPr>
        <p:txBody>
          <a:bodyPr wrap="square">
            <a:spAutoFit/>
          </a:bodyPr>
          <a:lstStyle/>
          <a:p>
            <a:pPr eaLnBrk="1" hangingPunct="1"/>
            <a:r>
              <a:rPr lang="en-US" altLang="zh-CN" sz="3200" dirty="0">
                <a:solidFill>
                  <a:schemeClr val="accent1">
                    <a:lumMod val="75000"/>
                  </a:schemeClr>
                </a:solidFill>
                <a:latin typeface="Calibri" panose="020F0502020204030204" pitchFamily="34" charset="0"/>
              </a:rPr>
              <a:t>4. Model Based Training, Detection and Pose Estimation of Texture-Less 3D Objects in Heavily Cluttered Scenes</a:t>
            </a:r>
          </a:p>
        </p:txBody>
      </p:sp>
      <p:grpSp>
        <p:nvGrpSpPr>
          <p:cNvPr id="31749" name="组合 21"/>
          <p:cNvGrpSpPr/>
          <p:nvPr/>
        </p:nvGrpSpPr>
        <p:grpSpPr>
          <a:xfrm>
            <a:off x="330544" y="1770839"/>
            <a:ext cx="5472067" cy="667743"/>
            <a:chOff x="69200" y="0"/>
            <a:chExt cx="4261132" cy="883431"/>
          </a:xfrm>
        </p:grpSpPr>
        <p:sp>
          <p:nvSpPr>
            <p:cNvPr id="31754" name="矩形 13"/>
            <p:cNvSpPr/>
            <p:nvPr/>
          </p:nvSpPr>
          <p:spPr>
            <a:xfrm>
              <a:off x="102591" y="476239"/>
              <a:ext cx="4227741" cy="407192"/>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该论文提出了一个使用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Kinect</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自动建模、检测和跟踪</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3D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物体的框架。</a:t>
              </a:r>
            </a:p>
          </p:txBody>
        </p:sp>
        <p:sp>
          <p:nvSpPr>
            <p:cNvPr id="31755" name="文本框 83"/>
            <p:cNvSpPr txBox="1"/>
            <p:nvPr/>
          </p:nvSpPr>
          <p:spPr>
            <a:xfrm>
              <a:off x="103605" y="0"/>
              <a:ext cx="881958" cy="368944"/>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主题：</a:t>
              </a:r>
            </a:p>
          </p:txBody>
        </p:sp>
        <p:cxnSp>
          <p:nvCxnSpPr>
            <p:cNvPr id="31756" name="直接连接符 120"/>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2" name="组合 21">
            <a:extLst>
              <a:ext uri="{FF2B5EF4-FFF2-40B4-BE49-F238E27FC236}">
                <a16:creationId xmlns:a16="http://schemas.microsoft.com/office/drawing/2014/main" id="{3822107A-DBFB-402F-A7F2-FDCB958EFC3E}"/>
              </a:ext>
            </a:extLst>
          </p:cNvPr>
          <p:cNvGrpSpPr/>
          <p:nvPr/>
        </p:nvGrpSpPr>
        <p:grpSpPr>
          <a:xfrm>
            <a:off x="330542" y="2798548"/>
            <a:ext cx="5472067" cy="883187"/>
            <a:chOff x="69200" y="0"/>
            <a:chExt cx="4261132" cy="1168465"/>
          </a:xfrm>
        </p:grpSpPr>
        <p:sp>
          <p:nvSpPr>
            <p:cNvPr id="63" name="矩形 13">
              <a:extLst>
                <a:ext uri="{FF2B5EF4-FFF2-40B4-BE49-F238E27FC236}">
                  <a16:creationId xmlns:a16="http://schemas.microsoft.com/office/drawing/2014/main" id="{34E7A8BA-15AB-458D-9D56-0DE620695334}"/>
                </a:ext>
              </a:extLst>
            </p:cNvPr>
            <p:cNvSpPr/>
            <p:nvPr/>
          </p:nvSpPr>
          <p:spPr>
            <a:xfrm>
              <a:off x="102591" y="476239"/>
              <a:ext cx="4227741"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检测部分主要基于最近的基于模板的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LINEMOD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方法进行目标检测。我们展示了如何从</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3D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模型自动建立模板，以及如何准确和实时估计</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个自由度的姿态。</a:t>
              </a:r>
            </a:p>
          </p:txBody>
        </p:sp>
        <p:sp>
          <p:nvSpPr>
            <p:cNvPr id="64" name="文本框 83">
              <a:extLst>
                <a:ext uri="{FF2B5EF4-FFF2-40B4-BE49-F238E27FC236}">
                  <a16:creationId xmlns:a16="http://schemas.microsoft.com/office/drawing/2014/main" id="{2DA8CB72-244A-48F7-BDF2-D0958CB6C282}"/>
                </a:ext>
              </a:extLst>
            </p:cNvPr>
            <p:cNvSpPr txBox="1"/>
            <p:nvPr/>
          </p:nvSpPr>
          <p:spPr>
            <a:xfrm>
              <a:off x="103605" y="0"/>
              <a:ext cx="756213"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创新点：</a:t>
              </a:r>
            </a:p>
          </p:txBody>
        </p:sp>
        <p:cxnSp>
          <p:nvCxnSpPr>
            <p:cNvPr id="65" name="直接连接符 120">
              <a:extLst>
                <a:ext uri="{FF2B5EF4-FFF2-40B4-BE49-F238E27FC236}">
                  <a16:creationId xmlns:a16="http://schemas.microsoft.com/office/drawing/2014/main" id="{BAF68526-61C3-4B94-B8D7-23BB3B61D5A4}"/>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6" name="组合 21">
            <a:extLst>
              <a:ext uri="{FF2B5EF4-FFF2-40B4-BE49-F238E27FC236}">
                <a16:creationId xmlns:a16="http://schemas.microsoft.com/office/drawing/2014/main" id="{767929B5-202F-4033-842E-B415FD1121B2}"/>
              </a:ext>
            </a:extLst>
          </p:cNvPr>
          <p:cNvGrpSpPr/>
          <p:nvPr/>
        </p:nvGrpSpPr>
        <p:grpSpPr>
          <a:xfrm>
            <a:off x="330542" y="5486013"/>
            <a:ext cx="5429186" cy="883187"/>
            <a:chOff x="69200" y="0"/>
            <a:chExt cx="4261132" cy="1168465"/>
          </a:xfrm>
        </p:grpSpPr>
        <p:sp>
          <p:nvSpPr>
            <p:cNvPr id="67" name="矩形 13">
              <a:extLst>
                <a:ext uri="{FF2B5EF4-FFF2-40B4-BE49-F238E27FC236}">
                  <a16:creationId xmlns:a16="http://schemas.microsoft.com/office/drawing/2014/main" id="{AC3AACE8-C966-4AE2-BA22-B35C33EC032A}"/>
                </a:ext>
              </a:extLst>
            </p:cNvPr>
            <p:cNvSpPr/>
            <p:nvPr/>
          </p:nvSpPr>
          <p:spPr>
            <a:xfrm>
              <a:off x="102591" y="476239"/>
              <a:ext cx="4227741"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此外，我们提出了一个新的数据集，该数据集由</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15</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个不同对象的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15</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个</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1100</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多帧视频序列组成，用于评估未来的竞争方法</a:t>
              </a:r>
            </a:p>
          </p:txBody>
        </p:sp>
        <p:sp>
          <p:nvSpPr>
            <p:cNvPr id="68" name="文本框 83">
              <a:extLst>
                <a:ext uri="{FF2B5EF4-FFF2-40B4-BE49-F238E27FC236}">
                  <a16:creationId xmlns:a16="http://schemas.microsoft.com/office/drawing/2014/main" id="{00A0B1D5-40DC-4339-AC45-A21C2F8B8123}"/>
                </a:ext>
              </a:extLst>
            </p:cNvPr>
            <p:cNvSpPr txBox="1"/>
            <p:nvPr/>
          </p:nvSpPr>
          <p:spPr>
            <a:xfrm>
              <a:off x="103605" y="0"/>
              <a:ext cx="537341"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数据：</a:t>
              </a:r>
            </a:p>
          </p:txBody>
        </p:sp>
        <p:cxnSp>
          <p:nvCxnSpPr>
            <p:cNvPr id="69" name="直接连接符 120">
              <a:extLst>
                <a:ext uri="{FF2B5EF4-FFF2-40B4-BE49-F238E27FC236}">
                  <a16:creationId xmlns:a16="http://schemas.microsoft.com/office/drawing/2014/main" id="{FB4C5E9D-9B09-444F-8F2F-734821774030}"/>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70" name="组合 21">
            <a:extLst>
              <a:ext uri="{FF2B5EF4-FFF2-40B4-BE49-F238E27FC236}">
                <a16:creationId xmlns:a16="http://schemas.microsoft.com/office/drawing/2014/main" id="{36CA604D-A28A-4C0E-8115-D938ABC4BD81}"/>
              </a:ext>
            </a:extLst>
          </p:cNvPr>
          <p:cNvGrpSpPr/>
          <p:nvPr/>
        </p:nvGrpSpPr>
        <p:grpSpPr>
          <a:xfrm>
            <a:off x="330543" y="4032341"/>
            <a:ext cx="5472066" cy="883187"/>
            <a:chOff x="69200" y="0"/>
            <a:chExt cx="4261132" cy="1168465"/>
          </a:xfrm>
        </p:grpSpPr>
        <p:sp>
          <p:nvSpPr>
            <p:cNvPr id="71" name="矩形 13">
              <a:extLst>
                <a:ext uri="{FF2B5EF4-FFF2-40B4-BE49-F238E27FC236}">
                  <a16:creationId xmlns:a16="http://schemas.microsoft.com/office/drawing/2014/main" id="{639E6C5F-944B-4D86-8EA3-582ED63F1B32}"/>
                </a:ext>
              </a:extLst>
            </p:cNvPr>
            <p:cNvSpPr/>
            <p:nvPr/>
          </p:nvSpPr>
          <p:spPr>
            <a:xfrm>
              <a:off x="102591" y="476239"/>
              <a:ext cx="4227741"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姿态估计和颜色信息使我们能够检查检测假设，相对于原始</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LINEMOD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提高了</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13%</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的正确检测率。这些改进使我们的框架适合于机器人应用程序中的对象操作。</a:t>
              </a:r>
            </a:p>
          </p:txBody>
        </p:sp>
        <p:sp>
          <p:nvSpPr>
            <p:cNvPr id="72" name="文本框 83">
              <a:extLst>
                <a:ext uri="{FF2B5EF4-FFF2-40B4-BE49-F238E27FC236}">
                  <a16:creationId xmlns:a16="http://schemas.microsoft.com/office/drawing/2014/main" id="{EAF0A12A-EFE4-4BC4-8F25-46F1E4FDC255}"/>
                </a:ext>
              </a:extLst>
            </p:cNvPr>
            <p:cNvSpPr txBox="1"/>
            <p:nvPr/>
          </p:nvSpPr>
          <p:spPr>
            <a:xfrm>
              <a:off x="103605" y="0"/>
              <a:ext cx="531608"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结果：</a:t>
              </a:r>
            </a:p>
          </p:txBody>
        </p:sp>
        <p:cxnSp>
          <p:nvCxnSpPr>
            <p:cNvPr id="73" name="直接连接符 120">
              <a:extLst>
                <a:ext uri="{FF2B5EF4-FFF2-40B4-BE49-F238E27FC236}">
                  <a16:creationId xmlns:a16="http://schemas.microsoft.com/office/drawing/2014/main" id="{64B37253-F321-4159-B0ED-1A78DE9AA058}"/>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pic>
        <p:nvPicPr>
          <p:cNvPr id="2" name="图片 1">
            <a:extLst>
              <a:ext uri="{FF2B5EF4-FFF2-40B4-BE49-F238E27FC236}">
                <a16:creationId xmlns:a16="http://schemas.microsoft.com/office/drawing/2014/main" id="{786F3C73-00CA-4493-9561-D1E734D0B4F5}"/>
              </a:ext>
            </a:extLst>
          </p:cNvPr>
          <p:cNvPicPr>
            <a:picLocks noChangeAspect="1"/>
          </p:cNvPicPr>
          <p:nvPr/>
        </p:nvPicPr>
        <p:blipFill>
          <a:blip r:embed="rId2"/>
          <a:stretch>
            <a:fillRect/>
          </a:stretch>
        </p:blipFill>
        <p:spPr>
          <a:xfrm>
            <a:off x="5802612" y="1204789"/>
            <a:ext cx="5804322" cy="2881530"/>
          </a:xfrm>
          <a:prstGeom prst="rect">
            <a:avLst/>
          </a:prstGeom>
        </p:spPr>
      </p:pic>
      <p:pic>
        <p:nvPicPr>
          <p:cNvPr id="3" name="图片 2">
            <a:extLst>
              <a:ext uri="{FF2B5EF4-FFF2-40B4-BE49-F238E27FC236}">
                <a16:creationId xmlns:a16="http://schemas.microsoft.com/office/drawing/2014/main" id="{7C0AA007-28D4-4EFA-B7B2-7E3165655EF4}"/>
              </a:ext>
            </a:extLst>
          </p:cNvPr>
          <p:cNvPicPr>
            <a:picLocks noChangeAspect="1"/>
          </p:cNvPicPr>
          <p:nvPr/>
        </p:nvPicPr>
        <p:blipFill>
          <a:blip r:embed="rId3"/>
          <a:stretch>
            <a:fillRect/>
          </a:stretch>
        </p:blipFill>
        <p:spPr>
          <a:xfrm>
            <a:off x="5712643" y="4056771"/>
            <a:ext cx="6045156" cy="2664321"/>
          </a:xfrm>
          <a:prstGeom prst="rect">
            <a:avLst/>
          </a:prstGeom>
        </p:spPr>
      </p:pic>
    </p:spTree>
    <p:extLst>
      <p:ext uri="{BB962C8B-B14F-4D97-AF65-F5344CB8AC3E}">
        <p14:creationId xmlns:p14="http://schemas.microsoft.com/office/powerpoint/2010/main" val="283944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2"/>
          <p:cNvSpPr txBox="1"/>
          <p:nvPr/>
        </p:nvSpPr>
        <p:spPr>
          <a:xfrm>
            <a:off x="227067" y="127571"/>
            <a:ext cx="11890264" cy="1077218"/>
          </a:xfrm>
          <a:prstGeom prst="rect">
            <a:avLst/>
          </a:prstGeom>
          <a:noFill/>
          <a:ln w="9525">
            <a:noFill/>
          </a:ln>
        </p:spPr>
        <p:txBody>
          <a:bodyPr wrap="square">
            <a:spAutoFit/>
          </a:bodyPr>
          <a:lstStyle/>
          <a:p>
            <a:pPr eaLnBrk="1" hangingPunct="1"/>
            <a:r>
              <a:rPr lang="en-US" altLang="zh-CN" sz="3200" dirty="0">
                <a:solidFill>
                  <a:schemeClr val="accent1">
                    <a:lumMod val="75000"/>
                  </a:schemeClr>
                </a:solidFill>
                <a:latin typeface="Calibri" panose="020F0502020204030204" pitchFamily="34" charset="0"/>
              </a:rPr>
              <a:t>5. GDR-Net: Geometry-Guided Direct Regression Network for Monocular 6D Object Pose Estimation</a:t>
            </a:r>
          </a:p>
        </p:txBody>
      </p:sp>
      <p:grpSp>
        <p:nvGrpSpPr>
          <p:cNvPr id="31749" name="组合 21"/>
          <p:cNvGrpSpPr/>
          <p:nvPr/>
        </p:nvGrpSpPr>
        <p:grpSpPr>
          <a:xfrm>
            <a:off x="330543" y="1550602"/>
            <a:ext cx="6994079" cy="667743"/>
            <a:chOff x="69200" y="0"/>
            <a:chExt cx="4261132" cy="883431"/>
          </a:xfrm>
        </p:grpSpPr>
        <p:sp>
          <p:nvSpPr>
            <p:cNvPr id="31754" name="矩形 13"/>
            <p:cNvSpPr/>
            <p:nvPr/>
          </p:nvSpPr>
          <p:spPr>
            <a:xfrm>
              <a:off x="102591" y="476239"/>
              <a:ext cx="4227741" cy="407192"/>
            </a:xfrm>
            <a:prstGeom prst="rect">
              <a:avLst/>
            </a:prstGeom>
            <a:noFill/>
            <a:ln w="9525">
              <a:noFill/>
            </a:ln>
          </p:spPr>
          <p:txBody>
            <a:bodyPr wrap="square">
              <a:spAutoFit/>
            </a:bodyPr>
            <a:lstStyle/>
            <a:p>
              <a:pPr defTabSz="684530" eaLnBrk="1" hangingPunct="1"/>
              <a:r>
                <a:rPr lang="en-US" altLang="zh-CN" sz="1400" b="0" i="0" dirty="0">
                  <a:solidFill>
                    <a:srgbClr val="333333"/>
                  </a:solidFill>
                  <a:effectLst/>
                  <a:latin typeface="Arial" panose="020B0604020202020204" pitchFamily="34" charset="0"/>
                </a:rPr>
                <a:t>GDR-Net:</a:t>
              </a:r>
              <a:r>
                <a:rPr lang="zh-CN" altLang="en-US" sz="1400" b="0" i="0" dirty="0">
                  <a:solidFill>
                    <a:srgbClr val="333333"/>
                  </a:solidFill>
                  <a:effectLst/>
                  <a:latin typeface="Arial" panose="020B0604020202020204" pitchFamily="34" charset="0"/>
                </a:rPr>
                <a:t>用于单目</a:t>
              </a:r>
              <a:r>
                <a:rPr lang="en-US" altLang="zh-CN" sz="1400" b="0" i="0" dirty="0">
                  <a:solidFill>
                    <a:srgbClr val="333333"/>
                  </a:solidFill>
                  <a:effectLst/>
                  <a:latin typeface="Arial" panose="020B0604020202020204" pitchFamily="34" charset="0"/>
                </a:rPr>
                <a:t>6D</a:t>
              </a:r>
              <a:r>
                <a:rPr lang="zh-CN" altLang="en-US" sz="1400" b="0" i="0" dirty="0">
                  <a:solidFill>
                    <a:srgbClr val="333333"/>
                  </a:solidFill>
                  <a:effectLst/>
                  <a:latin typeface="Arial" panose="020B0604020202020204" pitchFamily="34" charset="0"/>
                </a:rPr>
                <a:t>目标位姿估计的几何引导直接回归网络</a:t>
              </a:r>
              <a:endPar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endParaRPr>
            </a:p>
          </p:txBody>
        </p:sp>
        <p:sp>
          <p:nvSpPr>
            <p:cNvPr id="31755" name="文本框 83"/>
            <p:cNvSpPr txBox="1"/>
            <p:nvPr/>
          </p:nvSpPr>
          <p:spPr>
            <a:xfrm>
              <a:off x="103605" y="0"/>
              <a:ext cx="881958" cy="368944"/>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主题：</a:t>
              </a:r>
            </a:p>
          </p:txBody>
        </p:sp>
        <p:cxnSp>
          <p:nvCxnSpPr>
            <p:cNvPr id="31756" name="直接连接符 120"/>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58" name="组合 21">
            <a:extLst>
              <a:ext uri="{FF2B5EF4-FFF2-40B4-BE49-F238E27FC236}">
                <a16:creationId xmlns:a16="http://schemas.microsoft.com/office/drawing/2014/main" id="{B7061FD4-5A6E-47ED-8132-6ADD6500847F}"/>
              </a:ext>
            </a:extLst>
          </p:cNvPr>
          <p:cNvGrpSpPr/>
          <p:nvPr/>
        </p:nvGrpSpPr>
        <p:grpSpPr>
          <a:xfrm>
            <a:off x="330544" y="2464832"/>
            <a:ext cx="4957894" cy="1529517"/>
            <a:chOff x="69200" y="0"/>
            <a:chExt cx="4261132" cy="2023567"/>
          </a:xfrm>
        </p:grpSpPr>
        <p:sp>
          <p:nvSpPr>
            <p:cNvPr id="59" name="矩形 13">
              <a:extLst>
                <a:ext uri="{FF2B5EF4-FFF2-40B4-BE49-F238E27FC236}">
                  <a16:creationId xmlns:a16="http://schemas.microsoft.com/office/drawing/2014/main" id="{9603AA54-1BBC-4E13-96D9-829FF0E36B1C}"/>
                </a:ext>
              </a:extLst>
            </p:cNvPr>
            <p:cNvSpPr/>
            <p:nvPr/>
          </p:nvSpPr>
          <p:spPr>
            <a:xfrm>
              <a:off x="102591" y="476239"/>
              <a:ext cx="4227741" cy="1547328"/>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单幅</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RGB</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图像的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位姿估计是计算机视觉的基础任务。目前性能最好的基于深度学习的方法依赖于一种间接策略，即首先建立图像平面坐标与目标坐标系之间的</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2D-3D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对应关系，然后应用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PnP/RANSAC</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算法的变体。然而，这种两阶段的管道不是端到端可训练的，因此很难用于许多需要可微分姿态的任务。另一方面，目前基于直接回归的方法不如基于几何的方法。</a:t>
              </a:r>
            </a:p>
          </p:txBody>
        </p:sp>
        <p:sp>
          <p:nvSpPr>
            <p:cNvPr id="60" name="文本框 83">
              <a:extLst>
                <a:ext uri="{FF2B5EF4-FFF2-40B4-BE49-F238E27FC236}">
                  <a16:creationId xmlns:a16="http://schemas.microsoft.com/office/drawing/2014/main" id="{C203AB0C-5D80-4FAA-8DB9-B9CEC1BA5985}"/>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研究现状：</a:t>
              </a:r>
            </a:p>
          </p:txBody>
        </p:sp>
        <p:cxnSp>
          <p:nvCxnSpPr>
            <p:cNvPr id="61" name="直接连接符 120">
              <a:extLst>
                <a:ext uri="{FF2B5EF4-FFF2-40B4-BE49-F238E27FC236}">
                  <a16:creationId xmlns:a16="http://schemas.microsoft.com/office/drawing/2014/main" id="{C1A2BC68-1990-43E0-9912-77B9CD8EAC16}"/>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2" name="组合 21">
            <a:extLst>
              <a:ext uri="{FF2B5EF4-FFF2-40B4-BE49-F238E27FC236}">
                <a16:creationId xmlns:a16="http://schemas.microsoft.com/office/drawing/2014/main" id="{3822107A-DBFB-402F-A7F2-FDCB958EFC3E}"/>
              </a:ext>
            </a:extLst>
          </p:cNvPr>
          <p:cNvGrpSpPr/>
          <p:nvPr/>
        </p:nvGrpSpPr>
        <p:grpSpPr>
          <a:xfrm>
            <a:off x="330543" y="4272902"/>
            <a:ext cx="5542356" cy="1098630"/>
            <a:chOff x="69200" y="0"/>
            <a:chExt cx="4274846" cy="1453499"/>
          </a:xfrm>
        </p:grpSpPr>
        <p:sp>
          <p:nvSpPr>
            <p:cNvPr id="63" name="矩形 13">
              <a:extLst>
                <a:ext uri="{FF2B5EF4-FFF2-40B4-BE49-F238E27FC236}">
                  <a16:creationId xmlns:a16="http://schemas.microsoft.com/office/drawing/2014/main" id="{34E7A8BA-15AB-458D-9D56-0DE620695334}"/>
                </a:ext>
              </a:extLst>
            </p:cNvPr>
            <p:cNvSpPr/>
            <p:nvPr/>
          </p:nvSpPr>
          <p:spPr>
            <a:xfrm>
              <a:off x="116305" y="476239"/>
              <a:ext cx="4227741" cy="977260"/>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在本文中，我们对直接和间接方法进行了深入的研究，并提出了一个简单而有效的几何引导直接回归网络</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(GDR-Net)</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，以端到端方式从密集的基于对应的中间几何表示学习</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6D</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位姿。</a:t>
              </a:r>
            </a:p>
          </p:txBody>
        </p:sp>
        <p:sp>
          <p:nvSpPr>
            <p:cNvPr id="64" name="文本框 83">
              <a:extLst>
                <a:ext uri="{FF2B5EF4-FFF2-40B4-BE49-F238E27FC236}">
                  <a16:creationId xmlns:a16="http://schemas.microsoft.com/office/drawing/2014/main" id="{2DA8CB72-244A-48F7-BDF2-D0958CB6C282}"/>
                </a:ext>
              </a:extLst>
            </p:cNvPr>
            <p:cNvSpPr txBox="1"/>
            <p:nvPr/>
          </p:nvSpPr>
          <p:spPr>
            <a:xfrm>
              <a:off x="103605" y="0"/>
              <a:ext cx="756213"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创新点：</a:t>
              </a:r>
            </a:p>
          </p:txBody>
        </p:sp>
        <p:cxnSp>
          <p:nvCxnSpPr>
            <p:cNvPr id="65" name="直接连接符 120">
              <a:extLst>
                <a:ext uri="{FF2B5EF4-FFF2-40B4-BE49-F238E27FC236}">
                  <a16:creationId xmlns:a16="http://schemas.microsoft.com/office/drawing/2014/main" id="{BAF68526-61C3-4B94-B8D7-23BB3B61D5A4}"/>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grpSp>
        <p:nvGrpSpPr>
          <p:cNvPr id="66" name="组合 21">
            <a:extLst>
              <a:ext uri="{FF2B5EF4-FFF2-40B4-BE49-F238E27FC236}">
                <a16:creationId xmlns:a16="http://schemas.microsoft.com/office/drawing/2014/main" id="{767929B5-202F-4033-842E-B415FD1121B2}"/>
              </a:ext>
            </a:extLst>
          </p:cNvPr>
          <p:cNvGrpSpPr/>
          <p:nvPr/>
        </p:nvGrpSpPr>
        <p:grpSpPr>
          <a:xfrm>
            <a:off x="330544" y="5677875"/>
            <a:ext cx="5693184" cy="883187"/>
            <a:chOff x="69200" y="0"/>
            <a:chExt cx="4261132" cy="1168465"/>
          </a:xfrm>
        </p:grpSpPr>
        <p:sp>
          <p:nvSpPr>
            <p:cNvPr id="67" name="矩形 13">
              <a:extLst>
                <a:ext uri="{FF2B5EF4-FFF2-40B4-BE49-F238E27FC236}">
                  <a16:creationId xmlns:a16="http://schemas.microsoft.com/office/drawing/2014/main" id="{AC3AACE8-C966-4AE2-BA22-B35C33EC032A}"/>
                </a:ext>
              </a:extLst>
            </p:cNvPr>
            <p:cNvSpPr/>
            <p:nvPr/>
          </p:nvSpPr>
          <p:spPr>
            <a:xfrm>
              <a:off x="102591" y="476239"/>
              <a:ext cx="4227741" cy="692226"/>
            </a:xfrm>
            <a:prstGeom prst="rect">
              <a:avLst/>
            </a:prstGeom>
            <a:noFill/>
            <a:ln w="9525">
              <a:noFill/>
            </a:ln>
          </p:spPr>
          <p:txBody>
            <a:bodyPr wrap="square">
              <a:spAutoFit/>
            </a:bodyPr>
            <a:lstStyle/>
            <a:p>
              <a:pPr defTabSz="684530" eaLnBrk="1" hangingPunct="1"/>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大量的实验表明，我们的方法在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LM</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LM- o</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和</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YCB-V</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数据集上的性能显著优于目前最先进的方法。代码可在</a:t>
              </a:r>
              <a:r>
                <a:rPr lang="en-US" altLang="zh-CN" sz="1400" dirty="0">
                  <a:solidFill>
                    <a:srgbClr val="262626"/>
                  </a:solidFill>
                  <a:latin typeface="宋体" panose="02010600030101010101" pitchFamily="2" charset="-122"/>
                  <a:ea typeface="宋体" panose="02010600030101010101" pitchFamily="2" charset="-122"/>
                  <a:sym typeface="Arial" panose="020B0604020202020204" pitchFamily="34" charset="0"/>
                </a:rPr>
                <a:t>https://git.io/GDR-Net</a:t>
              </a:r>
              <a:r>
                <a:rPr lang="zh-CN" altLang="en-US" sz="1400" dirty="0">
                  <a:solidFill>
                    <a:srgbClr val="262626"/>
                  </a:solidFill>
                  <a:latin typeface="宋体" panose="02010600030101010101" pitchFamily="2" charset="-122"/>
                  <a:ea typeface="宋体" panose="02010600030101010101" pitchFamily="2" charset="-122"/>
                  <a:sym typeface="Arial" panose="020B0604020202020204" pitchFamily="34" charset="0"/>
                </a:rPr>
                <a:t>上找到。</a:t>
              </a:r>
            </a:p>
          </p:txBody>
        </p:sp>
        <p:sp>
          <p:nvSpPr>
            <p:cNvPr id="68" name="文本框 83">
              <a:extLst>
                <a:ext uri="{FF2B5EF4-FFF2-40B4-BE49-F238E27FC236}">
                  <a16:creationId xmlns:a16="http://schemas.microsoft.com/office/drawing/2014/main" id="{00A0B1D5-40DC-4339-AC45-A21C2F8B8123}"/>
                </a:ext>
              </a:extLst>
            </p:cNvPr>
            <p:cNvSpPr txBox="1"/>
            <p:nvPr/>
          </p:nvSpPr>
          <p:spPr>
            <a:xfrm>
              <a:off x="103605" y="0"/>
              <a:ext cx="913939" cy="488630"/>
            </a:xfrm>
            <a:prstGeom prst="rect">
              <a:avLst/>
            </a:prstGeom>
            <a:noFill/>
            <a:ln w="9525">
              <a:noFill/>
            </a:ln>
          </p:spPr>
          <p:txBody>
            <a:bodyPr wrap="none">
              <a:spAutoFit/>
            </a:bodyPr>
            <a:lstStyle/>
            <a:p>
              <a:pPr defTabSz="513080" eaLnBrk="1" hangingPunct="1"/>
              <a:r>
                <a:rPr lang="zh-CN" altLang="en-US" b="1" dirty="0">
                  <a:solidFill>
                    <a:srgbClr val="1C2E48"/>
                  </a:solidFill>
                  <a:latin typeface="宋体" panose="02010600030101010101" pitchFamily="2" charset="-122"/>
                  <a:ea typeface="宋体" panose="02010600030101010101" pitchFamily="2" charset="-122"/>
                </a:rPr>
                <a:t>实验结果：</a:t>
              </a:r>
            </a:p>
          </p:txBody>
        </p:sp>
        <p:cxnSp>
          <p:nvCxnSpPr>
            <p:cNvPr id="69" name="直接连接符 120">
              <a:extLst>
                <a:ext uri="{FF2B5EF4-FFF2-40B4-BE49-F238E27FC236}">
                  <a16:creationId xmlns:a16="http://schemas.microsoft.com/office/drawing/2014/main" id="{FB4C5E9D-9B09-444F-8F2F-734821774030}"/>
                </a:ext>
              </a:extLst>
            </p:cNvPr>
            <p:cNvCxnSpPr>
              <a:cxnSpLocks/>
            </p:cNvCxnSpPr>
            <p:nvPr/>
          </p:nvCxnSpPr>
          <p:spPr>
            <a:xfrm>
              <a:off x="69200" y="136970"/>
              <a:ext cx="0" cy="259790"/>
            </a:xfrm>
            <a:prstGeom prst="line">
              <a:avLst/>
            </a:prstGeom>
            <a:ln w="9525" cap="flat" cmpd="sng">
              <a:solidFill>
                <a:srgbClr val="1C2E48"/>
              </a:solidFill>
              <a:prstDash val="solid"/>
              <a:headEnd type="none" w="med" len="med"/>
              <a:tailEnd type="none" w="med" len="med"/>
            </a:ln>
          </p:spPr>
        </p:cxnSp>
      </p:grpSp>
      <p:pic>
        <p:nvPicPr>
          <p:cNvPr id="4" name="图片 3">
            <a:extLst>
              <a:ext uri="{FF2B5EF4-FFF2-40B4-BE49-F238E27FC236}">
                <a16:creationId xmlns:a16="http://schemas.microsoft.com/office/drawing/2014/main" id="{ADF2AFD9-DFFB-4FA0-914B-49AAEB765C32}"/>
              </a:ext>
            </a:extLst>
          </p:cNvPr>
          <p:cNvPicPr>
            <a:picLocks noChangeAspect="1"/>
          </p:cNvPicPr>
          <p:nvPr/>
        </p:nvPicPr>
        <p:blipFill>
          <a:blip r:embed="rId2"/>
          <a:stretch>
            <a:fillRect/>
          </a:stretch>
        </p:blipFill>
        <p:spPr>
          <a:xfrm>
            <a:off x="6673640" y="3625055"/>
            <a:ext cx="4432150" cy="3232945"/>
          </a:xfrm>
          <a:prstGeom prst="rect">
            <a:avLst/>
          </a:prstGeom>
        </p:spPr>
      </p:pic>
      <p:pic>
        <p:nvPicPr>
          <p:cNvPr id="5" name="图片 4">
            <a:extLst>
              <a:ext uri="{FF2B5EF4-FFF2-40B4-BE49-F238E27FC236}">
                <a16:creationId xmlns:a16="http://schemas.microsoft.com/office/drawing/2014/main" id="{EA0C8D9A-F01C-4269-9F8D-00DAC6098AEC}"/>
              </a:ext>
            </a:extLst>
          </p:cNvPr>
          <p:cNvPicPr>
            <a:picLocks noChangeAspect="1"/>
          </p:cNvPicPr>
          <p:nvPr/>
        </p:nvPicPr>
        <p:blipFill>
          <a:blip r:embed="rId3"/>
          <a:stretch>
            <a:fillRect/>
          </a:stretch>
        </p:blipFill>
        <p:spPr>
          <a:xfrm>
            <a:off x="5288438" y="1167261"/>
            <a:ext cx="6655745" cy="2252479"/>
          </a:xfrm>
          <a:prstGeom prst="rect">
            <a:avLst/>
          </a:prstGeom>
        </p:spPr>
      </p:pic>
    </p:spTree>
    <p:extLst>
      <p:ext uri="{BB962C8B-B14F-4D97-AF65-F5344CB8AC3E}">
        <p14:creationId xmlns:p14="http://schemas.microsoft.com/office/powerpoint/2010/main" val="2910167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1236</Words>
  <Application>Microsoft Office PowerPoint</Application>
  <PresentationFormat>宽屏</PresentationFormat>
  <Paragraphs>51</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家龙</dc:creator>
  <cp:lastModifiedBy>刘 家龙</cp:lastModifiedBy>
  <cp:revision>56</cp:revision>
  <dcterms:created xsi:type="dcterms:W3CDTF">2021-10-11T15:51:06Z</dcterms:created>
  <dcterms:modified xsi:type="dcterms:W3CDTF">2021-10-11T16:33:04Z</dcterms:modified>
</cp:coreProperties>
</file>