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47"/>
  </p:notesMasterIdLst>
  <p:sldIdLst>
    <p:sldId id="323" r:id="rId2"/>
    <p:sldId id="332" r:id="rId3"/>
    <p:sldId id="358" r:id="rId4"/>
    <p:sldId id="359" r:id="rId5"/>
    <p:sldId id="360" r:id="rId6"/>
    <p:sldId id="361" r:id="rId7"/>
    <p:sldId id="362" r:id="rId8"/>
    <p:sldId id="409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410" r:id="rId21"/>
    <p:sldId id="377" r:id="rId22"/>
    <p:sldId id="378" r:id="rId23"/>
    <p:sldId id="379" r:id="rId24"/>
    <p:sldId id="380" r:id="rId25"/>
    <p:sldId id="381" r:id="rId26"/>
    <p:sldId id="411" r:id="rId27"/>
    <p:sldId id="383" r:id="rId28"/>
    <p:sldId id="384" r:id="rId29"/>
    <p:sldId id="385" r:id="rId30"/>
    <p:sldId id="386" r:id="rId31"/>
    <p:sldId id="412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50000" autoAdjust="0"/>
  </p:normalViewPr>
  <p:slideViewPr>
    <p:cSldViewPr snapToGrid="0" snapToObjects="1">
      <p:cViewPr varScale="1">
        <p:scale>
          <a:sx n="83" d="100"/>
          <a:sy n="83" d="100"/>
        </p:scale>
        <p:origin x="50" y="89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9.emf"/><Relationship Id="rId4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728AC-4B4F-4348-A192-856689668E8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1C37-763A-A544-96C6-A43233B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DF715-0D1B-C14C-A767-9319589B51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distill.pub</a:t>
            </a:r>
            <a:r>
              <a:rPr lang="en-US" dirty="0" smtClean="0"/>
              <a:t>/2017/momentum/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DF715-0D1B-C14C-A767-9319589B51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DF715-0D1B-C14C-A767-9319589B51C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CS109A </a:t>
            </a: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Introduction to Data Science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 and Kevin Rader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NULL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4.bin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png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0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9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4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3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19 Additional Material: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Minima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Old view: local minima is major problem in neural network training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Recent view:  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For sufficiently large neural networks, </a:t>
            </a:r>
            <a:r>
              <a:rPr lang="en-US" sz="2200" dirty="0" smtClean="0">
                <a:solidFill>
                  <a:srgbClr val="0000FF"/>
                </a:solidFill>
              </a:rPr>
              <a:t>most local minima incur low cost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Not important to find true global minimum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0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063"/>
          <a:stretch/>
        </p:blipFill>
        <p:spPr>
          <a:xfrm>
            <a:off x="2138449" y="2002926"/>
            <a:ext cx="2929539" cy="37571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Saddle Points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451232" y="2403231"/>
            <a:ext cx="4915877" cy="372293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Recent studies indicate that in high dim, saddle points are more likely than local min</a:t>
            </a:r>
          </a:p>
          <a:p>
            <a:r>
              <a:rPr lang="en-US" sz="2400" dirty="0"/>
              <a:t>Gradient can be very small near saddle points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3998" y="2191238"/>
            <a:ext cx="169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Both local min and max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20449" y="2824138"/>
            <a:ext cx="192404" cy="769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</p:spTree>
    <p:extLst>
      <p:ext uri="{BB962C8B-B14F-4D97-AF65-F5344CB8AC3E}">
        <p14:creationId xmlns:p14="http://schemas.microsoft.com/office/powerpoint/2010/main" val="6446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Saddle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791" y="1196451"/>
            <a:ext cx="8229600" cy="492343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SGD is seen to escape saddle points</a:t>
            </a:r>
          </a:p>
          <a:p>
            <a:pPr lvl="1"/>
            <a:r>
              <a:rPr lang="en-US" sz="2400" dirty="0" smtClean="0"/>
              <a:t>Moves down-hill, uses noisy gradients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Second-order methods get stuck</a:t>
            </a:r>
          </a:p>
          <a:p>
            <a:pPr lvl="1"/>
            <a:r>
              <a:rPr lang="en-US" sz="2400" dirty="0" smtClean="0"/>
              <a:t>solves for a point with zero gradient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98" y="2276489"/>
            <a:ext cx="4925700" cy="28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Conditioning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Poorly conditioned Hessian matrix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High curvature</a:t>
            </a:r>
            <a:r>
              <a:rPr lang="en-US" sz="2400" dirty="0" smtClean="0"/>
              <a:t>: small steps leads to huge increase </a:t>
            </a:r>
          </a:p>
          <a:p>
            <a:r>
              <a:rPr lang="en-US" sz="2400" dirty="0" smtClean="0"/>
              <a:t>Learning is slow despite strong gradients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3692" y="3975293"/>
            <a:ext cx="2090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Oscillations slow down progress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635" y="2770853"/>
            <a:ext cx="4245074" cy="35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Critical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cost functions do not have critical points. In particular classification.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2572763"/>
            <a:ext cx="4089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Critical Points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55643" y="1598140"/>
            <a:ext cx="9680713" cy="45259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Gradient norm increases, but validation </a:t>
            </a:r>
            <a:r>
              <a:rPr lang="en-US" sz="2800" dirty="0" smtClean="0"/>
              <a:t>error decreases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62904" y="5924048"/>
            <a:ext cx="4162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Convolution Nets for Object Detection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59" y="2312673"/>
            <a:ext cx="7603767" cy="36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Exploding and Vanishing Gradients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98700" y="4879976"/>
            <a:ext cx="179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 activation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deeplearning.ai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1425409"/>
            <a:ext cx="8020878" cy="269557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370389" y="4397844"/>
          <a:ext cx="4605337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6" name="Equation" r:id="rId4" imgW="2235200" imgH="838200" progId="Equation.3">
                  <p:embed/>
                </p:oleObj>
              </mc:Choice>
              <mc:Fallback>
                <p:oleObj name="Equation" r:id="rId4" imgW="2235200" imgH="838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0389" y="4397844"/>
                        <a:ext cx="4605337" cy="172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4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Exploding and Vanishing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/>
          <a:lstStyle/>
          <a:p>
            <a:endParaRPr lang="en-US" sz="4400" dirty="0"/>
          </a:p>
          <a:p>
            <a:endParaRPr lang="en-US" dirty="0" smtClean="0"/>
          </a:p>
          <a:p>
            <a:endParaRPr lang="en-US" sz="36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947863" y="2864101"/>
          <a:ext cx="8450262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2" name="Equation" r:id="rId3" imgW="4102100" imgH="609600" progId="Equation.3">
                  <p:embed/>
                </p:oleObj>
              </mc:Choice>
              <mc:Fallback>
                <p:oleObj name="Equation" r:id="rId3" imgW="41021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7863" y="2864101"/>
                        <a:ext cx="8450262" cy="1255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055721" y="1417638"/>
          <a:ext cx="3619936" cy="1157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3" name="Equation" r:id="rId5" imgW="1549400" imgH="495300" progId="Equation.3">
                  <p:embed/>
                </p:oleObj>
              </mc:Choice>
              <mc:Fallback>
                <p:oleObj name="Equation" r:id="rId5" imgW="1549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5721" y="1417638"/>
                        <a:ext cx="3619936" cy="1157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727450" y="4645736"/>
          <a:ext cx="456565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4" name="Equation" r:id="rId7" imgW="1955800" imgH="850900" progId="Equation.3">
                  <p:embed/>
                </p:oleObj>
              </mc:Choice>
              <mc:Fallback>
                <p:oleObj name="Equation" r:id="rId7" imgW="1955800" imgH="850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27450" y="4645736"/>
                        <a:ext cx="4565650" cy="198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23080" y="3608710"/>
            <a:ext cx="192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Explodes!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3080" y="5223887"/>
            <a:ext cx="192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Vanishes!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325684"/>
              </p:ext>
            </p:extLst>
          </p:nvPr>
        </p:nvGraphicFramePr>
        <p:xfrm>
          <a:off x="2472143" y="1032992"/>
          <a:ext cx="4979987" cy="515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4" name="Equation" r:id="rId3" imgW="2133600" imgH="2209800" progId="Equation.3">
                  <p:embed/>
                </p:oleObj>
              </mc:Choice>
              <mc:Fallback>
                <p:oleObj name="Equation" r:id="rId3" imgW="2133600" imgH="220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143" y="1032992"/>
                        <a:ext cx="4979987" cy="515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9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436" y="1234939"/>
            <a:ext cx="8229600" cy="4846464"/>
          </a:xfrm>
        </p:spPr>
        <p:txBody>
          <a:bodyPr/>
          <a:lstStyle/>
          <a:p>
            <a:r>
              <a:rPr lang="en-US" sz="2400" dirty="0" smtClean="0"/>
              <a:t>Exploding gradients lead to cliffs</a:t>
            </a:r>
          </a:p>
          <a:p>
            <a:r>
              <a:rPr lang="en-US" sz="2400" dirty="0" smtClean="0"/>
              <a:t>Can be mitigated using </a:t>
            </a:r>
            <a:r>
              <a:rPr lang="en-US" sz="2400" dirty="0" smtClean="0">
                <a:solidFill>
                  <a:srgbClr val="0000FF"/>
                </a:solidFill>
              </a:rPr>
              <a:t>gradient clipping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518" y="3032126"/>
            <a:ext cx="6123518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b="1" dirty="0" smtClean="0"/>
              <a:t>Optimization</a:t>
            </a:r>
          </a:p>
          <a:p>
            <a:pPr lvl="1">
              <a:buFont typeface="Arial" charset="0"/>
              <a:buChar char="•"/>
            </a:pPr>
            <a:r>
              <a:rPr lang="en-US" sz="2200" dirty="0" smtClean="0"/>
              <a:t>Challenges </a:t>
            </a:r>
            <a:r>
              <a:rPr lang="en-US" sz="2200" dirty="0"/>
              <a:t>in Optimization</a:t>
            </a:r>
          </a:p>
          <a:p>
            <a:pPr lvl="1">
              <a:buFont typeface="Arial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Momentum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Adaptive Learning Rate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Parameter Initialization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Batch Normalization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b="1" dirty="0" smtClean="0"/>
              <a:t>Optimization</a:t>
            </a:r>
          </a:p>
          <a:p>
            <a:pPr lvl="1">
              <a:buFont typeface="Arial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Optimization</a:t>
            </a:r>
          </a:p>
          <a:p>
            <a:pPr lvl="1">
              <a:buFont typeface="Arial" charset="0"/>
              <a:buChar char="•"/>
            </a:pPr>
            <a:r>
              <a:rPr lang="en-US" sz="2200" b="1" dirty="0">
                <a:solidFill>
                  <a:schemeClr val="accent1"/>
                </a:solidFill>
              </a:rPr>
              <a:t>Momentum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Adaptive Learning Rate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Parameter Initialization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Batch Normalization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3443" y="1222551"/>
            <a:ext cx="8229600" cy="4767609"/>
          </a:xfrm>
        </p:spPr>
        <p:txBody>
          <a:bodyPr>
            <a:noAutofit/>
          </a:bodyPr>
          <a:lstStyle/>
          <a:p>
            <a:r>
              <a:rPr lang="en-US" sz="2400" dirty="0" smtClean="0"/>
              <a:t>SGD is slow when there is </a:t>
            </a:r>
            <a:r>
              <a:rPr lang="en-US" sz="2400" dirty="0" smtClean="0">
                <a:solidFill>
                  <a:srgbClr val="0000FF"/>
                </a:solidFill>
              </a:rPr>
              <a:t>high curvature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/>
              <a:t>Average gradient presents faster path to opt:</a:t>
            </a:r>
          </a:p>
          <a:p>
            <a:pPr lvl="1"/>
            <a:r>
              <a:rPr lang="en-US" sz="2400" dirty="0" smtClean="0"/>
              <a:t>vertical components cancel out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21</a:t>
            </a:fld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745762" y="2311414"/>
            <a:ext cx="6953805" cy="2719194"/>
            <a:chOff x="1663090" y="1797052"/>
            <a:chExt cx="5794853" cy="2265995"/>
          </a:xfrm>
        </p:grpSpPr>
        <p:sp>
          <p:nvSpPr>
            <p:cNvPr id="12" name="Oval 11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813830" y="2795284"/>
            <a:ext cx="1034413" cy="149447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74204" y="3597944"/>
            <a:ext cx="149404" cy="146304"/>
          </a:xfrm>
          <a:prstGeom prst="ellipse">
            <a:avLst/>
          </a:prstGeom>
          <a:solidFill>
            <a:srgbClr val="FF66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48243" y="2795284"/>
            <a:ext cx="597617" cy="149447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445859" y="2795283"/>
            <a:ext cx="298808" cy="149447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240000">
            <a:off x="5730241" y="2795284"/>
            <a:ext cx="168079" cy="134359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870338" y="3069604"/>
            <a:ext cx="154462" cy="107350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21480000">
            <a:off x="6033582" y="3069604"/>
            <a:ext cx="9894" cy="9334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3830" y="3669552"/>
            <a:ext cx="2472427" cy="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9105747" y="2265363"/>
          <a:ext cx="762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8" name="Equation" r:id="rId4" imgW="317500" imgH="203200" progId="Equation.3">
                  <p:embed/>
                </p:oleObj>
              </mc:Choice>
              <mc:Fallback>
                <p:oleObj name="Equation" r:id="rId4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05747" y="2265363"/>
                        <a:ext cx="7620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5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235" y="1074737"/>
            <a:ext cx="8432346" cy="47085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Uses </a:t>
            </a:r>
            <a:r>
              <a:rPr lang="en-US" sz="2400" dirty="0" smtClean="0">
                <a:solidFill>
                  <a:srgbClr val="0000FF"/>
                </a:solidFill>
              </a:rPr>
              <a:t>past gradients </a:t>
            </a:r>
            <a:r>
              <a:rPr lang="en-US" sz="2400" dirty="0" smtClean="0"/>
              <a:t>for update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Maintains a new quantity: ‘</a:t>
            </a:r>
            <a:r>
              <a:rPr lang="en-US" sz="2400" dirty="0" smtClean="0">
                <a:solidFill>
                  <a:srgbClr val="0000FF"/>
                </a:solidFill>
              </a:rPr>
              <a:t>velocity</a:t>
            </a:r>
            <a:r>
              <a:rPr lang="en-US" sz="2400" dirty="0" smtClean="0"/>
              <a:t>’</a:t>
            </a:r>
          </a:p>
          <a:p>
            <a:pPr>
              <a:spcAft>
                <a:spcPts val="1200"/>
              </a:spcAft>
            </a:pPr>
            <a:r>
              <a:rPr lang="en-US" sz="2400" i="1" dirty="0" smtClean="0"/>
              <a:t>Exponentially decaying average</a:t>
            </a:r>
            <a:r>
              <a:rPr lang="en-US" sz="2400" dirty="0" smtClean="0"/>
              <a:t> of gradients: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916812" y="5222426"/>
            <a:ext cx="3681047" cy="719477"/>
            <a:chOff x="4392811" y="4470400"/>
            <a:chExt cx="3681047" cy="719477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4392811" y="4470400"/>
              <a:ext cx="3681047" cy="719477"/>
            </a:xfrm>
            <a:prstGeom prst="wedgeRoundRectCallout">
              <a:avLst>
                <a:gd name="adj1" fmla="val -71958"/>
                <a:gd name="adj2" fmla="val -121826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"/>
                  <a:cs typeface="Times"/>
                </a:rPr>
                <a:t>                </a:t>
              </a:r>
              <a:r>
                <a:rPr lang="en-US" sz="2000" dirty="0"/>
                <a:t>controls how quickly effect of past gradients decay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630385" y="4529998"/>
            <a:ext cx="1004414" cy="341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5" name="Equation" r:id="rId3" imgW="596900" imgH="203200" progId="Equation.3">
                    <p:embed/>
                  </p:oleObj>
                </mc:Choice>
                <mc:Fallback>
                  <p:oleObj name="Equation" r:id="rId3" imgW="596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30385" y="4529998"/>
                          <a:ext cx="1004414" cy="3419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6949330" y="3377385"/>
            <a:ext cx="3220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 gradient update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58800" y="3762279"/>
            <a:ext cx="51995" cy="504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484564" y="4082257"/>
          <a:ext cx="42878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6" name="Equation" r:id="rId5" imgW="1079500" imgH="203200" progId="Equation.3">
                  <p:embed/>
                </p:oleObj>
              </mc:Choice>
              <mc:Fallback>
                <p:oleObj name="Equation" r:id="rId5" imgW="1079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4564" y="4082257"/>
                        <a:ext cx="4287837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9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Compute gradient estimate: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Update velocity:</a:t>
            </a:r>
          </a:p>
          <a:p>
            <a:endParaRPr lang="en-US" sz="2400" dirty="0"/>
          </a:p>
          <a:p>
            <a:r>
              <a:rPr lang="en-US" sz="2400" dirty="0" smtClean="0"/>
              <a:t>Update parameters: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898159"/>
              </p:ext>
            </p:extLst>
          </p:nvPr>
        </p:nvGraphicFramePr>
        <p:xfrm>
          <a:off x="4206185" y="1587431"/>
          <a:ext cx="43830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8" name="Equation" r:id="rId3" imgW="1714500" imgH="431800" progId="Equation.3">
                  <p:embed/>
                </p:oleObj>
              </mc:Choice>
              <mc:Fallback>
                <p:oleObj name="Equation" r:id="rId3" imgW="1714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6185" y="1587431"/>
                        <a:ext cx="4383088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191588"/>
              </p:ext>
            </p:extLst>
          </p:nvPr>
        </p:nvGraphicFramePr>
        <p:xfrm>
          <a:off x="5257006" y="3343220"/>
          <a:ext cx="16779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9" name="Equation" r:id="rId5" imgW="698500" imgH="165100" progId="Equation.3">
                  <p:embed/>
                </p:oleObj>
              </mc:Choice>
              <mc:Fallback>
                <p:oleObj name="Equation" r:id="rId5" imgW="6985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7006" y="3343220"/>
                        <a:ext cx="1677987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602520"/>
              </p:ext>
            </p:extLst>
          </p:nvPr>
        </p:nvGraphicFramePr>
        <p:xfrm>
          <a:off x="5340488" y="4411625"/>
          <a:ext cx="13128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50" name="Equation" r:id="rId7" imgW="546100" imgH="177800" progId="Equation.3">
                  <p:embed/>
                </p:oleObj>
              </mc:Choice>
              <mc:Fallback>
                <p:oleObj name="Equation" r:id="rId7" imgW="546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40488" y="4411625"/>
                        <a:ext cx="1312862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4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08768" y="1992923"/>
            <a:ext cx="1100992" cy="390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1200" y="1602154"/>
            <a:ext cx="2864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Damped oscillations:</a:t>
            </a:r>
          </a:p>
          <a:p>
            <a:r>
              <a:rPr lang="en-US" sz="2400" dirty="0"/>
              <a:t>gradients in opposite directions get cancelled out</a:t>
            </a:r>
          </a:p>
          <a:p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8981830" y="1173163"/>
          <a:ext cx="762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0" name="Equation" r:id="rId3" imgW="317500" imgH="203200" progId="Equation.3">
                  <p:embed/>
                </p:oleObj>
              </mc:Choice>
              <mc:Fallback>
                <p:oleObj name="Equation" r:id="rId3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1830" y="1173163"/>
                        <a:ext cx="7620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230" y="1602154"/>
            <a:ext cx="50546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Nesterov</a:t>
            </a:r>
            <a:r>
              <a:rPr lang="en-US" dirty="0" smtClean="0"/>
              <a:t> Momentum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Apply an </a:t>
            </a:r>
            <a:r>
              <a:rPr lang="en-US" sz="2400" dirty="0" smtClean="0">
                <a:solidFill>
                  <a:srgbClr val="0000FF"/>
                </a:solidFill>
              </a:rPr>
              <a:t>interim</a:t>
            </a:r>
            <a:r>
              <a:rPr lang="en-US" sz="2400" dirty="0" smtClean="0"/>
              <a:t> update:</a:t>
            </a:r>
          </a:p>
          <a:p>
            <a:endParaRPr lang="en-US" sz="2400" dirty="0"/>
          </a:p>
          <a:p>
            <a:r>
              <a:rPr lang="en-US" sz="2400" dirty="0" smtClean="0"/>
              <a:t>Perform a correction based on gradient at the interim point:</a:t>
            </a:r>
          </a:p>
          <a:p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25</a:t>
            </a:fld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7463693" y="4880439"/>
            <a:ext cx="4278923" cy="1445846"/>
          </a:xfrm>
          <a:prstGeom prst="cloudCallout">
            <a:avLst>
              <a:gd name="adj1" fmla="val -62143"/>
              <a:gd name="adj2" fmla="val -30743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Momentum based on look-ahead slope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957790"/>
              </p:ext>
            </p:extLst>
          </p:nvPr>
        </p:nvGraphicFramePr>
        <p:xfrm>
          <a:off x="4051990" y="2979771"/>
          <a:ext cx="44148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7" name="Equation" r:id="rId3" imgW="1727200" imgH="431800" progId="Equation.3">
                  <p:embed/>
                </p:oleObj>
              </mc:Choice>
              <mc:Fallback>
                <p:oleObj name="Equation" r:id="rId3" imgW="1727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1990" y="2979771"/>
                        <a:ext cx="4414838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568994"/>
              </p:ext>
            </p:extLst>
          </p:nvPr>
        </p:nvGraphicFramePr>
        <p:xfrm>
          <a:off x="5019921" y="4338856"/>
          <a:ext cx="16779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8" name="Equation" r:id="rId5" imgW="698500" imgH="165100" progId="Equation.3">
                  <p:embed/>
                </p:oleObj>
              </mc:Choice>
              <mc:Fallback>
                <p:oleObj name="Equation" r:id="rId5" imgW="6985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9921" y="4338856"/>
                        <a:ext cx="1677987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89624"/>
              </p:ext>
            </p:extLst>
          </p:nvPr>
        </p:nvGraphicFramePr>
        <p:xfrm>
          <a:off x="5217566" y="5090914"/>
          <a:ext cx="13128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9" name="Equation" r:id="rId7" imgW="546100" imgH="177800" progId="Equation.3">
                  <p:embed/>
                </p:oleObj>
              </mc:Choice>
              <mc:Fallback>
                <p:oleObj name="Equation" r:id="rId7" imgW="546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17566" y="5090914"/>
                        <a:ext cx="1312862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987980"/>
              </p:ext>
            </p:extLst>
          </p:nvPr>
        </p:nvGraphicFramePr>
        <p:xfrm>
          <a:off x="5187403" y="1535893"/>
          <a:ext cx="13430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0" name="Equation" r:id="rId9" imgW="558800" imgH="203200" progId="Equation.3">
                  <p:embed/>
                </p:oleObj>
              </mc:Choice>
              <mc:Fallback>
                <p:oleObj name="Equation" r:id="rId9" imgW="558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7403" y="1535893"/>
                        <a:ext cx="13430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3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b="1" dirty="0" smtClean="0"/>
              <a:t>Optimization</a:t>
            </a:r>
          </a:p>
          <a:p>
            <a:pPr lvl="1">
              <a:buFont typeface="Arial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Optimization</a:t>
            </a:r>
          </a:p>
          <a:p>
            <a:pPr lvl="1">
              <a:buFont typeface="Arial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Momentum</a:t>
            </a:r>
          </a:p>
          <a:p>
            <a:pPr lvl="1">
              <a:buFont typeface="Arial" charset="0"/>
              <a:buChar char="•"/>
            </a:pPr>
            <a:r>
              <a:rPr lang="en-US" sz="2200" b="1" dirty="0">
                <a:solidFill>
                  <a:schemeClr val="accent1"/>
                </a:solidFill>
              </a:rPr>
              <a:t>Adaptive Learning Rate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Parameter Initialization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Batch Normalization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Learning Rates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981200" y="5039221"/>
            <a:ext cx="8229600" cy="1323977"/>
          </a:xfrm>
        </p:spPr>
        <p:txBody>
          <a:bodyPr>
            <a:noAutofit/>
          </a:bodyPr>
          <a:lstStyle/>
          <a:p>
            <a:r>
              <a:rPr lang="en-US" sz="2600" dirty="0"/>
              <a:t>Oscillations along vertical direction</a:t>
            </a:r>
          </a:p>
          <a:p>
            <a:pPr lvl="1"/>
            <a:r>
              <a:rPr lang="en-US" sz="2400" dirty="0"/>
              <a:t>Learning must be slower along parameter 2</a:t>
            </a:r>
          </a:p>
          <a:p>
            <a:r>
              <a:rPr lang="en-US" sz="2600" dirty="0"/>
              <a:t>Use a different learning rate for each parameter?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27</a:t>
            </a:fld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289738" y="4497641"/>
            <a:ext cx="7921062" cy="7616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289740" y="1561363"/>
            <a:ext cx="0" cy="2936278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9528176" y="4591051"/>
          <a:ext cx="3413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0" name="Equation" r:id="rId3" imgW="152400" imgH="203200" progId="Equation.3">
                  <p:embed/>
                </p:oleObj>
              </mc:Choice>
              <mc:Fallback>
                <p:oleObj name="Equation" r:id="rId3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8176" y="4591051"/>
                        <a:ext cx="34131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/>
          </p:nvPr>
        </p:nvGraphicFramePr>
        <p:xfrm>
          <a:off x="1795464" y="1684338"/>
          <a:ext cx="3714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1" name="Equation" r:id="rId5" imgW="165100" imgH="203200" progId="Equation.3">
                  <p:embed/>
                </p:oleObj>
              </mc:Choice>
              <mc:Fallback>
                <p:oleObj name="Equation" r:id="rId5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464" y="1684338"/>
                        <a:ext cx="371475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2763925" y="1561363"/>
            <a:ext cx="6953805" cy="2719194"/>
            <a:chOff x="1663090" y="1797052"/>
            <a:chExt cx="5794853" cy="2265995"/>
          </a:xfrm>
        </p:grpSpPr>
        <p:sp>
          <p:nvSpPr>
            <p:cNvPr id="30" name="Oval 29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3831993" y="2045233"/>
            <a:ext cx="1034413" cy="149447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192367" y="2847893"/>
            <a:ext cx="149404" cy="146304"/>
          </a:xfrm>
          <a:prstGeom prst="ellipse">
            <a:avLst/>
          </a:prstGeom>
          <a:solidFill>
            <a:srgbClr val="FF66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866406" y="2045233"/>
            <a:ext cx="597617" cy="149447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464022" y="2045232"/>
            <a:ext cx="298808" cy="149447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240000">
            <a:off x="5748404" y="2045233"/>
            <a:ext cx="168079" cy="134359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888501" y="2319553"/>
            <a:ext cx="154462" cy="107350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21480000">
            <a:off x="6051745" y="2319553"/>
            <a:ext cx="9894" cy="9334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01746" y="4795937"/>
            <a:ext cx="95047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948631" y="2703991"/>
            <a:ext cx="15876" cy="14334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236250">
            <a:off x="1251541" y="2259290"/>
            <a:ext cx="139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Slow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0151943">
            <a:off x="6341771" y="4583323"/>
            <a:ext cx="139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Fast</a:t>
            </a:r>
            <a:endParaRPr lang="en-US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8981830" y="1173163"/>
          <a:ext cx="762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2" name="Equation" r:id="rId6" imgW="317500" imgH="203200" progId="Equation.3">
                  <p:embed/>
                </p:oleObj>
              </mc:Choice>
              <mc:Fallback>
                <p:oleObj name="Equation" r:id="rId6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1830" y="1173163"/>
                        <a:ext cx="7620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AdaGrad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218" y="1166018"/>
            <a:ext cx="8229601" cy="45259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Accumulate squared gradients: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Update each parameter: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Greater progress along gently sloped directions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381160" y="3104261"/>
            <a:ext cx="1301902" cy="4738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92819" y="2319431"/>
            <a:ext cx="2375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Inversely proportional to cumulative squared gradient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378743"/>
              </p:ext>
            </p:extLst>
          </p:nvPr>
        </p:nvGraphicFramePr>
        <p:xfrm>
          <a:off x="5086971" y="1665381"/>
          <a:ext cx="16573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3" name="Equation" r:id="rId3" imgW="609600" imgH="241300" progId="Equation.3">
                  <p:embed/>
                </p:oleObj>
              </mc:Choice>
              <mc:Fallback>
                <p:oleObj name="Equation" r:id="rId3" imgW="609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6971" y="1665381"/>
                        <a:ext cx="165735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945747"/>
              </p:ext>
            </p:extLst>
          </p:nvPr>
        </p:nvGraphicFramePr>
        <p:xfrm>
          <a:off x="4557840" y="2831120"/>
          <a:ext cx="2823320" cy="119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4" name="Equation" r:id="rId5" imgW="1079500" imgH="457200" progId="Equation.3">
                  <p:embed/>
                </p:oleObj>
              </mc:Choice>
              <mc:Fallback>
                <p:oleObj name="Equation" r:id="rId5" imgW="1079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7840" y="2831120"/>
                        <a:ext cx="2823320" cy="1195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50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RMSProp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4" y="1177760"/>
            <a:ext cx="10722481" cy="21111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For non-convex problems, </a:t>
            </a:r>
            <a:r>
              <a:rPr lang="en-US" sz="2400" dirty="0" err="1" smtClean="0"/>
              <a:t>AdaGrad</a:t>
            </a:r>
            <a:r>
              <a:rPr lang="en-US" sz="2400" dirty="0" smtClean="0"/>
              <a:t> can prematurely decrease learning rate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rgbClr val="0000FF"/>
                </a:solidFill>
              </a:rPr>
              <a:t>exponentially weighted average </a:t>
            </a:r>
            <a:r>
              <a:rPr lang="en-US" sz="2400" dirty="0" smtClean="0"/>
              <a:t>for gradient accumulation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7775"/>
              </p:ext>
            </p:extLst>
          </p:nvPr>
        </p:nvGraphicFramePr>
        <p:xfrm>
          <a:off x="4630737" y="2771775"/>
          <a:ext cx="29305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7" name="Equation" r:id="rId3" imgW="1079500" imgH="241300" progId="Equation.3">
                  <p:embed/>
                </p:oleObj>
              </mc:Choice>
              <mc:Fallback>
                <p:oleObj name="Equation" r:id="rId3" imgW="1079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0737" y="2771775"/>
                        <a:ext cx="2930525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228010"/>
              </p:ext>
            </p:extLst>
          </p:nvPr>
        </p:nvGraphicFramePr>
        <p:xfrm>
          <a:off x="4782994" y="3827256"/>
          <a:ext cx="2823320" cy="119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8" name="Equation" r:id="rId5" imgW="1079500" imgH="457200" progId="Equation.3">
                  <p:embed/>
                </p:oleObj>
              </mc:Choice>
              <mc:Fallback>
                <p:oleObj name="Equation" r:id="rId5" imgW="1079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2994" y="3827256"/>
                        <a:ext cx="2823320" cy="1195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7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vs.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Goal of learning: </a:t>
            </a:r>
            <a:r>
              <a:rPr lang="en-US" sz="2400" dirty="0" smtClean="0">
                <a:solidFill>
                  <a:srgbClr val="0000FF"/>
                </a:solidFill>
              </a:rPr>
              <a:t>minimize generalization error</a:t>
            </a:r>
          </a:p>
          <a:p>
            <a:r>
              <a:rPr lang="en-US" sz="2400" dirty="0" smtClean="0"/>
              <a:t>In practice, </a:t>
            </a:r>
            <a:r>
              <a:rPr lang="en-US" sz="2400" dirty="0" smtClean="0">
                <a:solidFill>
                  <a:srgbClr val="0000FF"/>
                </a:solidFill>
              </a:rPr>
              <a:t>empirical risk minimization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</a:t>
            </a:fld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5302251" y="5429251"/>
            <a:ext cx="3921125" cy="968375"/>
          </a:xfrm>
          <a:prstGeom prst="wedgeEllipseCallout">
            <a:avLst>
              <a:gd name="adj1" fmla="val -37976"/>
              <a:gd name="adj2" fmla="val -7028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Quantity optimized different from the quantity we care about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647073" y="2476501"/>
          <a:ext cx="5001461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3" name="Equation" r:id="rId3" imgW="1854200" imgH="241300" progId="Equation.3">
                  <p:embed/>
                </p:oleObj>
              </mc:Choice>
              <mc:Fallback>
                <p:oleObj name="Equation" r:id="rId3" imgW="1854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7073" y="2476501"/>
                        <a:ext cx="5001461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553479"/>
              </p:ext>
            </p:extLst>
          </p:nvPr>
        </p:nvGraphicFramePr>
        <p:xfrm>
          <a:off x="3800475" y="4036128"/>
          <a:ext cx="469423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4" name="Equation" r:id="rId5" imgW="1739900" imgH="457200" progId="Equation.3">
                  <p:embed/>
                </p:oleObj>
              </mc:Choice>
              <mc:Fallback>
                <p:oleObj name="Equation" r:id="rId5" imgW="1739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0475" y="4036128"/>
                        <a:ext cx="4694238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1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>
                <a:solidFill>
                  <a:srgbClr val="0000FF"/>
                </a:solidFill>
              </a:rPr>
              <a:t>RMSProp</a:t>
            </a:r>
            <a:r>
              <a:rPr lang="en-US" sz="2400" dirty="0" smtClean="0">
                <a:solidFill>
                  <a:srgbClr val="0000FF"/>
                </a:solidFill>
              </a:rPr>
              <a:t> + Momentum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Estimate first moment:</a:t>
            </a:r>
          </a:p>
          <a:p>
            <a:pPr marL="571500" indent="-571500">
              <a:buFont typeface="Arial" charset="0"/>
              <a:buChar char="•"/>
            </a:pPr>
            <a:endParaRPr lang="en-US" sz="4400" dirty="0">
              <a:solidFill>
                <a:srgbClr val="00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Estimate second moment:</a:t>
            </a:r>
          </a:p>
          <a:p>
            <a:pPr marL="685800" indent="-685800">
              <a:buFont typeface="Arial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Update parameters: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30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8324781" y="1722441"/>
            <a:ext cx="3230074" cy="1391261"/>
          </a:xfrm>
          <a:prstGeom prst="cloudCallout">
            <a:avLst>
              <a:gd name="adj1" fmla="val -59704"/>
              <a:gd name="adj2" fmla="val 6250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Also applies bias correction to </a:t>
            </a:r>
            <a:r>
              <a:rPr lang="en-US" sz="2400" i="1" dirty="0">
                <a:latin typeface="Times"/>
                <a:cs typeface="Times"/>
              </a:rPr>
              <a:t>v</a:t>
            </a:r>
            <a:r>
              <a:rPr lang="en-US" sz="2400" dirty="0"/>
              <a:t> and </a:t>
            </a:r>
            <a:r>
              <a:rPr lang="en-US" sz="2400" i="1" dirty="0">
                <a:latin typeface="Times"/>
                <a:cs typeface="Times"/>
              </a:rPr>
              <a:t>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3326" y="4772512"/>
            <a:ext cx="31146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Works well in practice, is fairly robust to hyper-parameters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46422"/>
              </p:ext>
            </p:extLst>
          </p:nvPr>
        </p:nvGraphicFramePr>
        <p:xfrm>
          <a:off x="4555331" y="2176097"/>
          <a:ext cx="31734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2" name="Equation" r:id="rId3" imgW="1168400" imgH="215900" progId="Equation.3">
                  <p:embed/>
                </p:oleObj>
              </mc:Choice>
              <mc:Fallback>
                <p:oleObj name="Equation" r:id="rId3" imgW="1168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5331" y="2176097"/>
                        <a:ext cx="3173413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347937"/>
              </p:ext>
            </p:extLst>
          </p:nvPr>
        </p:nvGraphicFramePr>
        <p:xfrm>
          <a:off x="4684712" y="4772512"/>
          <a:ext cx="282257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3" name="Equation" r:id="rId5" imgW="1079500" imgH="457200" progId="Equation.3">
                  <p:embed/>
                </p:oleObj>
              </mc:Choice>
              <mc:Fallback>
                <p:oleObj name="Equation" r:id="rId5" imgW="1079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4712" y="4772512"/>
                        <a:ext cx="2822575" cy="119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74018"/>
              </p:ext>
            </p:extLst>
          </p:nvPr>
        </p:nvGraphicFramePr>
        <p:xfrm>
          <a:off x="4628528" y="3433990"/>
          <a:ext cx="317341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4" name="Equation" r:id="rId7" imgW="1168400" imgH="241300" progId="Equation.3">
                  <p:embed/>
                </p:oleObj>
              </mc:Choice>
              <mc:Fallback>
                <p:oleObj name="Equation" r:id="rId7" imgW="1168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28528" y="3433990"/>
                        <a:ext cx="3173413" cy="65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b="1" dirty="0" smtClean="0"/>
              <a:t>Optimization</a:t>
            </a:r>
          </a:p>
          <a:p>
            <a:pPr lvl="1">
              <a:buFont typeface="Arial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Optimization</a:t>
            </a:r>
          </a:p>
          <a:p>
            <a:pPr lvl="1">
              <a:buFont typeface="Arial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Momentum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Adaptive Learning Rate</a:t>
            </a:r>
          </a:p>
          <a:p>
            <a:pPr lvl="1">
              <a:buFont typeface="Arial" charset="0"/>
              <a:buChar char="•"/>
            </a:pPr>
            <a:r>
              <a:rPr lang="en-US" sz="2200" b="1" dirty="0">
                <a:solidFill>
                  <a:schemeClr val="accent1"/>
                </a:solidFill>
              </a:rPr>
              <a:t>Parameter Initialization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Batch Normalization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Goal: </a:t>
            </a:r>
            <a:r>
              <a:rPr lang="en-US" sz="2400" dirty="0" smtClean="0">
                <a:solidFill>
                  <a:srgbClr val="FF0000"/>
                </a:solidFill>
              </a:rPr>
              <a:t>break symmetry </a:t>
            </a:r>
            <a:r>
              <a:rPr lang="en-US" sz="2400" dirty="0" smtClean="0"/>
              <a:t>between units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so that each unit computes a different function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Initialize all weights (not biases) </a:t>
            </a:r>
            <a:r>
              <a:rPr lang="en-US" sz="2400" dirty="0" smtClean="0">
                <a:solidFill>
                  <a:srgbClr val="0000FF"/>
                </a:solidFill>
              </a:rPr>
              <a:t>randomly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Gaussian or uniform distribution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Scale of initialization?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400" i="1" dirty="0" smtClean="0"/>
              <a:t>Large</a:t>
            </a:r>
            <a:r>
              <a:rPr lang="en-US" sz="2400" dirty="0" smtClean="0"/>
              <a:t> -&gt; grad explosion,  </a:t>
            </a:r>
            <a:r>
              <a:rPr lang="en-US" sz="2400" i="1" dirty="0" smtClean="0"/>
              <a:t>Small</a:t>
            </a:r>
            <a:r>
              <a:rPr lang="en-US" sz="2400" dirty="0" smtClean="0"/>
              <a:t> -&gt; grad vanishing</a:t>
            </a:r>
          </a:p>
          <a:p>
            <a:pPr lvl="1">
              <a:spcAft>
                <a:spcPts val="1200"/>
              </a:spcAft>
            </a:pPr>
            <a:endParaRPr lang="en-US" sz="2400" dirty="0" smtClean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Xavier Initialization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Heuristic for all outputs to have </a:t>
            </a:r>
            <a:r>
              <a:rPr lang="en-US" sz="2400" dirty="0" smtClean="0">
                <a:solidFill>
                  <a:srgbClr val="0000FF"/>
                </a:solidFill>
              </a:rPr>
              <a:t>unit variance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a fully-connected layer with </a:t>
            </a:r>
            <a:r>
              <a:rPr lang="en-US" sz="2400" i="1" dirty="0" smtClean="0">
                <a:latin typeface="Times"/>
                <a:cs typeface="Times"/>
              </a:rPr>
              <a:t>m</a:t>
            </a:r>
            <a:r>
              <a:rPr lang="en-US" sz="2400" dirty="0" smtClean="0"/>
              <a:t> </a:t>
            </a:r>
            <a:r>
              <a:rPr lang="en-US" sz="2400" dirty="0"/>
              <a:t>inputs</a:t>
            </a:r>
            <a:r>
              <a:rPr lang="en-US" sz="2400" dirty="0" smtClean="0"/>
              <a:t>: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endParaRPr lang="en-US" sz="2400" dirty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 err="1" smtClean="0"/>
              <a:t>ReLU</a:t>
            </a:r>
            <a:r>
              <a:rPr lang="en-US" sz="2400" dirty="0" smtClean="0"/>
              <a:t> units, it is recommended:</a:t>
            </a:r>
            <a:endParaRPr lang="en-US" sz="2400" dirty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endParaRPr lang="en-US" sz="2400" dirty="0" smtClean="0"/>
          </a:p>
          <a:p>
            <a:pPr lvl="1">
              <a:spcAft>
                <a:spcPts val="1200"/>
              </a:spcAft>
            </a:pPr>
            <a:endParaRPr lang="en-US" sz="1800" dirty="0"/>
          </a:p>
          <a:p>
            <a:pPr lvl="1">
              <a:spcAft>
                <a:spcPts val="1200"/>
              </a:spcAft>
            </a:pPr>
            <a:endParaRPr lang="en-US" sz="1800" dirty="0" smtClean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endParaRPr lang="en-US" sz="2400" dirty="0"/>
          </a:p>
          <a:p>
            <a:pPr lvl="1">
              <a:spcAft>
                <a:spcPts val="1200"/>
              </a:spcAft>
            </a:pPr>
            <a:endParaRPr lang="en-US" sz="1800" dirty="0" smtClean="0"/>
          </a:p>
          <a:p>
            <a:pPr lvl="1">
              <a:spcAft>
                <a:spcPts val="1200"/>
              </a:spcAft>
            </a:pPr>
            <a:endParaRPr lang="en-US" sz="1800" dirty="0" smtClean="0"/>
          </a:p>
          <a:p>
            <a:pPr lvl="1">
              <a:spcAft>
                <a:spcPts val="1200"/>
              </a:spcAft>
            </a:pPr>
            <a:endParaRPr lang="en-US" sz="1800" dirty="0"/>
          </a:p>
          <a:p>
            <a:pPr lvl="1">
              <a:spcAft>
                <a:spcPts val="1200"/>
              </a:spcAft>
            </a:pPr>
            <a:endParaRPr lang="en-US" sz="1800" dirty="0" smtClean="0"/>
          </a:p>
          <a:p>
            <a:pPr lvl="1">
              <a:spcAft>
                <a:spcPts val="1200"/>
              </a:spcAft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852234"/>
              </p:ext>
            </p:extLst>
          </p:nvPr>
        </p:nvGraphicFramePr>
        <p:xfrm>
          <a:off x="4955381" y="2423227"/>
          <a:ext cx="22812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5" name="Equation" r:id="rId3" imgW="965200" imgH="431800" progId="Equation.3">
                  <p:embed/>
                </p:oleObj>
              </mc:Choice>
              <mc:Fallback>
                <p:oleObj name="Equation" r:id="rId3" imgW="965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5381" y="2423227"/>
                        <a:ext cx="2281238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18948"/>
              </p:ext>
            </p:extLst>
          </p:nvPr>
        </p:nvGraphicFramePr>
        <p:xfrm>
          <a:off x="4856300" y="4164086"/>
          <a:ext cx="22812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6" name="Equation" r:id="rId5" imgW="965200" imgH="431800" progId="Equation.3">
                  <p:embed/>
                </p:oleObj>
              </mc:Choice>
              <mc:Fallback>
                <p:oleObj name="Equation" r:id="rId5" imgW="965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6300" y="4164086"/>
                        <a:ext cx="2281238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442" y="1229474"/>
            <a:ext cx="8686801" cy="5101492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Fully-connected layer with </a:t>
            </a:r>
            <a:r>
              <a:rPr lang="en-US" sz="2400" i="1" dirty="0" smtClean="0">
                <a:latin typeface="Times"/>
                <a:cs typeface="Times"/>
              </a:rPr>
              <a:t>m</a:t>
            </a:r>
            <a:r>
              <a:rPr lang="en-US" sz="2400" dirty="0" smtClean="0"/>
              <a:t> inputs, </a:t>
            </a:r>
            <a:r>
              <a:rPr lang="en-US" sz="2400" i="1" dirty="0" smtClean="0">
                <a:latin typeface="Times"/>
                <a:cs typeface="Times"/>
              </a:rPr>
              <a:t>n</a:t>
            </a:r>
            <a:r>
              <a:rPr lang="en-US" sz="2400" dirty="0" smtClean="0"/>
              <a:t> outputs:</a:t>
            </a:r>
          </a:p>
          <a:p>
            <a:pPr marL="685800" indent="-685800">
              <a:spcAft>
                <a:spcPts val="1200"/>
              </a:spcAft>
              <a:buFont typeface="Arial" charset="0"/>
              <a:buChar char="•"/>
            </a:pPr>
            <a:endParaRPr lang="en-US" sz="4800" dirty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/>
              <a:t>Heuristic trades off between initialize all </a:t>
            </a:r>
            <a:r>
              <a:rPr lang="en-US" sz="2400" dirty="0"/>
              <a:t>layers have </a:t>
            </a:r>
            <a:r>
              <a:rPr lang="en-US" sz="2400" dirty="0">
                <a:solidFill>
                  <a:srgbClr val="000000"/>
                </a:solidFill>
              </a:rPr>
              <a:t>same activation and gradient </a:t>
            </a:r>
            <a:r>
              <a:rPr lang="en-US" sz="2400" dirty="0" smtClean="0">
                <a:solidFill>
                  <a:srgbClr val="000000"/>
                </a:solidFill>
              </a:rPr>
              <a:t>variance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Sparse</a:t>
            </a:r>
            <a:r>
              <a:rPr lang="en-US" sz="2400" dirty="0" smtClean="0"/>
              <a:t> variant when </a:t>
            </a:r>
            <a:r>
              <a:rPr lang="en-US" sz="2400" i="1" dirty="0" smtClean="0">
                <a:latin typeface="Times"/>
                <a:cs typeface="Times"/>
              </a:rPr>
              <a:t>m </a:t>
            </a:r>
            <a:r>
              <a:rPr lang="en-US" sz="2400" dirty="0" smtClean="0">
                <a:solidFill>
                  <a:srgbClr val="000000"/>
                </a:solidFill>
              </a:rPr>
              <a:t>is large</a:t>
            </a:r>
            <a:endParaRPr lang="en-US" sz="2400" dirty="0" smtClean="0"/>
          </a:p>
          <a:p>
            <a:pPr lvl="1">
              <a:spcAft>
                <a:spcPts val="1200"/>
              </a:spcAft>
            </a:pPr>
            <a:r>
              <a:rPr lang="en-US" sz="1800" dirty="0" smtClean="0"/>
              <a:t> </a:t>
            </a:r>
            <a:r>
              <a:rPr lang="en-US" sz="2000" dirty="0" smtClean="0"/>
              <a:t>Initialize </a:t>
            </a:r>
            <a:r>
              <a:rPr lang="en-US" sz="2000" i="1" dirty="0" smtClean="0"/>
              <a:t>k</a:t>
            </a:r>
            <a:r>
              <a:rPr lang="en-US" sz="2000" dirty="0" smtClean="0"/>
              <a:t> nonzero weights in each unit</a:t>
            </a:r>
          </a:p>
          <a:p>
            <a:pPr lvl="1">
              <a:spcAft>
                <a:spcPts val="1200"/>
              </a:spcAft>
            </a:pPr>
            <a:endParaRPr lang="en-US" sz="1800" dirty="0" smtClean="0"/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884614" y="2162679"/>
          <a:ext cx="4087079" cy="1171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8" name="Equation" r:id="rId3" imgW="1727200" imgH="495300" progId="Equation.3">
                  <p:embed/>
                </p:oleObj>
              </mc:Choice>
              <mc:Fallback>
                <p:oleObj name="Equation" r:id="rId3" imgW="17272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4614" y="2162679"/>
                        <a:ext cx="4087079" cy="1171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27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/>
              <a:t>Output unit bias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>
                <a:solidFill>
                  <a:srgbClr val="0000FF"/>
                </a:solidFill>
              </a:rPr>
              <a:t>Marginal statistics </a:t>
            </a:r>
            <a:r>
              <a:rPr lang="en-US" sz="2200" dirty="0" smtClean="0"/>
              <a:t>of the output in the training set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/>
              <a:t>Hidden unit bias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>
                <a:solidFill>
                  <a:srgbClr val="0000FF"/>
                </a:solidFill>
              </a:rPr>
              <a:t>Avoid saturation </a:t>
            </a:r>
            <a:r>
              <a:rPr lang="en-US" sz="2200" dirty="0" smtClean="0"/>
              <a:t>at initialization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/>
              <a:t>E.g. in </a:t>
            </a:r>
            <a:r>
              <a:rPr lang="en-US" sz="2200" dirty="0" err="1" smtClean="0"/>
              <a:t>ReLU</a:t>
            </a:r>
            <a:r>
              <a:rPr lang="en-US" sz="2200" dirty="0" smtClean="0"/>
              <a:t>, initialize bias to 0.1 instead of 0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/>
              <a:t>Units controlling participation of other units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/>
              <a:t>Set bias to allow participation at initialization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endParaRPr lang="en-US" sz="2400" dirty="0" smtClean="0"/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2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Challenges in Optimization</a:t>
            </a:r>
          </a:p>
          <a:p>
            <a:r>
              <a:rPr lang="en-US" sz="2400" dirty="0" smtClean="0"/>
              <a:t>Momentum</a:t>
            </a:r>
          </a:p>
          <a:p>
            <a:r>
              <a:rPr lang="en-US" sz="2400" dirty="0" smtClean="0"/>
              <a:t>Adaptive Learning Rate</a:t>
            </a:r>
          </a:p>
          <a:p>
            <a:r>
              <a:rPr lang="en-US" sz="2400" dirty="0"/>
              <a:t>Parameter Initialization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Batch Normalization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953" y="1141762"/>
            <a:ext cx="9923107" cy="4898327"/>
          </a:xfrm>
        </p:spPr>
        <p:txBody>
          <a:bodyPr/>
          <a:lstStyle/>
          <a:p>
            <a:r>
              <a:rPr lang="en-US" sz="2400" dirty="0" smtClean="0"/>
              <a:t>Good practice to normalize features before applying learning algorithm: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6000" dirty="0"/>
          </a:p>
          <a:p>
            <a:r>
              <a:rPr lang="en-US" sz="2400" dirty="0" smtClean="0"/>
              <a:t>Features in </a:t>
            </a:r>
            <a:r>
              <a:rPr lang="en-US" sz="2400" dirty="0" smtClean="0">
                <a:solidFill>
                  <a:srgbClr val="0000FF"/>
                </a:solidFill>
              </a:rPr>
              <a:t>same scale</a:t>
            </a:r>
            <a:r>
              <a:rPr lang="en-US" sz="2400" dirty="0" smtClean="0"/>
              <a:t>: mean 0 and variance 1</a:t>
            </a:r>
          </a:p>
          <a:p>
            <a:pPr lvl="1"/>
            <a:r>
              <a:rPr lang="en-US" sz="1800" dirty="0" smtClean="0"/>
              <a:t>Speeds up learning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506352" y="2174311"/>
            <a:ext cx="6759382" cy="1678773"/>
            <a:chOff x="3519604" y="2770659"/>
            <a:chExt cx="6759382" cy="1678773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529050" y="3045411"/>
              <a:ext cx="448213" cy="2785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939911" y="2826681"/>
              <a:ext cx="3339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Vector of mean feature values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6174216" y="4049323"/>
              <a:ext cx="448214" cy="2187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85077" y="4049322"/>
              <a:ext cx="3296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Vector of SD of feature values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230754" y="3026737"/>
              <a:ext cx="413300" cy="2871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19604" y="2770659"/>
              <a:ext cx="17111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Feature vector</a:t>
              </a: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69446"/>
              </p:ext>
            </p:extLst>
          </p:nvPr>
        </p:nvGraphicFramePr>
        <p:xfrm>
          <a:off x="4739724" y="2392916"/>
          <a:ext cx="194151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2" name="Equation" r:id="rId3" imgW="635000" imgH="393700" progId="Equation.3">
                  <p:embed/>
                </p:oleObj>
              </mc:Choice>
              <mc:Fallback>
                <p:oleObj name="Equation" r:id="rId3" imgW="635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9724" y="2392916"/>
                        <a:ext cx="1941513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4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38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073059" y="3020885"/>
            <a:ext cx="3933416" cy="1298850"/>
            <a:chOff x="1663090" y="1797052"/>
            <a:chExt cx="5794853" cy="2265995"/>
          </a:xfrm>
        </p:grpSpPr>
        <p:sp>
          <p:nvSpPr>
            <p:cNvPr id="4" name="Oval 3"/>
            <p:cNvSpPr/>
            <p:nvPr/>
          </p:nvSpPr>
          <p:spPr>
            <a:xfrm>
              <a:off x="3685566" y="2635250"/>
              <a:ext cx="184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 rot="19631026">
            <a:off x="7129467" y="2683467"/>
            <a:ext cx="2288800" cy="2304094"/>
            <a:chOff x="1663090" y="1797052"/>
            <a:chExt cx="5794853" cy="2265995"/>
          </a:xfrm>
        </p:grpSpPr>
        <p:sp>
          <p:nvSpPr>
            <p:cNvPr id="10" name="Oval 9"/>
            <p:cNvSpPr/>
            <p:nvPr/>
          </p:nvSpPr>
          <p:spPr>
            <a:xfrm>
              <a:off x="3712819" y="2618834"/>
              <a:ext cx="1806245" cy="6574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288690" y="2428877"/>
              <a:ext cx="2600262" cy="10167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694965" y="2200276"/>
              <a:ext cx="3714650" cy="14525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2134049" y="1978026"/>
              <a:ext cx="4829044" cy="18883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1663090" y="1797052"/>
              <a:ext cx="5794853" cy="22659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027677" y="5281946"/>
            <a:ext cx="3959772" cy="7616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27679" y="2345668"/>
            <a:ext cx="0" cy="2936278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11832" y="5257055"/>
            <a:ext cx="3328204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687750" y="2345669"/>
            <a:ext cx="24084" cy="2903771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59845" y="5627771"/>
            <a:ext cx="3341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Before normalization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87751" y="5637698"/>
            <a:ext cx="3341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After normalization</a:t>
            </a: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9267085" y="2327888"/>
          <a:ext cx="762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6" name="Equation" r:id="rId3" imgW="317500" imgH="203200" progId="Equation.3">
                  <p:embed/>
                </p:oleObj>
              </mc:Choice>
              <mc:Fallback>
                <p:oleObj name="Equation" r:id="rId3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67085" y="2327888"/>
                        <a:ext cx="7620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0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Covariance Shift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83074" y="1600201"/>
            <a:ext cx="7563584" cy="489832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Each hidden layer changes distribution of inputs to next layer: </a:t>
            </a:r>
            <a:r>
              <a:rPr lang="en-US" i="1" dirty="0" smtClean="0"/>
              <a:t>slows down learning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39</a:t>
            </a:fld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2946335" y="6029734"/>
            <a:ext cx="2443497" cy="655532"/>
          </a:xfrm>
          <a:prstGeom prst="wedgeEllipseCallout">
            <a:avLst>
              <a:gd name="adj1" fmla="val 43581"/>
              <a:gd name="adj2" fmla="val -856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Normalize inputs to layer 2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898396" y="6029734"/>
            <a:ext cx="2424820" cy="655532"/>
          </a:xfrm>
          <a:prstGeom prst="wedgeEllipseCallout">
            <a:avLst>
              <a:gd name="adj1" fmla="val -30107"/>
              <a:gd name="adj2" fmla="val -827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Normalize inputs to layer </a:t>
            </a:r>
            <a:r>
              <a:rPr lang="en-US" i="1" dirty="0">
                <a:latin typeface="Times"/>
                <a:cs typeface="Times"/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3475" y="5852197"/>
            <a:ext cx="52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966" y="2821708"/>
            <a:ext cx="6095250" cy="32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vs. Stochastic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162878"/>
            <a:ext cx="8229601" cy="48450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Batch algorithms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Optimize empirical risk using </a:t>
            </a:r>
            <a:r>
              <a:rPr lang="en-US" sz="2200" dirty="0" smtClean="0">
                <a:solidFill>
                  <a:srgbClr val="0000FF"/>
                </a:solidFill>
              </a:rPr>
              <a:t>exact gradients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Stochastic algorithms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Estimates gradient from a </a:t>
            </a:r>
            <a:r>
              <a:rPr lang="en-US" sz="2200" dirty="0" smtClean="0">
                <a:solidFill>
                  <a:srgbClr val="0000FF"/>
                </a:solidFill>
              </a:rPr>
              <a:t>small random sample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2817744" y="4881355"/>
            <a:ext cx="7353300" cy="1619250"/>
          </a:xfrm>
          <a:prstGeom prst="wedgeRoundRectCallout">
            <a:avLst>
              <a:gd name="adj1" fmla="val -17564"/>
              <a:gd name="adj2" fmla="val -692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endParaRPr lang="en-US" sz="800" dirty="0">
              <a:solidFill>
                <a:srgbClr val="000000"/>
              </a:solidFill>
            </a:endParaRPr>
          </a:p>
          <a:p>
            <a:pPr lvl="1" algn="ctr"/>
            <a:r>
              <a:rPr lang="en-US" sz="2400" i="1" dirty="0">
                <a:solidFill>
                  <a:srgbClr val="0000FF"/>
                </a:solidFill>
              </a:rPr>
              <a:t>Large mini-batch</a:t>
            </a:r>
            <a:r>
              <a:rPr lang="en-US" sz="2400" dirty="0">
                <a:solidFill>
                  <a:srgbClr val="000000"/>
                </a:solidFill>
              </a:rPr>
              <a:t>: gradient computation expensive</a:t>
            </a:r>
          </a:p>
          <a:p>
            <a:pPr lvl="1" algn="ctr"/>
            <a:endParaRPr lang="en-US" sz="2000" dirty="0">
              <a:solidFill>
                <a:srgbClr val="000000"/>
              </a:solidFill>
            </a:endParaRPr>
          </a:p>
          <a:p>
            <a:pPr lvl="1" algn="ctr"/>
            <a:r>
              <a:rPr lang="en-US" sz="2400" i="1" dirty="0">
                <a:solidFill>
                  <a:srgbClr val="0000FF"/>
                </a:solidFill>
              </a:rPr>
              <a:t>Small mini-batch</a:t>
            </a:r>
            <a:r>
              <a:rPr lang="en-US" sz="2400" dirty="0">
                <a:solidFill>
                  <a:srgbClr val="000000"/>
                </a:solidFill>
              </a:rPr>
              <a:t>: greater variance in estimate, longer steps for convergence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205292"/>
              </p:ext>
            </p:extLst>
          </p:nvPr>
        </p:nvGraphicFramePr>
        <p:xfrm>
          <a:off x="3137798" y="3737803"/>
          <a:ext cx="55499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4" name="Equation" r:id="rId3" imgW="2057400" imgH="241300" progId="Equation.3">
                  <p:embed/>
                </p:oleObj>
              </mc:Choice>
              <mc:Fallback>
                <p:oleObj name="Equation" r:id="rId3" imgW="2057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7798" y="3737803"/>
                        <a:ext cx="554990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0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time:</a:t>
            </a:r>
          </a:p>
          <a:p>
            <a:pPr lvl="1"/>
            <a:r>
              <a:rPr lang="en-US" dirty="0" smtClean="0"/>
              <a:t>Mini-batch of activations for layer to normalize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86776" y="3305287"/>
            <a:ext cx="2577220" cy="560218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86776" y="3299829"/>
            <a:ext cx="709132" cy="1779481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250" y="3299829"/>
            <a:ext cx="214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/>
                <a:cs typeface="Times"/>
              </a:rPr>
              <a:t>K</a:t>
            </a:r>
            <a:r>
              <a:rPr lang="en-US" sz="2400" dirty="0"/>
              <a:t> hidden layer activations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6777" y="5307139"/>
            <a:ext cx="214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/>
                <a:cs typeface="Times"/>
              </a:rPr>
              <a:t>N</a:t>
            </a:r>
            <a:r>
              <a:rPr lang="en-US" sz="2400" dirty="0"/>
              <a:t> data points in mini-batch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530937" y="3140200"/>
          <a:ext cx="4024312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0" name="Equation" r:id="rId3" imgW="1511300" imgH="812800" progId="Equation.3">
                  <p:embed/>
                </p:oleObj>
              </mc:Choice>
              <mc:Fallback>
                <p:oleObj name="Equation" r:id="rId3" imgW="15113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0937" y="3140200"/>
                        <a:ext cx="4024312" cy="2166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6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time: </a:t>
            </a:r>
          </a:p>
          <a:p>
            <a:pPr lvl="1"/>
            <a:r>
              <a:rPr lang="en-US" dirty="0" smtClean="0"/>
              <a:t>Mini</a:t>
            </a:r>
            <a:r>
              <a:rPr lang="en-US" dirty="0"/>
              <a:t>-batch of activations for layer to </a:t>
            </a:r>
            <a:r>
              <a:rPr lang="en-US" dirty="0" smtClean="0"/>
              <a:t>normalize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1050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where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82730" y="5191354"/>
            <a:ext cx="308820" cy="6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92061" y="5820121"/>
            <a:ext cx="3091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Vector of mean activations across mini-batch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744918" y="5434114"/>
            <a:ext cx="459319" cy="386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04748" y="5820122"/>
            <a:ext cx="3256348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Vector of SD of each unit across mini-batch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784157" y="2892940"/>
          <a:ext cx="1960760" cy="1048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5" name="Equation" r:id="rId3" imgW="736600" imgH="393700" progId="Equation.3">
                  <p:embed/>
                </p:oleObj>
              </mc:Choice>
              <mc:Fallback>
                <p:oleObj name="Equation" r:id="rId3" imgW="736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4157" y="2892940"/>
                        <a:ext cx="1960760" cy="1048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914651" y="4429126"/>
          <a:ext cx="62706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6" name="Equation" r:id="rId5" imgW="2578100" imgH="469900" progId="Equation.3">
                  <p:embed/>
                </p:oleObj>
              </mc:Choice>
              <mc:Fallback>
                <p:oleObj name="Equation" r:id="rId5" imgW="2578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4651" y="4429126"/>
                        <a:ext cx="6270625" cy="114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1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92914"/>
          </a:xfrm>
        </p:spPr>
        <p:txBody>
          <a:bodyPr/>
          <a:lstStyle/>
          <a:p>
            <a:r>
              <a:rPr lang="en-US" dirty="0" smtClean="0"/>
              <a:t>Training time: </a:t>
            </a:r>
          </a:p>
          <a:p>
            <a:pPr lvl="1"/>
            <a:r>
              <a:rPr lang="en-US" dirty="0" smtClean="0"/>
              <a:t>Normalization can reduce expressive power</a:t>
            </a:r>
          </a:p>
          <a:p>
            <a:pPr lvl="1"/>
            <a:r>
              <a:rPr lang="en-US" dirty="0" smtClean="0"/>
              <a:t>Instead use:</a:t>
            </a:r>
          </a:p>
          <a:p>
            <a:pPr lvl="1"/>
            <a:endParaRPr lang="en-US" dirty="0"/>
          </a:p>
          <a:p>
            <a:pPr lvl="1"/>
            <a:endParaRPr lang="en-US" sz="3200" dirty="0"/>
          </a:p>
          <a:p>
            <a:pPr lvl="1"/>
            <a:endParaRPr lang="en-US" sz="36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Allows network to </a:t>
            </a:r>
            <a:r>
              <a:rPr lang="en-US" dirty="0" smtClean="0">
                <a:solidFill>
                  <a:srgbClr val="0000FF"/>
                </a:solidFill>
              </a:rPr>
              <a:t>control range of normalization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105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464359" y="3734799"/>
            <a:ext cx="336339" cy="6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204748" y="3734801"/>
            <a:ext cx="310510" cy="62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72524" y="4293928"/>
            <a:ext cx="325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Learnable parameters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314950" y="3193921"/>
          <a:ext cx="14493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8" name="Equation" r:id="rId3" imgW="495300" imgH="203200" progId="Equation.3">
                  <p:embed/>
                </p:oleObj>
              </mc:Choice>
              <mc:Fallback>
                <p:oleObj name="Equation" r:id="rId3" imgW="495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4950" y="3193921"/>
                        <a:ext cx="1449388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5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32" y="1940511"/>
            <a:ext cx="3863675" cy="20335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32" y="4557868"/>
            <a:ext cx="3863675" cy="203351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203683" y="1716423"/>
            <a:ext cx="2758155" cy="1747571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3936339" y="4070998"/>
            <a:ext cx="72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…..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2199" y="2620747"/>
            <a:ext cx="112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Batch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2200" y="5151365"/>
            <a:ext cx="1154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Batch </a:t>
            </a:r>
            <a:r>
              <a:rPr lang="en-US" sz="2400" i="1" dirty="0"/>
              <a:t>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3857" y="1940511"/>
            <a:ext cx="466888" cy="201148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63857" y="4557868"/>
            <a:ext cx="466888" cy="201148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Curved Connector 3"/>
          <p:cNvCxnSpPr>
            <a:stCxn id="10" idx="0"/>
          </p:cNvCxnSpPr>
          <p:nvPr/>
        </p:nvCxnSpPr>
        <p:spPr>
          <a:xfrm rot="16200000" flipH="1">
            <a:off x="5656333" y="581479"/>
            <a:ext cx="169643" cy="2887707"/>
          </a:xfrm>
          <a:prstGeom prst="curvedConnector4">
            <a:avLst>
              <a:gd name="adj1" fmla="val -376926"/>
              <a:gd name="adj2" fmla="val 65037"/>
            </a:avLst>
          </a:prstGeom>
          <a:ln w="38100" cmpd="sng"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5986272" y="1868201"/>
            <a:ext cx="1093874" cy="4285458"/>
          </a:xfrm>
          <a:prstGeom prst="curvedConnector3">
            <a:avLst>
              <a:gd name="adj1" fmla="val 32929"/>
            </a:avLst>
          </a:prstGeom>
          <a:ln w="38100" cmpd="sng">
            <a:solidFill>
              <a:srgbClr val="80000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cxnSpLocks noChangeAspect="1"/>
          </p:cNvCxnSpPr>
          <p:nvPr/>
        </p:nvCxnSpPr>
        <p:spPr>
          <a:xfrm rot="5400000" flipH="1" flipV="1">
            <a:off x="6299707" y="1801535"/>
            <a:ext cx="1148569" cy="4499731"/>
          </a:xfrm>
          <a:prstGeom prst="curvedConnector3">
            <a:avLst>
              <a:gd name="adj1" fmla="val 13419"/>
            </a:avLst>
          </a:prstGeom>
          <a:ln w="38100" cmpd="sng">
            <a:solidFill>
              <a:srgbClr val="800000"/>
            </a:solidFill>
            <a:prstDash val="dash"/>
            <a:headEnd type="arrow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5658512" y="803458"/>
            <a:ext cx="169643" cy="2887707"/>
          </a:xfrm>
          <a:prstGeom prst="curvedConnector4">
            <a:avLst>
              <a:gd name="adj1" fmla="val -376925"/>
              <a:gd name="adj2" fmla="val 65037"/>
            </a:avLst>
          </a:prstGeom>
          <a:ln w="38100" cmpd="sng">
            <a:solidFill>
              <a:srgbClr val="800000"/>
            </a:solidFill>
            <a:prstDash val="dash"/>
            <a:headEnd type="arrow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03682" y="4892570"/>
            <a:ext cx="3464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0000FF"/>
                </a:solidFill>
              </a:rPr>
              <a:t>Add normalization operations for layer 1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7168510" y="1716423"/>
          <a:ext cx="2830512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2" name="Equation" r:id="rId4" imgW="1498600" imgH="927100" progId="Equation.3">
                  <p:embed/>
                </p:oleObj>
              </mc:Choice>
              <mc:Fallback>
                <p:oleObj name="Equation" r:id="rId4" imgW="1498600" imgH="92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8510" y="1716423"/>
                        <a:ext cx="2830512" cy="174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7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32" y="1940511"/>
            <a:ext cx="3863675" cy="2033513"/>
          </a:xfrm>
          <a:prstGeom prst="rect">
            <a:avLst/>
          </a:prstGeom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322755"/>
              </p:ext>
            </p:extLst>
          </p:nvPr>
        </p:nvGraphicFramePr>
        <p:xfrm>
          <a:off x="7145339" y="1716089"/>
          <a:ext cx="2878137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6" name="Equation" r:id="rId4" imgW="1524000" imgH="927100" progId="Equation.3">
                  <p:embed/>
                </p:oleObj>
              </mc:Choice>
              <mc:Fallback>
                <p:oleObj name="Equation" r:id="rId4" imgW="1524000" imgH="92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45339" y="1716089"/>
                        <a:ext cx="2878137" cy="174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32" y="4557868"/>
            <a:ext cx="3863675" cy="203351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203683" y="1716423"/>
            <a:ext cx="2758155" cy="1747571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72199" y="2620747"/>
            <a:ext cx="112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Batch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2200" y="5151365"/>
            <a:ext cx="1154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Batch </a:t>
            </a:r>
            <a:r>
              <a:rPr lang="en-US" sz="2400" i="1" dirty="0"/>
              <a:t>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86786" y="1940510"/>
            <a:ext cx="4164641" cy="4628843"/>
            <a:chOff x="2444729" y="1940509"/>
            <a:chExt cx="5155127" cy="4628843"/>
          </a:xfrm>
        </p:grpSpPr>
        <p:sp>
          <p:nvSpPr>
            <p:cNvPr id="13" name="Rectangle 12"/>
            <p:cNvSpPr/>
            <p:nvPr/>
          </p:nvSpPr>
          <p:spPr>
            <a:xfrm>
              <a:off x="2444729" y="4557867"/>
              <a:ext cx="655394" cy="201148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2412338" y="4027078"/>
              <a:ext cx="726281" cy="457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…..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4730" y="1940510"/>
              <a:ext cx="631369" cy="201148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Curved Connector 3"/>
            <p:cNvCxnSpPr>
              <a:stCxn id="10" idx="0"/>
            </p:cNvCxnSpPr>
            <p:nvPr/>
          </p:nvCxnSpPr>
          <p:spPr>
            <a:xfrm rot="16200000" flipH="1">
              <a:off x="4160564" y="540358"/>
              <a:ext cx="169643" cy="2969946"/>
            </a:xfrm>
            <a:prstGeom prst="curvedConnector4">
              <a:avLst>
                <a:gd name="adj1" fmla="val -134754"/>
                <a:gd name="adj2" fmla="val 55315"/>
              </a:avLst>
            </a:prstGeom>
            <a:ln w="38100" cmpd="sng">
              <a:solidFill>
                <a:srgbClr val="8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 flipH="1" flipV="1">
              <a:off x="4462272" y="1868201"/>
              <a:ext cx="1093874" cy="4285458"/>
            </a:xfrm>
            <a:prstGeom prst="curvedConnector3">
              <a:avLst>
                <a:gd name="adj1" fmla="val 32929"/>
              </a:avLst>
            </a:prstGeom>
            <a:ln w="38100" cmpd="sng">
              <a:solidFill>
                <a:srgbClr val="800000"/>
              </a:solidFill>
              <a:prstDash val="dash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cxnSpLocks noChangeAspect="1"/>
            </p:cNvCxnSpPr>
            <p:nvPr/>
          </p:nvCxnSpPr>
          <p:spPr>
            <a:xfrm rot="5400000" flipH="1" flipV="1">
              <a:off x="4775706" y="1801534"/>
              <a:ext cx="1148569" cy="4499731"/>
            </a:xfrm>
            <a:prstGeom prst="curvedConnector3">
              <a:avLst>
                <a:gd name="adj1" fmla="val 13419"/>
              </a:avLst>
            </a:prstGeom>
            <a:ln w="38100" cmpd="sng">
              <a:solidFill>
                <a:srgbClr val="800000"/>
              </a:solidFill>
              <a:prstDash val="dash"/>
              <a:headEnd type="arrow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rot="16200000" flipH="1">
              <a:off x="4134511" y="803457"/>
              <a:ext cx="169643" cy="2887707"/>
            </a:xfrm>
            <a:prstGeom prst="curvedConnector4">
              <a:avLst>
                <a:gd name="adj1" fmla="val -376925"/>
                <a:gd name="adj2" fmla="val 65037"/>
              </a:avLst>
            </a:prstGeom>
            <a:ln w="38100" cmpd="sng">
              <a:solidFill>
                <a:srgbClr val="800000"/>
              </a:solidFill>
              <a:prstDash val="dash"/>
              <a:headEnd type="arrow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203682" y="4892569"/>
            <a:ext cx="34643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0000FF"/>
                </a:solidFill>
              </a:rPr>
              <a:t>Add normalization operations for layer 2 and so on … </a:t>
            </a:r>
          </a:p>
        </p:txBody>
      </p:sp>
    </p:spTree>
    <p:extLst>
      <p:ext uri="{BB962C8B-B14F-4D97-AF65-F5344CB8AC3E}">
        <p14:creationId xmlns:p14="http://schemas.microsoft.com/office/powerpoint/2010/main" val="53716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Differentiate the </a:t>
            </a:r>
            <a:r>
              <a:rPr lang="en-US" dirty="0" smtClean="0">
                <a:solidFill>
                  <a:srgbClr val="0000FF"/>
                </a:solidFill>
              </a:rPr>
              <a:t>joint loss </a:t>
            </a: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mini-batches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u="sng" dirty="0" smtClean="0">
                <a:solidFill>
                  <a:srgbClr val="0000FF"/>
                </a:solidFill>
              </a:rPr>
              <a:t>Back-propagate </a:t>
            </a:r>
            <a:r>
              <a:rPr lang="en-US" i="1" u="sng" dirty="0" smtClean="0">
                <a:solidFill>
                  <a:srgbClr val="0000FF"/>
                </a:solidFill>
              </a:rPr>
              <a:t>through</a:t>
            </a:r>
            <a:r>
              <a:rPr lang="en-US" u="sng" dirty="0" smtClean="0">
                <a:solidFill>
                  <a:srgbClr val="0000FF"/>
                </a:solidFill>
              </a:rPr>
              <a:t> the norm operations</a:t>
            </a:r>
          </a:p>
          <a:p>
            <a:endParaRPr lang="en-US" sz="2000" dirty="0"/>
          </a:p>
          <a:p>
            <a:r>
              <a:rPr lang="en-US" dirty="0" smtClean="0"/>
              <a:t>Test time:</a:t>
            </a:r>
          </a:p>
          <a:p>
            <a:pPr lvl="1"/>
            <a:r>
              <a:rPr lang="en-US" dirty="0"/>
              <a:t>Model </a:t>
            </a:r>
            <a:r>
              <a:rPr lang="en-US" dirty="0" smtClean="0"/>
              <a:t>needs to be </a:t>
            </a:r>
            <a:r>
              <a:rPr lang="en-US" dirty="0"/>
              <a:t>evaluated on a </a:t>
            </a:r>
            <a:r>
              <a:rPr lang="en-US" i="1" dirty="0"/>
              <a:t>single example</a:t>
            </a:r>
          </a:p>
          <a:p>
            <a:pPr lvl="1"/>
            <a:r>
              <a:rPr lang="en-US" dirty="0" smtClean="0"/>
              <a:t>Replace </a:t>
            </a:r>
            <a:r>
              <a:rPr lang="en-US" i="1" dirty="0" smtClean="0"/>
              <a:t>μ</a:t>
            </a:r>
            <a:r>
              <a:rPr lang="en-US" dirty="0" smtClean="0"/>
              <a:t> and </a:t>
            </a:r>
            <a:r>
              <a:rPr lang="en-US" i="1" dirty="0" err="1" smtClean="0"/>
              <a:t>σ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0000FF"/>
                </a:solidFill>
              </a:rPr>
              <a:t>running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averages </a:t>
            </a:r>
            <a:r>
              <a:rPr lang="en-US" dirty="0" smtClean="0"/>
              <a:t>collected during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Points with </a:t>
            </a:r>
            <a:r>
              <a:rPr lang="en-US" sz="2400" dirty="0" smtClean="0">
                <a:solidFill>
                  <a:srgbClr val="0000FF"/>
                </a:solidFill>
              </a:rPr>
              <a:t>zero gradient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2</a:t>
            </a:r>
            <a:r>
              <a:rPr lang="en-US" sz="2400" baseline="30000" dirty="0" smtClean="0">
                <a:solidFill>
                  <a:srgbClr val="000000"/>
                </a:solidFill>
              </a:rPr>
              <a:t>nd</a:t>
            </a:r>
            <a:r>
              <a:rPr lang="en-US" sz="2400" dirty="0" smtClean="0">
                <a:solidFill>
                  <a:srgbClr val="000000"/>
                </a:solidFill>
              </a:rPr>
              <a:t>-derivate (Hessian) determines curvature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09172" y="6388557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94" y="2491504"/>
            <a:ext cx="8223250" cy="33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Take small steps in direction of </a:t>
            </a:r>
            <a:r>
              <a:rPr lang="en-US" sz="2400" dirty="0">
                <a:solidFill>
                  <a:srgbClr val="0000FF"/>
                </a:solidFill>
              </a:rPr>
              <a:t>negative gradient</a:t>
            </a:r>
          </a:p>
          <a:p>
            <a:r>
              <a:rPr lang="en-US" sz="2400" dirty="0"/>
              <a:t>Sample </a:t>
            </a:r>
            <a:r>
              <a:rPr lang="en-US" sz="2400" i="1" dirty="0"/>
              <a:t>m</a:t>
            </a:r>
            <a:r>
              <a:rPr lang="en-US" sz="2400" dirty="0"/>
              <a:t> examples from training set and compute: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Update parameters: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6</a:t>
            </a:fld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6096000" y="4748771"/>
            <a:ext cx="4403970" cy="1526467"/>
          </a:xfrm>
          <a:prstGeom prst="cloudCallout">
            <a:avLst>
              <a:gd name="adj1" fmla="val -35770"/>
              <a:gd name="adj2" fmla="val -65242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 practice: </a:t>
            </a:r>
            <a:r>
              <a:rPr lang="en-US" sz="2000" dirty="0">
                <a:solidFill>
                  <a:srgbClr val="0000FF"/>
                </a:solidFill>
              </a:rPr>
              <a:t>shuffle</a:t>
            </a:r>
            <a:r>
              <a:rPr lang="en-US" sz="2000" dirty="0"/>
              <a:t> training set once and pass through multiple times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833981"/>
              </p:ext>
            </p:extLst>
          </p:nvPr>
        </p:nvGraphicFramePr>
        <p:xfrm>
          <a:off x="3985148" y="2629595"/>
          <a:ext cx="4221703" cy="1104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9" name="Equation" r:id="rId4" imgW="1651000" imgH="431800" progId="Equation.3">
                  <p:embed/>
                </p:oleObj>
              </mc:Choice>
              <mc:Fallback>
                <p:oleObj name="Equation" r:id="rId4" imgW="1651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5148" y="2629595"/>
                        <a:ext cx="4221703" cy="1104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803753"/>
              </p:ext>
            </p:extLst>
          </p:nvPr>
        </p:nvGraphicFramePr>
        <p:xfrm>
          <a:off x="5294923" y="3984355"/>
          <a:ext cx="1602154" cy="513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0" name="Equation" r:id="rId6" imgW="673100" imgH="215900" progId="Equation.3">
                  <p:embed/>
                </p:oleObj>
              </mc:Choice>
              <mc:Fallback>
                <p:oleObj name="Equation" r:id="rId6" imgW="673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94923" y="3984355"/>
                        <a:ext cx="1602154" cy="513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0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3" y="387110"/>
            <a:ext cx="10972800" cy="767276"/>
          </a:xfrm>
        </p:spPr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33661" y="2861603"/>
            <a:ext cx="3528647" cy="147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Oscillations because updates do not exploit curvature information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76562" y="5661893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2663" r="-12663" b="8408"/>
          <a:stretch/>
        </p:blipFill>
        <p:spPr>
          <a:xfrm>
            <a:off x="2895600" y="2361222"/>
            <a:ext cx="3980962" cy="32004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231438" y="2046931"/>
          <a:ext cx="762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2" name="Equation" r:id="rId4" imgW="317500" imgH="203200" progId="Equation.3">
                  <p:embed/>
                </p:oleObj>
              </mc:Choice>
              <mc:Fallback>
                <p:oleObj name="Equation" r:id="rId4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1438" y="2046931"/>
                        <a:ext cx="7620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30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b="1" dirty="0" smtClean="0"/>
              <a:t>Optimization</a:t>
            </a:r>
          </a:p>
          <a:p>
            <a:pPr lvl="1">
              <a:buFont typeface="Arial" charset="0"/>
              <a:buChar char="•"/>
            </a:pPr>
            <a:r>
              <a:rPr lang="en-US" sz="2200" b="1" dirty="0" smtClean="0">
                <a:solidFill>
                  <a:schemeClr val="accent1"/>
                </a:solidFill>
              </a:rPr>
              <a:t>Challenges </a:t>
            </a:r>
            <a:r>
              <a:rPr lang="en-US" sz="2200" b="1" dirty="0">
                <a:solidFill>
                  <a:schemeClr val="accent1"/>
                </a:solidFill>
              </a:rPr>
              <a:t>in Optimization</a:t>
            </a:r>
          </a:p>
          <a:p>
            <a:pPr lvl="1">
              <a:buFont typeface="Arial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Momentum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Adaptive Learning Rate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Parameter Initialization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Batch Normalization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Minima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9172" y="6332535"/>
            <a:ext cx="356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Goodfellow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(2016)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79" b="-479"/>
          <a:stretch/>
        </p:blipFill>
        <p:spPr>
          <a:xfrm>
            <a:off x="1524000" y="1536192"/>
            <a:ext cx="9144000" cy="46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109a_template" id="{0AFD6BA7-B61A-7D41-8908-7B4B78340F6A}" vid="{597147FF-0FC3-AD43-965A-DDFE9BDB59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CS109a_template</Template>
  <TotalTime>7360</TotalTime>
  <Words>1040</Words>
  <Application>Microsoft Office PowerPoint</Application>
  <PresentationFormat>Widescreen</PresentationFormat>
  <Paragraphs>344</Paragraphs>
  <Slides>45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Karla</vt:lpstr>
      <vt:lpstr>Arial</vt:lpstr>
      <vt:lpstr>Calibri</vt:lpstr>
      <vt:lpstr>Times</vt:lpstr>
      <vt:lpstr>GEC_template</vt:lpstr>
      <vt:lpstr>Equation</vt:lpstr>
      <vt:lpstr>Lecture 19 Additional Material: Optimization</vt:lpstr>
      <vt:lpstr>Outline</vt:lpstr>
      <vt:lpstr>Learning vs. Optimization</vt:lpstr>
      <vt:lpstr>Batch vs. Stochastic Algorithms</vt:lpstr>
      <vt:lpstr>Critical Points</vt:lpstr>
      <vt:lpstr>Stochastic Gradient Descent</vt:lpstr>
      <vt:lpstr>Stochastic Gradient Descent</vt:lpstr>
      <vt:lpstr>Outline</vt:lpstr>
      <vt:lpstr>Local Minima</vt:lpstr>
      <vt:lpstr>Local Minima</vt:lpstr>
      <vt:lpstr>Saddle Points</vt:lpstr>
      <vt:lpstr>Saddle Points</vt:lpstr>
      <vt:lpstr>Poor Conditioning</vt:lpstr>
      <vt:lpstr>No Critical Points</vt:lpstr>
      <vt:lpstr>No Critical Points</vt:lpstr>
      <vt:lpstr>Exploding and Vanishing Gradients</vt:lpstr>
      <vt:lpstr>Exploding and Vanishing Gradients</vt:lpstr>
      <vt:lpstr>Exploding and Vanishing Gradients</vt:lpstr>
      <vt:lpstr>Exploding and Vanishing Gradients</vt:lpstr>
      <vt:lpstr>Outline</vt:lpstr>
      <vt:lpstr>Momentum</vt:lpstr>
      <vt:lpstr>Momentum</vt:lpstr>
      <vt:lpstr>Momentum</vt:lpstr>
      <vt:lpstr>Momentum</vt:lpstr>
      <vt:lpstr>Nesterov Momentum</vt:lpstr>
      <vt:lpstr>Outline</vt:lpstr>
      <vt:lpstr>Adaptive Learning Rates</vt:lpstr>
      <vt:lpstr>AdaGrad</vt:lpstr>
      <vt:lpstr>RMSProp</vt:lpstr>
      <vt:lpstr>Adam</vt:lpstr>
      <vt:lpstr>Outline</vt:lpstr>
      <vt:lpstr>Parameter Initialization</vt:lpstr>
      <vt:lpstr>Xavier Initialization</vt:lpstr>
      <vt:lpstr>Normalized Initialization</vt:lpstr>
      <vt:lpstr>Bias Initialization</vt:lpstr>
      <vt:lpstr>Outline</vt:lpstr>
      <vt:lpstr>Feature Normalization</vt:lpstr>
      <vt:lpstr>Feature Normalization</vt:lpstr>
      <vt:lpstr>Internal Covariance Shift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</vt:vector>
  </TitlesOfParts>
  <Company>Harvard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Feedforward Networks</dc:title>
  <dc:creator>Harikrishna Narasimhan</dc:creator>
  <cp:lastModifiedBy>谈 某</cp:lastModifiedBy>
  <cp:revision>284</cp:revision>
  <cp:lastPrinted>2018-03-05T02:43:56Z</cp:lastPrinted>
  <dcterms:created xsi:type="dcterms:W3CDTF">2017-11-02T16:57:55Z</dcterms:created>
  <dcterms:modified xsi:type="dcterms:W3CDTF">2018-11-22T04:27:09Z</dcterms:modified>
</cp:coreProperties>
</file>