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32"/>
  </p:notesMasterIdLst>
  <p:sldIdLst>
    <p:sldId id="323" r:id="rId2"/>
    <p:sldId id="332" r:id="rId3"/>
    <p:sldId id="403" r:id="rId4"/>
    <p:sldId id="329" r:id="rId5"/>
    <p:sldId id="413" r:id="rId6"/>
    <p:sldId id="333" r:id="rId7"/>
    <p:sldId id="417" r:id="rId8"/>
    <p:sldId id="414" r:id="rId9"/>
    <p:sldId id="335" r:id="rId10"/>
    <p:sldId id="404" r:id="rId11"/>
    <p:sldId id="344" r:id="rId12"/>
    <p:sldId id="345" r:id="rId13"/>
    <p:sldId id="425" r:id="rId14"/>
    <p:sldId id="426" r:id="rId15"/>
    <p:sldId id="427" r:id="rId16"/>
    <p:sldId id="418" r:id="rId17"/>
    <p:sldId id="422" r:id="rId18"/>
    <p:sldId id="421" r:id="rId19"/>
    <p:sldId id="423" r:id="rId20"/>
    <p:sldId id="424" r:id="rId21"/>
    <p:sldId id="406" r:id="rId22"/>
    <p:sldId id="341" r:id="rId23"/>
    <p:sldId id="407" r:id="rId24"/>
    <p:sldId id="428" r:id="rId25"/>
    <p:sldId id="347" r:id="rId26"/>
    <p:sldId id="343" r:id="rId27"/>
    <p:sldId id="348" r:id="rId28"/>
    <p:sldId id="351" r:id="rId29"/>
    <p:sldId id="416" r:id="rId30"/>
    <p:sldId id="40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50000" autoAdjust="0"/>
  </p:normalViewPr>
  <p:slideViewPr>
    <p:cSldViewPr snapToGrid="0" snapToObjects="1">
      <p:cViewPr varScale="1">
        <p:scale>
          <a:sx n="83" d="100"/>
          <a:sy n="83" d="100"/>
        </p:scale>
        <p:origin x="53" y="89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28AC-4B4F-4348-A192-856689668E8F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1C37-763A-A544-96C6-A43233B4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1C37-763A-A544-96C6-A43233B49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chatbotslife.com</a:t>
            </a:r>
            <a:r>
              <a:rPr lang="en-US" dirty="0" smtClean="0"/>
              <a:t>/regularization-in-deep-learning-f649a45d6e0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D9E1-75D0-4044-9DBB-6F249CDCE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</a:t>
            </a: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Introduction to Data Science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>
            <a:lvl1pPr algn="r">
              <a:defRPr/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</p:spPr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BBF-CE1E-8A4C-92D8-393D0291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1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19: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11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8014297" y="4958748"/>
            <a:ext cx="4186912" cy="1165104"/>
          </a:xfrm>
          <a:prstGeom prst="cloudCallout">
            <a:avLst>
              <a:gd name="adj1" fmla="val -57125"/>
              <a:gd name="adj2" fmla="val -43268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Training time can be treated as a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Karla" charset="0"/>
                <a:ea typeface="Karla" charset="0"/>
                <a:cs typeface="Karla" charset="0"/>
              </a:rPr>
              <a:t>hyperparameter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2" y="1736562"/>
            <a:ext cx="7470099" cy="498006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79052" y="1129352"/>
            <a:ext cx="10033896" cy="3097243"/>
            <a:chOff x="1079052" y="1129352"/>
            <a:chExt cx="10033896" cy="3097243"/>
          </a:xfrm>
        </p:grpSpPr>
        <p:sp>
          <p:nvSpPr>
            <p:cNvPr id="5" name="TextBox 4"/>
            <p:cNvSpPr txBox="1"/>
            <p:nvPr/>
          </p:nvSpPr>
          <p:spPr>
            <a:xfrm>
              <a:off x="1079052" y="1129352"/>
              <a:ext cx="10033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rla" charset="0"/>
                  <a:ea typeface="Karla" charset="0"/>
                  <a:cs typeface="Karla" charset="0"/>
                </a:rPr>
                <a:t>Early stopping: terminate while validation set performance is better 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32552" y="1591017"/>
              <a:ext cx="487850" cy="2635578"/>
            </a:xfrm>
            <a:prstGeom prst="straightConnector1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3" y="1237451"/>
            <a:ext cx="8794793" cy="46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4" y="1004445"/>
            <a:ext cx="8732394" cy="492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4" y="2519804"/>
            <a:ext cx="1789452" cy="2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998797"/>
            <a:ext cx="9144000" cy="5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Sparse </a:t>
            </a:r>
            <a:r>
              <a:rPr lang="en-US" sz="2200" b="1" dirty="0" smtClean="0">
                <a:solidFill>
                  <a:srgbClr val="0070C0"/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2.0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290662" cy="9766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47" y="5746852"/>
                <a:ext cx="5338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6042941" y="4630428"/>
            <a:ext cx="308476" cy="1806417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0.69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4120743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86" y="3802262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78663" y="600169"/>
            <a:ext cx="7413995" cy="3222900"/>
            <a:chOff x="2578663" y="600169"/>
            <a:chExt cx="7413995" cy="3222900"/>
          </a:xfrm>
        </p:grpSpPr>
        <p:pic>
          <p:nvPicPr>
            <p:cNvPr id="11" name="Content Placeholder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663" y="600169"/>
              <a:ext cx="7413995" cy="322290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1497845"/>
                  <a:ext cx="75262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146" y="2250357"/>
                  <a:ext cx="7526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7421" y="3000217"/>
                  <a:ext cx="7526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2" y="1512618"/>
                  <a:ext cx="75262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2246571"/>
                  <a:ext cx="75262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5751" y="3000217"/>
                  <a:ext cx="75262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549885" y="6082751"/>
            <a:ext cx="3969542" cy="1079280"/>
            <a:chOff x="7865787" y="5185194"/>
            <a:chExt cx="3549270" cy="51966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865787" y="5185194"/>
              <a:ext cx="186014" cy="119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08394" y="5304752"/>
              <a:ext cx="3406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Weights in 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28" y="5775931"/>
                <a:ext cx="3320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5400000">
            <a:off x="5953214" y="4696614"/>
            <a:ext cx="351046" cy="1649440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4.34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−2.2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825791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22" y="2208368"/>
                <a:ext cx="5338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9602886" y="2385070"/>
            <a:ext cx="95793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51" y="2200404"/>
                <a:ext cx="3826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3" y="600169"/>
            <a:ext cx="7413995" cy="3222900"/>
          </a:xfrm>
          <a:prstGeom prst="rect">
            <a:avLst/>
          </a:prstGeom>
          <a:ln>
            <a:noFill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182" rtl="0">
              <a:spcBef>
                <a:spcPct val="0"/>
              </a:spcBef>
            </a:pPr>
            <a: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  <a:t>Sparse Representation</a:t>
            </a:r>
            <a:br>
              <a:rPr lang="en-US" sz="3200" kern="1200" dirty="0">
                <a:solidFill>
                  <a:srgbClr val="464646"/>
                </a:solidFill>
                <a:latin typeface="Karla"/>
                <a:ea typeface="+mj-ea"/>
                <a:cs typeface="Karla"/>
              </a:rPr>
            </a:br>
            <a:endParaRPr lang="en-US" sz="3200" kern="1200" dirty="0">
              <a:solidFill>
                <a:srgbClr val="464646"/>
              </a:solidFill>
              <a:latin typeface="Karla"/>
              <a:ea typeface="+mj-ea"/>
              <a:cs typeface="Kar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charset="0"/>
                        </a:rPr>
                        <m:t>Ω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40343"/>
                <a:ext cx="6096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602075" y="5705279"/>
            <a:ext cx="3016512" cy="828433"/>
            <a:chOff x="7364877" y="3621531"/>
            <a:chExt cx="3016512" cy="8284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80437" y="3621531"/>
              <a:ext cx="526774" cy="42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364877" y="4049854"/>
              <a:ext cx="3016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  <a:latin typeface="Karla" charset="0"/>
                  <a:ea typeface="Karla" charset="0"/>
                  <a:cs typeface="Karla" charset="0"/>
                </a:rPr>
                <a:t>Output of hidden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1582831"/>
                <a:ext cx="752621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1" y="2096197"/>
                <a:ext cx="75262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35742" y="2519336"/>
                <a:ext cx="752621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1.3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.9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42" y="4557022"/>
                <a:ext cx="3655873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>
            <a:off x="7845833" y="4606620"/>
            <a:ext cx="332436" cy="877418"/>
          </a:xfrm>
          <a:prstGeom prst="rightBrace">
            <a:avLst>
              <a:gd name="adj1" fmla="val 8333"/>
              <a:gd name="adj2" fmla="val 5108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8362" y="4901032"/>
                <a:ext cx="75262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290" r="-6048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43082"/>
            <a:ext cx="9144000" cy="48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chemeClr val="accent1"/>
                </a:solidFill>
              </a:rPr>
              <a:t>Dropout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Random </a:t>
            </a:r>
            <a:r>
              <a:rPr lang="en-US" sz="2400" dirty="0" smtClean="0">
                <a:solidFill>
                  <a:srgbClr val="0000FF"/>
                </a:solidFill>
              </a:rPr>
              <a:t>perturbation of network weights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Gaussian noise: Equivalent to minimizing loss with regularization term 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Encourages smooth function: small perturbation in weights leads to small changes in output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Injecting </a:t>
            </a:r>
            <a:r>
              <a:rPr lang="en-US" sz="2400" dirty="0" smtClean="0">
                <a:solidFill>
                  <a:srgbClr val="0000FF"/>
                </a:solidFill>
              </a:rPr>
              <a:t>noise in output labels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Better convergence: prevents pursuit of hard probabilities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28" y="1287516"/>
            <a:ext cx="5468173" cy="5132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465" y="1368603"/>
            <a:ext cx="4194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arla" charset="0"/>
                <a:ea typeface="Karla" charset="0"/>
                <a:cs typeface="Karla" charset="0"/>
              </a:rPr>
              <a:t>Train all sub-networks obtained by removing non-output units from base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2628" y="1507102"/>
            <a:ext cx="20418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Stochastic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322" y="1166018"/>
            <a:ext cx="10507996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For each new example/mini-batch: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/>
              <a:t>Randomly </a:t>
            </a:r>
            <a:r>
              <a:rPr lang="en-US" sz="2200" dirty="0" smtClean="0">
                <a:solidFill>
                  <a:srgbClr val="0000FF"/>
                </a:solidFill>
              </a:rPr>
              <a:t>sample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a binary mask </a:t>
            </a:r>
            <a:r>
              <a:rPr lang="en-US" sz="2200" i="1" dirty="0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independently, where </a:t>
            </a:r>
            <a:r>
              <a:rPr lang="en-US" sz="2200" i="1" dirty="0" err="1" smtClean="0"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latin typeface="Times"/>
                <a:cs typeface="Times"/>
              </a:rPr>
              <a:t>i</a:t>
            </a:r>
            <a:r>
              <a:rPr lang="en-US" sz="2200" dirty="0" smtClean="0">
                <a:latin typeface="Times"/>
                <a:cs typeface="Times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indicates if</a:t>
            </a:r>
            <a:r>
              <a:rPr lang="en-US" sz="2200" dirty="0" smtClean="0"/>
              <a:t> input/hidden node </a:t>
            </a:r>
            <a:r>
              <a:rPr lang="en-US" sz="2200" i="1" dirty="0" err="1" smtClean="0">
                <a:latin typeface="Times"/>
                <a:cs typeface="Times"/>
              </a:rPr>
              <a:t>i</a:t>
            </a:r>
            <a:r>
              <a:rPr lang="en-US" sz="2200" dirty="0" smtClean="0"/>
              <a:t> is included</a:t>
            </a:r>
            <a:endParaRPr lang="en-US" sz="2200" i="1" baseline="-25000" dirty="0" smtClean="0">
              <a:latin typeface="Calibri"/>
              <a:cs typeface="Calibri"/>
            </a:endParaRP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sz="2200" dirty="0" smtClean="0">
                <a:solidFill>
                  <a:srgbClr val="0000FF"/>
                </a:solidFill>
              </a:rPr>
              <a:t>Multiply output of node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i="1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with </a:t>
            </a:r>
            <a:r>
              <a:rPr lang="en-US" sz="2200" i="1" dirty="0" err="1" smtClean="0">
                <a:solidFill>
                  <a:srgbClr val="0000FF"/>
                </a:solidFill>
                <a:latin typeface="Times"/>
                <a:cs typeface="Times"/>
              </a:rPr>
              <a:t>μ</a:t>
            </a:r>
            <a:r>
              <a:rPr lang="en-US" sz="2200" i="1" baseline="-25000" dirty="0" err="1" smtClean="0">
                <a:solidFill>
                  <a:srgbClr val="0000FF"/>
                </a:solidFill>
                <a:latin typeface="Times"/>
                <a:cs typeface="Times"/>
              </a:rPr>
              <a:t>i</a:t>
            </a:r>
            <a:r>
              <a:rPr lang="en-US" sz="2200" dirty="0" smtClean="0"/>
              <a:t>, and perform gradient update</a:t>
            </a:r>
          </a:p>
          <a:p>
            <a:pPr>
              <a:spcAft>
                <a:spcPts val="1200"/>
              </a:spcAft>
            </a:pPr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en-US" sz="2400" dirty="0" smtClean="0"/>
              <a:t>Typically, an input node is </a:t>
            </a:r>
            <a:r>
              <a:rPr lang="en-US" sz="2400" b="1" dirty="0" smtClean="0">
                <a:solidFill>
                  <a:schemeClr val="accent2"/>
                </a:solidFill>
              </a:rPr>
              <a:t>included</a:t>
            </a:r>
            <a:r>
              <a:rPr lang="en-US" sz="2400" dirty="0" smtClean="0"/>
              <a:t>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=0.8</a:t>
            </a:r>
            <a:r>
              <a:rPr lang="en-US" sz="2400" dirty="0" smtClean="0"/>
              <a:t>, hidden node with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prob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=0.5.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Dropout: Weight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During prediction time use all units, but scale weights with probability of inclusion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16" y="2141206"/>
            <a:ext cx="7676631" cy="35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Adversarial Examples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6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6" name="Picture 2" descr="https://www.kdnuggets.com/images/perturb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8" name="Picture 4" descr="https://www.kdnuggets.com/images/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11" y="188876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2" y="2591604"/>
                <a:ext cx="448841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1" y="2591604"/>
                <a:ext cx="448841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99015" y="5171066"/>
            <a:ext cx="1011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Training 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on adversarial </a:t>
            </a:r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examples is mostly intended to improve security, but can sometimes provide generic regularization.  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461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Panda 57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3582" y="4342337"/>
            <a:ext cx="37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Gibbon 99.3</a:t>
            </a:r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% confidence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8086" y="4314328"/>
            <a:ext cx="334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Karla" charset="0"/>
                <a:ea typeface="Karla" charset="0"/>
                <a:cs typeface="Karla" charset="0"/>
              </a:rPr>
              <a:t>noise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b="1" dirty="0" smtClean="0">
                <a:solidFill>
                  <a:srgbClr val="0070C0"/>
                </a:solidFill>
              </a:rPr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Sparse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2200" dirty="0" smtClean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63" y="983807"/>
            <a:ext cx="10327008" cy="2111143"/>
          </a:xfrm>
        </p:spPr>
        <p:txBody>
          <a:bodyPr/>
          <a:lstStyle/>
          <a:p>
            <a:r>
              <a:rPr lang="en-US" sz="2400" b="1" dirty="0" smtClean="0"/>
              <a:t>Regularization of NN 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Norm Penalties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Early Stopping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Sparse Representation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Bagging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Dropout</a:t>
            </a:r>
          </a:p>
          <a:p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5" y="2661724"/>
            <a:ext cx="10972800" cy="767276"/>
          </a:xfrm>
        </p:spPr>
        <p:txBody>
          <a:bodyPr/>
          <a:lstStyle/>
          <a:p>
            <a:r>
              <a:rPr lang="en-US" sz="3200" dirty="0" smtClean="0"/>
              <a:t>Regularization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790" y="3922088"/>
            <a:ext cx="10790419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Karla"/>
                <a:ea typeface="+mj-ea"/>
                <a:cs typeface="Karla"/>
              </a:defRPr>
            </a:lvl1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is any modification we make to a learning algorithm that is intended to </a:t>
            </a:r>
            <a:r>
              <a:rPr lang="en-US" sz="2400" b="1" dirty="0" smtClean="0">
                <a:solidFill>
                  <a:schemeClr val="accent1"/>
                </a:solidFill>
              </a:rPr>
              <a:t>reduce its </a:t>
            </a:r>
            <a:r>
              <a:rPr lang="en-US" sz="2400" b="1" u="sng" dirty="0" smtClean="0">
                <a:solidFill>
                  <a:schemeClr val="accent1"/>
                </a:solidFill>
              </a:rPr>
              <a:t>generalization </a:t>
            </a:r>
            <a:r>
              <a:rPr 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not its training error.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73454"/>
            <a:ext cx="54864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292" y="1244184"/>
            <a:ext cx="1149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Karla" charset="0"/>
                <a:ea typeface="Karla" charset="0"/>
                <a:cs typeface="Karla" charset="0"/>
              </a:rPr>
              <a:t>Fitting a deep neural network with 5 layers and 100 neurons per layer can lead to a very good prediction on the training set but poor prediction on validations set.</a:t>
            </a:r>
            <a:endParaRPr lang="en-US" sz="2400" dirty="0"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dirty="0" smtClean="0"/>
                  <a:t>Weights decay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6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0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We used to optimize: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Change to </a:t>
                </a:r>
                <a:r>
                  <a:rPr lang="mr-IN" dirty="0" smtClean="0"/>
                  <a:t>…</a:t>
                </a: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charset="0"/>
                            </a:rPr>
                            <m:t>;</m:t>
                          </m:r>
                          <m:r>
                            <a:rPr lang="en-US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Ω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𝑊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5400" dirty="0"/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regularization:</a:t>
                </a:r>
              </a:p>
              <a:p>
                <a:pPr lvl="1"/>
                <a:r>
                  <a:rPr lang="en-US" sz="1800" b="1" dirty="0" smtClean="0"/>
                  <a:t>Decay of weights</a:t>
                </a:r>
              </a:p>
              <a:p>
                <a:pPr lvl="1"/>
                <a:r>
                  <a:rPr lang="en-US" sz="1800" dirty="0" smtClean="0"/>
                  <a:t>MAP estimation with Gaussian prior</a:t>
                </a:r>
              </a:p>
              <a:p>
                <a:r>
                  <a:rPr lang="en-US" sz="2400" i="1" dirty="0" smtClean="0"/>
                  <a:t>L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regularization:</a:t>
                </a:r>
              </a:p>
              <a:p>
                <a:pPr lvl="1"/>
                <a:r>
                  <a:rPr lang="en-US" sz="1800" dirty="0"/>
                  <a:t>encourages </a:t>
                </a:r>
                <a:r>
                  <a:rPr lang="en-US" sz="1800" dirty="0" err="1" smtClean="0"/>
                  <a:t>sparsity</a:t>
                </a:r>
                <a:endParaRPr lang="en-US" sz="1800" dirty="0"/>
              </a:p>
              <a:p>
                <a:pPr lvl="1"/>
                <a:r>
                  <a:rPr lang="en-US" sz="1800" dirty="0"/>
                  <a:t>MAP estimation with </a:t>
                </a:r>
                <a:r>
                  <a:rPr lang="en-US" sz="1800" dirty="0" err="1" smtClean="0"/>
                  <a:t>Laplacian</a:t>
                </a:r>
                <a:r>
                  <a:rPr lang="en-US" sz="1800" dirty="0" smtClean="0"/>
                  <a:t> prior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739" y="1266274"/>
                <a:ext cx="10475844" cy="4958403"/>
              </a:xfrm>
              <a:blipFill rotWithShape="0">
                <a:blip r:embed="rId3"/>
                <a:stretch>
                  <a:fillRect l="-1047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7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9383163" y="2607220"/>
            <a:ext cx="2014695" cy="1165104"/>
          </a:xfrm>
          <a:prstGeom prst="cloudCallout">
            <a:avLst>
              <a:gd name="adj1" fmla="val -14831"/>
              <a:gd name="adj2" fmla="val 78146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Biases not penalized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4265637"/>
                <a:ext cx="2579489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80" y="5263917"/>
                <a:ext cx="2572371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 </m:t>
                      </m:r>
                      <m:r>
                        <a:rPr lang="en-US" sz="2400" i="1"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𝛼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r>
                        <a:rPr lang="en-US" sz="2400" i="1">
                          <a:latin typeface="Cambria Math" charset="0"/>
                        </a:rPr>
                        <m:t>𝜆𝛼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06" y="1704641"/>
                <a:ext cx="6096000" cy="21882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644640" y="3226348"/>
            <a:ext cx="1097280" cy="58255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8979397" y="1098068"/>
            <a:ext cx="2014695" cy="1165104"/>
          </a:xfrm>
          <a:prstGeom prst="cloudCallout">
            <a:avLst>
              <a:gd name="adj1" fmla="val -108630"/>
              <a:gd name="adj2" fmla="val 131514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weights </a:t>
            </a:r>
            <a:r>
              <a:rPr lang="en-US" dirty="0"/>
              <a:t>decay in proportion to its size.</a:t>
            </a:r>
          </a:p>
        </p:txBody>
      </p:sp>
    </p:spTree>
    <p:extLst>
      <p:ext uri="{BB962C8B-B14F-4D97-AF65-F5344CB8AC3E}">
        <p14:creationId xmlns:p14="http://schemas.microsoft.com/office/powerpoint/2010/main" val="12223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579495"/>
            <a:ext cx="54864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3638863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424" y="1624491"/>
                <a:ext cx="2579489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charset="0"/>
                        </a:rPr>
                        <m:t>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𝑊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06" y="4683859"/>
                <a:ext cx="2572371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6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Penalties as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166" y="2482037"/>
            <a:ext cx="8229600" cy="32808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 smtClean="0"/>
              <a:t>Useful if </a:t>
            </a:r>
            <a:r>
              <a:rPr lang="en-US" sz="2400" i="1" dirty="0" smtClean="0"/>
              <a:t>K</a:t>
            </a:r>
            <a:r>
              <a:rPr lang="en-US" sz="2400" dirty="0" smtClean="0"/>
              <a:t> is known in advance 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Optimization:</a:t>
            </a:r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Construct </a:t>
            </a:r>
            <a:r>
              <a:rPr lang="en-US" dirty="0" err="1" smtClean="0"/>
              <a:t>Lagrangian</a:t>
            </a:r>
            <a:r>
              <a:rPr lang="en-US" dirty="0" smtClean="0"/>
              <a:t> and apply gradient descent</a:t>
            </a:r>
            <a:endParaRPr lang="en-US" dirty="0"/>
          </a:p>
          <a:p>
            <a:pPr lvl="1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/>
              <a:t>Projected gradient descent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BBF-CE1E-8A4C-92D8-393D0291D80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400" i="0" smtClean="0">
                                  <a:latin typeface="Cambria Math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07" y="1407202"/>
                <a:ext cx="2323585" cy="520592"/>
              </a:xfrm>
              <a:prstGeom prst="rect">
                <a:avLst/>
              </a:prstGeom>
              <a:blipFill rotWithShape="0">
                <a:blip r:embed="rId2"/>
                <a:stretch>
                  <a:fillRect l="-1571" r="-4188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a_template" id="{0AFD6BA7-B61A-7D41-8908-7B4B78340F6A}" vid="{597147FF-0FC3-AD43-965A-DDFE9BDB59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CS109a_template</Template>
  <TotalTime>8298</TotalTime>
  <Words>476</Words>
  <Application>Microsoft Office PowerPoint</Application>
  <PresentationFormat>Widescreen</PresentationFormat>
  <Paragraphs>224</Paragraphs>
  <Slides>30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Karla</vt:lpstr>
      <vt:lpstr>Mangal</vt:lpstr>
      <vt:lpstr>Arial</vt:lpstr>
      <vt:lpstr>Calibri</vt:lpstr>
      <vt:lpstr>Cambria Math</vt:lpstr>
      <vt:lpstr>Times</vt:lpstr>
      <vt:lpstr>Wingdings</vt:lpstr>
      <vt:lpstr>GEC_template</vt:lpstr>
      <vt:lpstr>Lecture 19: Regularization</vt:lpstr>
      <vt:lpstr>Outline</vt:lpstr>
      <vt:lpstr>Outline</vt:lpstr>
      <vt:lpstr>Regularization</vt:lpstr>
      <vt:lpstr>Overfitting</vt:lpstr>
      <vt:lpstr>Norm Penalties</vt:lpstr>
      <vt:lpstr>Norm Penalties</vt:lpstr>
      <vt:lpstr>Norm Penalties</vt:lpstr>
      <vt:lpstr>Norm Penalties as Constraints</vt:lpstr>
      <vt:lpstr>Outline</vt:lpstr>
      <vt:lpstr>Early Stopping</vt:lpstr>
      <vt:lpstr>Early Stopping</vt:lpstr>
      <vt:lpstr>Outline</vt:lpstr>
      <vt:lpstr>Data Augmentation</vt:lpstr>
      <vt:lpstr>Data Augmentation</vt:lpstr>
      <vt:lpstr>Outline</vt:lpstr>
      <vt:lpstr>Sparse Representation </vt:lpstr>
      <vt:lpstr>Sparse Representation </vt:lpstr>
      <vt:lpstr>Sparse Representation </vt:lpstr>
      <vt:lpstr>Sparse Representation </vt:lpstr>
      <vt:lpstr>Outline</vt:lpstr>
      <vt:lpstr>PowerPoint Presentation</vt:lpstr>
      <vt:lpstr>Outline</vt:lpstr>
      <vt:lpstr>Noise Robustness</vt:lpstr>
      <vt:lpstr>Dropout</vt:lpstr>
      <vt:lpstr>Dropout: Stochastic GD</vt:lpstr>
      <vt:lpstr>Dropout: Weight Scaling</vt:lpstr>
      <vt:lpstr>Adversarial Examples</vt:lpstr>
      <vt:lpstr>Adversarial Examples</vt:lpstr>
      <vt:lpstr>Recap </vt:lpstr>
    </vt:vector>
  </TitlesOfParts>
  <Company>Harvard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Feedforward Networks</dc:title>
  <dc:creator>Harikrishna Narasimhan</dc:creator>
  <cp:lastModifiedBy>谈 某</cp:lastModifiedBy>
  <cp:revision>291</cp:revision>
  <cp:lastPrinted>2018-03-05T02:43:56Z</cp:lastPrinted>
  <dcterms:created xsi:type="dcterms:W3CDTF">2017-11-02T16:57:55Z</dcterms:created>
  <dcterms:modified xsi:type="dcterms:W3CDTF">2018-11-22T04:26:58Z</dcterms:modified>
</cp:coreProperties>
</file>