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4">
  <p:sldMasterIdLst>
    <p:sldMasterId id="2147483648" r:id="rId1"/>
  </p:sldMasterIdLst>
  <p:notesMasterIdLst>
    <p:notesMasterId r:id="rId18"/>
  </p:notesMasterIdLst>
  <p:sldIdLst>
    <p:sldId id="257" r:id="rId2"/>
    <p:sldId id="260" r:id="rId3"/>
    <p:sldId id="287" r:id="rId4"/>
    <p:sldId id="291" r:id="rId5"/>
    <p:sldId id="288" r:id="rId6"/>
    <p:sldId id="289" r:id="rId7"/>
    <p:sldId id="290" r:id="rId8"/>
    <p:sldId id="292" r:id="rId9"/>
    <p:sldId id="297" r:id="rId10"/>
    <p:sldId id="296" r:id="rId11"/>
    <p:sldId id="293" r:id="rId12"/>
    <p:sldId id="294" r:id="rId13"/>
    <p:sldId id="295" r:id="rId14"/>
    <p:sldId id="298" r:id="rId15"/>
    <p:sldId id="299" r:id="rId16"/>
    <p:sldId id="280" r:id="rId1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7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7382" autoAdjust="0"/>
  </p:normalViewPr>
  <p:slideViewPr>
    <p:cSldViewPr snapToGrid="0">
      <p:cViewPr varScale="1">
        <p:scale>
          <a:sx n="77" d="100"/>
          <a:sy n="77" d="100"/>
        </p:scale>
        <p:origin x="648" y="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EC990A-107D-4351-913D-511F9CA5207D}" type="datetimeFigureOut">
              <a:rPr lang="zh-CN" altLang="en-US" smtClean="0"/>
              <a:t>2023/06/25/Sunday</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9709E6-9959-4FBB-851D-54CDE0B518C3}" type="slidenum">
              <a:rPr lang="zh-CN" altLang="en-US" smtClean="0"/>
              <a:t>‹#›</a:t>
            </a:fld>
            <a:endParaRPr lang="zh-CN" altLang="en-US"/>
          </a:p>
        </p:txBody>
      </p:sp>
    </p:spTree>
    <p:extLst>
      <p:ext uri="{BB962C8B-B14F-4D97-AF65-F5344CB8AC3E}">
        <p14:creationId xmlns:p14="http://schemas.microsoft.com/office/powerpoint/2010/main" val="1922478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a:t>
            </a:fld>
            <a:endParaRPr lang="zh-CN" altLang="en-US"/>
          </a:p>
        </p:txBody>
      </p:sp>
    </p:spTree>
    <p:extLst>
      <p:ext uri="{BB962C8B-B14F-4D97-AF65-F5344CB8AC3E}">
        <p14:creationId xmlns:p14="http://schemas.microsoft.com/office/powerpoint/2010/main" val="38823307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10</a:t>
            </a:fld>
            <a:endParaRPr lang="zh-CN" altLang="en-US"/>
          </a:p>
        </p:txBody>
      </p:sp>
    </p:spTree>
    <p:extLst>
      <p:ext uri="{BB962C8B-B14F-4D97-AF65-F5344CB8AC3E}">
        <p14:creationId xmlns:p14="http://schemas.microsoft.com/office/powerpoint/2010/main" val="6598072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11</a:t>
            </a:fld>
            <a:endParaRPr lang="zh-CN" altLang="en-US"/>
          </a:p>
        </p:txBody>
      </p:sp>
    </p:spTree>
    <p:extLst>
      <p:ext uri="{BB962C8B-B14F-4D97-AF65-F5344CB8AC3E}">
        <p14:creationId xmlns:p14="http://schemas.microsoft.com/office/powerpoint/2010/main" val="30887022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12</a:t>
            </a:fld>
            <a:endParaRPr lang="zh-CN" altLang="en-US"/>
          </a:p>
        </p:txBody>
      </p:sp>
    </p:spTree>
    <p:extLst>
      <p:ext uri="{BB962C8B-B14F-4D97-AF65-F5344CB8AC3E}">
        <p14:creationId xmlns:p14="http://schemas.microsoft.com/office/powerpoint/2010/main" val="40196855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13</a:t>
            </a:fld>
            <a:endParaRPr lang="zh-CN" altLang="en-US"/>
          </a:p>
        </p:txBody>
      </p:sp>
    </p:spTree>
    <p:extLst>
      <p:ext uri="{BB962C8B-B14F-4D97-AF65-F5344CB8AC3E}">
        <p14:creationId xmlns:p14="http://schemas.microsoft.com/office/powerpoint/2010/main" val="258980746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14</a:t>
            </a:fld>
            <a:endParaRPr lang="zh-CN" altLang="en-US"/>
          </a:p>
        </p:txBody>
      </p:sp>
    </p:spTree>
    <p:extLst>
      <p:ext uri="{BB962C8B-B14F-4D97-AF65-F5344CB8AC3E}">
        <p14:creationId xmlns:p14="http://schemas.microsoft.com/office/powerpoint/2010/main" val="183947386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15</a:t>
            </a:fld>
            <a:endParaRPr lang="zh-CN" altLang="en-US"/>
          </a:p>
        </p:txBody>
      </p:sp>
    </p:spTree>
    <p:extLst>
      <p:ext uri="{BB962C8B-B14F-4D97-AF65-F5344CB8AC3E}">
        <p14:creationId xmlns:p14="http://schemas.microsoft.com/office/powerpoint/2010/main" val="2312856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2</a:t>
            </a:fld>
            <a:endParaRPr lang="zh-CN" altLang="en-US"/>
          </a:p>
        </p:txBody>
      </p:sp>
    </p:spTree>
    <p:extLst>
      <p:ext uri="{BB962C8B-B14F-4D97-AF65-F5344CB8AC3E}">
        <p14:creationId xmlns:p14="http://schemas.microsoft.com/office/powerpoint/2010/main" val="27347817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3</a:t>
            </a:fld>
            <a:endParaRPr lang="zh-CN" altLang="en-US"/>
          </a:p>
        </p:txBody>
      </p:sp>
    </p:spTree>
    <p:extLst>
      <p:ext uri="{BB962C8B-B14F-4D97-AF65-F5344CB8AC3E}">
        <p14:creationId xmlns:p14="http://schemas.microsoft.com/office/powerpoint/2010/main" val="6225979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4</a:t>
            </a:fld>
            <a:endParaRPr lang="zh-CN" altLang="en-US"/>
          </a:p>
        </p:txBody>
      </p:sp>
    </p:spTree>
    <p:extLst>
      <p:ext uri="{BB962C8B-B14F-4D97-AF65-F5344CB8AC3E}">
        <p14:creationId xmlns:p14="http://schemas.microsoft.com/office/powerpoint/2010/main" val="8908723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5</a:t>
            </a:fld>
            <a:endParaRPr lang="zh-CN" altLang="en-US"/>
          </a:p>
        </p:txBody>
      </p:sp>
    </p:spTree>
    <p:extLst>
      <p:ext uri="{BB962C8B-B14F-4D97-AF65-F5344CB8AC3E}">
        <p14:creationId xmlns:p14="http://schemas.microsoft.com/office/powerpoint/2010/main" val="38940068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6</a:t>
            </a:fld>
            <a:endParaRPr lang="zh-CN" altLang="en-US"/>
          </a:p>
        </p:txBody>
      </p:sp>
    </p:spTree>
    <p:extLst>
      <p:ext uri="{BB962C8B-B14F-4D97-AF65-F5344CB8AC3E}">
        <p14:creationId xmlns:p14="http://schemas.microsoft.com/office/powerpoint/2010/main" val="309594117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7</a:t>
            </a:fld>
            <a:endParaRPr lang="zh-CN" altLang="en-US"/>
          </a:p>
        </p:txBody>
      </p:sp>
    </p:spTree>
    <p:extLst>
      <p:ext uri="{BB962C8B-B14F-4D97-AF65-F5344CB8AC3E}">
        <p14:creationId xmlns:p14="http://schemas.microsoft.com/office/powerpoint/2010/main" val="9313460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8</a:t>
            </a:fld>
            <a:endParaRPr lang="zh-CN" altLang="en-US"/>
          </a:p>
        </p:txBody>
      </p:sp>
    </p:spTree>
    <p:extLst>
      <p:ext uri="{BB962C8B-B14F-4D97-AF65-F5344CB8AC3E}">
        <p14:creationId xmlns:p14="http://schemas.microsoft.com/office/powerpoint/2010/main" val="33544338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209709E6-9959-4FBB-851D-54CDE0B518C3}" type="slidenum">
              <a:rPr lang="zh-CN" altLang="en-US" smtClean="0"/>
              <a:t>9</a:t>
            </a:fld>
            <a:endParaRPr lang="zh-CN" altLang="en-US"/>
          </a:p>
        </p:txBody>
      </p:sp>
    </p:spTree>
    <p:extLst>
      <p:ext uri="{BB962C8B-B14F-4D97-AF65-F5344CB8AC3E}">
        <p14:creationId xmlns:p14="http://schemas.microsoft.com/office/powerpoint/2010/main" val="16321318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D5F99D-6670-46B3-A420-04BD9B26BC8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6424C61-5C07-4E6E-90E6-858D1877B45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12FAAFD-8896-4C5A-B402-3A21B5731523}"/>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0F87FD5E-1C03-4780-9990-010E2B4FDF0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62CD6B2-E825-4E7A-B107-1CB03CDC8C9A}"/>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267240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2147ED-91C2-4B6C-A59C-6B8F525AEEB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FAE6867-1572-4379-9009-3248BC765221}"/>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5D4EF11-09E5-4F0A-8FC4-C3981B8EA166}"/>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955C4FEB-0F6C-497F-A371-48BD3DF4DB2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BC23FE3-1E3F-430C-B3C2-B44F18F75088}"/>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9592712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FC5A873-EF76-4FCF-BA5F-0690DE69C6DE}"/>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173FE04F-24DE-484E-9457-1C1C4616B02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A9DCBD3-D406-4BE3-BA5C-E6286BBB5C5F}"/>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A0ED0DE7-436C-4D6F-813A-6F910DA14D3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4F0A8E-8B31-416E-88A1-135B03D14887}"/>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9181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87AA7A-CB50-4B1D-94F4-3E29AEC72BA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9123136F-5BC7-4860-90B6-7D7FA4504DB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11E89B1-8543-4A61-B617-14B701840620}"/>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94D189F1-49D2-4058-AC7B-EEDB18FE123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6DD6EFE-9A37-4978-9158-47BD328BC68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6575342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B8A5295-CCEC-4D11-B4F1-651CE6F3C2DD}"/>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AF389640-C0E7-496E-B05F-4B8512B5AF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E8837B4-FCE1-4407-877D-0FDC72408F5D}"/>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FED22F80-799D-48BA-956F-6B96CAC35C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FA647C6-850C-4694-97D4-5632C425085F}"/>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5848533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BB32B6F-8B33-4BF1-8881-EDC0CD2F106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99AD20F-D387-4E0D-A9FE-8AD8136191F7}"/>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0F74AA87-EEE6-4BA7-835E-078DABE77F5E}"/>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9CAA575-439F-4EB4-90DE-BB61CBE0334C}"/>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6" name="页脚占位符 5">
            <a:extLst>
              <a:ext uri="{FF2B5EF4-FFF2-40B4-BE49-F238E27FC236}">
                <a16:creationId xmlns:a16="http://schemas.microsoft.com/office/drawing/2014/main" id="{3B833233-1715-49BC-B832-58D368DF36A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2D8B7E0-2E6A-428E-BCE1-D29A0BA39498}"/>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800670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E214F88-4ED7-40C1-B43E-F90CC7C0C613}"/>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5BFC1750-ECD2-428A-9099-1931FBDE38A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099841B-C950-4297-9C1E-7C0C86E3F00E}"/>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5BC5875A-8A49-4306-8AA4-0C8FC227E1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6556CAFF-DB16-46E6-8D74-B9B5EAD1F40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2817DFEB-0775-4076-9916-E7183F3AE077}"/>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8" name="页脚占位符 7">
            <a:extLst>
              <a:ext uri="{FF2B5EF4-FFF2-40B4-BE49-F238E27FC236}">
                <a16:creationId xmlns:a16="http://schemas.microsoft.com/office/drawing/2014/main" id="{5BFE68F4-6E12-4604-8A3B-74C5042E19C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EB7A2F28-F66D-44CB-9C12-2C44BD4753E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7824275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600730-B8C0-4AB2-B11B-D66554D28F52}"/>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B43B2D2-A625-473D-B72E-C61F7360D5F9}"/>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4" name="页脚占位符 3">
            <a:extLst>
              <a:ext uri="{FF2B5EF4-FFF2-40B4-BE49-F238E27FC236}">
                <a16:creationId xmlns:a16="http://schemas.microsoft.com/office/drawing/2014/main" id="{7669E673-A8ED-40CA-AE8E-4FEF92EE8EDF}"/>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B59301D-2A0E-4AC3-8ED8-49DA595820AF}"/>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3300244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B51B5C3-E9BB-488E-8979-E3F59CFF4CF6}"/>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3" name="页脚占位符 2">
            <a:extLst>
              <a:ext uri="{FF2B5EF4-FFF2-40B4-BE49-F238E27FC236}">
                <a16:creationId xmlns:a16="http://schemas.microsoft.com/office/drawing/2014/main" id="{1C657D97-634B-42C7-B7BE-2E263DCC92F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8A33B2E-EC83-4F25-9CC6-7647EE8DBE4B}"/>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3548357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087D87A-8792-437B-8881-BB74A0AD0C7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DD8BF3A5-D461-4447-AEE1-EBF01EE6E6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8B32BCF-6F97-4092-9B00-0A738A2F40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835F5E4-2637-42BF-8416-CEB1A43DD75F}"/>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6" name="页脚占位符 5">
            <a:extLst>
              <a:ext uri="{FF2B5EF4-FFF2-40B4-BE49-F238E27FC236}">
                <a16:creationId xmlns:a16="http://schemas.microsoft.com/office/drawing/2014/main" id="{704D2577-4AA0-401C-AD10-312A6631AE8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7D30F1E3-4C84-4D2D-ACFA-3EFC1F5A6FEA}"/>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749387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2E32A0-D0B6-45D3-AF6B-774C45B3B1B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DDEE42F-97DC-476F-ABD5-1BF640F7C35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3F9E9FF1-2EBD-42B3-8009-DF03CAA1EB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134E919-1816-4C71-B1F2-9A3FFFCA40F7}"/>
              </a:ext>
            </a:extLst>
          </p:cNvPr>
          <p:cNvSpPr>
            <a:spLocks noGrp="1"/>
          </p:cNvSpPr>
          <p:nvPr>
            <p:ph type="dt" sz="half" idx="10"/>
          </p:nvPr>
        </p:nvSpPr>
        <p:spPr/>
        <p:txBody>
          <a:bodyPr/>
          <a:lstStyle/>
          <a:p>
            <a:fld id="{46E266CD-A6FE-4195-A13D-DCD36F57A72B}" type="datetimeFigureOut">
              <a:rPr lang="zh-CN" altLang="en-US" smtClean="0"/>
              <a:t>2023/06/25/Sunday</a:t>
            </a:fld>
            <a:endParaRPr lang="zh-CN" altLang="en-US"/>
          </a:p>
        </p:txBody>
      </p:sp>
      <p:sp>
        <p:nvSpPr>
          <p:cNvPr id="6" name="页脚占位符 5">
            <a:extLst>
              <a:ext uri="{FF2B5EF4-FFF2-40B4-BE49-F238E27FC236}">
                <a16:creationId xmlns:a16="http://schemas.microsoft.com/office/drawing/2014/main" id="{581F6F34-AFF8-42C1-BCB9-070A7929510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8CF64E-A067-428D-AF75-38AC0E0001AC}"/>
              </a:ext>
            </a:extLst>
          </p:cNvPr>
          <p:cNvSpPr>
            <a:spLocks noGrp="1"/>
          </p:cNvSpPr>
          <p:nvPr>
            <p:ph type="sldNum" sz="quarter" idx="12"/>
          </p:nvPr>
        </p:nvSpPr>
        <p:spPr/>
        <p:txBody>
          <a:body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2532747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5CDEE4D-09AC-47EB-AB83-A48A75E6FEA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821650B-3BC3-49A2-9E46-31E182AEF35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A3FD597-3820-4C03-986E-A36CBB067C9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E266CD-A6FE-4195-A13D-DCD36F57A72B}" type="datetimeFigureOut">
              <a:rPr lang="zh-CN" altLang="en-US" smtClean="0"/>
              <a:t>2023/06/25/Sunday</a:t>
            </a:fld>
            <a:endParaRPr lang="zh-CN" altLang="en-US"/>
          </a:p>
        </p:txBody>
      </p:sp>
      <p:sp>
        <p:nvSpPr>
          <p:cNvPr id="5" name="页脚占位符 4">
            <a:extLst>
              <a:ext uri="{FF2B5EF4-FFF2-40B4-BE49-F238E27FC236}">
                <a16:creationId xmlns:a16="http://schemas.microsoft.com/office/drawing/2014/main" id="{4D7C4A84-5718-488B-A9BF-C34F17AD85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4A6D60C-D549-49A8-90FE-2625DCD0FF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75BF19E-614D-4B23-AE8D-6922DC068898}" type="slidenum">
              <a:rPr lang="zh-CN" altLang="en-US" smtClean="0"/>
              <a:t>‹#›</a:t>
            </a:fld>
            <a:endParaRPr lang="zh-CN" altLang="en-US"/>
          </a:p>
        </p:txBody>
      </p:sp>
    </p:spTree>
    <p:extLst>
      <p:ext uri="{BB962C8B-B14F-4D97-AF65-F5344CB8AC3E}">
        <p14:creationId xmlns:p14="http://schemas.microsoft.com/office/powerpoint/2010/main" val="1558072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2" descr="http://www.whu.edu.cn/images/2017112901.jpg">
            <a:extLst>
              <a:ext uri="{FF2B5EF4-FFF2-40B4-BE49-F238E27FC236}">
                <a16:creationId xmlns:a16="http://schemas.microsoft.com/office/drawing/2014/main" id="{93BC3FE8-0076-41AC-83C1-2F0DC1DACFA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8347" r="19046" b="10785"/>
          <a:stretch/>
        </p:blipFill>
        <p:spPr bwMode="auto">
          <a:xfrm>
            <a:off x="-15551" y="2426807"/>
            <a:ext cx="12192000" cy="3644311"/>
          </a:xfrm>
          <a:prstGeom prst="roundRect">
            <a:avLst>
              <a:gd name="adj" fmla="val 3562"/>
            </a:avLst>
          </a:prstGeom>
          <a:noFill/>
          <a:extLst>
            <a:ext uri="{909E8E84-426E-40DD-AFC4-6F175D3DCCD1}">
              <a14:hiddenFill xmlns:a14="http://schemas.microsoft.com/office/drawing/2010/main">
                <a:solidFill>
                  <a:srgbClr val="FFFFFF"/>
                </a:solidFill>
              </a14:hiddenFill>
            </a:ext>
          </a:extLst>
        </p:spPr>
      </p:pic>
      <p:sp>
        <p:nvSpPr>
          <p:cNvPr id="33" name="矩形 32">
            <a:extLst>
              <a:ext uri="{FF2B5EF4-FFF2-40B4-BE49-F238E27FC236}">
                <a16:creationId xmlns:a16="http://schemas.microsoft.com/office/drawing/2014/main" id="{38EA77AB-6723-462E-A1D9-435FE11D6539}"/>
              </a:ext>
            </a:extLst>
          </p:cNvPr>
          <p:cNvSpPr/>
          <p:nvPr/>
        </p:nvSpPr>
        <p:spPr>
          <a:xfrm>
            <a:off x="-15551" y="2420751"/>
            <a:ext cx="12207550" cy="3644312"/>
          </a:xfrm>
          <a:prstGeom prst="rect">
            <a:avLst/>
          </a:prstGeom>
          <a:solidFill>
            <a:srgbClr val="006171">
              <a:alpha val="8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文本框 63">
            <a:extLst>
              <a:ext uri="{FF2B5EF4-FFF2-40B4-BE49-F238E27FC236}">
                <a16:creationId xmlns:a16="http://schemas.microsoft.com/office/drawing/2014/main" id="{617F49B5-C38C-4D09-87C3-B648E8D0386D}"/>
              </a:ext>
            </a:extLst>
          </p:cNvPr>
          <p:cNvSpPr txBox="1"/>
          <p:nvPr/>
        </p:nvSpPr>
        <p:spPr>
          <a:xfrm>
            <a:off x="9691178" y="6071118"/>
            <a:ext cx="2339092" cy="499624"/>
          </a:xfrm>
          <a:prstGeom prst="rect">
            <a:avLst/>
          </a:prstGeom>
          <a:noFill/>
        </p:spPr>
        <p:txBody>
          <a:bodyPr wrap="square" rtlCol="0">
            <a:spAutoFit/>
          </a:bodyPr>
          <a:lstStyle/>
          <a:p>
            <a:pPr>
              <a:lnSpc>
                <a:spcPct val="150000"/>
              </a:lnSpc>
            </a:pPr>
            <a:r>
              <a:rPr lang="en-US" altLang="zh-CN" sz="2000" b="1" spc="100" dirty="0">
                <a:solidFill>
                  <a:srgbClr val="00617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2022/11/14</a:t>
            </a:r>
            <a:endParaRPr lang="zh-CN" altLang="en-US" sz="2000" b="1" spc="100" dirty="0">
              <a:solidFill>
                <a:srgbClr val="00617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文本框 64">
            <a:extLst>
              <a:ext uri="{FF2B5EF4-FFF2-40B4-BE49-F238E27FC236}">
                <a16:creationId xmlns:a16="http://schemas.microsoft.com/office/drawing/2014/main" id="{89A65862-0ED1-4A13-9E8A-5B8AF1EB88B1}"/>
              </a:ext>
            </a:extLst>
          </p:cNvPr>
          <p:cNvSpPr txBox="1"/>
          <p:nvPr/>
        </p:nvSpPr>
        <p:spPr>
          <a:xfrm>
            <a:off x="317241" y="2601811"/>
            <a:ext cx="11557518" cy="900246"/>
          </a:xfrm>
          <a:prstGeom prst="rect">
            <a:avLst/>
          </a:prstGeom>
          <a:noFill/>
        </p:spPr>
        <p:txBody>
          <a:bodyPr wrap="square" rtlCol="0">
            <a:spAutoFit/>
          </a:bodyPr>
          <a:lstStyle/>
          <a:p>
            <a:pPr algn="ctr">
              <a:lnSpc>
                <a:spcPts val="7500"/>
              </a:lnSpc>
            </a:pPr>
            <a:r>
              <a:rPr lang="zh-CN" altLang="en-US" sz="4000" spc="3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字魂105号-简雅黑" panose="00000500000000000000" pitchFamily="2" charset="-122"/>
              </a:rPr>
              <a:t>基于格的两方协同签名</a:t>
            </a:r>
            <a:endParaRPr lang="zh-CN" altLang="en-US" sz="4800" spc="300" dirty="0">
              <a:solidFill>
                <a:schemeClr val="bg1"/>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sym typeface="字魂105号-简雅黑" panose="00000500000000000000" pitchFamily="2" charset="-122"/>
            </a:endParaRPr>
          </a:p>
        </p:txBody>
      </p:sp>
      <p:sp>
        <p:nvSpPr>
          <p:cNvPr id="66" name="文本框 65">
            <a:extLst>
              <a:ext uri="{FF2B5EF4-FFF2-40B4-BE49-F238E27FC236}">
                <a16:creationId xmlns:a16="http://schemas.microsoft.com/office/drawing/2014/main" id="{944935A7-AC3D-4EBF-989E-BD29D37F1123}"/>
              </a:ext>
            </a:extLst>
          </p:cNvPr>
          <p:cNvSpPr txBox="1"/>
          <p:nvPr/>
        </p:nvSpPr>
        <p:spPr>
          <a:xfrm>
            <a:off x="4500560" y="4156848"/>
            <a:ext cx="3484243" cy="1015663"/>
          </a:xfrm>
          <a:prstGeom prst="rect">
            <a:avLst/>
          </a:prstGeom>
          <a:noFill/>
        </p:spPr>
        <p:txBody>
          <a:bodyPr wrap="square" rtlCol="0">
            <a:spAutoFit/>
          </a:bodyPr>
          <a:lstStyle/>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报告人：文嘉明</a:t>
            </a:r>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endPar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a:p>
            <a:r>
              <a:rPr lang="zh-CN" altLang="en-US"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学号：</a:t>
            </a:r>
            <a:r>
              <a:rPr lang="en-US" altLang="zh-CN" sz="20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2022102210019</a:t>
            </a:r>
          </a:p>
        </p:txBody>
      </p:sp>
      <p:grpSp>
        <p:nvGrpSpPr>
          <p:cNvPr id="68" name="组合 67">
            <a:extLst>
              <a:ext uri="{FF2B5EF4-FFF2-40B4-BE49-F238E27FC236}">
                <a16:creationId xmlns:a16="http://schemas.microsoft.com/office/drawing/2014/main" id="{EC85180B-2FA3-4F36-B619-8D0A284EE42D}"/>
              </a:ext>
            </a:extLst>
          </p:cNvPr>
          <p:cNvGrpSpPr/>
          <p:nvPr/>
        </p:nvGrpSpPr>
        <p:grpSpPr>
          <a:xfrm>
            <a:off x="4912334" y="278590"/>
            <a:ext cx="2085625" cy="1928808"/>
            <a:chOff x="4912334" y="278590"/>
            <a:chExt cx="2085625" cy="1928808"/>
          </a:xfrm>
        </p:grpSpPr>
        <p:pic>
          <p:nvPicPr>
            <p:cNvPr id="69" name="图片 68">
              <a:extLst>
                <a:ext uri="{FF2B5EF4-FFF2-40B4-BE49-F238E27FC236}">
                  <a16:creationId xmlns:a16="http://schemas.microsoft.com/office/drawing/2014/main" id="{3E38CAD8-5B39-4A52-A090-DE3CC855B923}"/>
                </a:ext>
              </a:extLst>
            </p:cNvPr>
            <p:cNvPicPr>
              <a:picLocks noChangeAspect="1"/>
            </p:cNvPicPr>
            <p:nvPr/>
          </p:nvPicPr>
          <p:blipFill>
            <a:blip r:embed="rId4"/>
            <a:stretch>
              <a:fillRect/>
            </a:stretch>
          </p:blipFill>
          <p:spPr>
            <a:xfrm>
              <a:off x="5385886" y="278590"/>
              <a:ext cx="1269951" cy="1193754"/>
            </a:xfrm>
            <a:prstGeom prst="rect">
              <a:avLst/>
            </a:prstGeom>
          </p:spPr>
        </p:pic>
        <p:pic>
          <p:nvPicPr>
            <p:cNvPr id="70" name="图片 69">
              <a:extLst>
                <a:ext uri="{FF2B5EF4-FFF2-40B4-BE49-F238E27FC236}">
                  <a16:creationId xmlns:a16="http://schemas.microsoft.com/office/drawing/2014/main" id="{265732F7-7D64-405F-86C6-5490B2046EA1}"/>
                </a:ext>
              </a:extLst>
            </p:cNvPr>
            <p:cNvPicPr>
              <a:picLocks noChangeAspect="1"/>
            </p:cNvPicPr>
            <p:nvPr/>
          </p:nvPicPr>
          <p:blipFill>
            <a:blip r:embed="rId5"/>
            <a:stretch>
              <a:fillRect/>
            </a:stretch>
          </p:blipFill>
          <p:spPr>
            <a:xfrm>
              <a:off x="4912334" y="1575329"/>
              <a:ext cx="2085625" cy="632069"/>
            </a:xfrm>
            <a:prstGeom prst="rect">
              <a:avLst/>
            </a:prstGeom>
          </p:spPr>
        </p:pic>
      </p:grpSp>
    </p:spTree>
    <p:extLst>
      <p:ext uri="{BB962C8B-B14F-4D97-AF65-F5344CB8AC3E}">
        <p14:creationId xmlns:p14="http://schemas.microsoft.com/office/powerpoint/2010/main" val="2120818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密钥生成算法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534466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算法一样，用户</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=1,2)</m:t>
                    </m:r>
                  </m:oMath>
                </a14:m>
                <a:r>
                  <a:rPr lang="zh-CN" altLang="en-US" sz="2000" dirty="0">
                    <a:latin typeface="微软雅黑" panose="020B0503020204020204" pitchFamily="34" charset="-122"/>
                    <a:ea typeface="微软雅黑" panose="020B0503020204020204" pitchFamily="34" charset="-122"/>
                  </a:rPr>
                  <a:t>在选取随机的矩阵</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𝑖</m:t>
                        </m:r>
                      </m:sub>
                    </m:sSub>
                  </m:oMath>
                </a14:m>
                <a:r>
                  <a:rPr lang="zh-CN" altLang="en-US" sz="2000" dirty="0">
                    <a:latin typeface="微软雅黑" panose="020B0503020204020204" pitchFamily="34" charset="-122"/>
                    <a:ea typeface="微软雅黑" panose="020B0503020204020204" pitchFamily="34" charset="-122"/>
                  </a:rPr>
                  <a:t>时，可以直接使用</a:t>
                </a:r>
                <a:r>
                  <a:rPr lang="en-US" altLang="zh-CN" sz="2000" dirty="0">
                    <a:latin typeface="微软雅黑" panose="020B0503020204020204" pitchFamily="34" charset="-122"/>
                    <a:ea typeface="微软雅黑" panose="020B0503020204020204" pitchFamily="34" charset="-122"/>
                  </a:rPr>
                  <a:t>256 bits</a:t>
                </a:r>
                <a:r>
                  <a:rPr lang="zh-CN" altLang="en-US" sz="2000" dirty="0">
                    <a:latin typeface="微软雅黑" panose="020B0503020204020204" pitchFamily="34" charset="-122"/>
                    <a:ea typeface="微软雅黑" panose="020B0503020204020204" pitchFamily="34" charset="-122"/>
                  </a:rPr>
                  <a:t>的种子</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随机选取</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𝑙</m:t>
                        </m:r>
                      </m:sup>
                    </m:sSubSup>
                  </m:oMath>
                </a14:m>
                <a:r>
                  <a:rPr lang="zh-CN" altLang="en-US" sz="2000" dirty="0">
                    <a:latin typeface="微软雅黑" panose="020B0503020204020204" pitchFamily="34" charset="-122"/>
                    <a:ea typeface="微软雅黑" panose="020B0503020204020204" pitchFamily="34" charset="-122"/>
                  </a:rPr>
                  <a:t>并计算得到哈希值</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1</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后，验证</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1</m:t>
                        </m:r>
                      </m:sub>
                    </m:sSub>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e>
                    </m:d>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，若不成立则中止，否则计算公共矩阵</a:t>
                </a:r>
                <a14:m>
                  <m:oMath xmlns:m="http://schemas.openxmlformats.org/officeDocument/2006/math">
                    <m:acc>
                      <m:accPr>
                        <m:chr m:val="̅"/>
                        <m:ctrlPr>
                          <a:rPr lang="en-US" altLang="zh-CN" sz="2000" b="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𝐴</m:t>
                        </m:r>
                      </m:e>
                    </m:acc>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𝐴</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𝐼</m:t>
                        </m:r>
                      </m:e>
                      <m:sub>
                        <m:r>
                          <a:rPr lang="en-US" altLang="zh-CN" sz="2000" b="0" i="1" dirty="0" smtClean="0">
                            <a:latin typeface="Cambria Math" panose="02040503050406030204" pitchFamily="18" charset="0"/>
                            <a:ea typeface="微软雅黑" panose="020B0503020204020204" pitchFamily="34" charset="-122"/>
                          </a:rPr>
                          <m:t>𝑘</m:t>
                        </m:r>
                      </m:sub>
                    </m:sSub>
                    <m:r>
                      <a:rPr lang="en-US" altLang="zh-CN" sz="2000" b="0" i="1" dirty="0"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随机选取</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1,1</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𝜂</m:t>
                        </m:r>
                      </m:sub>
                      <m:sup>
                        <m:r>
                          <a:rPr lang="en-US" altLang="zh-CN" sz="2000" b="0" i="1" smtClean="0">
                            <a:latin typeface="Cambria Math" panose="02040503050406030204" pitchFamily="18" charset="0"/>
                            <a:ea typeface="微软雅黑" panose="020B0503020204020204" pitchFamily="34" charset="-122"/>
                          </a:rPr>
                          <m:t>𝑙</m:t>
                        </m:r>
                      </m:sup>
                    </m:sSubSup>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1,2</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𝜂</m:t>
                            </m:r>
                          </m:e>
                          <m:sup>
                            <m:r>
                              <a:rPr lang="en-US" altLang="zh-CN" sz="2000" b="0" i="1" smtClean="0">
                                <a:latin typeface="Cambria Math" panose="02040503050406030204" pitchFamily="18" charset="0"/>
                                <a:ea typeface="微软雅黑" panose="020B0503020204020204" pitchFamily="34" charset="-122"/>
                              </a:rPr>
                              <m:t>′</m:t>
                            </m:r>
                          </m:sup>
                        </m:sSup>
                      </m:sub>
                      <m:sup>
                        <m:r>
                          <a:rPr lang="en-US" altLang="zh-CN" sz="2000" b="0" i="1" smtClean="0">
                            <a:latin typeface="Cambria Math" panose="02040503050406030204" pitchFamily="18" charset="0"/>
                            <a:ea typeface="微软雅黑" panose="020B0503020204020204" pitchFamily="34" charset="-122"/>
                          </a:rPr>
                          <m:t>𝑘</m:t>
                        </m:r>
                      </m:sup>
                    </m:sSubSup>
                  </m:oMath>
                </a14:m>
                <a:r>
                  <a:rPr lang="zh-CN" altLang="en-US" sz="2000" dirty="0">
                    <a:latin typeface="微软雅黑" panose="020B0503020204020204" pitchFamily="34" charset="-122"/>
                    <a:ea typeface="微软雅黑" panose="020B0503020204020204" pitchFamily="34" charset="-122"/>
                  </a:rPr>
                  <a:t>，并计算得到</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acc>
                      <m:accPr>
                        <m:chr m:val="̅"/>
                        <m:ctrlPr>
                          <a:rPr lang="en-US" altLang="zh-CN" sz="2000" b="0" i="1" smtClean="0">
                            <a:latin typeface="Cambria Math" panose="02040503050406030204" pitchFamily="18" charset="0"/>
                            <a:ea typeface="微软雅黑" panose="020B0503020204020204" pitchFamily="34" charset="-122"/>
                          </a:rPr>
                        </m:ctrlPr>
                      </m:accPr>
                      <m:e>
                        <m:r>
                          <a:rPr lang="en-US" altLang="zh-CN" sz="2000" b="0" i="1" smtClean="0">
                            <a:latin typeface="Cambria Math" panose="02040503050406030204" pitchFamily="18" charset="0"/>
                            <a:ea typeface="微软雅黑" panose="020B0503020204020204" pitchFamily="34" charset="-122"/>
                          </a:rPr>
                          <m:t>𝐴</m:t>
                        </m:r>
                      </m:e>
                    </m:acc>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1,2</m:t>
                        </m:r>
                      </m:sub>
                    </m:sSub>
                  </m:oMath>
                </a14:m>
                <a:r>
                  <a:rPr lang="zh-CN" altLang="en-US" sz="2000" dirty="0">
                    <a:latin typeface="微软雅黑" panose="020B0503020204020204" pitchFamily="34" charset="-122"/>
                    <a:ea typeface="微软雅黑" panose="020B0503020204020204" pitchFamily="34" charset="-122"/>
                  </a:rPr>
                  <a:t> 以及</a:t>
                </a:r>
                <a:r>
                  <a:rPr lang="en-US" altLang="zh-CN" sz="2000" dirty="0">
                    <a:latin typeface="微软雅黑" panose="020B0503020204020204" pitchFamily="34" charset="-122"/>
                    <a:ea typeface="微软雅黑" panose="020B0503020204020204" pitchFamily="34" charset="-122"/>
                  </a:rPr>
                  <a:t>Hash</a:t>
                </a:r>
                <a:r>
                  <a:rPr lang="zh-CN" altLang="en-US" sz="2000" dirty="0">
                    <a:latin typeface="微软雅黑" panose="020B0503020204020204" pitchFamily="34" charset="-122"/>
                    <a:ea typeface="微软雅黑" panose="020B0503020204020204" pitchFamily="34" charset="-122"/>
                  </a:rPr>
                  <a:t>值</a:t>
                </a:r>
                <a14:m>
                  <m:oMath xmlns:m="http://schemas.openxmlformats.org/officeDocument/2006/math">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 </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将</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1</m:t>
                        </m:r>
                      </m:sub>
                      <m:sup>
                        <m:r>
                          <a:rPr lang="en-US" altLang="zh-CN" sz="2000" i="1">
                            <a:latin typeface="Cambria Math" panose="02040503050406030204" pitchFamily="18" charset="0"/>
                            <a:ea typeface="微软雅黑" panose="020B0503020204020204" pitchFamily="34" charset="-122"/>
                          </a:rPr>
                          <m:t>′</m:t>
                        </m:r>
                      </m:sup>
                    </m:sSubSup>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a:t>
                </a:r>
                <a:r>
                  <a:rPr lang="en-US" altLang="zh-CN" sz="2000" dirty="0">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也进行同样的操作，将</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b="0" i="1" smtClean="0">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oMath>
                </a14:m>
                <a:r>
                  <a:rPr lang="zh-CN" altLang="en-US" sz="2000" dirty="0">
                    <a:latin typeface="微软雅黑" panose="020B0503020204020204" pitchFamily="34" charset="-122"/>
                    <a:ea typeface="微软雅黑" panose="020B0503020204020204" pitchFamily="34" charset="-122"/>
                  </a:rPr>
                  <a:t>后，将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也进行同样的操作，将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发送给</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1</m:t>
                        </m:r>
                      </m:sub>
                    </m:sSub>
                  </m:oMath>
                </a14:m>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1</m:t>
                        </m:r>
                      </m:sub>
                    </m:sSub>
                  </m:oMath>
                </a14:m>
                <a:r>
                  <a:rPr lang="zh-CN" altLang="en-US" sz="2000" dirty="0">
                    <a:latin typeface="微软雅黑" panose="020B0503020204020204" pitchFamily="34" charset="-122"/>
                    <a:ea typeface="微软雅黑" panose="020B0503020204020204" pitchFamily="34" charset="-122"/>
                  </a:rPr>
                  <a:t>收到</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𝑃</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发送的</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后，验证</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𝐻</m:t>
                        </m:r>
                      </m:e>
                      <m:sub>
                        <m:r>
                          <a:rPr lang="en-US" altLang="zh-CN" sz="2000" i="1">
                            <a:latin typeface="Cambria Math" panose="02040503050406030204" pitchFamily="18" charset="0"/>
                            <a:ea typeface="微软雅黑" panose="020B0503020204020204" pitchFamily="34" charset="-122"/>
                          </a:rPr>
                          <m:t>2</m:t>
                        </m:r>
                      </m:sub>
                    </m:sSub>
                    <m:d>
                      <m:dPr>
                        <m:ctrlPr>
                          <a:rPr lang="en-US" altLang="zh-CN" sz="2000" i="1">
                            <a:latin typeface="Cambria Math" panose="02040503050406030204" pitchFamily="18" charset="0"/>
                            <a:ea typeface="微软雅黑" panose="020B0503020204020204" pitchFamily="34" charset="-122"/>
                          </a:rPr>
                        </m:ctrlPr>
                      </m:dPr>
                      <m:e>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e>
                    </m:d>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i="1">
                            <a:latin typeface="Cambria Math" panose="02040503050406030204" pitchFamily="18" charset="0"/>
                            <a:ea typeface="微软雅黑" panose="020B0503020204020204" pitchFamily="34" charset="-122"/>
                          </a:rPr>
                        </m:ctrlPr>
                      </m:sSubSupPr>
                      <m:e>
                        <m:r>
                          <a:rPr lang="en-US" altLang="zh-CN" sz="2000" i="1">
                            <a:latin typeface="Cambria Math" panose="02040503050406030204" pitchFamily="18" charset="0"/>
                            <a:ea typeface="微软雅黑" panose="020B0503020204020204" pitchFamily="34" charset="-122"/>
                          </a:rPr>
                          <m:t>𝑔</m:t>
                        </m:r>
                      </m:e>
                      <m:sub>
                        <m:r>
                          <a:rPr lang="en-US" altLang="zh-CN" sz="2000" i="1">
                            <a:latin typeface="Cambria Math" panose="02040503050406030204" pitchFamily="18" charset="0"/>
                            <a:ea typeface="微软雅黑" panose="020B0503020204020204" pitchFamily="34" charset="-122"/>
                          </a:rPr>
                          <m:t>2</m:t>
                        </m:r>
                      </m:sub>
                      <m:sup>
                        <m:r>
                          <a:rPr lang="en-US" altLang="zh-CN" sz="2000" i="1">
                            <a:latin typeface="Cambria Math" panose="02040503050406030204" pitchFamily="18" charset="0"/>
                            <a:ea typeface="微软雅黑" panose="020B0503020204020204" pitchFamily="34" charset="-122"/>
                          </a:rPr>
                          <m:t>′</m:t>
                        </m:r>
                      </m:sup>
                    </m:sSubSup>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若不成立则中止，否则计算</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𝑡</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𝑡</m:t>
                        </m:r>
                      </m:e>
                      <m:sub>
                        <m:r>
                          <a:rPr lang="en-US" altLang="zh-CN" sz="2000" b="0" i="1" dirty="0" smtClean="0">
                            <a:latin typeface="Cambria Math" panose="02040503050406030204" pitchFamily="18" charset="0"/>
                            <a:ea typeface="微软雅黑" panose="020B0503020204020204" pitchFamily="34" charset="-122"/>
                          </a:rPr>
                          <m:t>1</m:t>
                        </m:r>
                      </m:sub>
                    </m:sSub>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oMath>
                </a14:m>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如果上述过程都没有中止，则可以得到</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𝑃</m:t>
                        </m:r>
                      </m:e>
                      <m:sub>
                        <m:r>
                          <a:rPr lang="en-US" altLang="zh-CN" sz="2000" b="0" i="1" smtClean="0">
                            <a:latin typeface="Cambria Math" panose="02040503050406030204" pitchFamily="18" charset="0"/>
                            <a:ea typeface="微软雅黑" panose="020B0503020204020204" pitchFamily="34" charset="-122"/>
                          </a:rPr>
                          <m:t>𝑖</m:t>
                        </m:r>
                      </m:sub>
                    </m:sSub>
                  </m:oMath>
                </a14:m>
                <a:r>
                  <a:rPr lang="zh-CN" altLang="en-US" sz="2000" dirty="0">
                    <a:latin typeface="微软雅黑" panose="020B0503020204020204" pitchFamily="34" charset="-122"/>
                    <a:ea typeface="微软雅黑" panose="020B0503020204020204" pitchFamily="34" charset="-122"/>
                  </a:rPr>
                  <a:t>的私钥为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𝑠</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𝑖</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𝑠</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𝑘</m:t>
                        </m:r>
                      </m:e>
                      <m:sub>
                        <m:r>
                          <a:rPr lang="en-US" altLang="zh-CN" sz="2000" b="0" i="1" smtClean="0">
                            <a:latin typeface="Cambria Math" panose="02040503050406030204" pitchFamily="18" charset="0"/>
                            <a:ea typeface="微软雅黑" panose="020B0503020204020204" pitchFamily="34" charset="-122"/>
                          </a:rPr>
                          <m:t>𝑖</m:t>
                        </m:r>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 </m:t>
                    </m:r>
                  </m:oMath>
                </a14:m>
                <a:r>
                  <a:rPr lang="zh-CN" altLang="en-US" sz="2000" dirty="0">
                    <a:latin typeface="微软雅黑" panose="020B0503020204020204" pitchFamily="34" charset="-122"/>
                    <a:ea typeface="微软雅黑" panose="020B0503020204020204" pitchFamily="34" charset="-122"/>
                  </a:rPr>
                  <a:t>，公钥为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𝑝𝑘</m:t>
                    </m:r>
                    <m:r>
                      <a:rPr lang="en-US" altLang="zh-CN" sz="2000" i="1">
                        <a:latin typeface="Cambria Math" panose="02040503050406030204" pitchFamily="18" charset="0"/>
                        <a:ea typeface="微软雅黑" panose="020B0503020204020204" pitchFamily="34" charset="-122"/>
                      </a:rPr>
                      <m:t>=</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𝐴</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𝑡</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5344668"/>
              </a:xfrm>
              <a:prstGeom prst="rect">
                <a:avLst/>
              </a:prstGeom>
              <a:blipFill>
                <a:blip r:embed="rId4"/>
                <a:stretch>
                  <a:fillRect l="-534" r="-588" b="-798"/>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cxnSp>
        <p:nvCxnSpPr>
          <p:cNvPr id="3" name="直接连接符 2">
            <a:extLst>
              <a:ext uri="{FF2B5EF4-FFF2-40B4-BE49-F238E27FC236}">
                <a16:creationId xmlns:a16="http://schemas.microsoft.com/office/drawing/2014/main" id="{31FDDF56-DBD4-49F0-9F1A-982537069E59}"/>
              </a:ext>
            </a:extLst>
          </p:cNvPr>
          <p:cNvCxnSpPr>
            <a:cxnSpLocks/>
          </p:cNvCxnSpPr>
          <p:nvPr/>
        </p:nvCxnSpPr>
        <p:spPr>
          <a:xfrm>
            <a:off x="115261" y="4341479"/>
            <a:ext cx="11910252" cy="0"/>
          </a:xfrm>
          <a:prstGeom prst="line">
            <a:avLst/>
          </a:prstGeom>
          <a:ln w="19050">
            <a:solidFill>
              <a:srgbClr val="FF0000"/>
            </a:solidFill>
            <a:prstDash val="lg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238917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05387" y="431622"/>
            <a:ext cx="618131" cy="392305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12" y="618126"/>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449232" y="1134146"/>
            <a:ext cx="618131" cy="1569660"/>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3" name="图片 2">
            <a:extLst>
              <a:ext uri="{FF2B5EF4-FFF2-40B4-BE49-F238E27FC236}">
                <a16:creationId xmlns:a16="http://schemas.microsoft.com/office/drawing/2014/main" id="{E322C556-0423-49EA-BF42-75FC3D6C496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33143" y="215812"/>
            <a:ext cx="11158857" cy="6338747"/>
          </a:xfrm>
          <a:prstGeom prst="rect">
            <a:avLst/>
          </a:prstGeom>
        </p:spPr>
      </p:pic>
    </p:spTree>
    <p:extLst>
      <p:ext uri="{BB962C8B-B14F-4D97-AF65-F5344CB8AC3E}">
        <p14:creationId xmlns:p14="http://schemas.microsoft.com/office/powerpoint/2010/main" val="26492525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05387" y="431622"/>
            <a:ext cx="618131" cy="3923054"/>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5012" y="618126"/>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449232" y="1134146"/>
            <a:ext cx="618131" cy="1569660"/>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文本框 33">
            <a:extLst>
              <a:ext uri="{FF2B5EF4-FFF2-40B4-BE49-F238E27FC236}">
                <a16:creationId xmlns:a16="http://schemas.microsoft.com/office/drawing/2014/main" id="{96787020-EF62-4730-96F4-58F0CEA387D5}"/>
              </a:ext>
            </a:extLst>
          </p:cNvPr>
          <p:cNvSpPr txBox="1"/>
          <p:nvPr/>
        </p:nvSpPr>
        <p:spPr>
          <a:xfrm>
            <a:off x="5041282" y="-64212"/>
            <a:ext cx="6104238" cy="369332"/>
          </a:xfrm>
          <a:prstGeom prst="rect">
            <a:avLst/>
          </a:prstGeom>
          <a:noFill/>
        </p:spPr>
        <p:txBody>
          <a:bodyPr wrap="square">
            <a:spAutoFit/>
          </a:bodyPr>
          <a:lstStyle/>
          <a:p>
            <a:endParaRPr lang="zh-CN" altLang="en-US" dirty="0"/>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6" name="图片 5">
            <a:extLst>
              <a:ext uri="{FF2B5EF4-FFF2-40B4-BE49-F238E27FC236}">
                <a16:creationId xmlns:a16="http://schemas.microsoft.com/office/drawing/2014/main" id="{FEB5BFD3-8520-45E1-807D-4218188B78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76988" y="0"/>
            <a:ext cx="10112377" cy="6880587"/>
          </a:xfrm>
          <a:prstGeom prst="rect">
            <a:avLst/>
          </a:prstGeom>
        </p:spPr>
      </p:pic>
    </p:spTree>
    <p:extLst>
      <p:ext uri="{BB962C8B-B14F-4D97-AF65-F5344CB8AC3E}">
        <p14:creationId xmlns:p14="http://schemas.microsoft.com/office/powerpoint/2010/main" val="20639439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验证算法</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3979423"/>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收到消息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𝜇</m:t>
                    </m:r>
                  </m:oMath>
                </a14:m>
                <a:r>
                  <a:rPr lang="zh-CN" altLang="en-US" sz="2000" dirty="0">
                    <a:latin typeface="微软雅黑" panose="020B0503020204020204" pitchFamily="34" charset="-122"/>
                    <a:ea typeface="微软雅黑" panose="020B0503020204020204" pitchFamily="34" charset="-122"/>
                  </a:rPr>
                  <a:t> 对应的签名</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𝜎</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h</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 以及用来计算承诺值的</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，如下验证：</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&lt;2</m:t>
                    </m:r>
                    <m:r>
                      <m:rPr>
                        <m:sty m:val="p"/>
                      </m:rPr>
                      <a:rPr lang="en-US" altLang="zh-CN" sz="2000" b="0" i="1" smtClean="0">
                        <a:latin typeface="Cambria Math" panose="02040503050406030204" pitchFamily="18" charset="0"/>
                        <a:ea typeface="微软雅黑" panose="020B0503020204020204" pitchFamily="34" charset="-122"/>
                      </a:rPr>
                      <m:t>γ</m:t>
                    </m:r>
                    <m:r>
                      <a:rPr lang="en-US" altLang="zh-CN" sz="2000" b="0" i="1" smtClean="0">
                        <a:latin typeface="Cambria Math" panose="02040503050406030204" pitchFamily="18" charset="0"/>
                        <a:ea typeface="微软雅黑" panose="020B0503020204020204" pitchFamily="34" charset="-122"/>
                      </a:rPr>
                      <m:t>−2</m:t>
                    </m:r>
                    <m:r>
                      <a:rPr lang="en-US" altLang="zh-CN" sz="2000" b="0" i="1" smtClean="0">
                        <a:latin typeface="Cambria Math" panose="02040503050406030204" pitchFamily="18" charset="0"/>
                        <a:ea typeface="微软雅黑" panose="020B0503020204020204" pitchFamily="34" charset="-122"/>
                      </a:rPr>
                      <m:t>𝛽</m:t>
                    </m:r>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b="0" dirty="0">
                    <a:latin typeface="微软雅黑" panose="020B0503020204020204" pitchFamily="34" charset="-122"/>
                    <a:ea typeface="微软雅黑" panose="020B0503020204020204" pitchFamily="34" charset="-122"/>
                  </a:rPr>
                  <a:t>用公钥</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𝑝𝑘</m:t>
                    </m:r>
                    <m:r>
                      <a:rPr lang="en-US" altLang="zh-CN" sz="2000" i="1">
                        <a:latin typeface="Cambria Math" panose="02040503050406030204" pitchFamily="18" charset="0"/>
                        <a:ea typeface="微软雅黑" panose="020B0503020204020204" pitchFamily="34" charset="-122"/>
                      </a:rPr>
                      <m:t>=</m:t>
                    </m:r>
                    <m:d>
                      <m:dPr>
                        <m:ctrlPr>
                          <a:rPr lang="en-US" altLang="zh-CN" sz="2000" i="1">
                            <a:latin typeface="Cambria Math" panose="02040503050406030204" pitchFamily="18" charset="0"/>
                            <a:ea typeface="微软雅黑" panose="020B0503020204020204" pitchFamily="34" charset="-122"/>
                          </a:rPr>
                        </m:ctrlPr>
                      </m:dPr>
                      <m:e>
                        <m:r>
                          <a:rPr lang="en-US" altLang="zh-CN" sz="2000" i="1">
                            <a:latin typeface="Cambria Math" panose="02040503050406030204" pitchFamily="18" charset="0"/>
                            <a:ea typeface="微软雅黑" panose="020B0503020204020204" pitchFamily="34" charset="-122"/>
                          </a:rPr>
                          <m:t>𝐴</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𝑡</m:t>
                        </m:r>
                      </m:e>
                    </m:d>
                  </m:oMath>
                </a14:m>
                <a:r>
                  <a:rPr lang="zh-CN" altLang="en-US" sz="2000" b="0" dirty="0">
                    <a:latin typeface="微软雅黑" panose="020B0503020204020204" pitchFamily="34" charset="-122"/>
                    <a:ea typeface="微软雅黑" panose="020B0503020204020204" pitchFamily="34" charset="-122"/>
                  </a:rPr>
                  <a:t>和</a:t>
                </a:r>
                <a:r>
                  <a:rPr lang="zh-CN" altLang="en-US" sz="2000" dirty="0">
                    <a:latin typeface="微软雅黑" panose="020B0503020204020204" pitchFamily="34" charset="-122"/>
                    <a:ea typeface="微软雅黑" panose="020B0503020204020204" pitchFamily="34" charset="-122"/>
                  </a:rPr>
                  <a:t>消息 </a:t>
                </a:r>
                <a14:m>
                  <m:oMath xmlns:m="http://schemas.openxmlformats.org/officeDocument/2006/math">
                    <m:r>
                      <a:rPr lang="en-US" altLang="zh-CN" sz="2000" i="1">
                        <a:latin typeface="Cambria Math" panose="02040503050406030204" pitchFamily="18" charset="0"/>
                        <a:ea typeface="微软雅黑" panose="020B0503020204020204" pitchFamily="34" charset="-122"/>
                      </a:rPr>
                      <m:t>𝜇</m:t>
                    </m:r>
                  </m:oMath>
                </a14:m>
                <a:r>
                  <a:rPr lang="zh-CN" altLang="en-US" sz="2000" b="0" dirty="0">
                    <a:latin typeface="微软雅黑" panose="020B0503020204020204" pitchFamily="34" charset="-122"/>
                    <a:ea typeface="微软雅黑" panose="020B0503020204020204" pitchFamily="34" charset="-122"/>
                  </a:rPr>
                  <a:t> 计算消息对应的承诺密钥</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𝜇</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𝑝𝑘</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b="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𝑤</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𝑐𝑡</m:t>
                    </m:r>
                  </m:oMath>
                </a14:m>
                <a:r>
                  <a:rPr lang="zh-CN" altLang="en-US" sz="2000" b="0" dirty="0">
                    <a:latin typeface="微软雅黑" panose="020B0503020204020204" pitchFamily="34" charset="-122"/>
                    <a:ea typeface="微软雅黑" panose="020B0503020204020204" pitchFamily="34" charset="-122"/>
                  </a:rPr>
                  <a:t>，从而得到高位比特</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𝑤</m:t>
                        </m:r>
                      </m:e>
                      <m:sub>
                        <m:r>
                          <a:rPr lang="en-US" altLang="zh-CN" sz="2000" b="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𝐻𝑖𝑔h𝐵𝑖𝑡</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𝑠</m:t>
                        </m:r>
                      </m:e>
                      <m:sub>
                        <m:r>
                          <a:rPr lang="en-US" altLang="zh-CN" sz="2000" b="0" i="1" smtClean="0">
                            <a:latin typeface="Cambria Math" panose="02040503050406030204" pitchFamily="18" charset="0"/>
                            <a:ea typeface="微软雅黑" panose="020B0503020204020204" pitchFamily="34" charset="-122"/>
                          </a:rPr>
                          <m:t>𝑞</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𝐴𝑧</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𝑐𝑡</m:t>
                    </m:r>
                    <m:r>
                      <a:rPr lang="en-US" altLang="zh-CN" sz="2000" b="0" i="1" smtClean="0">
                        <a:latin typeface="Cambria Math" panose="02040503050406030204" pitchFamily="18" charset="0"/>
                        <a:ea typeface="微软雅黑" panose="020B0503020204020204" pitchFamily="34" charset="-122"/>
                      </a:rPr>
                      <m:t>,4</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b="0" i="1" smtClean="0">
                            <a:latin typeface="Cambria Math" panose="02040503050406030204" pitchFamily="18" charset="0"/>
                            <a:ea typeface="微软雅黑" panose="020B0503020204020204" pitchFamily="34" charset="-122"/>
                          </a:rPr>
                          <m:t>𝛾</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b="0" i="1" smtClean="0">
                        <a:latin typeface="Cambria Math" panose="02040503050406030204" pitchFamily="18" charset="0"/>
                        <a:ea typeface="微软雅黑" panose="020B0503020204020204" pitchFamily="34" charset="-122"/>
                      </a:rPr>
                      <m:t>)</m:t>
                    </m:r>
                  </m:oMath>
                </a14:m>
                <a:r>
                  <a:rPr lang="zh-CN" altLang="en-US" sz="2000" b="0" dirty="0">
                    <a:latin typeface="微软雅黑" panose="020B0503020204020204" pitchFamily="34" charset="-122"/>
                    <a:ea typeface="微软雅黑" panose="020B0503020204020204" pitchFamily="34" charset="-122"/>
                  </a:rPr>
                  <a:t>和</a:t>
                </a:r>
                <a14:m>
                  <m:oMath xmlns:m="http://schemas.openxmlformats.org/officeDocument/2006/math">
                    <m:acc>
                      <m:accPr>
                        <m:chr m:val="̃"/>
                        <m:ctrlPr>
                          <a:rPr lang="en-US" altLang="zh-CN" sz="2000" b="0" i="1" dirty="0" smtClean="0">
                            <a:latin typeface="Cambria Math" panose="02040503050406030204" pitchFamily="18" charset="0"/>
                            <a:ea typeface="微软雅黑" panose="020B0503020204020204" pitchFamily="34" charset="-122"/>
                          </a:rPr>
                        </m:ctrlPr>
                      </m:accPr>
                      <m:e>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𝑤</m:t>
                            </m:r>
                          </m:e>
                          <m:sub>
                            <m:r>
                              <a:rPr lang="en-US" altLang="zh-CN" sz="2000" b="0" i="1" dirty="0" smtClean="0">
                                <a:latin typeface="Cambria Math" panose="02040503050406030204" pitchFamily="18" charset="0"/>
                                <a:ea typeface="微软雅黑" panose="020B0503020204020204" pitchFamily="34" charset="-122"/>
                              </a:rPr>
                              <m:t>𝐻</m:t>
                            </m:r>
                          </m:sub>
                        </m:sSub>
                      </m:e>
                    </m:acc>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𝑤</m:t>
                        </m:r>
                      </m:e>
                      <m:sub>
                        <m:r>
                          <a:rPr lang="en-US" altLang="zh-CN" sz="2000" b="0" i="1" dirty="0" smtClean="0">
                            <a:latin typeface="Cambria Math" panose="02040503050406030204" pitchFamily="18" charset="0"/>
                            <a:ea typeface="微软雅黑" panose="020B0503020204020204" pitchFamily="34" charset="-122"/>
                          </a:rPr>
                          <m:t>𝐻</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h</m:t>
                    </m:r>
                    <m:r>
                      <a:rPr lang="en-US" altLang="zh-CN" sz="2000" b="0" i="1" dirty="0" smtClean="0">
                        <a:latin typeface="Cambria Math" panose="02040503050406030204" pitchFamily="18" charset="0"/>
                        <a:ea typeface="微软雅黑" panose="020B0503020204020204" pitchFamily="34" charset="-122"/>
                      </a:rPr>
                      <m:t> </m:t>
                    </m:r>
                    <m:r>
                      <a:rPr lang="en-US" altLang="zh-CN" sz="2000" b="0" i="1" dirty="0" smtClean="0">
                        <a:latin typeface="Cambria Math" panose="02040503050406030204" pitchFamily="18" charset="0"/>
                        <a:ea typeface="微软雅黑" panose="020B0503020204020204" pitchFamily="34" charset="-122"/>
                      </a:rPr>
                      <m:t>𝑚𝑜𝑑</m:t>
                    </m:r>
                    <m:r>
                      <a:rPr lang="en-US" altLang="zh-CN" sz="2000" b="0" i="1" dirty="0" smtClean="0">
                        <a:latin typeface="Cambria Math" panose="02040503050406030204" pitchFamily="18" charset="0"/>
                        <a:ea typeface="微软雅黑" panose="020B0503020204020204" pitchFamily="34" charset="-122"/>
                      </a:rPr>
                      <m:t> </m:t>
                    </m:r>
                    <m:f>
                      <m:fPr>
                        <m:ctrlPr>
                          <a:rPr lang="en-US" altLang="zh-CN" sz="2000" b="0" i="1" dirty="0" smtClean="0">
                            <a:latin typeface="Cambria Math" panose="02040503050406030204" pitchFamily="18" charset="0"/>
                            <a:ea typeface="微软雅黑" panose="020B0503020204020204" pitchFamily="34" charset="-122"/>
                          </a:rPr>
                        </m:ctrlPr>
                      </m:fPr>
                      <m:num>
                        <m:r>
                          <a:rPr lang="en-US" altLang="zh-CN" sz="2000" b="0" i="1" dirty="0" smtClean="0">
                            <a:latin typeface="Cambria Math" panose="02040503050406030204" pitchFamily="18" charset="0"/>
                            <a:ea typeface="微软雅黑" panose="020B0503020204020204" pitchFamily="34" charset="-122"/>
                          </a:rPr>
                          <m:t>𝑞</m:t>
                        </m:r>
                        <m:r>
                          <a:rPr lang="en-US" altLang="zh-CN" sz="2000" b="0" i="1" dirty="0" smtClean="0">
                            <a:latin typeface="Cambria Math" panose="02040503050406030204" pitchFamily="18" charset="0"/>
                            <a:ea typeface="微软雅黑" panose="020B0503020204020204" pitchFamily="34" charset="-122"/>
                          </a:rPr>
                          <m:t>−1</m:t>
                        </m:r>
                      </m:num>
                      <m:den>
                        <m:r>
                          <a:rPr lang="en-US" altLang="zh-CN" sz="2000" b="0" i="1" dirty="0" smtClean="0">
                            <a:latin typeface="Cambria Math" panose="02040503050406030204" pitchFamily="18" charset="0"/>
                            <a:ea typeface="微软雅黑" panose="020B0503020204020204" pitchFamily="34" charset="-122"/>
                          </a:rPr>
                          <m:t>2</m:t>
                        </m:r>
                        <m:sSup>
                          <m:sSupPr>
                            <m:ctrlPr>
                              <a:rPr lang="en-US" altLang="zh-CN" sz="2000" b="0" i="1" dirty="0" smtClean="0">
                                <a:latin typeface="Cambria Math" panose="02040503050406030204" pitchFamily="18" charset="0"/>
                                <a:ea typeface="微软雅黑" panose="020B0503020204020204" pitchFamily="34" charset="-122"/>
                              </a:rPr>
                            </m:ctrlPr>
                          </m:sSupPr>
                          <m:e>
                            <m:r>
                              <a:rPr lang="en-US" altLang="zh-CN" sz="2000" b="0" i="1" dirty="0" smtClean="0">
                                <a:latin typeface="Cambria Math" panose="02040503050406030204" pitchFamily="18" charset="0"/>
                                <a:ea typeface="微软雅黑" panose="020B0503020204020204" pitchFamily="34" charset="-122"/>
                              </a:rPr>
                              <m:t>𝛾</m:t>
                            </m:r>
                          </m:e>
                          <m:sup>
                            <m:r>
                              <a:rPr lang="en-US" altLang="zh-CN" sz="2000" b="0" i="1" dirty="0" smtClean="0">
                                <a:latin typeface="Cambria Math" panose="02040503050406030204" pitchFamily="18" charset="0"/>
                                <a:ea typeface="微软雅黑" panose="020B0503020204020204" pitchFamily="34" charset="-122"/>
                              </a:rPr>
                              <m:t>′</m:t>
                            </m:r>
                          </m:sup>
                        </m:sSup>
                      </m:den>
                    </m:f>
                  </m:oMath>
                </a14:m>
                <a:r>
                  <a:rPr lang="en-US" altLang="zh-CN" sz="2000" b="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计算</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𝐶𝑜𝑚𝑚𝑖</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acc>
                          <m:accPr>
                            <m:chr m:val="̃"/>
                            <m:ctrlPr>
                              <a:rPr lang="en-US" altLang="zh-CN" sz="2000" i="1" dirty="0">
                                <a:latin typeface="Cambria Math" panose="02040503050406030204" pitchFamily="18" charset="0"/>
                                <a:ea typeface="微软雅黑" panose="020B0503020204020204" pitchFamily="34" charset="-122"/>
                              </a:rPr>
                            </m:ctrlPr>
                          </m:accPr>
                          <m:e>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𝑤</m:t>
                                </m:r>
                              </m:e>
                              <m:sub>
                                <m:r>
                                  <a:rPr lang="en-US" altLang="zh-CN" sz="2000" i="1" dirty="0">
                                    <a:latin typeface="Cambria Math" panose="02040503050406030204" pitchFamily="18" charset="0"/>
                                    <a:ea typeface="微软雅黑" panose="020B0503020204020204" pitchFamily="34" charset="-122"/>
                                  </a:rPr>
                                  <m:t>𝐻</m:t>
                                </m:r>
                              </m:sub>
                            </m:sSub>
                          </m:e>
                        </m:acc>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𝑟</m:t>
                        </m:r>
                      </m:e>
                    </m:d>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𝐻</m:t>
                        </m:r>
                      </m:e>
                      <m:sub>
                        <m:r>
                          <a:rPr lang="en-US" altLang="zh-CN" sz="2000" b="0" i="1" smtClean="0">
                            <a:latin typeface="Cambria Math" panose="02040503050406030204" pitchFamily="18" charset="0"/>
                            <a:ea typeface="微软雅黑" panose="020B0503020204020204" pitchFamily="34" charset="-122"/>
                          </a:rPr>
                          <m:t>0</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𝜇</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，若通过则返回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接受签名</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，否则返回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（拒绝签名）</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3979423"/>
              </a:xfrm>
              <a:prstGeom prst="rect">
                <a:avLst/>
              </a:prstGeom>
              <a:blipFill>
                <a:blip r:embed="rId4"/>
                <a:stretch>
                  <a:fillRect l="-694"/>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41847693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方案的正确性</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3" y="1397924"/>
                <a:ext cx="11410715" cy="243816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方案的正确性实际上等价于如下三个结论，我们</a:t>
                </a:r>
                <a:r>
                  <a:rPr lang="zh-CN" altLang="en-US" sz="2000" dirty="0">
                    <a:solidFill>
                      <a:srgbClr val="FF0000"/>
                    </a:solidFill>
                    <a:latin typeface="微软雅黑" panose="020B0503020204020204" pitchFamily="34" charset="-122"/>
                    <a:ea typeface="微软雅黑" panose="020B0503020204020204" pitchFamily="34" charset="-122"/>
                  </a:rPr>
                  <a:t>在论文中给出了详细的推导</a:t>
                </a:r>
                <a:r>
                  <a:rPr lang="en-US" altLang="zh-CN" sz="2000" dirty="0">
                    <a:solidFill>
                      <a:srgbClr val="FF0000"/>
                    </a:solidFill>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𝑧</m:t>
                    </m:r>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&lt;</m:t>
                    </m:r>
                    <m:r>
                      <m:rPr>
                        <m:sty m:val="p"/>
                      </m:rPr>
                      <a:rPr lang="en-US" altLang="zh-CN" sz="2000" b="0" i="1" smtClean="0">
                        <a:latin typeface="Cambria Math" panose="02040503050406030204" pitchFamily="18" charset="0"/>
                        <a:ea typeface="微软雅黑" panose="020B0503020204020204" pitchFamily="34" charset="-122"/>
                      </a:rPr>
                      <m:t>γ</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𝛽</m:t>
                    </m:r>
                    <m:r>
                      <a:rPr lang="en-US" altLang="zh-CN" sz="2000" b="0" i="1" smtClean="0">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𝑤</m:t>
                        </m:r>
                      </m:e>
                      <m:sub>
                        <m:r>
                          <a:rPr lang="en-US" altLang="zh-CN" sz="2000" i="1">
                            <a:latin typeface="Cambria Math" panose="02040503050406030204" pitchFamily="18" charset="0"/>
                            <a:ea typeface="微软雅黑" panose="020B0503020204020204" pitchFamily="34" charset="-122"/>
                          </a:rPr>
                          <m:t>𝐻</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𝐻𝑖𝑔h𝐵𝑖𝑡</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𝑠</m:t>
                        </m:r>
                      </m:e>
                      <m:sub>
                        <m:r>
                          <a:rPr lang="en-US" altLang="zh-CN" sz="2000" i="1">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𝐴𝑧</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𝑐𝑡</m:t>
                    </m:r>
                    <m:r>
                      <a:rPr lang="en-US" altLang="zh-CN" sz="2000" i="1">
                        <a:latin typeface="Cambria Math" panose="02040503050406030204" pitchFamily="18" charset="0"/>
                        <a:ea typeface="微软雅黑" panose="020B0503020204020204" pitchFamily="34" charset="-122"/>
                      </a:rPr>
                      <m:t>,4</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𝛾</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oMath>
                </a14:m>
                <a:endParaRPr lang="en-US" altLang="zh-CN" sz="2000" b="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𝑂𝑝𝑒</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𝑛</m:t>
                        </m:r>
                      </m:e>
                      <m:sub>
                        <m:r>
                          <a:rPr lang="en-US" altLang="zh-CN" sz="2000" b="0" i="1" smtClean="0">
                            <a:latin typeface="Cambria Math" panose="02040503050406030204" pitchFamily="18" charset="0"/>
                            <a:ea typeface="微软雅黑" panose="020B0503020204020204" pitchFamily="34" charset="-122"/>
                          </a:rPr>
                          <m:t>𝑐𝑘</m:t>
                        </m:r>
                      </m:sub>
                    </m:sSub>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acc>
                          <m:accPr>
                            <m:chr m:val="̃"/>
                            <m:ctrlPr>
                              <a:rPr lang="en-US" altLang="zh-CN" sz="2000" b="0" i="1" smtClean="0">
                                <a:latin typeface="Cambria Math" panose="02040503050406030204" pitchFamily="18" charset="0"/>
                                <a:ea typeface="微软雅黑" panose="020B0503020204020204" pitchFamily="34" charset="-122"/>
                              </a:rPr>
                            </m:ctrlPr>
                          </m:acc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𝑤</m:t>
                                </m:r>
                              </m:e>
                              <m:sub>
                                <m:r>
                                  <a:rPr lang="en-US" altLang="zh-CN" sz="2000" b="0" i="1" smtClean="0">
                                    <a:latin typeface="Cambria Math" panose="02040503050406030204" pitchFamily="18" charset="0"/>
                                    <a:ea typeface="微软雅黑" panose="020B0503020204020204" pitchFamily="34" charset="-122"/>
                                  </a:rPr>
                                  <m:t>𝐻</m:t>
                                </m:r>
                              </m:sub>
                            </m:sSub>
                          </m:e>
                        </m:acc>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e>
                    </m:d>
                    <m:r>
                      <a:rPr lang="en-US" altLang="zh-CN" sz="2000" b="0" i="1" smtClean="0">
                        <a:latin typeface="Cambria Math" panose="02040503050406030204" pitchFamily="18" charset="0"/>
                        <a:ea typeface="微软雅黑" panose="020B0503020204020204" pitchFamily="34" charset="-122"/>
                      </a:rPr>
                      <m:t>=1.</m:t>
                    </m:r>
                  </m:oMath>
                </a14:m>
                <a:endParaRPr lang="en-US" altLang="zh-CN" sz="2000" dirty="0">
                  <a:latin typeface="微软雅黑" panose="020B0503020204020204" pitchFamily="34" charset="-122"/>
                  <a:ea typeface="微软雅黑" panose="020B0503020204020204" pitchFamily="34" charset="-122"/>
                </a:endParaRPr>
              </a:p>
              <a:p>
                <a:pPr algn="just">
                  <a:lnSpc>
                    <a:spcPct val="150000"/>
                  </a:lnSpc>
                </a:pPr>
                <a:endParaRPr lang="en-US" altLang="zh-CN" sz="2000" dirty="0">
                  <a:latin typeface="微软雅黑" panose="020B0503020204020204" pitchFamily="34" charset="-122"/>
                  <a:ea typeface="微软雅黑" panose="020B0503020204020204" pitchFamily="34" charset="-122"/>
                </a:endParaRP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3" y="1397924"/>
                <a:ext cx="11410715" cy="2438168"/>
              </a:xfrm>
              <a:prstGeom prst="rect">
                <a:avLst/>
              </a:prstGeom>
              <a:blipFill>
                <a:blip r:embed="rId4"/>
                <a:stretch>
                  <a:fillRect l="-534"/>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任意多边形: 形状 10">
            <a:extLst>
              <a:ext uri="{FF2B5EF4-FFF2-40B4-BE49-F238E27FC236}">
                <a16:creationId xmlns:a16="http://schemas.microsoft.com/office/drawing/2014/main" id="{4D9F1981-A88F-453D-8737-61BC1080D9DB}"/>
              </a:ext>
            </a:extLst>
          </p:cNvPr>
          <p:cNvSpPr/>
          <p:nvPr/>
        </p:nvSpPr>
        <p:spPr>
          <a:xfrm>
            <a:off x="415013" y="3573655"/>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12" name="图片 11">
            <a:extLst>
              <a:ext uri="{FF2B5EF4-FFF2-40B4-BE49-F238E27FC236}">
                <a16:creationId xmlns:a16="http://schemas.microsoft.com/office/drawing/2014/main" id="{B6481E8D-3700-4022-B80C-376D7FAF9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3639694"/>
            <a:ext cx="618131" cy="618131"/>
          </a:xfrm>
          <a:prstGeom prst="rect">
            <a:avLst/>
          </a:prstGeom>
        </p:spPr>
      </p:pic>
      <p:sp>
        <p:nvSpPr>
          <p:cNvPr id="13" name="矩形 12">
            <a:extLst>
              <a:ext uri="{FF2B5EF4-FFF2-40B4-BE49-F238E27FC236}">
                <a16:creationId xmlns:a16="http://schemas.microsoft.com/office/drawing/2014/main" id="{BEDD977D-120E-47E6-A9B2-BD6DD10359F0}"/>
              </a:ext>
            </a:extLst>
          </p:cNvPr>
          <p:cNvSpPr/>
          <p:nvPr/>
        </p:nvSpPr>
        <p:spPr>
          <a:xfrm>
            <a:off x="1358999" y="3717926"/>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方案的安全性</a:t>
            </a:r>
          </a:p>
        </p:txBody>
      </p:sp>
      <p:sp>
        <p:nvSpPr>
          <p:cNvPr id="14" name="文本框 13">
            <a:extLst>
              <a:ext uri="{FF2B5EF4-FFF2-40B4-BE49-F238E27FC236}">
                <a16:creationId xmlns:a16="http://schemas.microsoft.com/office/drawing/2014/main" id="{06C70216-DFE6-45BA-AFCA-1D1FCA68AE02}"/>
              </a:ext>
            </a:extLst>
          </p:cNvPr>
          <p:cNvSpPr txBox="1"/>
          <p:nvPr/>
        </p:nvSpPr>
        <p:spPr>
          <a:xfrm>
            <a:off x="415012" y="4323862"/>
            <a:ext cx="10427159" cy="1884618"/>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我们</a:t>
            </a:r>
            <a:r>
              <a:rPr lang="zh-CN" altLang="en-US" sz="2000" dirty="0">
                <a:solidFill>
                  <a:srgbClr val="FF0000"/>
                </a:solidFill>
                <a:latin typeface="微软雅黑" panose="020B0503020204020204" pitchFamily="34" charset="-122"/>
                <a:ea typeface="微软雅黑" panose="020B0503020204020204" pitchFamily="34" charset="-122"/>
              </a:rPr>
              <a:t>在论文中</a:t>
            </a:r>
            <a:r>
              <a:rPr lang="zh-CN" altLang="en-US" sz="2000" dirty="0">
                <a:latin typeface="微软雅黑" panose="020B0503020204020204" pitchFamily="34" charset="-122"/>
                <a:ea typeface="微软雅黑" panose="020B0503020204020204" pitchFamily="34" charset="-122"/>
              </a:rPr>
              <a:t>沿用</a:t>
            </a:r>
            <a:r>
              <a:rPr lang="en-US" altLang="zh-CN" sz="2000" dirty="0">
                <a:latin typeface="微软雅黑" panose="020B0503020204020204" pitchFamily="34" charset="-122"/>
                <a:ea typeface="微软雅黑" panose="020B0503020204020204" pitchFamily="34" charset="-122"/>
              </a:rPr>
              <a:t>Lindell</a:t>
            </a:r>
            <a:r>
              <a:rPr lang="zh-CN" altLang="en-US" sz="2000" dirty="0">
                <a:latin typeface="微软雅黑" panose="020B0503020204020204" pitchFamily="34" charset="-122"/>
                <a:ea typeface="微软雅黑" panose="020B0503020204020204" pitchFamily="34" charset="-122"/>
              </a:rPr>
              <a:t>给出的两方协同签名的基于</a:t>
            </a:r>
            <a:r>
              <a:rPr lang="en-US" altLang="zh-CN" sz="2000" dirty="0">
                <a:latin typeface="微软雅黑" panose="020B0503020204020204" pitchFamily="34" charset="-122"/>
                <a:ea typeface="微软雅黑" panose="020B0503020204020204" pitchFamily="34" charset="-122"/>
              </a:rPr>
              <a:t>Game</a:t>
            </a:r>
            <a:r>
              <a:rPr lang="zh-CN" altLang="en-US" sz="2000" dirty="0">
                <a:latin typeface="微软雅黑" panose="020B0503020204020204" pitchFamily="34" charset="-122"/>
                <a:ea typeface="微软雅黑" panose="020B0503020204020204" pitchFamily="34" charset="-122"/>
              </a:rPr>
              <a:t>的安全性定义</a:t>
            </a:r>
            <a:r>
              <a:rPr lang="en-US" altLang="zh-CN" sz="2000" dirty="0">
                <a:solidFill>
                  <a:srgbClr val="00B0F0"/>
                </a:solidFill>
                <a:latin typeface="微软雅黑" panose="020B0503020204020204" pitchFamily="34" charset="-122"/>
                <a:ea typeface="微软雅黑" panose="020B0503020204020204" pitchFamily="34" charset="-122"/>
              </a:rPr>
              <a:t>[Lin17]</a:t>
            </a:r>
            <a:r>
              <a:rPr lang="zh-CN" altLang="en-US" sz="2000" dirty="0">
                <a:latin typeface="微软雅黑" panose="020B0503020204020204" pitchFamily="34" charset="-122"/>
                <a:ea typeface="微软雅黑" panose="020B0503020204020204" pitchFamily="34" charset="-122"/>
              </a:rPr>
              <a:t>，使用</a:t>
            </a:r>
            <a:r>
              <a:rPr lang="en-US" altLang="zh-CN" sz="2000" dirty="0">
                <a:solidFill>
                  <a:srgbClr val="FF0000"/>
                </a:solidFill>
                <a:latin typeface="微软雅黑" panose="020B0503020204020204" pitchFamily="34" charset="-122"/>
                <a:ea typeface="微软雅黑" panose="020B0503020204020204" pitchFamily="34" charset="-122"/>
              </a:rPr>
              <a:t>8</a:t>
            </a:r>
            <a:r>
              <a:rPr lang="zh-CN" altLang="en-US" sz="2000" dirty="0">
                <a:solidFill>
                  <a:srgbClr val="FF0000"/>
                </a:solidFill>
                <a:latin typeface="微软雅黑" panose="020B0503020204020204" pitchFamily="34" charset="-122"/>
                <a:ea typeface="微软雅黑" panose="020B0503020204020204" pitchFamily="34" charset="-122"/>
              </a:rPr>
              <a:t>个</a:t>
            </a:r>
            <a:r>
              <a:rPr lang="en-US" altLang="zh-CN" sz="2000" dirty="0">
                <a:solidFill>
                  <a:srgbClr val="FF0000"/>
                </a:solidFill>
                <a:latin typeface="微软雅黑" panose="020B0503020204020204" pitchFamily="34" charset="-122"/>
                <a:ea typeface="微软雅黑" panose="020B0503020204020204" pitchFamily="34" charset="-122"/>
              </a:rPr>
              <a:t>Hybrid Game</a:t>
            </a:r>
            <a:r>
              <a:rPr lang="zh-CN" altLang="en-US" sz="2000" dirty="0">
                <a:solidFill>
                  <a:srgbClr val="FF0000"/>
                </a:solidFill>
                <a:latin typeface="微软雅黑" panose="020B0503020204020204" pitchFamily="34" charset="-122"/>
                <a:ea typeface="微软雅黑" panose="020B0503020204020204" pitchFamily="34" charset="-122"/>
              </a:rPr>
              <a:t>，并结合分叉引理</a:t>
            </a:r>
            <a:r>
              <a:rPr lang="en-US" altLang="zh-CN" sz="2000" dirty="0">
                <a:solidFill>
                  <a:srgbClr val="FF0000"/>
                </a:solidFill>
                <a:latin typeface="微软雅黑" panose="020B0503020204020204" pitchFamily="34" charset="-122"/>
                <a:ea typeface="微软雅黑" panose="020B0503020204020204" pitchFamily="34" charset="-122"/>
              </a:rPr>
              <a:t>(Forking Lemma)</a:t>
            </a:r>
            <a:r>
              <a:rPr lang="zh-CN" altLang="en-US" sz="2000" dirty="0">
                <a:latin typeface="微软雅黑" panose="020B0503020204020204" pitchFamily="34" charset="-122"/>
                <a:ea typeface="微软雅黑" panose="020B0503020204020204" pitchFamily="34" charset="-122"/>
              </a:rPr>
              <a:t>，证明了本文提出的两方协同签名方案满足</a:t>
            </a:r>
            <a:r>
              <a:rPr lang="zh-CN" altLang="en-US" sz="2000" dirty="0">
                <a:solidFill>
                  <a:srgbClr val="FF0000"/>
                </a:solidFill>
                <a:latin typeface="微软雅黑" panose="020B0503020204020204" pitchFamily="34" charset="-122"/>
                <a:ea typeface="微软雅黑" panose="020B0503020204020204" pitchFamily="34" charset="-122"/>
              </a:rPr>
              <a:t>分布式签名的选择消息攻击下的存在性不可伪造性</a:t>
            </a:r>
            <a:r>
              <a:rPr lang="en-US" altLang="zh-CN" sz="2000" dirty="0">
                <a:solidFill>
                  <a:srgbClr val="FF0000"/>
                </a:solidFill>
                <a:latin typeface="微软雅黑" panose="020B0503020204020204" pitchFamily="34" charset="-122"/>
                <a:ea typeface="微软雅黑" panose="020B0503020204020204" pitchFamily="34" charset="-122"/>
              </a:rPr>
              <a:t>(DS-EU-CMA)</a:t>
            </a:r>
            <a:r>
              <a:rPr lang="zh-CN" altLang="en-US" sz="2000" dirty="0">
                <a:latin typeface="微软雅黑" panose="020B0503020204020204" pitchFamily="34" charset="-122"/>
                <a:ea typeface="微软雅黑" panose="020B0503020204020204" pitchFamily="34" charset="-122"/>
              </a:rPr>
              <a:t>，其安全性可以归约到非对称模格问题</a:t>
            </a:r>
            <a:r>
              <a:rPr lang="en-US" altLang="zh-CN" sz="2000" dirty="0">
                <a:solidFill>
                  <a:srgbClr val="FF0000"/>
                </a:solidFill>
                <a:latin typeface="微软雅黑" panose="020B0503020204020204" pitchFamily="34" charset="-122"/>
                <a:ea typeface="微软雅黑" panose="020B0503020204020204" pitchFamily="34" charset="-122"/>
              </a:rPr>
              <a:t>AMLWE/AMSIS.</a:t>
            </a:r>
          </a:p>
        </p:txBody>
      </p:sp>
      <p:sp>
        <p:nvSpPr>
          <p:cNvPr id="17" name="文本框 16">
            <a:extLst>
              <a:ext uri="{FF2B5EF4-FFF2-40B4-BE49-F238E27FC236}">
                <a16:creationId xmlns:a16="http://schemas.microsoft.com/office/drawing/2014/main" id="{2B10335E-6F96-47CF-A1CE-93533B12ADC0}"/>
              </a:ext>
            </a:extLst>
          </p:cNvPr>
          <p:cNvSpPr txBox="1"/>
          <p:nvPr/>
        </p:nvSpPr>
        <p:spPr>
          <a:xfrm>
            <a:off x="415013" y="6193033"/>
            <a:ext cx="10726836" cy="465640"/>
          </a:xfrm>
          <a:prstGeom prst="rect">
            <a:avLst/>
          </a:prstGeom>
          <a:noFill/>
        </p:spPr>
        <p:txBody>
          <a:bodyPr wrap="square">
            <a:spAutoFit/>
          </a:bodyPr>
          <a:lstStyle/>
          <a:p>
            <a:pPr algn="just">
              <a:lnSpc>
                <a:spcPct val="150000"/>
              </a:lnSpc>
            </a:pPr>
            <a:r>
              <a:rPr lang="en-US" altLang="zh-CN" sz="1800" dirty="0">
                <a:solidFill>
                  <a:srgbClr val="000000"/>
                </a:solidFill>
                <a:effectLst/>
              </a:rPr>
              <a:t>[Lin17] Yehuda Lindell. </a:t>
            </a:r>
            <a:r>
              <a:rPr lang="zh-CN" altLang="en-US" sz="1800" dirty="0">
                <a:solidFill>
                  <a:srgbClr val="000000"/>
                </a:solidFill>
                <a:effectLst/>
              </a:rPr>
              <a:t>“</a:t>
            </a:r>
            <a:r>
              <a:rPr lang="en-US" altLang="zh-CN" sz="1800" dirty="0">
                <a:solidFill>
                  <a:srgbClr val="000000"/>
                </a:solidFill>
                <a:effectLst/>
              </a:rPr>
              <a:t>Fast secure two-party ECDSA signing</a:t>
            </a:r>
            <a:r>
              <a:rPr lang="zh-CN" altLang="en-US" sz="1800" dirty="0">
                <a:solidFill>
                  <a:srgbClr val="000000"/>
                </a:solidFill>
                <a:effectLst/>
              </a:rPr>
              <a:t>”</a:t>
            </a:r>
            <a:r>
              <a:rPr lang="en-US" altLang="zh-CN" sz="1800" dirty="0">
                <a:solidFill>
                  <a:srgbClr val="000000"/>
                </a:solidFill>
                <a:effectLst/>
              </a:rPr>
              <a:t>. </a:t>
            </a:r>
            <a:r>
              <a:rPr lang="en-US" altLang="zh-CN" dirty="0">
                <a:solidFill>
                  <a:srgbClr val="000000"/>
                </a:solidFill>
              </a:rPr>
              <a:t>CRYPTO</a:t>
            </a:r>
            <a:r>
              <a:rPr lang="en-US" altLang="zh-CN" sz="1800" dirty="0">
                <a:solidFill>
                  <a:srgbClr val="000000"/>
                </a:solidFill>
                <a:effectLst/>
              </a:rPr>
              <a:t> 2017 &amp; Journal of Cryptology 2021</a:t>
            </a:r>
            <a:endParaRPr lang="zh-CN" altLang="zh-CN" sz="2000" dirty="0">
              <a:effectLst/>
            </a:endParaRPr>
          </a:p>
        </p:txBody>
      </p:sp>
      <p:cxnSp>
        <p:nvCxnSpPr>
          <p:cNvPr id="18" name="直接连接符 17">
            <a:extLst>
              <a:ext uri="{FF2B5EF4-FFF2-40B4-BE49-F238E27FC236}">
                <a16:creationId xmlns:a16="http://schemas.microsoft.com/office/drawing/2014/main" id="{C6FEAF30-71CA-4627-AF60-98CBDEA89562}"/>
              </a:ext>
            </a:extLst>
          </p:cNvPr>
          <p:cNvCxnSpPr>
            <a:cxnSpLocks/>
          </p:cNvCxnSpPr>
          <p:nvPr/>
        </p:nvCxnSpPr>
        <p:spPr>
          <a:xfrm>
            <a:off x="499462" y="6273897"/>
            <a:ext cx="10565546" cy="14622"/>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3051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性能分析与比较</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1" name="文本框 120">
            <a:extLst>
              <a:ext uri="{FF2B5EF4-FFF2-40B4-BE49-F238E27FC236}">
                <a16:creationId xmlns:a16="http://schemas.microsoft.com/office/drawing/2014/main" id="{181D57B1-E014-4B6C-82A6-82DD949FA596}"/>
              </a:ext>
            </a:extLst>
          </p:cNvPr>
          <p:cNvSpPr txBox="1"/>
          <p:nvPr/>
        </p:nvSpPr>
        <p:spPr>
          <a:xfrm>
            <a:off x="108276" y="1423084"/>
            <a:ext cx="5285916" cy="961289"/>
          </a:xfrm>
          <a:prstGeom prst="rect">
            <a:avLst/>
          </a:prstGeom>
          <a:noFill/>
        </p:spPr>
        <p:txBody>
          <a:bodyPr wrap="square">
            <a:spAutoFit/>
          </a:bodyPr>
          <a:lstStyle/>
          <a:p>
            <a:pPr algn="just">
              <a:lnSpc>
                <a:spcPct val="150000"/>
              </a:lnSpc>
            </a:pPr>
            <a:r>
              <a:rPr lang="zh-CN" altLang="en-US" sz="2000" dirty="0">
                <a:latin typeface="微软雅黑" panose="020B0503020204020204" pitchFamily="34" charset="-122"/>
                <a:ea typeface="微软雅黑" panose="020B0503020204020204" pitchFamily="34" charset="-122"/>
              </a:rPr>
              <a:t>我们使用</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Aigis</a:t>
            </a:r>
            <a:r>
              <a:rPr lang="zh-CN" altLang="en-US" sz="2000" dirty="0">
                <a:latin typeface="微软雅黑" panose="020B0503020204020204" pitchFamily="34" charset="-122"/>
                <a:ea typeface="微软雅黑" panose="020B0503020204020204" pitchFamily="34" charset="-122"/>
              </a:rPr>
              <a:t>的参数进行实例化，</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结果如下：</a:t>
            </a:r>
            <a:endParaRPr lang="en-US" altLang="zh-CN" sz="2000" dirty="0">
              <a:latin typeface="微软雅黑" panose="020B0503020204020204" pitchFamily="34" charset="-122"/>
              <a:ea typeface="微软雅黑" panose="020B0503020204020204" pitchFamily="34" charset="-122"/>
            </a:endParaRPr>
          </a:p>
        </p:txBody>
      </p:sp>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pic>
        <p:nvPicPr>
          <p:cNvPr id="12" name="图片 11">
            <a:extLst>
              <a:ext uri="{FF2B5EF4-FFF2-40B4-BE49-F238E27FC236}">
                <a16:creationId xmlns:a16="http://schemas.microsoft.com/office/drawing/2014/main" id="{B6481E8D-3700-4022-B80C-376D7FAF90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3639694"/>
            <a:ext cx="618131" cy="618131"/>
          </a:xfrm>
          <a:prstGeom prst="rect">
            <a:avLst/>
          </a:prstGeom>
        </p:spPr>
      </p:pic>
      <p:pic>
        <p:nvPicPr>
          <p:cNvPr id="1026" name="Picture 2">
            <a:extLst>
              <a:ext uri="{FF2B5EF4-FFF2-40B4-BE49-F238E27FC236}">
                <a16:creationId xmlns:a16="http://schemas.microsoft.com/office/drawing/2014/main" id="{8158DB4C-95C8-41ED-83FD-B68F32411B7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76" y="2914807"/>
            <a:ext cx="5811040" cy="3530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3">
            <a:extLst>
              <a:ext uri="{FF2B5EF4-FFF2-40B4-BE49-F238E27FC236}">
                <a16:creationId xmlns:a16="http://schemas.microsoft.com/office/drawing/2014/main" id="{39EDA1C4-AE46-4C97-97EE-C0C10098099C}"/>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056400" y="4078229"/>
            <a:ext cx="6135600" cy="2359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 name="文本框 17">
            <a:extLst>
              <a:ext uri="{FF2B5EF4-FFF2-40B4-BE49-F238E27FC236}">
                <a16:creationId xmlns:a16="http://schemas.microsoft.com/office/drawing/2014/main" id="{109B7903-8647-4372-AD86-5EABE4AA9524}"/>
              </a:ext>
            </a:extLst>
          </p:cNvPr>
          <p:cNvSpPr txBox="1"/>
          <p:nvPr/>
        </p:nvSpPr>
        <p:spPr>
          <a:xfrm>
            <a:off x="6046684" y="281381"/>
            <a:ext cx="6037040" cy="3731278"/>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目前格密码方案的主要瓶颈在尺寸，而不是效率</a:t>
            </a:r>
            <a:r>
              <a:rPr lang="en-US" altLang="zh-CN" sz="2000" dirty="0">
                <a:solidFill>
                  <a:srgbClr val="FF0000"/>
                </a:solidFill>
                <a:latin typeface="微软雅黑" panose="020B0503020204020204" pitchFamily="34" charset="-122"/>
                <a:ea typeface="微软雅黑" panose="020B0503020204020204" pitchFamily="34" charset="-122"/>
              </a:rPr>
              <a:t>.</a:t>
            </a: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结论：</a:t>
            </a:r>
            <a:endParaRPr lang="en-US" altLang="zh-CN" sz="2000"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公钥和签名</a:t>
            </a:r>
            <a:r>
              <a:rPr lang="zh-CN" altLang="en-US" sz="2000" dirty="0">
                <a:solidFill>
                  <a:srgbClr val="FF0000"/>
                </a:solidFill>
                <a:latin typeface="微软雅黑" panose="020B0503020204020204" pitchFamily="34" charset="-122"/>
                <a:ea typeface="微软雅黑" panose="020B0503020204020204" pitchFamily="34" charset="-122"/>
              </a:rPr>
              <a:t>尺寸更优</a:t>
            </a:r>
            <a:r>
              <a:rPr lang="zh-CN" altLang="en-US" sz="2000" dirty="0">
                <a:latin typeface="微软雅黑" panose="020B0503020204020204" pitchFamily="34" charset="-122"/>
                <a:ea typeface="微软雅黑" panose="020B0503020204020204" pitchFamily="34" charset="-122"/>
              </a:rPr>
              <a:t>，其中</a:t>
            </a:r>
            <a:r>
              <a:rPr lang="zh-CN" altLang="en-US" sz="2000" dirty="0">
                <a:solidFill>
                  <a:srgbClr val="FF0000"/>
                </a:solidFill>
                <a:latin typeface="微软雅黑" panose="020B0503020204020204" pitchFamily="34" charset="-122"/>
                <a:ea typeface="微软雅黑" panose="020B0503020204020204" pitchFamily="34" charset="-122"/>
              </a:rPr>
              <a:t>签名尺寸能缩减超过</a:t>
            </a:r>
            <a:r>
              <a:rPr lang="en-US" altLang="zh-CN" sz="2000" dirty="0">
                <a:solidFill>
                  <a:srgbClr val="FF0000"/>
                </a:solidFill>
                <a:latin typeface="微软雅黑" panose="020B0503020204020204" pitchFamily="34" charset="-122"/>
                <a:ea typeface="微软雅黑" panose="020B0503020204020204" pitchFamily="34" charset="-122"/>
              </a:rPr>
              <a:t>20%.</a:t>
            </a:r>
          </a:p>
          <a:p>
            <a:pPr marL="457200" indent="-457200" algn="just">
              <a:lnSpc>
                <a:spcPct val="150000"/>
              </a:lnSpc>
              <a:buFont typeface="+mj-lt"/>
              <a:buAutoNum type="arabicPeriod"/>
            </a:pPr>
            <a:r>
              <a:rPr lang="zh-CN" altLang="en-US" sz="2000" dirty="0">
                <a:latin typeface="微软雅黑" panose="020B0503020204020204" pitchFamily="34" charset="-122"/>
                <a:ea typeface="微软雅黑" panose="020B0503020204020204" pitchFamily="34" charset="-122"/>
              </a:rPr>
              <a:t>期望重复次数略大，但由于</a:t>
            </a:r>
            <a:r>
              <a:rPr lang="en-US" altLang="zh-CN" sz="2000" dirty="0">
                <a:latin typeface="微软雅黑" panose="020B0503020204020204" pitchFamily="34" charset="-122"/>
                <a:ea typeface="微软雅黑" panose="020B0503020204020204" pitchFamily="34" charset="-122"/>
              </a:rPr>
              <a:t>Aigis</a:t>
            </a:r>
            <a:r>
              <a:rPr lang="zh-CN" altLang="en-US" sz="2000" dirty="0">
                <a:latin typeface="微软雅黑" panose="020B0503020204020204" pitchFamily="34" charset="-122"/>
                <a:ea typeface="微软雅黑" panose="020B0503020204020204" pitchFamily="34" charset="-122"/>
              </a:rPr>
              <a:t>在进行工程上的优化以及使用</a:t>
            </a:r>
            <a:r>
              <a:rPr lang="en-US" altLang="zh-CN" sz="2000" dirty="0">
                <a:latin typeface="微软雅黑" panose="020B0503020204020204" pitchFamily="34" charset="-122"/>
                <a:ea typeface="微软雅黑" panose="020B0503020204020204" pitchFamily="34" charset="-122"/>
              </a:rPr>
              <a:t>AVX2</a:t>
            </a:r>
            <a:r>
              <a:rPr lang="zh-CN" altLang="en-US" sz="2000" dirty="0">
                <a:latin typeface="微软雅黑" panose="020B0503020204020204" pitchFamily="34" charset="-122"/>
                <a:ea typeface="微软雅黑" panose="020B0503020204020204" pitchFamily="34" charset="-122"/>
              </a:rPr>
              <a:t>进行加速后，具体实现时甚至在一些参数集上快于</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，我们合理的认为实际情况下本文方案与对比方案</a:t>
            </a:r>
            <a:r>
              <a:rPr lang="zh-CN" altLang="en-US" sz="2000" dirty="0">
                <a:solidFill>
                  <a:srgbClr val="FF0000"/>
                </a:solidFill>
                <a:latin typeface="微软雅黑" panose="020B0503020204020204" pitchFamily="34" charset="-122"/>
                <a:ea typeface="微软雅黑" panose="020B0503020204020204" pitchFamily="34" charset="-122"/>
              </a:rPr>
              <a:t>效率相当</a:t>
            </a:r>
            <a:r>
              <a:rPr lang="en-US" altLang="zh-CN" sz="2000" dirty="0">
                <a:solidFill>
                  <a:srgbClr val="FF0000"/>
                </a:solidFill>
                <a:latin typeface="微软雅黑" panose="020B0503020204020204" pitchFamily="34" charset="-122"/>
                <a:ea typeface="微软雅黑" panose="020B0503020204020204" pitchFamily="34" charset="-122"/>
              </a:rPr>
              <a:t>.</a:t>
            </a:r>
          </a:p>
        </p:txBody>
      </p:sp>
      <p:sp>
        <p:nvSpPr>
          <p:cNvPr id="5" name="文本框 4">
            <a:extLst>
              <a:ext uri="{FF2B5EF4-FFF2-40B4-BE49-F238E27FC236}">
                <a16:creationId xmlns:a16="http://schemas.microsoft.com/office/drawing/2014/main" id="{12C9D205-C46B-4771-9866-A46A7808F876}"/>
              </a:ext>
            </a:extLst>
          </p:cNvPr>
          <p:cNvSpPr txBox="1"/>
          <p:nvPr/>
        </p:nvSpPr>
        <p:spPr>
          <a:xfrm>
            <a:off x="4626262" y="2582580"/>
            <a:ext cx="1282723" cy="369332"/>
          </a:xfrm>
          <a:prstGeom prst="rect">
            <a:avLst/>
          </a:prstGeom>
          <a:noFill/>
        </p:spPr>
        <p:txBody>
          <a:bodyPr wrap="none" rtlCol="0">
            <a:spAutoFit/>
          </a:bodyPr>
          <a:lstStyle/>
          <a:p>
            <a:r>
              <a:rPr lang="zh-CN" altLang="en-US" dirty="0"/>
              <a:t>单位</a:t>
            </a:r>
            <a:r>
              <a:rPr lang="en-US" altLang="zh-CN" dirty="0"/>
              <a:t>: Bytes</a:t>
            </a:r>
            <a:endParaRPr lang="zh-CN" altLang="en-US" dirty="0"/>
          </a:p>
        </p:txBody>
      </p:sp>
    </p:spTree>
    <p:extLst>
      <p:ext uri="{BB962C8B-B14F-4D97-AF65-F5344CB8AC3E}">
        <p14:creationId xmlns:p14="http://schemas.microsoft.com/office/powerpoint/2010/main" val="260855193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4" name="图片 43">
            <a:extLst>
              <a:ext uri="{FF2B5EF4-FFF2-40B4-BE49-F238E27FC236}">
                <a16:creationId xmlns:a16="http://schemas.microsoft.com/office/drawing/2014/main" id="{CEAC28BC-B475-4D47-8941-DF8DD0FF6EA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45" name="矩形 44">
            <a:extLst>
              <a:ext uri="{FF2B5EF4-FFF2-40B4-BE49-F238E27FC236}">
                <a16:creationId xmlns:a16="http://schemas.microsoft.com/office/drawing/2014/main" id="{8E355420-A8EC-4F2E-B8BC-BF66810B9DA1}"/>
              </a:ext>
            </a:extLst>
          </p:cNvPr>
          <p:cNvSpPr/>
          <p:nvPr/>
        </p:nvSpPr>
        <p:spPr>
          <a:xfrm>
            <a:off x="1359000" y="647713"/>
            <a:ext cx="7912322"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未来规划</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&amp;</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总结</a:t>
            </a:r>
          </a:p>
        </p:txBody>
      </p:sp>
      <p:sp>
        <p:nvSpPr>
          <p:cNvPr id="46" name="矩形 45">
            <a:extLst>
              <a:ext uri="{FF2B5EF4-FFF2-40B4-BE49-F238E27FC236}">
                <a16:creationId xmlns:a16="http://schemas.microsoft.com/office/drawing/2014/main" id="{5A3A1492-CD46-4889-9E05-B7AB30E8CFC4}"/>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7" name="矩形 46">
            <a:extLst>
              <a:ext uri="{FF2B5EF4-FFF2-40B4-BE49-F238E27FC236}">
                <a16:creationId xmlns:a16="http://schemas.microsoft.com/office/drawing/2014/main" id="{E0EF81A2-ECCA-4137-99F5-5769E74F3AB8}"/>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5" name="图片 4">
            <a:extLst>
              <a:ext uri="{FF2B5EF4-FFF2-40B4-BE49-F238E27FC236}">
                <a16:creationId xmlns:a16="http://schemas.microsoft.com/office/drawing/2014/main" id="{4A81E665-882A-4C26-BD0E-3135AF6CB2A4}"/>
              </a:ext>
            </a:extLst>
          </p:cNvPr>
          <p:cNvPicPr>
            <a:picLocks noChangeAspect="1"/>
          </p:cNvPicPr>
          <p:nvPr/>
        </p:nvPicPr>
        <p:blipFill>
          <a:blip r:embed="rId3"/>
          <a:stretch>
            <a:fillRect/>
          </a:stretch>
        </p:blipFill>
        <p:spPr>
          <a:xfrm>
            <a:off x="5072964" y="3288820"/>
            <a:ext cx="2755686" cy="2268510"/>
          </a:xfrm>
          <a:prstGeom prst="rect">
            <a:avLst/>
          </a:prstGeom>
        </p:spPr>
      </p:pic>
      <p:pic>
        <p:nvPicPr>
          <p:cNvPr id="3" name="图片 2">
            <a:extLst>
              <a:ext uri="{FF2B5EF4-FFF2-40B4-BE49-F238E27FC236}">
                <a16:creationId xmlns:a16="http://schemas.microsoft.com/office/drawing/2014/main" id="{FE202E07-35C8-4841-BBA4-C3740E0D0CEA}"/>
              </a:ext>
            </a:extLst>
          </p:cNvPr>
          <p:cNvPicPr>
            <a:picLocks noChangeAspect="1"/>
          </p:cNvPicPr>
          <p:nvPr/>
        </p:nvPicPr>
        <p:blipFill>
          <a:blip r:embed="rId4"/>
          <a:stretch>
            <a:fillRect/>
          </a:stretch>
        </p:blipFill>
        <p:spPr>
          <a:xfrm>
            <a:off x="5315161" y="1042047"/>
            <a:ext cx="2131581" cy="2611886"/>
          </a:xfrm>
          <a:prstGeom prst="rect">
            <a:avLst/>
          </a:prstGeom>
        </p:spPr>
      </p:pic>
    </p:spTree>
    <p:extLst>
      <p:ext uri="{BB962C8B-B14F-4D97-AF65-F5344CB8AC3E}">
        <p14:creationId xmlns:p14="http://schemas.microsoft.com/office/powerpoint/2010/main" val="13712312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抗量子数字签名</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1" name="183077" descr="本素材由iSlide™ 提供&#10;iSlide™尊重知识产权并注重保护用户享有的各项权利。郑重提醒您：&#10;iSlide™插件中提供的任何信息内容的所有权、知识产权归其原始权利人或权利受让人所有，您免费/购买获得的是信息内容的使用权，并受下述条款的约束；&#10;1. 您仅可以个人非商业用途使用该等信息内容，不可将信息内容的全部或部分用于出售，或以出租、出借、转让、分销、发布等其他任何方式供他人使用；&#10;2. 禁止在接入互联网或移动互联网的任何网站、平台、应用或程序上以任何方式为他人提供iSlide™插件资源内容的下载。&#10;The resource is supplied by iSlide™.&#10;iSlide™ respects all intellectual property rights and protects all the rights its users acquired.Solemnly remind you:&#10;The ownership and intellectual property of the resources supplied in iSlide Add-in belongs to its owner or the assignee of this ownership.you only acquired the usage of the resources supplied in iSlide Add-in, as well as respected the following restrain terms:&#10;1.You are only allowed to use such resource for personal and non-commercial aim, not allowed to use such resource or part of it for the sale; or rent, lend, transfer to others; or distribution or release it in any way.&#10;2.You are not permitted to provide the resource of iSlide Add-in in any website, platform, application access to the Internet or mobile Internet." title="iSlide™ 版权声明  COPYRIGHT NOTICE">
            <a:extLst>
              <a:ext uri="{FF2B5EF4-FFF2-40B4-BE49-F238E27FC236}">
                <a16:creationId xmlns:a16="http://schemas.microsoft.com/office/drawing/2014/main" id="{DC2050D1-1B78-4E3D-A013-26BB3D9EC8AD}"/>
              </a:ext>
            </a:extLst>
          </p:cNvPr>
          <p:cNvGrpSpPr>
            <a:grpSpLocks noChangeAspect="1"/>
          </p:cNvGrpSpPr>
          <p:nvPr>
            <p:custDataLst>
              <p:tags r:id="rId1"/>
            </p:custDataLst>
          </p:nvPr>
        </p:nvGrpSpPr>
        <p:grpSpPr>
          <a:xfrm>
            <a:off x="5386754" y="647713"/>
            <a:ext cx="1418492" cy="5513085"/>
            <a:chOff x="3649576" y="1125538"/>
            <a:chExt cx="4893118" cy="5018087"/>
          </a:xfrm>
        </p:grpSpPr>
        <p:sp>
          <p:nvSpPr>
            <p:cNvPr id="62" name="ïS1ïḋê">
              <a:extLst>
                <a:ext uri="{FF2B5EF4-FFF2-40B4-BE49-F238E27FC236}">
                  <a16:creationId xmlns:a16="http://schemas.microsoft.com/office/drawing/2014/main" id="{A3EB78BB-55C7-4C47-8209-3D1C575AA66E}"/>
                </a:ext>
              </a:extLst>
            </p:cNvPr>
            <p:cNvSpPr/>
            <p:nvPr/>
          </p:nvSpPr>
          <p:spPr bwMode="auto">
            <a:xfrm>
              <a:off x="3649576" y="2025357"/>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rgbClr val="00617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3" name="îṥliḑe">
              <a:extLst>
                <a:ext uri="{FF2B5EF4-FFF2-40B4-BE49-F238E27FC236}">
                  <a16:creationId xmlns:a16="http://schemas.microsoft.com/office/drawing/2014/main" id="{D0FA6A6A-7401-406F-8ADC-44F6881A2ADA}"/>
                </a:ext>
              </a:extLst>
            </p:cNvPr>
            <p:cNvSpPr/>
            <p:nvPr/>
          </p:nvSpPr>
          <p:spPr>
            <a:xfrm>
              <a:off x="3825940" y="3633325"/>
              <a:ext cx="680204" cy="179314"/>
            </a:xfrm>
            <a:prstGeom prst="ellipse">
              <a:avLst/>
            </a:prstGeom>
            <a:solidFill>
              <a:srgbClr val="006171"/>
            </a:solidFill>
            <a:ln w="38100">
              <a:no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4" name="ïš1ídé">
              <a:extLst>
                <a:ext uri="{FF2B5EF4-FFF2-40B4-BE49-F238E27FC236}">
                  <a16:creationId xmlns:a16="http://schemas.microsoft.com/office/drawing/2014/main" id="{B2DF920A-4EFC-4A2A-ACA4-E57D63ED5928}"/>
                </a:ext>
              </a:extLst>
            </p:cNvPr>
            <p:cNvSpPr/>
            <p:nvPr/>
          </p:nvSpPr>
          <p:spPr bwMode="auto">
            <a:xfrm flipH="1" flipV="1">
              <a:off x="6667058" y="1125538"/>
              <a:ext cx="1875636" cy="4118268"/>
            </a:xfrm>
            <a:custGeom>
              <a:avLst/>
              <a:gdLst>
                <a:gd name="T0" fmla="*/ 697 w 918"/>
                <a:gd name="T1" fmla="*/ 2015 h 2015"/>
                <a:gd name="T2" fmla="*/ 697 w 918"/>
                <a:gd name="T3" fmla="*/ 623 h 2015"/>
                <a:gd name="T4" fmla="*/ 918 w 918"/>
                <a:gd name="T5" fmla="*/ 623 h 2015"/>
                <a:gd name="T6" fmla="*/ 460 w 918"/>
                <a:gd name="T7" fmla="*/ 0 h 2015"/>
                <a:gd name="T8" fmla="*/ 0 w 918"/>
                <a:gd name="T9" fmla="*/ 623 h 2015"/>
                <a:gd name="T10" fmla="*/ 223 w 918"/>
                <a:gd name="T11" fmla="*/ 623 h 2015"/>
                <a:gd name="T12" fmla="*/ 223 w 918"/>
                <a:gd name="T13" fmla="*/ 800 h 2015"/>
              </a:gdLst>
              <a:ahLst/>
              <a:cxnLst>
                <a:cxn ang="0">
                  <a:pos x="T0" y="T1"/>
                </a:cxn>
                <a:cxn ang="0">
                  <a:pos x="T2" y="T3"/>
                </a:cxn>
                <a:cxn ang="0">
                  <a:pos x="T4" y="T5"/>
                </a:cxn>
                <a:cxn ang="0">
                  <a:pos x="T6" y="T7"/>
                </a:cxn>
                <a:cxn ang="0">
                  <a:pos x="T8" y="T9"/>
                </a:cxn>
                <a:cxn ang="0">
                  <a:pos x="T10" y="T11"/>
                </a:cxn>
                <a:cxn ang="0">
                  <a:pos x="T12" y="T13"/>
                </a:cxn>
              </a:cxnLst>
              <a:rect l="0" t="0" r="r" b="b"/>
              <a:pathLst>
                <a:path w="918" h="2015">
                  <a:moveTo>
                    <a:pt x="697" y="2015"/>
                  </a:moveTo>
                  <a:lnTo>
                    <a:pt x="697" y="623"/>
                  </a:lnTo>
                  <a:lnTo>
                    <a:pt x="918" y="623"/>
                  </a:lnTo>
                  <a:lnTo>
                    <a:pt x="460" y="0"/>
                  </a:lnTo>
                  <a:lnTo>
                    <a:pt x="0" y="623"/>
                  </a:lnTo>
                  <a:lnTo>
                    <a:pt x="223" y="623"/>
                  </a:lnTo>
                  <a:lnTo>
                    <a:pt x="223" y="800"/>
                  </a:lnTo>
                </a:path>
              </a:pathLst>
            </a:custGeom>
            <a:noFill/>
            <a:ln w="20638" cap="rnd">
              <a:solidFill>
                <a:schemeClr val="bg1">
                  <a:lumMod val="50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65" name="îṩlïḑè">
              <a:extLst>
                <a:ext uri="{FF2B5EF4-FFF2-40B4-BE49-F238E27FC236}">
                  <a16:creationId xmlns:a16="http://schemas.microsoft.com/office/drawing/2014/main" id="{C13ADD47-64BF-4D7E-ADE7-09383C080084}"/>
                </a:ext>
              </a:extLst>
            </p:cNvPr>
            <p:cNvSpPr/>
            <p:nvPr/>
          </p:nvSpPr>
          <p:spPr>
            <a:xfrm>
              <a:off x="7816515" y="3480693"/>
              <a:ext cx="521226" cy="143107"/>
            </a:xfrm>
            <a:prstGeom prst="ellipse">
              <a:avLst/>
            </a:prstGeom>
            <a:solidFill>
              <a:schemeClr val="bg1">
                <a:lumMod val="50000"/>
              </a:schemeClr>
            </a:solidFill>
            <a:ln w="38100">
              <a:solidFill>
                <a:schemeClr val="bg1">
                  <a:lumMod val="50000"/>
                </a:schemeClr>
              </a:solidFill>
            </a:ln>
          </p:spPr>
          <p:style>
            <a:lnRef idx="2">
              <a:schemeClr val="dk1"/>
            </a:lnRef>
            <a:fillRef idx="1">
              <a:schemeClr val="lt1"/>
            </a:fillRef>
            <a:effectRef idx="0">
              <a:schemeClr val="dk1"/>
            </a:effectRef>
            <a:fontRef idx="minor">
              <a:schemeClr val="dk1"/>
            </a:fontRef>
          </p:style>
          <p:txBody>
            <a:bodyPr anchor="ctr"/>
            <a:lstStyle>
              <a:defPPr>
                <a:defRPr lang="zh-CN"/>
              </a:defPPr>
              <a:lvl1pPr marL="0" algn="l" defTabSz="914377" rtl="0" eaLnBrk="1" latinLnBrk="0" hangingPunct="1">
                <a:defRPr sz="1800" kern="1200">
                  <a:solidFill>
                    <a:schemeClr val="dk1"/>
                  </a:solidFill>
                </a:defRPr>
              </a:lvl1pPr>
              <a:lvl2pPr marL="457189" algn="l" defTabSz="914377" rtl="0" eaLnBrk="1" latinLnBrk="0" hangingPunct="1">
                <a:defRPr sz="1800" kern="1200">
                  <a:solidFill>
                    <a:schemeClr val="dk1"/>
                  </a:solidFill>
                </a:defRPr>
              </a:lvl2pPr>
              <a:lvl3pPr marL="914377" algn="l" defTabSz="914377" rtl="0" eaLnBrk="1" latinLnBrk="0" hangingPunct="1">
                <a:defRPr sz="1800" kern="1200">
                  <a:solidFill>
                    <a:schemeClr val="dk1"/>
                  </a:solidFill>
                </a:defRPr>
              </a:lvl3pPr>
              <a:lvl4pPr marL="1371566" algn="l" defTabSz="914377" rtl="0" eaLnBrk="1" latinLnBrk="0" hangingPunct="1">
                <a:defRPr sz="1800" kern="1200">
                  <a:solidFill>
                    <a:schemeClr val="dk1"/>
                  </a:solidFill>
                </a:defRPr>
              </a:lvl4pPr>
              <a:lvl5pPr marL="1828754" algn="l" defTabSz="914377" rtl="0" eaLnBrk="1" latinLnBrk="0" hangingPunct="1">
                <a:defRPr sz="1800" kern="1200">
                  <a:solidFill>
                    <a:schemeClr val="dk1"/>
                  </a:solidFill>
                </a:defRPr>
              </a:lvl5pPr>
              <a:lvl6pPr marL="2285943" algn="l" defTabSz="914377" rtl="0" eaLnBrk="1" latinLnBrk="0" hangingPunct="1">
                <a:defRPr sz="1800" kern="1200">
                  <a:solidFill>
                    <a:schemeClr val="dk1"/>
                  </a:solidFill>
                </a:defRPr>
              </a:lvl6pPr>
              <a:lvl7pPr marL="2743131" algn="l" defTabSz="914377" rtl="0" eaLnBrk="1" latinLnBrk="0" hangingPunct="1">
                <a:defRPr sz="1800" kern="1200">
                  <a:solidFill>
                    <a:schemeClr val="dk1"/>
                  </a:solidFill>
                </a:defRPr>
              </a:lvl7pPr>
              <a:lvl8pPr marL="3200320" algn="l" defTabSz="914377" rtl="0" eaLnBrk="1" latinLnBrk="0" hangingPunct="1">
                <a:defRPr sz="1800" kern="1200">
                  <a:solidFill>
                    <a:schemeClr val="dk1"/>
                  </a:solidFill>
                </a:defRPr>
              </a:lvl8pPr>
              <a:lvl9pPr marL="3657509" algn="l" defTabSz="914377" rtl="0" eaLnBrk="1" latinLnBrk="0" hangingPunct="1">
                <a:defRPr sz="1800" kern="1200">
                  <a:solidFill>
                    <a:schemeClr val="dk1"/>
                  </a:solidFill>
                </a:defRPr>
              </a:lvl9pPr>
            </a:lstStyle>
            <a:p>
              <a:pPr algn="ctr"/>
              <a:endParaRPr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grpSp>
      <p:sp>
        <p:nvSpPr>
          <p:cNvPr id="70" name="文本框 69">
            <a:extLst>
              <a:ext uri="{FF2B5EF4-FFF2-40B4-BE49-F238E27FC236}">
                <a16:creationId xmlns:a16="http://schemas.microsoft.com/office/drawing/2014/main" id="{AB08F58A-4F99-4F42-A6A8-91D04F290AE0}"/>
              </a:ext>
            </a:extLst>
          </p:cNvPr>
          <p:cNvSpPr txBox="1"/>
          <p:nvPr/>
        </p:nvSpPr>
        <p:spPr>
          <a:xfrm>
            <a:off x="7330440" y="1636293"/>
            <a:ext cx="4380027" cy="2571666"/>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中国密码学会也在</a:t>
            </a:r>
            <a:r>
              <a:rPr lang="en-US" altLang="zh-CN" sz="2200" dirty="0">
                <a:latin typeface="微软雅黑" panose="020B0503020204020204" pitchFamily="34" charset="-122"/>
                <a:ea typeface="微软雅黑" panose="020B0503020204020204" pitchFamily="34" charset="-122"/>
              </a:rPr>
              <a:t>2019</a:t>
            </a:r>
            <a:r>
              <a:rPr lang="zh-CN" altLang="en-US" sz="2200" dirty="0">
                <a:latin typeface="微软雅黑" panose="020B0503020204020204" pitchFamily="34" charset="-122"/>
                <a:ea typeface="微软雅黑" panose="020B0503020204020204" pitchFamily="34" charset="-122"/>
              </a:rPr>
              <a:t>年举办了全国密码算法设计竞赛，唯一获得一等奖的数字签名方案</a:t>
            </a:r>
            <a:r>
              <a:rPr lang="en-US" altLang="zh-CN" sz="2200" dirty="0">
                <a:solidFill>
                  <a:srgbClr val="FF0000"/>
                </a:solidFill>
                <a:latin typeface="微软雅黑" panose="020B0503020204020204" pitchFamily="34" charset="-122"/>
                <a:ea typeface="微软雅黑" panose="020B0503020204020204" pitchFamily="34" charset="-122"/>
              </a:rPr>
              <a:t>Aigis-sig</a:t>
            </a:r>
            <a:r>
              <a:rPr lang="zh-CN" altLang="en-US" sz="2200" dirty="0">
                <a:latin typeface="微软雅黑" panose="020B0503020204020204" pitchFamily="34" charset="-122"/>
                <a:ea typeface="微软雅黑" panose="020B0503020204020204" pitchFamily="34" charset="-122"/>
              </a:rPr>
              <a:t>也基于</a:t>
            </a:r>
            <a:r>
              <a:rPr lang="zh-CN" altLang="en-US" sz="2200" dirty="0">
                <a:solidFill>
                  <a:srgbClr val="FF0000"/>
                </a:solidFill>
                <a:latin typeface="微软雅黑" panose="020B0503020204020204" pitchFamily="34" charset="-122"/>
                <a:ea typeface="微软雅黑" panose="020B0503020204020204" pitchFamily="34" charset="-122"/>
              </a:rPr>
              <a:t>格困难问题</a:t>
            </a:r>
            <a:r>
              <a:rPr lang="zh-CN" altLang="en-US" sz="2200" dirty="0">
                <a:latin typeface="微软雅黑" panose="020B0503020204020204" pitchFamily="34" charset="-122"/>
                <a:ea typeface="微软雅黑" panose="020B0503020204020204" pitchFamily="34" charset="-122"/>
              </a:rPr>
              <a:t>，且采用了和</a:t>
            </a:r>
            <a:r>
              <a:rPr lang="en-US" altLang="zh-CN" sz="2200" dirty="0">
                <a:latin typeface="微软雅黑" panose="020B0503020204020204" pitchFamily="34" charset="-122"/>
                <a:ea typeface="微软雅黑" panose="020B0503020204020204" pitchFamily="34" charset="-122"/>
              </a:rPr>
              <a:t>Dilithium</a:t>
            </a:r>
            <a:r>
              <a:rPr lang="zh-CN" altLang="en-US" sz="2200" dirty="0">
                <a:solidFill>
                  <a:srgbClr val="FF0000"/>
                </a:solidFill>
                <a:latin typeface="微软雅黑" panose="020B0503020204020204" pitchFamily="34" charset="-122"/>
                <a:ea typeface="微软雅黑" panose="020B0503020204020204" pitchFamily="34" charset="-122"/>
              </a:rPr>
              <a:t>相似的结构</a:t>
            </a:r>
            <a:r>
              <a:rPr lang="en-US" altLang="zh-CN" sz="2200" dirty="0">
                <a:solidFill>
                  <a:srgbClr val="FF0000"/>
                </a:solidFill>
                <a:latin typeface="微软雅黑" panose="020B0503020204020204" pitchFamily="34" charset="-122"/>
                <a:ea typeface="微软雅黑" panose="020B0503020204020204" pitchFamily="34" charset="-122"/>
              </a:rPr>
              <a:t>.</a:t>
            </a:r>
            <a:endParaRPr lang="zh-CN" altLang="en-US" sz="2200" dirty="0">
              <a:solidFill>
                <a:srgbClr val="FF0000"/>
              </a:solidFill>
              <a:latin typeface="微软雅黑" panose="020B0503020204020204" pitchFamily="34" charset="-122"/>
              <a:ea typeface="微软雅黑" panose="020B0503020204020204" pitchFamily="34" charset="-122"/>
            </a:endParaRPr>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541284"/>
            <a:ext cx="4848550" cy="4095160"/>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量子计算机的发展对传统的公钥密码方案构成了潜在的威胁，美国国家标准与技术研究院（</a:t>
            </a:r>
            <a:r>
              <a:rPr lang="en-US" altLang="zh-CN" sz="2200" dirty="0">
                <a:latin typeface="微软雅黑" panose="020B0503020204020204" pitchFamily="34" charset="-122"/>
                <a:ea typeface="微软雅黑" panose="020B0503020204020204" pitchFamily="34" charset="-122"/>
              </a:rPr>
              <a:t>NIST</a:t>
            </a:r>
            <a:r>
              <a:rPr lang="zh-CN" altLang="en-US" sz="2200" dirty="0">
                <a:latin typeface="微软雅黑" panose="020B0503020204020204" pitchFamily="34" charset="-122"/>
                <a:ea typeface="微软雅黑" panose="020B0503020204020204" pitchFamily="34" charset="-122"/>
              </a:rPr>
              <a:t>）在</a:t>
            </a:r>
            <a:r>
              <a:rPr lang="en-US" altLang="zh-CN" sz="2200" dirty="0">
                <a:latin typeface="微软雅黑" panose="020B0503020204020204" pitchFamily="34" charset="-122"/>
                <a:ea typeface="微软雅黑" panose="020B0503020204020204" pitchFamily="34" charset="-122"/>
              </a:rPr>
              <a:t>2016</a:t>
            </a:r>
            <a:r>
              <a:rPr lang="zh-CN" altLang="en-US" sz="2200" dirty="0">
                <a:latin typeface="微软雅黑" panose="020B0503020204020204" pitchFamily="34" charset="-122"/>
                <a:ea typeface="微软雅黑" panose="020B0503020204020204" pitchFamily="34" charset="-122"/>
              </a:rPr>
              <a:t>年启动抗量子计算密码的国际标准征集项目，经过三轮评估，于</a:t>
            </a:r>
            <a:r>
              <a:rPr lang="en-US" altLang="zh-CN" sz="2200" dirty="0">
                <a:latin typeface="微软雅黑" panose="020B0503020204020204" pitchFamily="34" charset="-122"/>
                <a:ea typeface="微软雅黑" panose="020B0503020204020204" pitchFamily="34" charset="-122"/>
              </a:rPr>
              <a:t>2022</a:t>
            </a:r>
            <a:r>
              <a:rPr lang="zh-CN" altLang="en-US" sz="2200" dirty="0">
                <a:latin typeface="微软雅黑" panose="020B0503020204020204" pitchFamily="34" charset="-122"/>
                <a:ea typeface="微软雅黑" panose="020B0503020204020204" pitchFamily="34" charset="-122"/>
              </a:rPr>
              <a:t>年</a:t>
            </a:r>
            <a:r>
              <a:rPr lang="en-US" altLang="zh-CN" sz="2200" dirty="0">
                <a:latin typeface="微软雅黑" panose="020B0503020204020204" pitchFamily="34" charset="-122"/>
                <a:ea typeface="微软雅黑" panose="020B0503020204020204" pitchFamily="34" charset="-122"/>
              </a:rPr>
              <a:t>7</a:t>
            </a:r>
            <a:r>
              <a:rPr lang="zh-CN" altLang="en-US" sz="2200" dirty="0">
                <a:latin typeface="微软雅黑" panose="020B0503020204020204" pitchFamily="34" charset="-122"/>
                <a:ea typeface="微软雅黑" panose="020B0503020204020204" pitchFamily="34" charset="-122"/>
              </a:rPr>
              <a:t>月确定了将会标准化的算法，其中最为推荐的数字签名算法是基于</a:t>
            </a:r>
            <a:r>
              <a:rPr lang="zh-CN" altLang="en-US" sz="2200" dirty="0">
                <a:solidFill>
                  <a:srgbClr val="FF0000"/>
                </a:solidFill>
                <a:latin typeface="微软雅黑" panose="020B0503020204020204" pitchFamily="34" charset="-122"/>
                <a:ea typeface="微软雅黑" panose="020B0503020204020204" pitchFamily="34" charset="-122"/>
              </a:rPr>
              <a:t>格困难问题</a:t>
            </a:r>
            <a:r>
              <a:rPr lang="zh-CN" altLang="en-US" sz="2200" dirty="0">
                <a:latin typeface="微软雅黑" panose="020B0503020204020204" pitchFamily="34" charset="-122"/>
                <a:ea typeface="微软雅黑" panose="020B0503020204020204" pitchFamily="34" charset="-122"/>
              </a:rPr>
              <a:t>设计的</a:t>
            </a:r>
            <a:r>
              <a:rPr lang="en-US" altLang="zh-CN" sz="2200" dirty="0">
                <a:solidFill>
                  <a:srgbClr val="FF0000"/>
                </a:solidFill>
                <a:latin typeface="微软雅黑" panose="020B0503020204020204" pitchFamily="34" charset="-122"/>
                <a:ea typeface="微软雅黑" panose="020B0503020204020204" pitchFamily="34" charset="-122"/>
              </a:rPr>
              <a:t>CRYSTALS-Dilithium.</a:t>
            </a:r>
            <a:r>
              <a:rPr lang="en-US" altLang="zh-CN" sz="22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03434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多方协同签名</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4095160"/>
          </a:xfrm>
          <a:prstGeom prst="rect">
            <a:avLst/>
          </a:prstGeom>
          <a:noFill/>
        </p:spPr>
        <p:txBody>
          <a:bodyPr wrap="square">
            <a:spAutoFit/>
          </a:bodyPr>
          <a:lstStyle/>
          <a:p>
            <a:pPr algn="just">
              <a:lnSpc>
                <a:spcPct val="150000"/>
              </a:lnSpc>
            </a:pPr>
            <a:r>
              <a:rPr lang="zh-CN" altLang="en-US" sz="2200" dirty="0">
                <a:latin typeface="微软雅黑" panose="020B0503020204020204" pitchFamily="34" charset="-122"/>
                <a:ea typeface="微软雅黑" panose="020B0503020204020204" pitchFamily="34" charset="-122"/>
              </a:rPr>
              <a:t>物联网和区块链等技术的兴起和发展，使得多方协同签名重新受到了关注</a:t>
            </a:r>
            <a:r>
              <a:rPr lang="en-US" altLang="zh-CN" sz="2200" dirty="0">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多方协同签名是一种特殊的数字签名，要求</a:t>
            </a:r>
            <a:r>
              <a:rPr lang="zh-CN" altLang="en-US" sz="2200" dirty="0">
                <a:solidFill>
                  <a:srgbClr val="FF0000"/>
                </a:solidFill>
                <a:latin typeface="微软雅黑" panose="020B0503020204020204" pitchFamily="34" charset="-122"/>
                <a:ea typeface="微软雅黑" panose="020B0503020204020204" pitchFamily="34" charset="-122"/>
              </a:rPr>
              <a:t>多个用户各自保存私钥的一部分，在进行交互后生成公共的公钥，在对一个消息进行签名时也需要交互</a:t>
            </a:r>
            <a:r>
              <a:rPr lang="zh-CN" altLang="en-US" sz="2200" dirty="0">
                <a:latin typeface="微软雅黑" panose="020B0503020204020204" pitchFamily="34" charset="-122"/>
                <a:ea typeface="微软雅黑" panose="020B0503020204020204" pitchFamily="34" charset="-122"/>
              </a:rPr>
              <a:t>，以达到消息完整性和认证的目的</a:t>
            </a:r>
            <a:r>
              <a:rPr lang="en-US" altLang="zh-CN" sz="2200" dirty="0">
                <a:latin typeface="微软雅黑" panose="020B0503020204020204" pitchFamily="34" charset="-122"/>
                <a:ea typeface="微软雅黑" panose="020B0503020204020204" pitchFamily="34" charset="-122"/>
              </a:rPr>
              <a:t>. </a:t>
            </a:r>
          </a:p>
          <a:p>
            <a:pPr algn="just">
              <a:lnSpc>
                <a:spcPct val="150000"/>
              </a:lnSpc>
            </a:pP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zh-CN" altLang="en-US" sz="2200" dirty="0">
                <a:latin typeface="微软雅黑" panose="020B0503020204020204" pitchFamily="34" charset="-122"/>
                <a:ea typeface="微软雅黑" panose="020B0503020204020204" pitchFamily="34" charset="-122"/>
              </a:rPr>
              <a:t>优点：</a:t>
            </a: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en-US" altLang="zh-CN" sz="2200" dirty="0">
                <a:latin typeface="微软雅黑" panose="020B0503020204020204" pitchFamily="34" charset="-122"/>
                <a:ea typeface="微软雅黑" panose="020B0503020204020204" pitchFamily="34" charset="-122"/>
              </a:rPr>
              <a:t>1. </a:t>
            </a:r>
            <a:r>
              <a:rPr lang="zh-CN" altLang="en-US" sz="2200" dirty="0">
                <a:latin typeface="微软雅黑" panose="020B0503020204020204" pitchFamily="34" charset="-122"/>
                <a:ea typeface="微软雅黑" panose="020B0503020204020204" pitchFamily="34" charset="-122"/>
              </a:rPr>
              <a:t>相比起每个用户分别进行签名可以</a:t>
            </a:r>
            <a:r>
              <a:rPr lang="zh-CN" altLang="en-US" sz="2200" dirty="0">
                <a:solidFill>
                  <a:srgbClr val="FF0000"/>
                </a:solidFill>
                <a:latin typeface="微软雅黑" panose="020B0503020204020204" pitchFamily="34" charset="-122"/>
                <a:ea typeface="微软雅黑" panose="020B0503020204020204" pitchFamily="34" charset="-122"/>
              </a:rPr>
              <a:t>缩短尺寸</a:t>
            </a:r>
            <a:r>
              <a:rPr lang="en-US" altLang="zh-CN" sz="2200" dirty="0">
                <a:solidFill>
                  <a:srgbClr val="FF0000"/>
                </a:solidFill>
                <a:latin typeface="微软雅黑" panose="020B0503020204020204" pitchFamily="34" charset="-122"/>
                <a:ea typeface="微软雅黑" panose="020B0503020204020204" pitchFamily="34" charset="-122"/>
              </a:rPr>
              <a:t>.</a:t>
            </a:r>
          </a:p>
          <a:p>
            <a:pPr algn="just">
              <a:lnSpc>
                <a:spcPct val="150000"/>
              </a:lnSpc>
            </a:pPr>
            <a:r>
              <a:rPr lang="en-US" altLang="zh-CN" sz="2200" dirty="0">
                <a:latin typeface="微软雅黑" panose="020B0503020204020204" pitchFamily="34" charset="-122"/>
                <a:ea typeface="微软雅黑" panose="020B0503020204020204" pitchFamily="34" charset="-122"/>
              </a:rPr>
              <a:t>2. </a:t>
            </a:r>
            <a:r>
              <a:rPr lang="zh-CN" altLang="en-US" sz="2200" dirty="0">
                <a:latin typeface="微软雅黑" panose="020B0503020204020204" pitchFamily="34" charset="-122"/>
                <a:ea typeface="微软雅黑" panose="020B0503020204020204" pitchFamily="34" charset="-122"/>
              </a:rPr>
              <a:t>使用</a:t>
            </a:r>
            <a:r>
              <a:rPr lang="zh-CN" altLang="en-US" sz="2200" dirty="0">
                <a:solidFill>
                  <a:srgbClr val="FF0000"/>
                </a:solidFill>
                <a:latin typeface="微软雅黑" panose="020B0503020204020204" pitchFamily="34" charset="-122"/>
                <a:ea typeface="微软雅黑" panose="020B0503020204020204" pitchFamily="34" charset="-122"/>
              </a:rPr>
              <a:t>分布式</a:t>
            </a:r>
            <a:r>
              <a:rPr lang="zh-CN" altLang="en-US" sz="2200" dirty="0">
                <a:latin typeface="微软雅黑" panose="020B0503020204020204" pitchFamily="34" charset="-122"/>
                <a:ea typeface="微软雅黑" panose="020B0503020204020204" pitchFamily="34" charset="-122"/>
              </a:rPr>
              <a:t>的方法，任何一方都</a:t>
            </a:r>
            <a:r>
              <a:rPr lang="zh-CN" altLang="en-US" sz="2200" dirty="0">
                <a:solidFill>
                  <a:srgbClr val="FF0000"/>
                </a:solidFill>
                <a:latin typeface="微软雅黑" panose="020B0503020204020204" pitchFamily="34" charset="-122"/>
                <a:ea typeface="微软雅黑" panose="020B0503020204020204" pitchFamily="34" charset="-122"/>
              </a:rPr>
              <a:t>无法独自进行签名</a:t>
            </a:r>
            <a:r>
              <a:rPr lang="zh-CN" altLang="en-US" sz="2200" dirty="0">
                <a:latin typeface="微软雅黑" panose="020B0503020204020204" pitchFamily="34" charset="-122"/>
                <a:ea typeface="微软雅黑" panose="020B0503020204020204" pitchFamily="34" charset="-122"/>
              </a:rPr>
              <a:t>，防范因为单个用户的密钥丢失或被劫持而导致被冒充身份的隐患</a:t>
            </a:r>
            <a:r>
              <a:rPr lang="en-US" altLang="zh-CN" sz="2200" dirty="0">
                <a:latin typeface="微软雅黑" panose="020B0503020204020204" pitchFamily="34" charset="-122"/>
                <a:ea typeface="微软雅黑" panose="020B0503020204020204" pitchFamily="34" charset="-122"/>
              </a:rPr>
              <a:t>. </a:t>
            </a:r>
          </a:p>
        </p:txBody>
      </p:sp>
    </p:spTree>
    <p:extLst>
      <p:ext uri="{BB962C8B-B14F-4D97-AF65-F5344CB8AC3E}">
        <p14:creationId xmlns:p14="http://schemas.microsoft.com/office/powerpoint/2010/main" val="2648088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159215"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签名及验证过程</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以两方为例</a:t>
            </a:r>
            <a:r>
              <a:rPr lang="en-US" altLang="zh-CN"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a:t>
            </a:r>
            <a:endPar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a:extLst>
              <a:ext uri="{FF2B5EF4-FFF2-40B4-BE49-F238E27FC236}">
                <a16:creationId xmlns:a16="http://schemas.microsoft.com/office/drawing/2014/main" id="{9A6AB485-4651-4C48-9D04-A2825AEC8A9D}"/>
              </a:ext>
            </a:extLst>
          </p:cNvPr>
          <p:cNvPicPr>
            <a:picLocks noChangeAspect="1"/>
          </p:cNvPicPr>
          <p:nvPr/>
        </p:nvPicPr>
        <p:blipFill>
          <a:blip r:embed="rId4"/>
          <a:stretch>
            <a:fillRect/>
          </a:stretch>
        </p:blipFill>
        <p:spPr>
          <a:xfrm>
            <a:off x="5510574" y="223356"/>
            <a:ext cx="6681426" cy="3295792"/>
          </a:xfrm>
          <a:prstGeom prst="rect">
            <a:avLst/>
          </a:prstGeom>
        </p:spPr>
      </p:pic>
      <p:pic>
        <p:nvPicPr>
          <p:cNvPr id="3" name="图片 2">
            <a:extLst>
              <a:ext uri="{FF2B5EF4-FFF2-40B4-BE49-F238E27FC236}">
                <a16:creationId xmlns:a16="http://schemas.microsoft.com/office/drawing/2014/main" id="{4ACBD685-5C38-4E20-9314-EB9D997CE452}"/>
              </a:ext>
            </a:extLst>
          </p:cNvPr>
          <p:cNvPicPr>
            <a:picLocks noChangeAspect="1"/>
          </p:cNvPicPr>
          <p:nvPr/>
        </p:nvPicPr>
        <p:blipFill>
          <a:blip r:embed="rId5"/>
          <a:stretch>
            <a:fillRect/>
          </a:stretch>
        </p:blipFill>
        <p:spPr>
          <a:xfrm>
            <a:off x="0" y="3585187"/>
            <a:ext cx="6681426" cy="3284251"/>
          </a:xfrm>
          <a:prstGeom prst="rect">
            <a:avLst/>
          </a:prstGeom>
        </p:spPr>
      </p:pic>
      <p:sp>
        <p:nvSpPr>
          <p:cNvPr id="13" name="文本框 12">
            <a:extLst>
              <a:ext uri="{FF2B5EF4-FFF2-40B4-BE49-F238E27FC236}">
                <a16:creationId xmlns:a16="http://schemas.microsoft.com/office/drawing/2014/main" id="{0B8B8034-FAB4-4AF4-A10D-6971312503F3}"/>
              </a:ext>
            </a:extLst>
          </p:cNvPr>
          <p:cNvSpPr txBox="1"/>
          <p:nvPr/>
        </p:nvSpPr>
        <p:spPr>
          <a:xfrm>
            <a:off x="2484903" y="1588423"/>
            <a:ext cx="1711619" cy="553998"/>
          </a:xfrm>
          <a:prstGeom prst="rect">
            <a:avLst/>
          </a:prstGeom>
          <a:noFill/>
        </p:spPr>
        <p:txBody>
          <a:bodyPr wrap="square">
            <a:spAutoFit/>
          </a:bodyPr>
          <a:lstStyle/>
          <a:p>
            <a:r>
              <a:rPr lang="zh-CN" altLang="en-US" sz="3000" dirty="0">
                <a:latin typeface="微软雅黑" panose="020B0503020204020204" pitchFamily="34" charset="-122"/>
                <a:ea typeface="微软雅黑" panose="020B0503020204020204" pitchFamily="34" charset="-122"/>
              </a:rPr>
              <a:t>签名过程</a:t>
            </a:r>
            <a:endParaRPr lang="zh-CN" altLang="en-US" sz="3000" dirty="0"/>
          </a:p>
        </p:txBody>
      </p:sp>
      <p:sp>
        <p:nvSpPr>
          <p:cNvPr id="14" name="文本框 13">
            <a:extLst>
              <a:ext uri="{FF2B5EF4-FFF2-40B4-BE49-F238E27FC236}">
                <a16:creationId xmlns:a16="http://schemas.microsoft.com/office/drawing/2014/main" id="{B84FF4BD-A73E-4354-BC80-11CFA60EF7C8}"/>
              </a:ext>
            </a:extLst>
          </p:cNvPr>
          <p:cNvSpPr txBox="1"/>
          <p:nvPr/>
        </p:nvSpPr>
        <p:spPr>
          <a:xfrm>
            <a:off x="7995477" y="4804509"/>
            <a:ext cx="1711619" cy="553998"/>
          </a:xfrm>
          <a:prstGeom prst="rect">
            <a:avLst/>
          </a:prstGeom>
          <a:noFill/>
        </p:spPr>
        <p:txBody>
          <a:bodyPr wrap="square">
            <a:spAutoFit/>
          </a:bodyPr>
          <a:lstStyle/>
          <a:p>
            <a:r>
              <a:rPr lang="zh-CN" altLang="en-US" sz="3000" dirty="0">
                <a:latin typeface="微软雅黑" panose="020B0503020204020204" pitchFamily="34" charset="-122"/>
                <a:ea typeface="微软雅黑" panose="020B0503020204020204" pitchFamily="34" charset="-122"/>
              </a:rPr>
              <a:t>验证过程</a:t>
            </a:r>
            <a:endParaRPr lang="zh-CN" altLang="en-US" sz="3000" dirty="0"/>
          </a:p>
        </p:txBody>
      </p:sp>
    </p:spTree>
    <p:extLst>
      <p:ext uri="{BB962C8B-B14F-4D97-AF65-F5344CB8AC3E}">
        <p14:creationId xmlns:p14="http://schemas.microsoft.com/office/powerpoint/2010/main" val="13111235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相关工作</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4602991"/>
          </a:xfrm>
          <a:prstGeom prst="rect">
            <a:avLst/>
          </a:prstGeom>
          <a:noFill/>
        </p:spPr>
        <p:txBody>
          <a:bodyPr wrap="square">
            <a:spAutoFit/>
          </a:bodyPr>
          <a:lstStyle/>
          <a:p>
            <a:pPr algn="just">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rPr>
              <a:t>经典</a:t>
            </a:r>
            <a:r>
              <a:rPr lang="en-US" altLang="zh-CN" sz="2200" dirty="0">
                <a:solidFill>
                  <a:srgbClr val="FF0000"/>
                </a:solidFill>
                <a:latin typeface="微软雅黑" panose="020B0503020204020204" pitchFamily="34" charset="-122"/>
                <a:ea typeface="微软雅黑" panose="020B0503020204020204" pitchFamily="34" charset="-122"/>
              </a:rPr>
              <a:t>: </a:t>
            </a:r>
            <a:r>
              <a:rPr lang="zh-CN" altLang="en-US" sz="2200" dirty="0">
                <a:latin typeface="微软雅黑" panose="020B0503020204020204" pitchFamily="34" charset="-122"/>
                <a:ea typeface="微软雅黑" panose="020B0503020204020204" pitchFamily="34" charset="-122"/>
              </a:rPr>
              <a:t>尽管多方协同签名协议已经被研究了很长时间，然而现有的大多数工作都集中在多方协同</a:t>
            </a:r>
            <a:r>
              <a:rPr lang="en-US" altLang="zh-CN" sz="2200" dirty="0">
                <a:latin typeface="微软雅黑" panose="020B0503020204020204" pitchFamily="34" charset="-122"/>
                <a:ea typeface="微软雅黑" panose="020B0503020204020204" pitchFamily="34" charset="-122"/>
              </a:rPr>
              <a:t>RSA</a:t>
            </a:r>
            <a:r>
              <a:rPr lang="zh-CN" altLang="en-US" sz="2200" dirty="0">
                <a:latin typeface="微软雅黑" panose="020B0503020204020204" pitchFamily="34" charset="-122"/>
                <a:ea typeface="微软雅黑" panose="020B0503020204020204" pitchFamily="34" charset="-122"/>
              </a:rPr>
              <a:t>签名、多方协同</a:t>
            </a:r>
            <a:r>
              <a:rPr lang="en-US" altLang="zh-CN" sz="2200" dirty="0">
                <a:latin typeface="微软雅黑" panose="020B0503020204020204" pitchFamily="34" charset="-122"/>
                <a:ea typeface="微软雅黑" panose="020B0503020204020204" pitchFamily="34" charset="-122"/>
              </a:rPr>
              <a:t>ECDSA</a:t>
            </a:r>
            <a:r>
              <a:rPr lang="zh-CN" altLang="en-US" sz="2200" dirty="0">
                <a:latin typeface="微软雅黑" panose="020B0503020204020204" pitchFamily="34" charset="-122"/>
                <a:ea typeface="微软雅黑" panose="020B0503020204020204" pitchFamily="34" charset="-122"/>
              </a:rPr>
              <a:t>签名、多方协同</a:t>
            </a:r>
            <a:r>
              <a:rPr lang="en-US" altLang="zh-CN" sz="2200" dirty="0">
                <a:latin typeface="微软雅黑" panose="020B0503020204020204" pitchFamily="34" charset="-122"/>
                <a:ea typeface="微软雅黑" panose="020B0503020204020204" pitchFamily="34" charset="-122"/>
              </a:rPr>
              <a:t>Schnorr</a:t>
            </a:r>
            <a:r>
              <a:rPr lang="zh-CN" altLang="en-US" sz="2200" dirty="0">
                <a:latin typeface="微软雅黑" panose="020B0503020204020204" pitchFamily="34" charset="-122"/>
                <a:ea typeface="微软雅黑" panose="020B0503020204020204" pitchFamily="34" charset="-122"/>
              </a:rPr>
              <a:t>签名以及多方协同</a:t>
            </a:r>
            <a:r>
              <a:rPr lang="en-US" altLang="zh-CN" sz="2200" dirty="0">
                <a:latin typeface="微软雅黑" panose="020B0503020204020204" pitchFamily="34" charset="-122"/>
                <a:ea typeface="微软雅黑" panose="020B0503020204020204" pitchFamily="34" charset="-122"/>
              </a:rPr>
              <a:t>SM2</a:t>
            </a:r>
            <a:r>
              <a:rPr lang="zh-CN" altLang="en-US" sz="2200" dirty="0">
                <a:latin typeface="微软雅黑" panose="020B0503020204020204" pitchFamily="34" charset="-122"/>
                <a:ea typeface="微软雅黑" panose="020B0503020204020204" pitchFamily="34" charset="-122"/>
              </a:rPr>
              <a:t>签名等， 这些方案都基于</a:t>
            </a:r>
            <a:r>
              <a:rPr lang="zh-CN" altLang="en-US" sz="2200" dirty="0">
                <a:solidFill>
                  <a:srgbClr val="FF0000"/>
                </a:solidFill>
                <a:latin typeface="微软雅黑" panose="020B0503020204020204" pitchFamily="34" charset="-122"/>
                <a:ea typeface="微软雅黑" panose="020B0503020204020204" pitchFamily="34" charset="-122"/>
              </a:rPr>
              <a:t>整数分解</a:t>
            </a:r>
            <a:r>
              <a:rPr lang="zh-CN" altLang="en-US" sz="2200" dirty="0">
                <a:latin typeface="微软雅黑" panose="020B0503020204020204" pitchFamily="34" charset="-122"/>
                <a:ea typeface="微软雅黑" panose="020B0503020204020204" pitchFamily="34" charset="-122"/>
              </a:rPr>
              <a:t>或者</a:t>
            </a:r>
            <a:r>
              <a:rPr lang="zh-CN" altLang="en-US" sz="2200" dirty="0">
                <a:solidFill>
                  <a:srgbClr val="FF0000"/>
                </a:solidFill>
                <a:latin typeface="微软雅黑" panose="020B0503020204020204" pitchFamily="34" charset="-122"/>
                <a:ea typeface="微软雅黑" panose="020B0503020204020204" pitchFamily="34" charset="-122"/>
              </a:rPr>
              <a:t>离散对数</a:t>
            </a:r>
            <a:r>
              <a:rPr lang="zh-CN" altLang="en-US" sz="2200" dirty="0">
                <a:latin typeface="微软雅黑" panose="020B0503020204020204" pitchFamily="34" charset="-122"/>
                <a:ea typeface="微软雅黑" panose="020B0503020204020204" pitchFamily="34" charset="-122"/>
              </a:rPr>
              <a:t>困难假设，</a:t>
            </a:r>
            <a:r>
              <a:rPr lang="en-US" altLang="zh-CN" sz="2200" dirty="0">
                <a:latin typeface="微软雅黑" panose="020B0503020204020204" pitchFamily="34" charset="-122"/>
                <a:ea typeface="微软雅黑" panose="020B0503020204020204" pitchFamily="34" charset="-122"/>
              </a:rPr>
              <a:t>Shor</a:t>
            </a:r>
            <a:r>
              <a:rPr lang="zh-CN" altLang="en-US" sz="2200" dirty="0">
                <a:latin typeface="微软雅黑" panose="020B0503020204020204" pitchFamily="34" charset="-122"/>
                <a:ea typeface="微软雅黑" panose="020B0503020204020204" pitchFamily="34" charset="-122"/>
              </a:rPr>
              <a:t>已经证明了这些困难假设</a:t>
            </a:r>
            <a:r>
              <a:rPr lang="zh-CN" altLang="en-US" sz="2200" dirty="0">
                <a:solidFill>
                  <a:srgbClr val="FF0000"/>
                </a:solidFill>
                <a:latin typeface="微软雅黑" panose="020B0503020204020204" pitchFamily="34" charset="-122"/>
                <a:ea typeface="微软雅黑" panose="020B0503020204020204" pitchFamily="34" charset="-122"/>
              </a:rPr>
              <a:t>无法抵抗量子计算机的攻击</a:t>
            </a:r>
            <a:r>
              <a:rPr lang="en-US" altLang="zh-CN" sz="2200" dirty="0">
                <a:solidFill>
                  <a:srgbClr val="FF0000"/>
                </a:solidFill>
                <a:latin typeface="微软雅黑" panose="020B0503020204020204" pitchFamily="34" charset="-122"/>
                <a:ea typeface="微软雅黑" panose="020B0503020204020204" pitchFamily="34" charset="-122"/>
              </a:rPr>
              <a:t>.</a:t>
            </a:r>
          </a:p>
          <a:p>
            <a:pPr algn="just">
              <a:lnSpc>
                <a:spcPct val="150000"/>
              </a:lnSpc>
            </a:pPr>
            <a:endParaRPr lang="en-US" altLang="zh-CN" sz="2200" dirty="0">
              <a:latin typeface="微软雅黑" panose="020B0503020204020204" pitchFamily="34" charset="-122"/>
              <a:ea typeface="微软雅黑" panose="020B0503020204020204" pitchFamily="34" charset="-122"/>
            </a:endParaRPr>
          </a:p>
          <a:p>
            <a:pPr algn="just">
              <a:lnSpc>
                <a:spcPct val="150000"/>
              </a:lnSpc>
            </a:pPr>
            <a:r>
              <a:rPr lang="zh-CN" altLang="en-US" sz="2200" dirty="0">
                <a:solidFill>
                  <a:srgbClr val="FF0000"/>
                </a:solidFill>
                <a:latin typeface="微软雅黑" panose="020B0503020204020204" pitchFamily="34" charset="-122"/>
                <a:ea typeface="微软雅黑" panose="020B0503020204020204" pitchFamily="34" charset="-122"/>
              </a:rPr>
              <a:t>抗量子：</a:t>
            </a:r>
            <a:r>
              <a:rPr lang="en-US" altLang="zh-CN" sz="2200" dirty="0">
                <a:latin typeface="微软雅黑" panose="020B0503020204020204" pitchFamily="34" charset="-122"/>
                <a:ea typeface="微软雅黑" panose="020B0503020204020204" pitchFamily="34" charset="-122"/>
              </a:rPr>
              <a:t>2019</a:t>
            </a:r>
            <a:r>
              <a:rPr lang="zh-CN" altLang="en-US" sz="2200" dirty="0">
                <a:latin typeface="微软雅黑" panose="020B0503020204020204" pitchFamily="34" charset="-122"/>
                <a:ea typeface="微软雅黑" panose="020B0503020204020204" pitchFamily="34" charset="-122"/>
              </a:rPr>
              <a:t>年，</a:t>
            </a:r>
            <a:r>
              <a:rPr lang="en-US" altLang="zh-CN" sz="2200" dirty="0" err="1">
                <a:latin typeface="微软雅黑" panose="020B0503020204020204" pitchFamily="34" charset="-122"/>
                <a:ea typeface="微软雅黑" panose="020B0503020204020204" pitchFamily="34" charset="-122"/>
              </a:rPr>
              <a:t>Cozzo</a:t>
            </a:r>
            <a:r>
              <a:rPr lang="zh-CN" altLang="en-US" sz="2200" dirty="0">
                <a:latin typeface="微软雅黑" panose="020B0503020204020204" pitchFamily="34" charset="-122"/>
                <a:ea typeface="微软雅黑" panose="020B0503020204020204" pitchFamily="34" charset="-122"/>
              </a:rPr>
              <a:t>和</a:t>
            </a:r>
            <a:r>
              <a:rPr lang="en-US" altLang="zh-CN" sz="2200" dirty="0">
                <a:latin typeface="微软雅黑" panose="020B0503020204020204" pitchFamily="34" charset="-122"/>
                <a:ea typeface="微软雅黑" panose="020B0503020204020204" pitchFamily="34" charset="-122"/>
              </a:rPr>
              <a:t>Smart</a:t>
            </a:r>
            <a:r>
              <a:rPr lang="zh-CN" altLang="en-US" sz="2200" dirty="0">
                <a:latin typeface="微软雅黑" panose="020B0503020204020204" pitchFamily="34" charset="-122"/>
                <a:ea typeface="微软雅黑" panose="020B0503020204020204" pitchFamily="34" charset="-122"/>
              </a:rPr>
              <a:t>对</a:t>
            </a:r>
            <a:r>
              <a:rPr lang="en-US" altLang="zh-CN" sz="2200" dirty="0">
                <a:latin typeface="微软雅黑" panose="020B0503020204020204" pitchFamily="34" charset="-122"/>
                <a:ea typeface="微软雅黑" panose="020B0503020204020204" pitchFamily="34" charset="-122"/>
              </a:rPr>
              <a:t>NIST</a:t>
            </a:r>
            <a:r>
              <a:rPr lang="zh-CN" altLang="en-US" sz="2200" dirty="0">
                <a:latin typeface="微软雅黑" panose="020B0503020204020204" pitchFamily="34" charset="-122"/>
                <a:ea typeface="微软雅黑" panose="020B0503020204020204" pitchFamily="34" charset="-122"/>
              </a:rPr>
              <a:t>征集的所有进入第二轮的签名算法转换成多方协同签名进行了评估，得出的结论是如果直接使用已有的</a:t>
            </a:r>
            <a:r>
              <a:rPr lang="zh-CN" altLang="en-US" sz="2200" dirty="0">
                <a:solidFill>
                  <a:srgbClr val="FF0000"/>
                </a:solidFill>
                <a:latin typeface="微软雅黑" panose="020B0503020204020204" pitchFamily="34" charset="-122"/>
                <a:ea typeface="微软雅黑" panose="020B0503020204020204" pitchFamily="34" charset="-122"/>
              </a:rPr>
              <a:t>安全多方计算通用技术</a:t>
            </a:r>
            <a:r>
              <a:rPr lang="zh-CN" altLang="en-US" sz="2200" dirty="0">
                <a:latin typeface="微软雅黑" panose="020B0503020204020204" pitchFamily="34" charset="-122"/>
                <a:ea typeface="微软雅黑" panose="020B0503020204020204" pitchFamily="34" charset="-122"/>
              </a:rPr>
              <a:t>，基于格困难问题的方案将需要用到线性秘密共享和混淆电路等，以及之间的互相转换，会带来</a:t>
            </a:r>
            <a:r>
              <a:rPr lang="zh-CN" altLang="en-US" sz="2200" dirty="0">
                <a:solidFill>
                  <a:srgbClr val="FF0000"/>
                </a:solidFill>
                <a:latin typeface="微软雅黑" panose="020B0503020204020204" pitchFamily="34" charset="-122"/>
                <a:ea typeface="微软雅黑" panose="020B0503020204020204" pitchFamily="34" charset="-122"/>
              </a:rPr>
              <a:t>较大的计算开销、需要较长的时间</a:t>
            </a:r>
            <a:r>
              <a:rPr lang="en-US" altLang="zh-CN" sz="22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158030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相关工作</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文本框 20">
            <a:extLst>
              <a:ext uri="{FF2B5EF4-FFF2-40B4-BE49-F238E27FC236}">
                <a16:creationId xmlns:a16="http://schemas.microsoft.com/office/drawing/2014/main" id="{ED398706-39C7-4B85-881C-06602781219D}"/>
              </a:ext>
            </a:extLst>
          </p:cNvPr>
          <p:cNvSpPr txBox="1"/>
          <p:nvPr/>
        </p:nvSpPr>
        <p:spPr>
          <a:xfrm>
            <a:off x="415013" y="1397924"/>
            <a:ext cx="11410715" cy="5116272"/>
          </a:xfrm>
          <a:prstGeom prst="rect">
            <a:avLst/>
          </a:prstGeom>
          <a:noFill/>
        </p:spPr>
        <p:txBody>
          <a:bodyPr wrap="square">
            <a:spAutoFit/>
          </a:bodyPr>
          <a:lstStyle/>
          <a:p>
            <a:pPr algn="just">
              <a:lnSpc>
                <a:spcPct val="150000"/>
              </a:lnSpc>
            </a:pPr>
            <a:r>
              <a:rPr lang="en-US" altLang="zh-CN" sz="2000" dirty="0">
                <a:latin typeface="微软雅黑" panose="020B0503020204020204" pitchFamily="34" charset="-122"/>
                <a:ea typeface="微软雅黑" panose="020B0503020204020204" pitchFamily="34" charset="-122"/>
              </a:rPr>
              <a:t>2021</a:t>
            </a:r>
            <a:r>
              <a:rPr lang="zh-CN" altLang="en-US" sz="2000" dirty="0">
                <a:latin typeface="微软雅黑" panose="020B0503020204020204" pitchFamily="34" charset="-122"/>
                <a:ea typeface="微软雅黑" panose="020B0503020204020204" pitchFamily="34" charset="-122"/>
              </a:rPr>
              <a:t>年，</a:t>
            </a:r>
            <a:r>
              <a:rPr lang="en-US" altLang="zh-CN" sz="2000" dirty="0" err="1">
                <a:latin typeface="微软雅黑" panose="020B0503020204020204" pitchFamily="34" charset="-122"/>
                <a:ea typeface="微软雅黑" panose="020B0503020204020204" pitchFamily="34" charset="-122"/>
              </a:rPr>
              <a:t>Damgard</a:t>
            </a:r>
            <a:r>
              <a:rPr lang="zh-CN" altLang="en-US" sz="2000" dirty="0">
                <a:latin typeface="微软雅黑" panose="020B0503020204020204" pitchFamily="34" charset="-122"/>
                <a:ea typeface="微软雅黑" panose="020B0503020204020204" pitchFamily="34" charset="-122"/>
              </a:rPr>
              <a:t>等人利用</a:t>
            </a:r>
            <a:r>
              <a:rPr lang="en-US" altLang="zh-CN" sz="2000" dirty="0" err="1">
                <a:latin typeface="微软雅黑" panose="020B0503020204020204" pitchFamily="34" charset="-122"/>
                <a:ea typeface="微软雅黑" panose="020B0503020204020204" pitchFamily="34" charset="-122"/>
              </a:rPr>
              <a:t>Lyubashevsky</a:t>
            </a:r>
            <a:r>
              <a:rPr lang="zh-CN" altLang="en-US" sz="2000" dirty="0">
                <a:latin typeface="微软雅黑" panose="020B0503020204020204" pitchFamily="34" charset="-122"/>
                <a:ea typeface="微软雅黑" panose="020B0503020204020204" pitchFamily="34" charset="-122"/>
              </a:rPr>
              <a:t>等人提出的构造基于格的数字签名的“</a:t>
            </a:r>
            <a:r>
              <a:rPr lang="en-US" altLang="zh-CN" sz="2000" dirty="0" err="1">
                <a:latin typeface="微软雅黑" panose="020B0503020204020204" pitchFamily="34" charset="-122"/>
                <a:ea typeface="微软雅黑" panose="020B0503020204020204" pitchFamily="34" charset="-122"/>
              </a:rPr>
              <a:t>FSwA</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结构，以及（陷门）加法同态承诺得到了两个基于格的两方协同签名，可以看作</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签名方案的分布式版本，文中给出了</a:t>
            </a:r>
            <a:r>
              <a:rPr lang="zh-CN" altLang="en-US" sz="2000" dirty="0">
                <a:solidFill>
                  <a:srgbClr val="FF0000"/>
                </a:solidFill>
                <a:latin typeface="微软雅黑" panose="020B0503020204020204" pitchFamily="34" charset="-122"/>
                <a:ea typeface="微软雅黑" panose="020B0503020204020204" pitchFamily="34" charset="-122"/>
              </a:rPr>
              <a:t>完整的安全性证明</a:t>
            </a:r>
            <a:r>
              <a:rPr lang="zh-CN" altLang="en-US" sz="2000" dirty="0">
                <a:latin typeface="微软雅黑" panose="020B0503020204020204" pitchFamily="34" charset="-122"/>
                <a:ea typeface="微软雅黑" panose="020B0503020204020204" pitchFamily="34" charset="-122"/>
              </a:rPr>
              <a:t>，其安全性基于格密码中的</a:t>
            </a:r>
            <a:r>
              <a:rPr lang="en-US" altLang="zh-CN" sz="2000" dirty="0">
                <a:solidFill>
                  <a:srgbClr val="FF0000"/>
                </a:solidFill>
                <a:latin typeface="微软雅黑" panose="020B0503020204020204" pitchFamily="34" charset="-122"/>
                <a:ea typeface="微软雅黑" panose="020B0503020204020204" pitchFamily="34" charset="-122"/>
              </a:rPr>
              <a:t>MSIS/MLWE</a:t>
            </a:r>
            <a:r>
              <a:rPr lang="zh-CN" altLang="en-US" sz="2000" dirty="0">
                <a:latin typeface="微软雅黑" panose="020B0503020204020204" pitchFamily="34" charset="-122"/>
                <a:ea typeface="微软雅黑" panose="020B0503020204020204" pitchFamily="34" charset="-122"/>
              </a:rPr>
              <a:t>问题</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en-US" altLang="zh-CN" sz="2000" dirty="0" err="1">
                <a:latin typeface="微软雅黑" panose="020B0503020204020204" pitchFamily="34" charset="-122"/>
                <a:ea typeface="微软雅黑" panose="020B0503020204020204" pitchFamily="34" charset="-122"/>
              </a:rPr>
              <a:t>Vakarjuk</a:t>
            </a:r>
            <a:r>
              <a:rPr lang="zh-CN" altLang="en-US" sz="2000" dirty="0">
                <a:latin typeface="微软雅黑" panose="020B0503020204020204" pitchFamily="34" charset="-122"/>
                <a:ea typeface="微软雅黑" panose="020B0503020204020204" pitchFamily="34" charset="-122"/>
              </a:rPr>
              <a:t>等人也给出了一个三轮的两方协同签名方案</a:t>
            </a:r>
            <a:r>
              <a:rPr lang="en-US" altLang="zh-CN" sz="2000" dirty="0">
                <a:latin typeface="微软雅黑" panose="020B0503020204020204" pitchFamily="34" charset="-122"/>
                <a:ea typeface="微软雅黑" panose="020B0503020204020204" pitchFamily="34" charset="-122"/>
              </a:rPr>
              <a:t>-</a:t>
            </a:r>
            <a:r>
              <a:rPr lang="en-US" altLang="zh-CN" sz="2000" dirty="0" err="1">
                <a:latin typeface="微软雅黑" panose="020B0503020204020204" pitchFamily="34" charset="-122"/>
                <a:ea typeface="微软雅黑" panose="020B0503020204020204" pitchFamily="34" charset="-122"/>
              </a:rPr>
              <a:t>Dilizium</a:t>
            </a:r>
            <a:r>
              <a:rPr lang="zh-CN" altLang="en-US" sz="2000" dirty="0">
                <a:latin typeface="微软雅黑" panose="020B0503020204020204" pitchFamily="34" charset="-122"/>
                <a:ea typeface="微软雅黑" panose="020B0503020204020204" pitchFamily="34" charset="-122"/>
              </a:rPr>
              <a:t>，相比起上面的方案，不同之处在于使用</a:t>
            </a:r>
            <a:r>
              <a:rPr lang="en-US" altLang="zh-CN" sz="2000" dirty="0">
                <a:solidFill>
                  <a:srgbClr val="FF0000"/>
                </a:solidFill>
                <a:latin typeface="微软雅黑" panose="020B0503020204020204" pitchFamily="34" charset="-122"/>
                <a:ea typeface="微软雅黑" panose="020B0503020204020204" pitchFamily="34" charset="-122"/>
              </a:rPr>
              <a:t>SWIFFT</a:t>
            </a:r>
            <a:r>
              <a:rPr lang="zh-CN" altLang="en-US" sz="2000" dirty="0">
                <a:solidFill>
                  <a:srgbClr val="FF0000"/>
                </a:solidFill>
                <a:latin typeface="微软雅黑" panose="020B0503020204020204" pitchFamily="34" charset="-122"/>
                <a:ea typeface="微软雅黑" panose="020B0503020204020204" pitchFamily="34" charset="-122"/>
              </a:rPr>
              <a:t>同态哈希函数</a:t>
            </a:r>
            <a:r>
              <a:rPr lang="zh-CN" altLang="en-US" sz="2000" dirty="0">
                <a:latin typeface="微软雅黑" panose="020B0503020204020204" pitchFamily="34" charset="-122"/>
                <a:ea typeface="微软雅黑" panose="020B0503020204020204" pitchFamily="34" charset="-122"/>
              </a:rPr>
              <a:t>替换加法同态承诺方案，虽然得到了更小的密钥和签名尺寸，但是其缺点在于依赖于</a:t>
            </a:r>
            <a:r>
              <a:rPr lang="en-US" altLang="zh-CN" sz="2000" dirty="0">
                <a:latin typeface="微软雅黑" panose="020B0503020204020204" pitchFamily="34" charset="-122"/>
                <a:ea typeface="微软雅黑" panose="020B0503020204020204" pitchFamily="34" charset="-122"/>
              </a:rPr>
              <a:t>Rejected MLWE</a:t>
            </a:r>
            <a:r>
              <a:rPr lang="zh-CN" altLang="en-US" sz="2000" dirty="0">
                <a:latin typeface="微软雅黑" panose="020B0503020204020204" pitchFamily="34" charset="-122"/>
                <a:ea typeface="微软雅黑" panose="020B0503020204020204" pitchFamily="34" charset="-122"/>
              </a:rPr>
              <a:t>困难假设，是一种</a:t>
            </a:r>
            <a:r>
              <a:rPr lang="zh-CN" altLang="en-US" sz="2000" dirty="0">
                <a:solidFill>
                  <a:srgbClr val="FF0000"/>
                </a:solidFill>
                <a:latin typeface="微软雅黑" panose="020B0503020204020204" pitchFamily="34" charset="-122"/>
                <a:ea typeface="微软雅黑" panose="020B0503020204020204" pitchFamily="34" charset="-122"/>
              </a:rPr>
              <a:t>启发式的困难假设</a:t>
            </a:r>
            <a:r>
              <a:rPr lang="en-US" altLang="zh-CN" sz="2000" dirty="0">
                <a:solidFill>
                  <a:srgbClr val="FF0000"/>
                </a:solidFill>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latin typeface="微软雅黑" panose="020B0503020204020204" pitchFamily="34" charset="-122"/>
                <a:ea typeface="微软雅黑" panose="020B0503020204020204" pitchFamily="34" charset="-122"/>
              </a:rPr>
              <a:t>此外，这两个方案都没有考虑到</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用到的签名尺寸</a:t>
            </a:r>
            <a:r>
              <a:rPr lang="zh-CN" altLang="en-US" sz="2000" dirty="0">
                <a:solidFill>
                  <a:srgbClr val="FF0000"/>
                </a:solidFill>
                <a:latin typeface="微软雅黑" panose="020B0503020204020204" pitchFamily="34" charset="-122"/>
                <a:ea typeface="微软雅黑" panose="020B0503020204020204" pitchFamily="34" charset="-122"/>
              </a:rPr>
              <a:t>压缩技巧</a:t>
            </a:r>
            <a:r>
              <a:rPr lang="zh-CN" altLang="en-US" sz="2000" dirty="0">
                <a:latin typeface="微软雅黑" panose="020B0503020204020204" pitchFamily="34" charset="-122"/>
                <a:ea typeface="微软雅黑" panose="020B0503020204020204" pitchFamily="34" charset="-122"/>
              </a:rPr>
              <a:t>，因此签名尺寸较大</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 目前最新方案</a:t>
            </a:r>
            <a:r>
              <a:rPr lang="en-US" altLang="zh-CN" sz="2000" dirty="0" err="1">
                <a:latin typeface="微软雅黑" panose="020B0503020204020204" pitchFamily="34" charset="-122"/>
                <a:ea typeface="微软雅黑" panose="020B0503020204020204" pitchFamily="34" charset="-122"/>
              </a:rPr>
              <a:t>Dilizium</a:t>
            </a:r>
            <a:r>
              <a:rPr lang="en-US" altLang="zh-CN" sz="2000" dirty="0">
                <a:latin typeface="微软雅黑" panose="020B0503020204020204" pitchFamily="34" charset="-122"/>
                <a:ea typeface="微软雅黑" panose="020B0503020204020204" pitchFamily="34" charset="-122"/>
              </a:rPr>
              <a:t> 2.0</a:t>
            </a:r>
            <a:r>
              <a:rPr lang="zh-CN" altLang="en-US" sz="2000" dirty="0">
                <a:latin typeface="微软雅黑" panose="020B0503020204020204" pitchFamily="34" charset="-122"/>
                <a:ea typeface="微软雅黑" panose="020B0503020204020204" pitchFamily="34" charset="-122"/>
              </a:rPr>
              <a:t>在</a:t>
            </a:r>
            <a:r>
              <a:rPr lang="en-US" altLang="zh-CN" sz="2000" dirty="0" err="1">
                <a:latin typeface="微软雅黑" panose="020B0503020204020204" pitchFamily="34" charset="-122"/>
                <a:ea typeface="微软雅黑" panose="020B0503020204020204" pitchFamily="34" charset="-122"/>
              </a:rPr>
              <a:t>Dilizium</a:t>
            </a:r>
            <a:r>
              <a:rPr lang="zh-CN" altLang="en-US" sz="2000" dirty="0">
                <a:latin typeface="微软雅黑" panose="020B0503020204020204" pitchFamily="34" charset="-122"/>
                <a:ea typeface="微软雅黑" panose="020B0503020204020204" pitchFamily="34" charset="-122"/>
              </a:rPr>
              <a:t>的基础上，采用压缩技术，更接近于</a:t>
            </a:r>
            <a:r>
              <a:rPr lang="en-US" altLang="zh-CN" sz="2000" dirty="0">
                <a:latin typeface="微软雅黑" panose="020B0503020204020204" pitchFamily="34" charset="-122"/>
                <a:ea typeface="微软雅黑" panose="020B0503020204020204" pitchFamily="34" charset="-122"/>
              </a:rPr>
              <a:t>NIST</a:t>
            </a:r>
            <a:r>
              <a:rPr lang="zh-CN" altLang="en-US" sz="2000" dirty="0">
                <a:latin typeface="微软雅黑" panose="020B0503020204020204" pitchFamily="34" charset="-122"/>
                <a:ea typeface="微软雅黑" panose="020B0503020204020204" pitchFamily="34" charset="-122"/>
              </a:rPr>
              <a:t>标准化的</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算法，然而该工作并没有评估实际的效率（重复次数）、密钥和签名尺寸等，也未进行参数选取和实例化</a:t>
            </a:r>
            <a:r>
              <a:rPr lang="en-US" altLang="zh-CN" sz="20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0276653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我们的贡献</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439C19D0-D28A-411F-881D-02F0AEE3F0AD}"/>
              </a:ext>
            </a:extLst>
          </p:cNvPr>
          <p:cNvSpPr txBox="1"/>
          <p:nvPr/>
        </p:nvSpPr>
        <p:spPr>
          <a:xfrm>
            <a:off x="415013" y="1397924"/>
            <a:ext cx="11410715" cy="4654608"/>
          </a:xfrm>
          <a:prstGeom prst="rect">
            <a:avLst/>
          </a:prstGeom>
          <a:noFill/>
        </p:spPr>
        <p:txBody>
          <a:bodyPr wrap="square">
            <a:spAutoFit/>
          </a:bodyPr>
          <a:lstStyle/>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我们利用非对称模格问题，将</a:t>
            </a:r>
            <a:r>
              <a:rPr lang="en-US" altLang="zh-CN" sz="2000" dirty="0" err="1">
                <a:latin typeface="微软雅黑" panose="020B0503020204020204" pitchFamily="34" charset="-122"/>
                <a:ea typeface="微软雅黑" panose="020B0503020204020204" pitchFamily="34" charset="-122"/>
              </a:rPr>
              <a:t>Dilizium</a:t>
            </a:r>
            <a:r>
              <a:rPr lang="en-US" altLang="zh-CN" sz="2000" dirty="0">
                <a:latin typeface="微软雅黑" panose="020B0503020204020204" pitchFamily="34" charset="-122"/>
                <a:ea typeface="微软雅黑" panose="020B0503020204020204" pitchFamily="34" charset="-122"/>
              </a:rPr>
              <a:t> 2.0</a:t>
            </a:r>
            <a:r>
              <a:rPr lang="zh-CN" altLang="en-US" sz="2000" dirty="0">
                <a:latin typeface="微软雅黑" panose="020B0503020204020204" pitchFamily="34" charset="-122"/>
                <a:ea typeface="微软雅黑" panose="020B0503020204020204" pitchFamily="34" charset="-122"/>
              </a:rPr>
              <a:t>两方协同签名方案进行了</a:t>
            </a:r>
            <a:r>
              <a:rPr lang="zh-CN" altLang="en-US" sz="2000" dirty="0">
                <a:solidFill>
                  <a:srgbClr val="FF0000"/>
                </a:solidFill>
                <a:latin typeface="微软雅黑" panose="020B0503020204020204" pitchFamily="34" charset="-122"/>
                <a:ea typeface="微软雅黑" panose="020B0503020204020204" pitchFamily="34" charset="-122"/>
              </a:rPr>
              <a:t>修改和推广，能更灵活地选择参数</a:t>
            </a:r>
            <a:r>
              <a:rPr lang="zh-CN" altLang="en-US" sz="2000" dirty="0">
                <a:latin typeface="微软雅黑" panose="020B0503020204020204" pitchFamily="34" charset="-122"/>
                <a:ea typeface="微软雅黑" panose="020B0503020204020204" pitchFamily="34" charset="-122"/>
              </a:rPr>
              <a:t>，从而在安全性、计算效率、密钥和签名长度三方面达到更好的权衡，</a:t>
            </a:r>
            <a:r>
              <a:rPr lang="zh-CN" altLang="en-US" sz="2000" dirty="0">
                <a:solidFill>
                  <a:srgbClr val="FF0000"/>
                </a:solidFill>
                <a:latin typeface="微软雅黑" panose="020B0503020204020204" pitchFamily="34" charset="-122"/>
                <a:ea typeface="微软雅黑" panose="020B0503020204020204" pitchFamily="34" charset="-122"/>
              </a:rPr>
              <a:t>综合性能更优</a:t>
            </a:r>
            <a:r>
              <a:rPr lang="en-US" altLang="zh-CN" sz="2000" dirty="0">
                <a:solidFill>
                  <a:srgbClr val="FF0000"/>
                </a:solidFill>
                <a:latin typeface="微软雅黑" panose="020B0503020204020204" pitchFamily="34" charset="-122"/>
                <a:ea typeface="微软雅黑" panose="020B0503020204020204" pitchFamily="34" charset="-122"/>
              </a:rPr>
              <a:t>. </a:t>
            </a:r>
          </a:p>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使用“</a:t>
            </a:r>
            <a:r>
              <a:rPr lang="en-US" altLang="zh-CN" sz="2000" dirty="0" err="1">
                <a:latin typeface="微软雅黑" panose="020B0503020204020204" pitchFamily="34" charset="-122"/>
                <a:ea typeface="微软雅黑" panose="020B0503020204020204" pitchFamily="34" charset="-122"/>
              </a:rPr>
              <a:t>FSwA</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范式构造基于格的多方签名在安全性上需要解决的一个关键问题是防止未通过拒绝抽样时的私钥信息泄露，我们使用</a:t>
            </a:r>
            <a:r>
              <a:rPr lang="zh-CN" altLang="en-US" sz="2000" dirty="0">
                <a:solidFill>
                  <a:srgbClr val="FF0000"/>
                </a:solidFill>
                <a:latin typeface="微软雅黑" panose="020B0503020204020204" pitchFamily="34" charset="-122"/>
                <a:ea typeface="微软雅黑" panose="020B0503020204020204" pitchFamily="34" charset="-122"/>
              </a:rPr>
              <a:t>同态承诺</a:t>
            </a:r>
            <a:r>
              <a:rPr lang="zh-CN" altLang="en-US" sz="2000" dirty="0">
                <a:latin typeface="微软雅黑" panose="020B0503020204020204" pitchFamily="34" charset="-122"/>
                <a:ea typeface="微软雅黑" panose="020B0503020204020204" pitchFamily="34" charset="-122"/>
              </a:rPr>
              <a:t>解决了这个问题</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对于新设计的两方协同签名方案，我们提供了</a:t>
            </a:r>
            <a:r>
              <a:rPr lang="zh-CN" altLang="en-US" sz="2000" dirty="0">
                <a:solidFill>
                  <a:srgbClr val="FF0000"/>
                </a:solidFill>
                <a:latin typeface="微软雅黑" panose="020B0503020204020204" pitchFamily="34" charset="-122"/>
                <a:ea typeface="微软雅黑" panose="020B0503020204020204" pitchFamily="34" charset="-122"/>
              </a:rPr>
              <a:t>完整的安全性证明</a:t>
            </a:r>
            <a:r>
              <a:rPr lang="zh-CN" altLang="en-US" sz="2000" dirty="0">
                <a:latin typeface="微软雅黑" panose="020B0503020204020204" pitchFamily="34" charset="-122"/>
                <a:ea typeface="微软雅黑" panose="020B0503020204020204" pitchFamily="34" charset="-122"/>
              </a:rPr>
              <a:t>，结果表明其可以有效保护各方的签名密钥，具备两方协同签名在选择消息攻击下的存在性不可伪造性</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AutoNum type="arabicPeriod"/>
            </a:pPr>
            <a:r>
              <a:rPr lang="zh-CN" altLang="en-US" sz="2000" dirty="0">
                <a:latin typeface="微软雅黑" panose="020B0503020204020204" pitchFamily="34" charset="-122"/>
                <a:ea typeface="微软雅黑" panose="020B0503020204020204" pitchFamily="34" charset="-122"/>
              </a:rPr>
              <a:t>为了对比效果，我们给出了重复次数、密钥和签名大小的计算公式，并使用</a:t>
            </a:r>
            <a:r>
              <a:rPr lang="en-US" altLang="zh-CN" sz="2000" dirty="0">
                <a:latin typeface="微软雅黑" panose="020B0503020204020204" pitchFamily="34" charset="-122"/>
                <a:ea typeface="微软雅黑" panose="020B0503020204020204" pitchFamily="34" charset="-122"/>
              </a:rPr>
              <a:t>Dilithium</a:t>
            </a:r>
            <a:r>
              <a:rPr lang="zh-CN" altLang="en-US" sz="2000" dirty="0">
                <a:latin typeface="微软雅黑" panose="020B0503020204020204" pitchFamily="34" charset="-122"/>
                <a:ea typeface="微软雅黑" panose="020B0503020204020204" pitchFamily="34" charset="-122"/>
              </a:rPr>
              <a:t>和</a:t>
            </a:r>
            <a:r>
              <a:rPr lang="en-US" altLang="zh-CN" sz="2000" dirty="0">
                <a:latin typeface="微软雅黑" panose="020B0503020204020204" pitchFamily="34" charset="-122"/>
                <a:ea typeface="微软雅黑" panose="020B0503020204020204" pitchFamily="34" charset="-122"/>
              </a:rPr>
              <a:t>Aigis-sig</a:t>
            </a:r>
            <a:r>
              <a:rPr lang="zh-CN" altLang="en-US" sz="2000" dirty="0">
                <a:latin typeface="微软雅黑" panose="020B0503020204020204" pitchFamily="34" charset="-122"/>
                <a:ea typeface="微软雅黑" panose="020B0503020204020204" pitchFamily="34" charset="-122"/>
              </a:rPr>
              <a:t>的参数进行评估</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相比之下，本文方案的</a:t>
            </a:r>
            <a:r>
              <a:rPr lang="zh-CN" altLang="en-US" sz="2000" dirty="0">
                <a:solidFill>
                  <a:srgbClr val="FF0000"/>
                </a:solidFill>
                <a:latin typeface="微软雅黑" panose="020B0503020204020204" pitchFamily="34" charset="-122"/>
                <a:ea typeface="微软雅黑" panose="020B0503020204020204" pitchFamily="34" charset="-122"/>
              </a:rPr>
              <a:t>密钥以及签名尺寸优于现有的所有基于</a:t>
            </a:r>
            <a:r>
              <a:rPr lang="en-US" altLang="zh-CN" sz="2000" dirty="0">
                <a:solidFill>
                  <a:srgbClr val="FF0000"/>
                </a:solidFill>
                <a:latin typeface="微软雅黑" panose="020B0503020204020204" pitchFamily="34" charset="-122"/>
                <a:ea typeface="微软雅黑" panose="020B0503020204020204" pitchFamily="34" charset="-122"/>
              </a:rPr>
              <a:t>Dilithium</a:t>
            </a:r>
            <a:r>
              <a:rPr lang="zh-CN" altLang="en-US" sz="2000" dirty="0">
                <a:solidFill>
                  <a:srgbClr val="FF0000"/>
                </a:solidFill>
                <a:latin typeface="微软雅黑" panose="020B0503020204020204" pitchFamily="34" charset="-122"/>
                <a:ea typeface="微软雅黑" panose="020B0503020204020204" pitchFamily="34" charset="-122"/>
              </a:rPr>
              <a:t>的两方协同签名方案</a:t>
            </a:r>
            <a:r>
              <a:rPr lang="zh-CN" altLang="en-US" sz="2000" dirty="0">
                <a:latin typeface="微软雅黑" panose="020B0503020204020204" pitchFamily="34" charset="-122"/>
                <a:ea typeface="微软雅黑" panose="020B0503020204020204" pitchFamily="34" charset="-122"/>
              </a:rPr>
              <a:t>，例如在同等的安全强度下，</a:t>
            </a:r>
            <a:r>
              <a:rPr lang="zh-CN" altLang="en-US" sz="2000" dirty="0">
                <a:solidFill>
                  <a:srgbClr val="FF0000"/>
                </a:solidFill>
                <a:latin typeface="微软雅黑" panose="020B0503020204020204" pitchFamily="34" charset="-122"/>
                <a:ea typeface="微软雅黑" panose="020B0503020204020204" pitchFamily="34" charset="-122"/>
              </a:rPr>
              <a:t>签名尺寸可缩减</a:t>
            </a:r>
            <a:r>
              <a:rPr lang="en-US" altLang="zh-CN" sz="2000" dirty="0">
                <a:solidFill>
                  <a:srgbClr val="FF0000"/>
                </a:solidFill>
                <a:latin typeface="微软雅黑" panose="020B0503020204020204" pitchFamily="34" charset="-122"/>
                <a:ea typeface="微软雅黑" panose="020B0503020204020204" pitchFamily="34" charset="-122"/>
              </a:rPr>
              <a:t>20%</a:t>
            </a:r>
            <a:r>
              <a:rPr lang="zh-CN" altLang="en-US" sz="2000" dirty="0">
                <a:solidFill>
                  <a:srgbClr val="FF0000"/>
                </a:solidFill>
                <a:latin typeface="微软雅黑" panose="020B0503020204020204" pitchFamily="34" charset="-122"/>
                <a:ea typeface="微软雅黑" panose="020B0503020204020204" pitchFamily="34" charset="-122"/>
              </a:rPr>
              <a:t>以上</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据我们所知，该结果也是</a:t>
            </a:r>
            <a:r>
              <a:rPr lang="zh-CN" altLang="en-US" sz="2000" dirty="0">
                <a:solidFill>
                  <a:srgbClr val="FF0000"/>
                </a:solidFill>
                <a:latin typeface="微软雅黑" panose="020B0503020204020204" pitchFamily="34" charset="-122"/>
                <a:ea typeface="微软雅黑" panose="020B0503020204020204" pitchFamily="34" charset="-122"/>
              </a:rPr>
              <a:t>基于格的两方协同签名方案中最优的</a:t>
            </a:r>
            <a:r>
              <a:rPr lang="en-US" altLang="zh-CN" sz="2000" dirty="0">
                <a:solidFill>
                  <a:srgbClr val="FF0000"/>
                </a:solidFill>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427827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基础构造模块</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4" y="1397924"/>
                <a:ext cx="10918936" cy="5122171"/>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承诺方案：</a:t>
                </a:r>
                <a:r>
                  <a:rPr lang="zh-CN" altLang="en-US" sz="2000" dirty="0">
                    <a:latin typeface="微软雅黑" panose="020B0503020204020204" pitchFamily="34" charset="-122"/>
                    <a:ea typeface="微软雅黑" panose="020B0503020204020204" pitchFamily="34" charset="-122"/>
                  </a:rPr>
                  <a:t>分为承诺阶段和打开阶段，满足隐藏性</a:t>
                </a:r>
                <a:r>
                  <a:rPr lang="en-US" altLang="zh-CN" sz="2000" dirty="0">
                    <a:latin typeface="微软雅黑" panose="020B0503020204020204" pitchFamily="34" charset="-122"/>
                    <a:ea typeface="微软雅黑" panose="020B0503020204020204" pitchFamily="34" charset="-122"/>
                  </a:rPr>
                  <a:t>(Hiding)</a:t>
                </a:r>
                <a:r>
                  <a:rPr lang="zh-CN" altLang="en-US" sz="2000" dirty="0">
                    <a:latin typeface="微软雅黑" panose="020B0503020204020204" pitchFamily="34" charset="-122"/>
                    <a:ea typeface="微软雅黑" panose="020B0503020204020204" pitchFamily="34" charset="-122"/>
                  </a:rPr>
                  <a:t>和绑定性</a:t>
                </a:r>
                <a:r>
                  <a:rPr lang="en-US" altLang="zh-CN" sz="2000" dirty="0">
                    <a:latin typeface="微软雅黑" panose="020B0503020204020204" pitchFamily="34" charset="-122"/>
                    <a:ea typeface="微软雅黑" panose="020B0503020204020204" pitchFamily="34" charset="-122"/>
                  </a:rPr>
                  <a:t>(Binding)</a:t>
                </a:r>
                <a:r>
                  <a:rPr lang="zh-CN" altLang="en-US" sz="2000" dirty="0">
                    <a:latin typeface="微软雅黑" panose="020B0503020204020204" pitchFamily="34" charset="-122"/>
                    <a:ea typeface="微软雅黑" panose="020B0503020204020204" pitchFamily="34" charset="-122"/>
                  </a:rPr>
                  <a:t>两个安全属性</a:t>
                </a:r>
                <a:r>
                  <a:rPr lang="en-US" altLang="zh-CN" sz="2000" dirty="0">
                    <a:latin typeface="微软雅黑" panose="020B0503020204020204" pitchFamily="34" charset="-122"/>
                    <a:ea typeface="微软雅黑" panose="020B0503020204020204" pitchFamily="34" charset="-122"/>
                  </a:rPr>
                  <a:t>.</a:t>
                </a: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承诺阶段：</a:t>
                </a:r>
                <a:r>
                  <a:rPr lang="zh-CN" altLang="en-US" sz="2000" dirty="0">
                    <a:latin typeface="微软雅黑" panose="020B0503020204020204" pitchFamily="34" charset="-122"/>
                    <a:ea typeface="微软雅黑" panose="020B0503020204020204" pitchFamily="34" charset="-122"/>
                  </a:rPr>
                  <a:t>对于给定的消息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𝑚</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𝑚</m:t>
                        </m:r>
                      </m:sub>
                    </m:sSub>
                  </m:oMath>
                </a14:m>
                <a:r>
                  <a:rPr lang="zh-CN" altLang="en-US" sz="2000" dirty="0">
                    <a:latin typeface="微软雅黑" panose="020B0503020204020204" pitchFamily="34" charset="-122"/>
                    <a:ea typeface="微软雅黑" panose="020B0503020204020204" pitchFamily="34" charset="-122"/>
                  </a:rPr>
                  <a:t>，承诺者随机选取</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𝑟</m:t>
                        </m:r>
                      </m:sub>
                    </m:sSub>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并计算</a:t>
                </a:r>
                <a14:m>
                  <m:oMath xmlns:m="http://schemas.openxmlformats.org/officeDocument/2006/math">
                    <m:r>
                      <a:rPr lang="en-US" altLang="zh-CN" sz="2000" i="1">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的承诺值</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𝐶𝑜𝑚𝑚𝑖</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𝑡</m:t>
                        </m:r>
                      </m:e>
                      <m:sub>
                        <m:r>
                          <a:rPr lang="en-US" altLang="zh-CN" sz="2000" b="0" i="1" smtClean="0">
                            <a:latin typeface="Cambria Math" panose="02040503050406030204" pitchFamily="18" charset="0"/>
                            <a:ea typeface="微软雅黑" panose="020B0503020204020204" pitchFamily="34" charset="-122"/>
                          </a:rPr>
                          <m:t>𝑐𝑘</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𝑐𝑘</m:t>
                        </m:r>
                      </m:sub>
                    </m:sSub>
                  </m:oMath>
                </a14:m>
                <a:r>
                  <a:rPr lang="zh-CN" altLang="en-US" sz="2000" dirty="0">
                    <a:latin typeface="微软雅黑" panose="020B0503020204020204" pitchFamily="34" charset="-122"/>
                    <a:ea typeface="微软雅黑" panose="020B0503020204020204" pitchFamily="34" charset="-122"/>
                  </a:rPr>
                  <a:t>是承诺密钥，将承诺值</a:t>
                </a:r>
                <a14:m>
                  <m:oMath xmlns:m="http://schemas.openxmlformats.org/officeDocument/2006/math">
                    <m:r>
                      <a:rPr lang="en-US" altLang="zh-CN" sz="2000" i="1">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发送给接收者</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solidFill>
                    <a:srgbClr val="FF0000"/>
                  </a:solidFill>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打开阶段：</a:t>
                </a:r>
                <a:r>
                  <a:rPr lang="zh-CN" altLang="en-US" sz="2000" dirty="0">
                    <a:latin typeface="微软雅黑" panose="020B0503020204020204" pitchFamily="34" charset="-122"/>
                    <a:ea typeface="微软雅黑" panose="020B0503020204020204" pitchFamily="34" charset="-122"/>
                  </a:rPr>
                  <a:t>承诺者将与承诺值相关的信息发送给接收者，接收者能利用承诺值</a:t>
                </a:r>
                <a14:m>
                  <m:oMath xmlns:m="http://schemas.openxmlformats.org/officeDocument/2006/math">
                    <m:r>
                      <a:rPr lang="en-US" altLang="zh-CN" sz="2000" i="1" smtClean="0">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以及相关信息计算得到一个打开值</a:t>
                </a:r>
                <a:r>
                  <a:rPr lang="en-US" altLang="zh-CN" sz="2000" dirty="0">
                    <a:latin typeface="微软雅黑" panose="020B0503020204020204" pitchFamily="34" charset="-122"/>
                    <a:ea typeface="微软雅黑" panose="020B0503020204020204" pitchFamily="34" charset="-122"/>
                  </a:rPr>
                  <a:t>(opening)</a:t>
                </a:r>
                <a:r>
                  <a:rPr lang="zh-CN" altLang="en-US" sz="2000" dirty="0">
                    <a:latin typeface="微软雅黑" panose="020B0503020204020204" pitchFamily="34" charset="-122"/>
                    <a:ea typeface="微软雅黑" panose="020B0503020204020204" pitchFamily="34" charset="-122"/>
                  </a:rPr>
                  <a:t>，并验证其确实是最初承诺的消息值</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隐藏性：</a:t>
                </a:r>
                <a:r>
                  <a:rPr lang="zh-CN" altLang="en-US" sz="2000" dirty="0">
                    <a:latin typeface="微软雅黑" panose="020B0503020204020204" pitchFamily="34" charset="-122"/>
                    <a:ea typeface="微软雅黑" panose="020B0503020204020204" pitchFamily="34" charset="-122"/>
                  </a:rPr>
                  <a:t>承诺值不会泄露任何信息，即通过</a:t>
                </a:r>
                <a14:m>
                  <m:oMath xmlns:m="http://schemas.openxmlformats.org/officeDocument/2006/math">
                    <m:r>
                      <a:rPr lang="en-US" altLang="zh-CN" sz="2000" i="1">
                        <a:latin typeface="Cambria Math" panose="02040503050406030204" pitchFamily="18" charset="0"/>
                        <a:ea typeface="微软雅黑" panose="020B0503020204020204" pitchFamily="34" charset="-122"/>
                      </a:rPr>
                      <m:t>𝑐𝑜𝑚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𝐶𝑜𝑚𝑚𝑖</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𝑐𝑘</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无法得到关于 </a:t>
                </a:r>
                <a14:m>
                  <m:oMath xmlns:m="http://schemas.openxmlformats.org/officeDocument/2006/math">
                    <m:r>
                      <a:rPr lang="en-US" altLang="zh-CN" sz="2000" i="1">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 或 </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 的信息</a:t>
                </a:r>
                <a:r>
                  <a:rPr lang="en-US" altLang="zh-CN" sz="2000" dirty="0">
                    <a:latin typeface="微软雅黑" panose="020B0503020204020204" pitchFamily="34" charset="-122"/>
                    <a:ea typeface="微软雅黑" panose="020B0503020204020204" pitchFamily="34" charset="-122"/>
                  </a:rPr>
                  <a:t>.</a:t>
                </a:r>
              </a:p>
              <a:p>
                <a:pPr algn="just">
                  <a:lnSpc>
                    <a:spcPct val="150000"/>
                  </a:lnSpc>
                </a:pPr>
                <a:endParaRPr lang="en-US" altLang="zh-CN" sz="2000" dirty="0">
                  <a:latin typeface="微软雅黑" panose="020B0503020204020204" pitchFamily="34" charset="-122"/>
                  <a:ea typeface="微软雅黑" panose="020B0503020204020204" pitchFamily="34" charset="-122"/>
                </a:endParaRP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绑定性：</a:t>
                </a:r>
                <a:r>
                  <a:rPr lang="zh-CN" altLang="en-US" sz="2000" dirty="0">
                    <a:latin typeface="微软雅黑" panose="020B0503020204020204" pitchFamily="34" charset="-122"/>
                    <a:ea typeface="微软雅黑" panose="020B0503020204020204" pitchFamily="34" charset="-122"/>
                  </a:rPr>
                  <a:t>打开一个承诺不能得到两个不同的值，即打开</a:t>
                </a:r>
                <a14:m>
                  <m:oMath xmlns:m="http://schemas.openxmlformats.org/officeDocument/2006/math">
                    <m:r>
                      <a:rPr lang="en-US" altLang="zh-CN" sz="2000" i="1" smtClean="0">
                        <a:latin typeface="Cambria Math" panose="02040503050406030204" pitchFamily="18" charset="0"/>
                        <a:ea typeface="微软雅黑" panose="020B0503020204020204" pitchFamily="34" charset="-122"/>
                      </a:rPr>
                      <m:t>𝐶𝑜𝑚𝑚𝑖</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𝑡</m:t>
                        </m:r>
                      </m:e>
                      <m:sub>
                        <m:r>
                          <a:rPr lang="en-US" altLang="zh-CN" sz="2000" i="1">
                            <a:latin typeface="Cambria Math" panose="02040503050406030204" pitchFamily="18" charset="0"/>
                            <a:ea typeface="微软雅黑" panose="020B0503020204020204" pitchFamily="34" charset="-122"/>
                          </a:rPr>
                          <m:t>𝑐𝑘</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得到</a:t>
                </a:r>
                <a14:m>
                  <m:oMath xmlns:m="http://schemas.openxmlformats.org/officeDocument/2006/math">
                    <m:r>
                      <a:rPr lang="en-US" altLang="zh-CN" sz="2000" i="1">
                        <a:latin typeface="Cambria Math" panose="02040503050406030204" pitchFamily="18" charset="0"/>
                        <a:ea typeface="微软雅黑" panose="020B0503020204020204" pitchFamily="34" charset="-122"/>
                      </a:rPr>
                      <m: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𝑚</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sSup>
                      <m:sSupPr>
                        <m:ctrlPr>
                          <a:rPr lang="en-US" altLang="zh-CN" sz="2000" b="0" i="1" smtClean="0">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𝑟</m:t>
                        </m:r>
                      </m:e>
                      <m:sup>
                        <m:r>
                          <a:rPr lang="en-US" altLang="zh-CN" sz="2000" b="0" i="1" smtClean="0">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，则</a:t>
                </a:r>
                <a14:m>
                  <m:oMath xmlns:m="http://schemas.openxmlformats.org/officeDocument/2006/math">
                    <m:d>
                      <m:dPr>
                        <m:ctrlPr>
                          <a:rPr lang="en-US" altLang="zh-CN" sz="2000" i="1">
                            <a:latin typeface="Cambria Math" panose="02040503050406030204" pitchFamily="18" charset="0"/>
                            <a:ea typeface="微软雅黑" panose="020B0503020204020204" pitchFamily="34" charset="-122"/>
                          </a:rPr>
                        </m:ctrlPr>
                      </m:dPr>
                      <m:e>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𝑚</m:t>
                            </m:r>
                          </m:e>
                          <m:sup>
                            <m:r>
                              <a:rPr lang="en-US" altLang="zh-CN" sz="2000" i="1">
                                <a:latin typeface="Cambria Math" panose="02040503050406030204" pitchFamily="18" charset="0"/>
                                <a:ea typeface="微软雅黑" panose="020B0503020204020204" pitchFamily="34" charset="-122"/>
                              </a:rPr>
                              <m:t>′</m:t>
                            </m:r>
                          </m:sup>
                        </m:sSup>
                        <m:r>
                          <a:rPr lang="en-US" altLang="zh-CN" sz="2000" i="1">
                            <a:latin typeface="Cambria Math" panose="02040503050406030204" pitchFamily="18" charset="0"/>
                            <a:ea typeface="微软雅黑" panose="020B0503020204020204" pitchFamily="34" charset="-122"/>
                          </a:rPr>
                          <m:t>;</m:t>
                        </m:r>
                        <m:sSup>
                          <m:sSupPr>
                            <m:ctrlPr>
                              <a:rPr lang="en-US" altLang="zh-CN" sz="2000" i="1">
                                <a:latin typeface="Cambria Math" panose="02040503050406030204" pitchFamily="18" charset="0"/>
                                <a:ea typeface="微软雅黑" panose="020B0503020204020204" pitchFamily="34" charset="-122"/>
                              </a:rPr>
                            </m:ctrlPr>
                          </m:sSupPr>
                          <m:e>
                            <m:r>
                              <a:rPr lang="en-US" altLang="zh-CN" sz="2000" i="1">
                                <a:latin typeface="Cambria Math" panose="02040503050406030204" pitchFamily="18" charset="0"/>
                                <a:ea typeface="微软雅黑" panose="020B0503020204020204" pitchFamily="34" charset="-122"/>
                              </a:rPr>
                              <m:t>𝑟</m:t>
                            </m:r>
                          </m:e>
                          <m:sup>
                            <m:r>
                              <a:rPr lang="en-US" altLang="zh-CN" sz="2000" i="1">
                                <a:latin typeface="Cambria Math" panose="02040503050406030204" pitchFamily="18" charset="0"/>
                                <a:ea typeface="微软雅黑" panose="020B0503020204020204" pitchFamily="34" charset="-122"/>
                              </a:rPr>
                              <m:t>′</m:t>
                            </m:r>
                          </m:sup>
                        </m:sSup>
                      </m:e>
                    </m:d>
                    <m:r>
                      <a:rPr lang="en-US" altLang="zh-CN" sz="2000" dirty="0" smtClean="0">
                        <a:latin typeface="Cambria Math" panose="02040503050406030204" pitchFamily="18" charset="0"/>
                      </a:rPr>
                      <m:t>≠</m:t>
                    </m:r>
                  </m:oMath>
                </a14:m>
                <a:r>
                  <a:rPr lang="en-US" altLang="zh-CN" sz="2000" dirty="0">
                    <a:ea typeface="微软雅黑" panose="020B0503020204020204" pitchFamily="34" charset="-122"/>
                  </a:rPr>
                  <a:t> </a:t>
                </a:r>
                <a14:m>
                  <m:oMath xmlns:m="http://schemas.openxmlformats.org/officeDocument/2006/math">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的概率是可忽略的</a:t>
                </a:r>
                <a:r>
                  <a:rPr lang="en-US" altLang="zh-CN" sz="2000" dirty="0">
                    <a:latin typeface="微软雅黑" panose="020B0503020204020204" pitchFamily="34" charset="-122"/>
                    <a:ea typeface="微软雅黑" panose="020B0503020204020204" pitchFamily="34" charset="-122"/>
                  </a:rPr>
                  <a:t>.</a:t>
                </a: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4" y="1397924"/>
                <a:ext cx="10918936" cy="5122171"/>
              </a:xfrm>
              <a:prstGeom prst="rect">
                <a:avLst/>
              </a:prstGeom>
              <a:blipFill>
                <a:blip r:embed="rId4"/>
                <a:stretch>
                  <a:fillRect l="-558" r="-614" b="-951"/>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Tree>
    <p:extLst>
      <p:ext uri="{BB962C8B-B14F-4D97-AF65-F5344CB8AC3E}">
        <p14:creationId xmlns:p14="http://schemas.microsoft.com/office/powerpoint/2010/main" val="8805437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任意多边形: 形状 6">
            <a:extLst>
              <a:ext uri="{FF2B5EF4-FFF2-40B4-BE49-F238E27FC236}">
                <a16:creationId xmlns:a16="http://schemas.microsoft.com/office/drawing/2014/main" id="{AAC05B88-A73D-4E08-A24F-C1DBE26A1AD6}"/>
              </a:ext>
            </a:extLst>
          </p:cNvPr>
          <p:cNvSpPr/>
          <p:nvPr/>
        </p:nvSpPr>
        <p:spPr>
          <a:xfrm>
            <a:off x="415013" y="503442"/>
            <a:ext cx="4758871" cy="750211"/>
          </a:xfrm>
          <a:custGeom>
            <a:avLst/>
            <a:gdLst>
              <a:gd name="connsiteX0" fmla="*/ 674315 w 6261654"/>
              <a:gd name="connsiteY0" fmla="*/ 0 h 1348631"/>
              <a:gd name="connsiteX1" fmla="*/ 674325 w 6261654"/>
              <a:gd name="connsiteY1" fmla="*/ 1 h 1348631"/>
              <a:gd name="connsiteX2" fmla="*/ 5558735 w 6261654"/>
              <a:gd name="connsiteY2" fmla="*/ 1 h 1348631"/>
              <a:gd name="connsiteX3" fmla="*/ 5558735 w 6261654"/>
              <a:gd name="connsiteY3" fmla="*/ 2885 h 1348631"/>
              <a:gd name="connsiteX4" fmla="*/ 5587339 w 6261654"/>
              <a:gd name="connsiteY4" fmla="*/ 1 h 1348631"/>
              <a:gd name="connsiteX5" fmla="*/ 6261654 w 6261654"/>
              <a:gd name="connsiteY5" fmla="*/ 674316 h 1348631"/>
              <a:gd name="connsiteX6" fmla="*/ 5587339 w 6261654"/>
              <a:gd name="connsiteY6" fmla="*/ 1348631 h 1348631"/>
              <a:gd name="connsiteX7" fmla="*/ 5558735 w 6261654"/>
              <a:gd name="connsiteY7" fmla="*/ 1345748 h 1348631"/>
              <a:gd name="connsiteX8" fmla="*/ 5558735 w 6261654"/>
              <a:gd name="connsiteY8" fmla="*/ 1348630 h 1348631"/>
              <a:gd name="connsiteX9" fmla="*/ 674315 w 6261654"/>
              <a:gd name="connsiteY9" fmla="*/ 1348630 h 1348631"/>
              <a:gd name="connsiteX10" fmla="*/ 0 w 6261654"/>
              <a:gd name="connsiteY10" fmla="*/ 674315 h 1348631"/>
              <a:gd name="connsiteX11" fmla="*/ 674315 w 6261654"/>
              <a:gd name="connsiteY11" fmla="*/ 0 h 1348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261654" h="1348631">
                <a:moveTo>
                  <a:pt x="674315" y="0"/>
                </a:moveTo>
                <a:lnTo>
                  <a:pt x="674325" y="1"/>
                </a:lnTo>
                <a:lnTo>
                  <a:pt x="5558735" y="1"/>
                </a:lnTo>
                <a:lnTo>
                  <a:pt x="5558735" y="2885"/>
                </a:lnTo>
                <a:lnTo>
                  <a:pt x="5587339" y="1"/>
                </a:lnTo>
                <a:cubicBezTo>
                  <a:pt x="5959753" y="1"/>
                  <a:pt x="6261654" y="301902"/>
                  <a:pt x="6261654" y="674316"/>
                </a:cubicBezTo>
                <a:cubicBezTo>
                  <a:pt x="6261654" y="1046730"/>
                  <a:pt x="5959753" y="1348631"/>
                  <a:pt x="5587339" y="1348631"/>
                </a:cubicBezTo>
                <a:lnTo>
                  <a:pt x="5558735" y="1345748"/>
                </a:lnTo>
                <a:lnTo>
                  <a:pt x="5558735" y="1348630"/>
                </a:lnTo>
                <a:lnTo>
                  <a:pt x="674315" y="1348630"/>
                </a:lnTo>
                <a:cubicBezTo>
                  <a:pt x="301901" y="1348630"/>
                  <a:pt x="0" y="1046729"/>
                  <a:pt x="0" y="674315"/>
                </a:cubicBezTo>
                <a:cubicBezTo>
                  <a:pt x="0" y="301901"/>
                  <a:pt x="301901" y="0"/>
                  <a:pt x="674315" y="0"/>
                </a:cubicBezTo>
                <a:close/>
              </a:path>
            </a:pathLst>
          </a:custGeom>
          <a:solidFill>
            <a:srgbClr val="006171"/>
          </a:solidFill>
          <a:ln w="38100">
            <a:solidFill>
              <a:srgbClr val="00617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b="1" dirty="0">
              <a:latin typeface="字魂105号-简雅黑" panose="00000500000000000000" pitchFamily="2" charset="-122"/>
              <a:ea typeface="字魂105号-简雅黑" panose="00000500000000000000" pitchFamily="2" charset="-122"/>
              <a:sym typeface="字魂105号-简雅黑" panose="00000500000000000000" pitchFamily="2" charset="-122"/>
            </a:endParaRPr>
          </a:p>
        </p:txBody>
      </p:sp>
      <p:pic>
        <p:nvPicPr>
          <p:cNvPr id="8" name="图片 7">
            <a:extLst>
              <a:ext uri="{FF2B5EF4-FFF2-40B4-BE49-F238E27FC236}">
                <a16:creationId xmlns:a16="http://schemas.microsoft.com/office/drawing/2014/main" id="{2C01B577-FBCD-4ADD-873A-4E78FFF92B87}"/>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77941" y="569481"/>
            <a:ext cx="618131" cy="618131"/>
          </a:xfrm>
          <a:prstGeom prst="rect">
            <a:avLst/>
          </a:prstGeom>
        </p:spPr>
      </p:pic>
      <p:sp>
        <p:nvSpPr>
          <p:cNvPr id="9" name="矩形 8">
            <a:extLst>
              <a:ext uri="{FF2B5EF4-FFF2-40B4-BE49-F238E27FC236}">
                <a16:creationId xmlns:a16="http://schemas.microsoft.com/office/drawing/2014/main" id="{7FE2A4A2-6B29-4EA3-B2CF-5120D442C2C9}"/>
              </a:ext>
            </a:extLst>
          </p:cNvPr>
          <p:cNvSpPr/>
          <p:nvPr/>
        </p:nvSpPr>
        <p:spPr>
          <a:xfrm>
            <a:off x="1358999" y="647713"/>
            <a:ext cx="6372890" cy="461665"/>
          </a:xfrm>
          <a:prstGeom prst="rect">
            <a:avLst/>
          </a:prstGeom>
        </p:spPr>
        <p:txBody>
          <a:bodyPr wrap="square">
            <a:spAutoFit/>
          </a:bodyPr>
          <a:lstStyle/>
          <a:p>
            <a:r>
              <a:rPr lang="zh-CN" altLang="en-US" sz="2400" b="1" dirty="0">
                <a:solidFill>
                  <a:schemeClr val="bg1"/>
                </a:solidFill>
                <a:latin typeface="字魂105号-简雅黑" panose="00000500000000000000" pitchFamily="2" charset="-122"/>
                <a:ea typeface="字魂105号-简雅黑" panose="00000500000000000000" pitchFamily="2" charset="-122"/>
                <a:sym typeface="字魂105号-简雅黑" panose="00000500000000000000" pitchFamily="2" charset="-122"/>
              </a:rPr>
              <a:t>基础构造模块</a:t>
            </a:r>
          </a:p>
        </p:txBody>
      </p:sp>
      <p:sp>
        <p:nvSpPr>
          <p:cNvPr id="30" name="矩形 29">
            <a:extLst>
              <a:ext uri="{FF2B5EF4-FFF2-40B4-BE49-F238E27FC236}">
                <a16:creationId xmlns:a16="http://schemas.microsoft.com/office/drawing/2014/main" id="{0DFD5F56-7002-44C3-9EF7-AED4479A1E36}"/>
              </a:ext>
            </a:extLst>
          </p:cNvPr>
          <p:cNvSpPr/>
          <p:nvPr/>
        </p:nvSpPr>
        <p:spPr>
          <a:xfrm>
            <a:off x="0" y="6643868"/>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矩形 30">
            <a:extLst>
              <a:ext uri="{FF2B5EF4-FFF2-40B4-BE49-F238E27FC236}">
                <a16:creationId xmlns:a16="http://schemas.microsoft.com/office/drawing/2014/main" id="{1C1150D2-317B-4BC1-851A-201D4B7CC78F}"/>
              </a:ext>
            </a:extLst>
          </p:cNvPr>
          <p:cNvSpPr/>
          <p:nvPr/>
        </p:nvSpPr>
        <p:spPr>
          <a:xfrm>
            <a:off x="0" y="1679"/>
            <a:ext cx="12192000" cy="214132"/>
          </a:xfrm>
          <a:prstGeom prst="rect">
            <a:avLst/>
          </a:prstGeom>
          <a:solidFill>
            <a:srgbClr val="006171"/>
          </a:solidFill>
          <a:ln>
            <a:solidFill>
              <a:srgbClr val="00617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xmlns:a14="http://schemas.microsoft.com/office/drawing/2010/main">
        <mc:Choice Requires="a14">
          <p:sp>
            <p:nvSpPr>
              <p:cNvPr id="121" name="文本框 120">
                <a:extLst>
                  <a:ext uri="{FF2B5EF4-FFF2-40B4-BE49-F238E27FC236}">
                    <a16:creationId xmlns:a16="http://schemas.microsoft.com/office/drawing/2014/main" id="{181D57B1-E014-4B6C-82A6-82DD949FA596}"/>
                  </a:ext>
                </a:extLst>
              </p:cNvPr>
              <p:cNvSpPr txBox="1"/>
              <p:nvPr/>
            </p:nvSpPr>
            <p:spPr>
              <a:xfrm>
                <a:off x="415014" y="1397924"/>
                <a:ext cx="11541342" cy="5151218"/>
              </a:xfrm>
              <a:prstGeom prst="rect">
                <a:avLst/>
              </a:prstGeom>
              <a:noFill/>
            </p:spPr>
            <p:txBody>
              <a:bodyPr wrap="square">
                <a:spAutoFit/>
              </a:bodyPr>
              <a:lstStyle/>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基于格的承诺方案</a:t>
                </a:r>
                <a:r>
                  <a:rPr lang="en-US" altLang="zh-CN" sz="2000" dirty="0">
                    <a:solidFill>
                      <a:srgbClr val="00B0F0"/>
                    </a:solidFill>
                    <a:latin typeface="微软雅黑" panose="020B0503020204020204" pitchFamily="34" charset="-122"/>
                    <a:ea typeface="微软雅黑" panose="020B0503020204020204" pitchFamily="34" charset="-122"/>
                  </a:rPr>
                  <a:t>[ESSLL19]</a:t>
                </a:r>
                <a:r>
                  <a:rPr lang="zh-CN" altLang="en-US" sz="2000" dirty="0">
                    <a:solidFill>
                      <a:srgbClr val="00B0F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承诺密钥为</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𝑐𝑘</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Sub>
                    <m:r>
                      <a:rPr lang="en-US" altLang="zh-CN" sz="2000" b="0" i="1" smtClean="0">
                        <a:latin typeface="Cambria Math" panose="02040503050406030204" pitchFamily="18" charset="0"/>
                        <a:ea typeface="微软雅黑" panose="020B0503020204020204" pitchFamily="34" charset="-122"/>
                      </a:rPr>
                      <m:t>=</m:t>
                    </m:r>
                    <m:d>
                      <m:dPr>
                        <m:begChr m:val="["/>
                        <m:endChr m:val="]"/>
                        <m:ctrlPr>
                          <a:rPr lang="en-US" altLang="zh-CN" sz="2000" b="0" i="1" smtClean="0">
                            <a:latin typeface="Cambria Math" panose="02040503050406030204" pitchFamily="18" charset="0"/>
                            <a:ea typeface="微软雅黑" panose="020B0503020204020204" pitchFamily="34" charset="-122"/>
                          </a:rPr>
                        </m:ctrlPr>
                      </m:dPr>
                      <m:e>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𝐼</m:t>
                            </m:r>
                          </m:e>
                          <m:sub>
                            <m:r>
                              <a:rPr lang="en-US" altLang="zh-CN" sz="2000" b="0" i="1" smtClean="0">
                                <a:latin typeface="Cambria Math" panose="02040503050406030204" pitchFamily="18" charset="0"/>
                                <a:ea typeface="微软雅黑" panose="020B0503020204020204" pitchFamily="34" charset="-122"/>
                              </a:rPr>
                              <m:t>𝑘</m:t>
                            </m:r>
                          </m:sub>
                        </m:sSub>
                        <m:r>
                          <m:rPr>
                            <m:lit/>
                          </m:rP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e>
                    </m:d>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1</m:t>
                        </m:r>
                      </m:sub>
                      <m:sup>
                        <m:r>
                          <a:rPr lang="en-US" altLang="zh-CN" sz="2000" b="0" i="1" smtClean="0">
                            <a:latin typeface="Cambria Math" panose="02040503050406030204" pitchFamily="18" charset="0"/>
                            <a:ea typeface="微软雅黑" panose="020B0503020204020204" pitchFamily="34" charset="-122"/>
                          </a:rPr>
                          <m:t>′</m:t>
                        </m:r>
                      </m:sup>
                    </m:sSubSup>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𝑛</m:t>
                        </m:r>
                        <m:r>
                          <a:rPr lang="en-US" altLang="zh-CN" sz="2000" b="0" i="1"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𝑘</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𝑛</m:t>
                            </m:r>
                          </m:e>
                        </m:d>
                      </m:sup>
                    </m:sSubSup>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𝐴</m:t>
                        </m:r>
                      </m:e>
                      <m:sub>
                        <m:r>
                          <a:rPr lang="en-US" altLang="zh-CN" sz="2000" b="0" i="1" smtClean="0">
                            <a:latin typeface="Cambria Math" panose="02040503050406030204" pitchFamily="18" charset="0"/>
                            <a:ea typeface="微软雅黑" panose="020B0503020204020204" pitchFamily="34" charset="-122"/>
                          </a:rPr>
                          <m:t>2</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𝑅</m:t>
                        </m:r>
                      </m:e>
                      <m:sub>
                        <m:r>
                          <a:rPr lang="en-US" altLang="zh-CN" sz="2000" b="0" i="1" smtClean="0">
                            <a:latin typeface="Cambria Math" panose="02040503050406030204" pitchFamily="18" charset="0"/>
                            <a:ea typeface="微软雅黑" panose="020B0503020204020204" pitchFamily="34" charset="-122"/>
                          </a:rPr>
                          <m:t>𝑞</m:t>
                        </m:r>
                      </m:sub>
                      <m:sup>
                        <m:r>
                          <a:rPr lang="en-US" altLang="zh-CN" sz="2000" b="0" i="1" smtClean="0">
                            <a:latin typeface="Cambria Math" panose="02040503050406030204" pitchFamily="18" charset="0"/>
                            <a:ea typeface="微软雅黑" panose="020B0503020204020204" pitchFamily="34" charset="-122"/>
                          </a:rPr>
                          <m:t>𝑛</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𝑙</m:t>
                        </m:r>
                      </m:sup>
                    </m:sSubSup>
                    <m:r>
                      <a:rPr lang="zh-CN" altLang="en-US" sz="2000" i="1">
                        <a:latin typeface="Cambria Math" panose="02040503050406030204" pitchFamily="18" charset="0"/>
                        <a:ea typeface="微软雅黑" panose="020B0503020204020204" pitchFamily="34" charset="-122"/>
                      </a:rPr>
                      <m:t>都是</m:t>
                    </m:r>
                  </m:oMath>
                </a14:m>
                <a:r>
                  <a:rPr lang="zh-CN" altLang="en-US" sz="2000" dirty="0">
                    <a:latin typeface="微软雅黑" panose="020B0503020204020204" pitchFamily="34" charset="-122"/>
                    <a:ea typeface="微软雅黑" panose="020B0503020204020204" pitchFamily="34" charset="-122"/>
                  </a:rPr>
                  <a:t>均匀随机选取</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在对消息</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𝑚</m:t>
                    </m:r>
                  </m:oMath>
                </a14:m>
                <a:r>
                  <a:rPr lang="zh-CN" altLang="en-US" sz="2000" dirty="0">
                    <a:latin typeface="微软雅黑" panose="020B0503020204020204" pitchFamily="34" charset="-122"/>
                    <a:ea typeface="微软雅黑" panose="020B0503020204020204" pitchFamily="34" charset="-122"/>
                  </a:rPr>
                  <a:t>进行承诺时，随机选取</a:t>
                </a:r>
                <a14:m>
                  <m:oMath xmlns:m="http://schemas.openxmlformats.org/officeDocument/2006/math">
                    <m:r>
                      <a:rPr lang="en-US" altLang="zh-CN" sz="2000" i="1">
                        <a:latin typeface="Cambria Math" panose="02040503050406030204" pitchFamily="18" charset="0"/>
                        <a:ea typeface="微软雅黑" panose="020B0503020204020204" pitchFamily="34" charset="-122"/>
                      </a:rPr>
                      <m:t>𝑟</m:t>
                    </m:r>
                    <m:r>
                      <a:rPr lang="en-US" altLang="zh-CN" sz="2000" i="1">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𝑆</m:t>
                        </m:r>
                      </m:e>
                      <m:sub>
                        <m:r>
                          <a:rPr lang="en-US" altLang="zh-CN" sz="2000" i="1">
                            <a:latin typeface="Cambria Math" panose="02040503050406030204" pitchFamily="18" charset="0"/>
                            <a:ea typeface="微软雅黑" panose="020B0503020204020204" pitchFamily="34" charset="-122"/>
                          </a:rPr>
                          <m:t>𝑟</m:t>
                        </m:r>
                      </m:sub>
                    </m:sSub>
                    <m:r>
                      <a:rPr lang="en-US" altLang="zh-CN" sz="2000" b="0" i="1" smtClean="0">
                        <a:latin typeface="Cambria Math" panose="02040503050406030204" pitchFamily="18" charset="0"/>
                        <a:ea typeface="微软雅黑" panose="020B0503020204020204" pitchFamily="34" charset="-122"/>
                      </a:rPr>
                      <m:t>=</m:t>
                    </m:r>
                    <m:sSubSup>
                      <m:sSubSupPr>
                        <m:ctrlPr>
                          <a:rPr lang="en-US" altLang="zh-CN" sz="2000" b="0" i="1" smtClean="0">
                            <a:latin typeface="Cambria Math" panose="02040503050406030204" pitchFamily="18" charset="0"/>
                            <a:ea typeface="微软雅黑" panose="020B0503020204020204" pitchFamily="34" charset="-122"/>
                          </a:rPr>
                        </m:ctrlPr>
                      </m:sSubSupPr>
                      <m:e>
                        <m:r>
                          <a:rPr lang="en-US" altLang="zh-CN" sz="2000" b="0" i="1" smtClean="0">
                            <a:latin typeface="Cambria Math" panose="02040503050406030204" pitchFamily="18" charset="0"/>
                            <a:ea typeface="微软雅黑" panose="020B0503020204020204" pitchFamily="34" charset="-122"/>
                          </a:rPr>
                          <m:t>𝑆</m:t>
                        </m:r>
                      </m:e>
                      <m:sub>
                        <m:r>
                          <a:rPr lang="en-US" altLang="zh-CN" sz="2000" b="0" i="1" smtClean="0">
                            <a:latin typeface="Cambria Math" panose="02040503050406030204" pitchFamily="18" charset="0"/>
                            <a:ea typeface="微软雅黑" panose="020B0503020204020204" pitchFamily="34" charset="-122"/>
                          </a:rPr>
                          <m:t>𝛼</m:t>
                        </m:r>
                      </m:sub>
                      <m:sup>
                        <m:r>
                          <a:rPr lang="en-US" altLang="zh-CN" sz="2000" b="0" i="1" smtClean="0">
                            <a:latin typeface="Cambria Math" panose="02040503050406030204" pitchFamily="18" charset="0"/>
                            <a:ea typeface="微软雅黑" panose="020B0503020204020204" pitchFamily="34" charset="-122"/>
                          </a:rPr>
                          <m:t>𝑘</m:t>
                        </m:r>
                      </m:sup>
                    </m:sSubSup>
                  </m:oMath>
                </a14:m>
                <a:r>
                  <a:rPr lang="zh-CN" altLang="en-US" sz="2000" dirty="0">
                    <a:latin typeface="微软雅黑" panose="020B0503020204020204" pitchFamily="34" charset="-122"/>
                    <a:ea typeface="微软雅黑" panose="020B0503020204020204" pitchFamily="34" charset="-122"/>
                  </a:rPr>
                  <a:t>，得到承诺</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𝑐𝑜𝑚</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𝐴</m:t>
                        </m:r>
                      </m:e>
                      <m:sub>
                        <m:r>
                          <a:rPr lang="en-US" altLang="zh-CN" sz="2000" b="0" i="1" dirty="0" smtClean="0">
                            <a:latin typeface="Cambria Math" panose="02040503050406030204" pitchFamily="18" charset="0"/>
                            <a:ea typeface="微软雅黑" panose="020B0503020204020204" pitchFamily="34" charset="-122"/>
                          </a:rPr>
                          <m:t>1</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𝑟</m:t>
                    </m:r>
                    <m:r>
                      <a:rPr lang="en-US" altLang="zh-CN" sz="2000" b="0" i="1" dirty="0" smtClean="0">
                        <a:latin typeface="Cambria Math" panose="02040503050406030204" pitchFamily="18" charset="0"/>
                        <a:ea typeface="微软雅黑" panose="020B0503020204020204" pitchFamily="34" charset="-122"/>
                      </a:rPr>
                      <m:t>+</m:t>
                    </m:r>
                    <m:sSub>
                      <m:sSubPr>
                        <m:ctrlPr>
                          <a:rPr lang="en-US" altLang="zh-CN" sz="2000" b="0" i="1" dirty="0" smtClean="0">
                            <a:latin typeface="Cambria Math" panose="02040503050406030204" pitchFamily="18" charset="0"/>
                            <a:ea typeface="微软雅黑" panose="020B0503020204020204" pitchFamily="34" charset="-122"/>
                          </a:rPr>
                        </m:ctrlPr>
                      </m:sSubPr>
                      <m:e>
                        <m:r>
                          <a:rPr lang="en-US" altLang="zh-CN" sz="2000" b="0" i="1" dirty="0" smtClean="0">
                            <a:latin typeface="Cambria Math" panose="02040503050406030204" pitchFamily="18" charset="0"/>
                            <a:ea typeface="微软雅黑" panose="020B0503020204020204" pitchFamily="34" charset="-122"/>
                          </a:rPr>
                          <m:t>𝐴</m:t>
                        </m:r>
                      </m:e>
                      <m:sub>
                        <m:r>
                          <a:rPr lang="en-US" altLang="zh-CN" sz="2000" b="0" i="1" dirty="0" smtClean="0">
                            <a:latin typeface="Cambria Math" panose="02040503050406030204" pitchFamily="18" charset="0"/>
                            <a:ea typeface="微软雅黑" panose="020B0503020204020204" pitchFamily="34" charset="-122"/>
                          </a:rPr>
                          <m:t>2</m:t>
                        </m:r>
                      </m:sub>
                    </m:sSub>
                    <m:r>
                      <a:rPr lang="en-US" altLang="zh-CN" sz="2000" b="0" i="1" dirty="0" smtClean="0">
                        <a:latin typeface="Cambria Math" panose="02040503050406030204" pitchFamily="18" charset="0"/>
                        <a:ea typeface="微软雅黑" panose="020B0503020204020204" pitchFamily="34" charset="-122"/>
                      </a:rPr>
                      <m:t>⋅</m:t>
                    </m:r>
                    <m:r>
                      <a:rPr lang="en-US" altLang="zh-CN" sz="2000" b="0" i="1" dirty="0" smtClean="0">
                        <a:latin typeface="Cambria Math" panose="02040503050406030204" pitchFamily="18" charset="0"/>
                        <a:ea typeface="微软雅黑" panose="020B0503020204020204" pitchFamily="34" charset="-122"/>
                      </a:rPr>
                      <m:t>𝑚</m:t>
                    </m:r>
                    <m:r>
                      <a:rPr lang="en-US" altLang="zh-CN" sz="2000" b="0" i="1" dirty="0"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在承诺打开阶段，用消息</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𝑚</m:t>
                    </m:r>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随机数</a:t>
                </a:r>
                <a14:m>
                  <m:oMath xmlns:m="http://schemas.openxmlformats.org/officeDocument/2006/math">
                    <m:r>
                      <a:rPr lang="en-US" altLang="zh-CN" sz="2000" b="0" i="1" dirty="0" smtClean="0">
                        <a:latin typeface="Cambria Math" panose="02040503050406030204" pitchFamily="18" charset="0"/>
                        <a:ea typeface="微软雅黑" panose="020B0503020204020204" pitchFamily="34" charset="-122"/>
                      </a:rPr>
                      <m:t>𝑟</m:t>
                    </m:r>
                  </m:oMath>
                </a14:m>
                <a:r>
                  <a:rPr lang="zh-CN" altLang="en-US" sz="2000" dirty="0">
                    <a:latin typeface="微软雅黑" panose="020B0503020204020204" pitchFamily="34" charset="-122"/>
                    <a:ea typeface="微软雅黑" panose="020B0503020204020204" pitchFamily="34" charset="-122"/>
                  </a:rPr>
                  <a:t>以及承诺值</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oMath>
                </a14:m>
                <a:r>
                  <a:rPr lang="zh-CN" altLang="en-US" sz="2000" dirty="0">
                    <a:latin typeface="微软雅黑" panose="020B0503020204020204" pitchFamily="34" charset="-122"/>
                    <a:ea typeface="微软雅黑" panose="020B0503020204020204" pitchFamily="34" charset="-122"/>
                  </a:rPr>
                  <a:t>，验证</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𝑐𝑜𝑚</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𝐴</m:t>
                        </m:r>
                      </m:e>
                      <m:sub>
                        <m:r>
                          <a:rPr lang="en-US" altLang="zh-CN" sz="2000" i="1" dirty="0">
                            <a:latin typeface="Cambria Math" panose="02040503050406030204" pitchFamily="18" charset="0"/>
                            <a:ea typeface="微软雅黑" panose="020B0503020204020204" pitchFamily="34" charset="-122"/>
                          </a:rPr>
                          <m:t>1</m:t>
                        </m:r>
                      </m:sub>
                    </m:sSub>
                    <m:r>
                      <a:rPr lang="en-US" altLang="zh-CN" sz="2000" i="1" dirty="0">
                        <a:latin typeface="Cambria Math" panose="02040503050406030204" pitchFamily="18" charset="0"/>
                        <a:ea typeface="微软雅黑" panose="020B0503020204020204" pitchFamily="34" charset="-122"/>
                      </a:rPr>
                      <m:t>⋅</m:t>
                    </m:r>
                    <m:r>
                      <a:rPr lang="en-US" altLang="zh-CN" sz="2000" i="1" dirty="0">
                        <a:latin typeface="Cambria Math" panose="02040503050406030204" pitchFamily="18" charset="0"/>
                        <a:ea typeface="微软雅黑" panose="020B0503020204020204" pitchFamily="34" charset="-122"/>
                      </a:rPr>
                      <m:t>𝑟</m:t>
                    </m:r>
                    <m:r>
                      <a:rPr lang="en-US" altLang="zh-CN" sz="2000" i="1" dirty="0">
                        <a:latin typeface="Cambria Math" panose="02040503050406030204" pitchFamily="18" charset="0"/>
                        <a:ea typeface="微软雅黑" panose="020B0503020204020204" pitchFamily="34" charset="-122"/>
                      </a:rPr>
                      <m:t>+</m:t>
                    </m:r>
                    <m:sSub>
                      <m:sSubPr>
                        <m:ctrlPr>
                          <a:rPr lang="en-US" altLang="zh-CN" sz="2000" i="1" dirty="0">
                            <a:latin typeface="Cambria Math" panose="02040503050406030204" pitchFamily="18" charset="0"/>
                            <a:ea typeface="微软雅黑" panose="020B0503020204020204" pitchFamily="34" charset="-122"/>
                          </a:rPr>
                        </m:ctrlPr>
                      </m:sSubPr>
                      <m:e>
                        <m:r>
                          <a:rPr lang="en-US" altLang="zh-CN" sz="2000" i="1" dirty="0">
                            <a:latin typeface="Cambria Math" panose="02040503050406030204" pitchFamily="18" charset="0"/>
                            <a:ea typeface="微软雅黑" panose="020B0503020204020204" pitchFamily="34" charset="-122"/>
                          </a:rPr>
                          <m:t>𝐴</m:t>
                        </m:r>
                      </m:e>
                      <m:sub>
                        <m:r>
                          <a:rPr lang="en-US" altLang="zh-CN" sz="2000" i="1" dirty="0">
                            <a:latin typeface="Cambria Math" panose="02040503050406030204" pitchFamily="18" charset="0"/>
                            <a:ea typeface="微软雅黑" panose="020B0503020204020204" pitchFamily="34" charset="-122"/>
                          </a:rPr>
                          <m:t>2</m:t>
                        </m:r>
                      </m:sub>
                    </m:sSub>
                    <m:r>
                      <a:rPr lang="en-US" altLang="zh-CN" sz="2000" i="1" dirty="0">
                        <a:latin typeface="Cambria Math" panose="02040503050406030204" pitchFamily="18" charset="0"/>
                        <a:ea typeface="微软雅黑" panose="020B0503020204020204" pitchFamily="34" charset="-122"/>
                      </a:rPr>
                      <m:t>⋅</m:t>
                    </m:r>
                    <m:r>
                      <a:rPr lang="en-US" altLang="zh-CN" sz="2000" i="1" dirty="0">
                        <a:latin typeface="Cambria Math" panose="02040503050406030204" pitchFamily="18" charset="0"/>
                        <a:ea typeface="微软雅黑" panose="020B0503020204020204" pitchFamily="34" charset="-122"/>
                      </a:rPr>
                      <m:t>𝑚</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且 </a:t>
                </a:r>
                <a14:m>
                  <m:oMath xmlns:m="http://schemas.openxmlformats.org/officeDocument/2006/math">
                    <m:r>
                      <m:rPr>
                        <m:lit/>
                      </m:rPr>
                      <a:rPr lang="en-US" altLang="zh-CN" sz="2000" b="0" i="1" smtClean="0">
                        <a:latin typeface="Cambria Math" panose="02040503050406030204" pitchFamily="18" charset="0"/>
                        <a:ea typeface="微软雅黑" panose="020B0503020204020204" pitchFamily="34" charset="-122"/>
                      </a:rPr>
                      <m:t>||</m:t>
                    </m:r>
                    <m:d>
                      <m:dPr>
                        <m:ctrlPr>
                          <a:rPr lang="en-US" altLang="zh-CN" sz="2000" b="0" i="1" smtClean="0">
                            <a:latin typeface="Cambria Math" panose="02040503050406030204" pitchFamily="18" charset="0"/>
                            <a:ea typeface="微软雅黑" panose="020B0503020204020204" pitchFamily="34" charset="-122"/>
                          </a:rPr>
                        </m:ctrlPr>
                      </m:dPr>
                      <m:e>
                        <m:r>
                          <a:rPr lang="en-US" altLang="zh-CN" sz="2000" b="0" i="1" smtClean="0">
                            <a:latin typeface="Cambria Math" panose="02040503050406030204" pitchFamily="18" charset="0"/>
                            <a:ea typeface="微软雅黑" panose="020B0503020204020204" pitchFamily="34" charset="-122"/>
                          </a:rPr>
                          <m:t>𝑟</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𝑚</m:t>
                        </m:r>
                      </m:e>
                    </m:d>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2</m:t>
                        </m:r>
                      </m:sub>
                    </m:sSub>
                  </m:oMath>
                </a14:m>
                <a:r>
                  <a:rPr lang="zh-CN" altLang="en-US" sz="2000" dirty="0">
                    <a:latin typeface="微软雅黑" panose="020B0503020204020204" pitchFamily="34" charset="-122"/>
                    <a:ea typeface="微软雅黑" panose="020B0503020204020204" pitchFamily="34" charset="-122"/>
                  </a:rPr>
                  <a:t>不超过某个阈值，若均通过则返回 </a:t>
                </a:r>
                <a:r>
                  <a:rPr lang="en-US" altLang="zh-CN" sz="2000" dirty="0">
                    <a:latin typeface="微软雅黑" panose="020B0503020204020204" pitchFamily="34" charset="-122"/>
                    <a:ea typeface="微软雅黑" panose="020B0503020204020204" pitchFamily="34" charset="-122"/>
                  </a:rPr>
                  <a:t>1 (</a:t>
                </a:r>
                <a:r>
                  <a:rPr lang="zh-CN" altLang="en-US" sz="2000" dirty="0">
                    <a:latin typeface="微软雅黑" panose="020B0503020204020204" pitchFamily="34" charset="-122"/>
                    <a:ea typeface="微软雅黑" panose="020B0503020204020204" pitchFamily="34" charset="-122"/>
                  </a:rPr>
                  <a:t>接受承诺</a:t>
                </a:r>
                <a:r>
                  <a:rPr lang="en-US" altLang="zh-CN" sz="2000"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，否则返回 </a:t>
                </a:r>
                <a:r>
                  <a:rPr lang="en-US" altLang="zh-CN" sz="2000" dirty="0">
                    <a:latin typeface="微软雅黑" panose="020B0503020204020204" pitchFamily="34" charset="-122"/>
                    <a:ea typeface="微软雅黑" panose="020B0503020204020204" pitchFamily="34" charset="-122"/>
                  </a:rPr>
                  <a:t>0 </a:t>
                </a:r>
                <a:r>
                  <a:rPr lang="zh-CN" altLang="en-US" sz="2000" dirty="0">
                    <a:latin typeface="微软雅黑" panose="020B0503020204020204" pitchFamily="34" charset="-122"/>
                    <a:ea typeface="微软雅黑" panose="020B0503020204020204" pitchFamily="34" charset="-122"/>
                  </a:rPr>
                  <a:t>（拒绝承诺）</a:t>
                </a:r>
                <a:r>
                  <a:rPr lang="en-US" altLang="zh-CN" sz="2000" dirty="0">
                    <a:latin typeface="微软雅黑" panose="020B0503020204020204" pitchFamily="34" charset="-122"/>
                    <a:ea typeface="微软雅黑" panose="020B0503020204020204" pitchFamily="34" charset="-122"/>
                  </a:rPr>
                  <a:t>.</a:t>
                </a:r>
              </a:p>
              <a:p>
                <a:pPr algn="just">
                  <a:lnSpc>
                    <a:spcPct val="150000"/>
                  </a:lnSpc>
                </a:pPr>
                <a:r>
                  <a:rPr lang="zh-CN" altLang="en-US" sz="2000" dirty="0">
                    <a:solidFill>
                      <a:srgbClr val="FF0000"/>
                    </a:solidFill>
                    <a:latin typeface="微软雅黑" panose="020B0503020204020204" pitchFamily="34" charset="-122"/>
                    <a:ea typeface="微软雅黑" panose="020B0503020204020204" pitchFamily="34" charset="-122"/>
                  </a:rPr>
                  <a:t>高低位分解算法</a:t>
                </a:r>
                <a14:m>
                  <m:oMath xmlns:m="http://schemas.openxmlformats.org/officeDocument/2006/math">
                    <m:r>
                      <a:rPr lang="en-US" altLang="zh-CN" sz="2000" b="0" i="1" smtClean="0">
                        <a:solidFill>
                          <a:srgbClr val="FF0000"/>
                        </a:solidFill>
                        <a:latin typeface="Cambria Math" panose="02040503050406030204" pitchFamily="18" charset="0"/>
                        <a:ea typeface="微软雅黑" panose="020B0503020204020204" pitchFamily="34" charset="-122"/>
                      </a:rPr>
                      <m:t>𝐷𝑒𝑐𝑜𝑚𝑝𝑜𝑠</m:t>
                    </m:r>
                    <m:sSub>
                      <m:sSubPr>
                        <m:ctrlPr>
                          <a:rPr lang="en-US" altLang="zh-CN" sz="2000" b="0" i="1" smtClean="0">
                            <a:solidFill>
                              <a:srgbClr val="FF0000"/>
                            </a:solidFill>
                            <a:latin typeface="Cambria Math" panose="02040503050406030204" pitchFamily="18" charset="0"/>
                            <a:ea typeface="微软雅黑" panose="020B0503020204020204" pitchFamily="34" charset="-122"/>
                          </a:rPr>
                        </m:ctrlPr>
                      </m:sSubPr>
                      <m:e>
                        <m:r>
                          <a:rPr lang="en-US" altLang="zh-CN" sz="2000" b="0" i="1" smtClean="0">
                            <a:solidFill>
                              <a:srgbClr val="FF0000"/>
                            </a:solidFill>
                            <a:latin typeface="Cambria Math" panose="02040503050406030204" pitchFamily="18" charset="0"/>
                            <a:ea typeface="微软雅黑" panose="020B0503020204020204" pitchFamily="34" charset="-122"/>
                          </a:rPr>
                          <m:t>𝑒</m:t>
                        </m:r>
                      </m:e>
                      <m:sub>
                        <m:r>
                          <a:rPr lang="en-US" altLang="zh-CN" sz="2000" b="0" i="1" smtClean="0">
                            <a:solidFill>
                              <a:srgbClr val="FF0000"/>
                            </a:solidFill>
                            <a:latin typeface="Cambria Math" panose="02040503050406030204" pitchFamily="18" charset="0"/>
                            <a:ea typeface="微软雅黑" panose="020B0503020204020204" pitchFamily="34" charset="-122"/>
                          </a:rPr>
                          <m:t>𝑞</m:t>
                        </m:r>
                      </m:sub>
                    </m:sSub>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𝜃</m:t>
                    </m:r>
                    <m:r>
                      <a:rPr lang="en-US" altLang="zh-CN" sz="2000" b="0" i="1" smtClean="0">
                        <a:solidFill>
                          <a:srgbClr val="FF0000"/>
                        </a:solidFill>
                        <a:latin typeface="Cambria Math" panose="02040503050406030204" pitchFamily="18" charset="0"/>
                        <a:ea typeface="微软雅黑" panose="020B0503020204020204" pitchFamily="34" charset="-122"/>
                      </a:rPr>
                      <m:t>,</m:t>
                    </m:r>
                    <m:r>
                      <a:rPr lang="en-US" altLang="zh-CN" sz="2000" b="0" i="1" smtClean="0">
                        <a:solidFill>
                          <a:srgbClr val="FF0000"/>
                        </a:solidFill>
                        <a:latin typeface="Cambria Math" panose="02040503050406030204" pitchFamily="18" charset="0"/>
                        <a:ea typeface="微软雅黑" panose="020B0503020204020204" pitchFamily="34" charset="-122"/>
                      </a:rPr>
                      <m:t>𝜆</m:t>
                    </m:r>
                    <m:r>
                      <a:rPr lang="en-US" altLang="zh-CN" sz="2000" b="0" i="1" smtClean="0">
                        <a:solidFill>
                          <a:srgbClr val="FF0000"/>
                        </a:solidFill>
                        <a:latin typeface="Cambria Math" panose="02040503050406030204" pitchFamily="18" charset="0"/>
                        <a:ea typeface="微软雅黑" panose="020B0503020204020204" pitchFamily="34" charset="-122"/>
                      </a:rPr>
                      <m:t>)</m:t>
                    </m:r>
                  </m:oMath>
                </a14:m>
                <a:r>
                  <a:rPr lang="en-US" altLang="zh-CN" sz="2000" dirty="0">
                    <a:solidFill>
                      <a:srgbClr val="00B0F0"/>
                    </a:solidFill>
                    <a:latin typeface="微软雅黑" panose="020B0503020204020204" pitchFamily="34" charset="-122"/>
                    <a:ea typeface="微软雅黑" panose="020B0503020204020204" pitchFamily="34" charset="-122"/>
                  </a:rPr>
                  <a:t>[Dilithium]</a:t>
                </a:r>
                <a:r>
                  <a:rPr lang="zh-CN" altLang="en-US" sz="2000" dirty="0">
                    <a:solidFill>
                      <a:srgbClr val="00B0F0"/>
                    </a:solidFill>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输入整数</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𝜃</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𝑍</m:t>
                        </m:r>
                      </m:e>
                      <m:sub>
                        <m:r>
                          <a:rPr lang="en-US" altLang="zh-CN" sz="2000" b="0" i="1" smtClean="0">
                            <a:latin typeface="Cambria Math" panose="02040503050406030204" pitchFamily="18" charset="0"/>
                            <a:ea typeface="微软雅黑" panose="020B0503020204020204" pitchFamily="34" charset="-122"/>
                          </a:rPr>
                          <m:t>𝑞</m:t>
                        </m:r>
                      </m:sub>
                    </m:sSub>
                  </m:oMath>
                </a14:m>
                <a:r>
                  <a:rPr lang="zh-CN" altLang="en-US" sz="2000" dirty="0">
                    <a:latin typeface="微软雅黑" panose="020B0503020204020204" pitchFamily="34" charset="-122"/>
                    <a:ea typeface="微软雅黑" panose="020B0503020204020204" pitchFamily="34" charset="-122"/>
                  </a:rPr>
                  <a:t>和一个小的正整数</a:t>
                </a:r>
                <a14:m>
                  <m:oMath xmlns:m="http://schemas.openxmlformats.org/officeDocument/2006/math">
                    <m:r>
                      <a:rPr lang="en-US" altLang="zh-CN" sz="2000" b="0" i="1" smtClean="0">
                        <a:latin typeface="Cambria Math" panose="02040503050406030204" pitchFamily="18" charset="0"/>
                        <a:ea typeface="微软雅黑" panose="020B0503020204020204" pitchFamily="34" charset="-122"/>
                      </a:rPr>
                      <m:t>𝜆</m:t>
                    </m:r>
                  </m:oMath>
                </a14:m>
                <a:r>
                  <a:rPr lang="zh-CN" altLang="en-US" sz="2000" dirty="0">
                    <a:latin typeface="微软雅黑" panose="020B0503020204020204" pitchFamily="34" charset="-122"/>
                    <a:ea typeface="微软雅黑" panose="020B0503020204020204" pitchFamily="34" charset="-122"/>
                  </a:rPr>
                  <a:t>，满足</a:t>
                </a:r>
                <a14:m>
                  <m:oMath xmlns:m="http://schemas.openxmlformats.org/officeDocument/2006/math">
                    <m:r>
                      <a:rPr lang="en-US" altLang="zh-CN" sz="2000" i="1">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𝑞</m:t>
                    </m:r>
                    <m:r>
                      <a:rPr lang="en-US" altLang="zh-CN" sz="2000" b="0" i="1" smtClean="0">
                        <a:latin typeface="Cambria Math" panose="02040503050406030204" pitchFamily="18" charset="0"/>
                        <a:ea typeface="微软雅黑" panose="020B0503020204020204" pitchFamily="34" charset="-122"/>
                      </a:rPr>
                      <m:t>−1)</m:t>
                    </m:r>
                  </m:oMath>
                </a14:m>
                <a:r>
                  <a:rPr lang="zh-CN" altLang="en-US" sz="2000" dirty="0">
                    <a:latin typeface="微软雅黑" panose="020B0503020204020204" pitchFamily="34" charset="-122"/>
                    <a:ea typeface="微软雅黑" panose="020B0503020204020204" pitchFamily="34" charset="-122"/>
                  </a:rPr>
                  <a:t>，按照下面</a:t>
                </a:r>
                <a:r>
                  <a:rPr lang="en-US" altLang="zh-CN" sz="2000" dirty="0">
                    <a:latin typeface="微软雅黑" panose="020B0503020204020204" pitchFamily="34" charset="-122"/>
                    <a:ea typeface="微软雅黑" panose="020B0503020204020204" pitchFamily="34" charset="-122"/>
                  </a:rPr>
                  <a:t>3</a:t>
                </a:r>
                <a:r>
                  <a:rPr lang="zh-CN" altLang="en-US" sz="2000" dirty="0">
                    <a:latin typeface="微软雅黑" panose="020B0503020204020204" pitchFamily="34" charset="-122"/>
                    <a:ea typeface="微软雅黑" panose="020B0503020204020204" pitchFamily="34" charset="-122"/>
                  </a:rPr>
                  <a:t>步操作将</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分解得到</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a:rPr lang="zh-CN" altLang="en-US"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其中</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0≤</m:t>
                        </m:r>
                        <m:r>
                          <a:rPr lang="en-US" altLang="zh-CN" sz="2000" i="1">
                            <a:latin typeface="Cambria Math" panose="02040503050406030204" pitchFamily="18" charset="0"/>
                            <a:ea typeface="微软雅黑" panose="020B0503020204020204" pitchFamily="34" charset="-122"/>
                          </a:rPr>
                          <m:t>𝜃</m:t>
                        </m:r>
                      </m:e>
                      <m:sub>
                        <m:r>
                          <a:rPr lang="en-US" altLang="zh-CN" sz="2000" i="1" smtClean="0">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&lt;</m:t>
                    </m:r>
                    <m:f>
                      <m:fPr>
                        <m:ctrlPr>
                          <a:rPr lang="en-US" altLang="zh-CN" sz="2000" b="0" i="1" smtClean="0">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𝑞</m:t>
                        </m:r>
                        <m:r>
                          <a:rPr lang="en-US" altLang="zh-CN" sz="2000" b="0" i="1" smtClean="0">
                            <a:latin typeface="Cambria Math" panose="02040503050406030204" pitchFamily="18" charset="0"/>
                            <a:ea typeface="微软雅黑" panose="020B0503020204020204" pitchFamily="34" charset="-122"/>
                          </a:rPr>
                          <m:t>−1</m:t>
                        </m:r>
                      </m:num>
                      <m:den>
                        <m:r>
                          <a:rPr lang="en-US" altLang="zh-CN" sz="2000" b="0" i="1" smtClean="0">
                            <a:latin typeface="Cambria Math" panose="02040503050406030204" pitchFamily="18" charset="0"/>
                            <a:ea typeface="微软雅黑" panose="020B0503020204020204" pitchFamily="34" charset="-122"/>
                          </a:rPr>
                          <m:t>𝜆</m:t>
                        </m:r>
                        <m:r>
                          <a:rPr lang="en-US" altLang="zh-CN" sz="2000" b="0" i="1" smtClean="0">
                            <a:latin typeface="Cambria Math" panose="02040503050406030204" pitchFamily="18" charset="0"/>
                            <a:ea typeface="微软雅黑" panose="020B0503020204020204" pitchFamily="34" charset="-122"/>
                          </a:rPr>
                          <m:t> </m:t>
                        </m:r>
                      </m:den>
                    </m:f>
                  </m:oMath>
                </a14:m>
                <a:r>
                  <a:rPr lang="zh-CN" altLang="en-US" sz="2000" dirty="0">
                    <a:latin typeface="微软雅黑" panose="020B0503020204020204" pitchFamily="34" charset="-122"/>
                    <a:ea typeface="微软雅黑" panose="020B0503020204020204" pitchFamily="34" charset="-122"/>
                  </a:rPr>
                  <a:t>且</a:t>
                </a:r>
                <a14:m>
                  <m:oMath xmlns:m="http://schemas.openxmlformats.org/officeDocument/2006/math">
                    <m:r>
                      <m:rPr>
                        <m:lit/>
                      </m:rPr>
                      <a:rPr lang="en-US" altLang="zh-CN" sz="2000" b="0" i="0" smtClean="0">
                        <a:latin typeface="Cambria Math" panose="02040503050406030204" pitchFamily="18" charset="0"/>
                        <a:ea typeface="微软雅黑" panose="020B0503020204020204" pitchFamily="34" charset="-122"/>
                      </a:rPr>
                      <m:t>||</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m:rPr>
                        <m:lit/>
                      </m:rPr>
                      <a:rPr lang="en-US" altLang="zh-CN" sz="2000" b="0" i="1" smtClean="0">
                        <a:latin typeface="Cambria Math" panose="02040503050406030204" pitchFamily="18" charset="0"/>
                        <a:ea typeface="微软雅黑" panose="020B0503020204020204" pitchFamily="34" charset="-122"/>
                      </a:rPr>
                      <m:t>|</m:t>
                    </m:r>
                    <m:sSub>
                      <m:sSubPr>
                        <m:ctrlPr>
                          <a:rPr lang="en-US" altLang="zh-CN" sz="2000" b="0" i="1" smtClean="0">
                            <a:latin typeface="Cambria Math" panose="02040503050406030204" pitchFamily="18" charset="0"/>
                            <a:ea typeface="微软雅黑" panose="020B0503020204020204" pitchFamily="34" charset="-122"/>
                          </a:rPr>
                        </m:ctrlPr>
                      </m:sSubPr>
                      <m:e>
                        <m:r>
                          <m:rPr>
                            <m:lit/>
                          </m:rPr>
                          <a:rPr lang="en-US" altLang="zh-CN" sz="2000" b="0" i="1" smtClean="0">
                            <a:latin typeface="Cambria Math" panose="02040503050406030204" pitchFamily="18" charset="0"/>
                            <a:ea typeface="微软雅黑" panose="020B0503020204020204" pitchFamily="34" charset="-122"/>
                          </a:rPr>
                          <m:t>|</m:t>
                        </m:r>
                      </m:e>
                      <m:sub>
                        <m:r>
                          <a:rPr lang="en-US" altLang="zh-CN" sz="2000" b="0" i="1" smtClean="0">
                            <a:latin typeface="Cambria Math" panose="02040503050406030204" pitchFamily="18" charset="0"/>
                            <a:ea typeface="微软雅黑" panose="020B0503020204020204" pitchFamily="34" charset="-122"/>
                          </a:rPr>
                          <m:t>∞</m:t>
                        </m:r>
                      </m:sub>
                    </m:sSub>
                    <m:r>
                      <a:rPr lang="en-US" altLang="zh-CN" sz="2000" b="0" i="1" smtClean="0">
                        <a:latin typeface="Cambria Math" panose="02040503050406030204" pitchFamily="18" charset="0"/>
                        <a:ea typeface="微软雅黑" panose="020B0503020204020204" pitchFamily="34" charset="-122"/>
                      </a:rPr>
                      <m:t>≤</m:t>
                    </m:r>
                  </m:oMath>
                </a14:m>
                <a:r>
                  <a:rPr lang="en-US" altLang="zh-CN" sz="2000" dirty="0">
                    <a:ea typeface="微软雅黑" panose="020B0503020204020204" pitchFamily="34" charset="-122"/>
                  </a:rPr>
                  <a:t> </a:t>
                </a:r>
                <a14:m>
                  <m:oMath xmlns:m="http://schemas.openxmlformats.org/officeDocument/2006/math">
                    <m:f>
                      <m:fPr>
                        <m:ctrlPr>
                          <a:rPr lang="en-US" altLang="zh-CN" sz="2000" i="1">
                            <a:latin typeface="Cambria Math" panose="02040503050406030204" pitchFamily="18" charset="0"/>
                            <a:ea typeface="微软雅黑" panose="020B0503020204020204" pitchFamily="34" charset="-122"/>
                          </a:rPr>
                        </m:ctrlPr>
                      </m:fPr>
                      <m:num>
                        <m:r>
                          <a:rPr lang="en-US" altLang="zh-CN" sz="2000" b="0" i="1" smtClean="0">
                            <a:latin typeface="Cambria Math" panose="02040503050406030204" pitchFamily="18" charset="0"/>
                            <a:ea typeface="微软雅黑" panose="020B0503020204020204" pitchFamily="34" charset="-122"/>
                          </a:rPr>
                          <m:t>𝜆</m:t>
                        </m:r>
                      </m:num>
                      <m:den>
                        <m:r>
                          <a:rPr lang="en-US" altLang="zh-CN" sz="2000" b="0" i="1" smtClean="0">
                            <a:latin typeface="Cambria Math" panose="02040503050406030204" pitchFamily="18" charset="0"/>
                            <a:ea typeface="微软雅黑" panose="020B0503020204020204" pitchFamily="34" charset="-122"/>
                          </a:rPr>
                          <m:t>2</m:t>
                        </m:r>
                        <m:r>
                          <a:rPr lang="en-US" altLang="zh-CN" sz="2000" i="1">
                            <a:latin typeface="Cambria Math" panose="02040503050406030204" pitchFamily="18" charset="0"/>
                            <a:ea typeface="微软雅黑" panose="020B0503020204020204" pitchFamily="34" charset="-122"/>
                          </a:rPr>
                          <m:t> </m:t>
                        </m:r>
                      </m:den>
                    </m:f>
                    <m:r>
                      <a:rPr lang="en-US" altLang="zh-CN" sz="2000" b="0" i="1" smtClean="0">
                        <a:latin typeface="Cambria Math" panose="02040503050406030204" pitchFamily="18" charset="0"/>
                        <a:ea typeface="微软雅黑" panose="020B0503020204020204" pitchFamily="34" charset="-122"/>
                      </a:rPr>
                      <m:t>.</m:t>
                    </m:r>
                  </m:oMath>
                </a14:m>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并将</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i="1">
                            <a:latin typeface="Cambria Math" panose="02040503050406030204" pitchFamily="18" charset="0"/>
                            <a:ea typeface="微软雅黑" panose="020B0503020204020204" pitchFamily="34" charset="-122"/>
                          </a:rPr>
                          <m:t>𝐻</m:t>
                        </m:r>
                      </m:sub>
                    </m:sSub>
                    <m:r>
                      <a:rPr lang="en-US" altLang="zh-CN" sz="2000" b="0" i="1" smtClean="0">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𝐻𝑖𝑔h𝐵𝑖𝑡</m:t>
                    </m:r>
                    <m:sSub>
                      <m:sSubPr>
                        <m:ctrlPr>
                          <a:rPr lang="en-US" altLang="zh-CN" sz="2000" b="0" i="1" smtClean="0">
                            <a:latin typeface="Cambria Math" panose="02040503050406030204" pitchFamily="18" charset="0"/>
                            <a:ea typeface="微软雅黑" panose="020B0503020204020204" pitchFamily="34" charset="-122"/>
                          </a:rPr>
                        </m:ctrlPr>
                      </m:sSubPr>
                      <m:e>
                        <m:r>
                          <a:rPr lang="en-US" altLang="zh-CN" sz="2000" b="0" i="1" smtClean="0">
                            <a:latin typeface="Cambria Math" panose="02040503050406030204" pitchFamily="18" charset="0"/>
                            <a:ea typeface="微软雅黑" panose="020B0503020204020204" pitchFamily="34" charset="-122"/>
                          </a:rPr>
                          <m:t>𝑠</m:t>
                        </m:r>
                      </m:e>
                      <m:sub>
                        <m:r>
                          <a:rPr lang="en-US" altLang="zh-CN" sz="2000" b="0" i="1" smtClean="0">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𝜃</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𝜆</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称为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的高位比特，</a:t>
                </a:r>
                <a:r>
                  <a:rPr lang="en-US" altLang="zh-CN" sz="2000" dirty="0">
                    <a:ea typeface="微软雅黑" panose="020B0503020204020204" pitchFamily="34" charset="-122"/>
                  </a:rPr>
                  <a:t> </a:t>
                </a:r>
                <a14:m>
                  <m:oMath xmlns:m="http://schemas.openxmlformats.org/officeDocument/2006/math">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𝜃</m:t>
                        </m:r>
                      </m:e>
                      <m:sub>
                        <m:r>
                          <a:rPr lang="en-US" altLang="zh-CN" sz="2000" b="0" i="1" smtClean="0">
                            <a:latin typeface="Cambria Math" panose="02040503050406030204" pitchFamily="18" charset="0"/>
                            <a:ea typeface="微软雅黑" panose="020B0503020204020204" pitchFamily="34" charset="-122"/>
                          </a:rPr>
                          <m:t>𝐿</m:t>
                        </m:r>
                      </m:sub>
                    </m:sSub>
                    <m:r>
                      <a:rPr lang="en-US" altLang="zh-CN" sz="2000" i="1">
                        <a:latin typeface="Cambria Math" panose="02040503050406030204" pitchFamily="18" charset="0"/>
                        <a:ea typeface="微软雅黑" panose="020B0503020204020204" pitchFamily="34" charset="-122"/>
                      </a:rPr>
                      <m:t>=</m:t>
                    </m:r>
                    <m:r>
                      <a:rPr lang="en-US" altLang="zh-CN" sz="2000" b="0" i="1" smtClean="0">
                        <a:latin typeface="Cambria Math" panose="02040503050406030204" pitchFamily="18" charset="0"/>
                        <a:ea typeface="微软雅黑" panose="020B0503020204020204" pitchFamily="34" charset="-122"/>
                      </a:rPr>
                      <m:t>𝐿𝑜𝑤</m:t>
                    </m:r>
                    <m:r>
                      <a:rPr lang="en-US" altLang="zh-CN" sz="2000" i="1">
                        <a:latin typeface="Cambria Math" panose="02040503050406030204" pitchFamily="18" charset="0"/>
                        <a:ea typeface="微软雅黑" panose="020B0503020204020204" pitchFamily="34" charset="-122"/>
                      </a:rPr>
                      <m:t>𝐵𝑖𝑡</m:t>
                    </m:r>
                    <m:sSub>
                      <m:sSubPr>
                        <m:ctrlPr>
                          <a:rPr lang="en-US" altLang="zh-CN" sz="2000" i="1">
                            <a:latin typeface="Cambria Math" panose="02040503050406030204" pitchFamily="18" charset="0"/>
                            <a:ea typeface="微软雅黑" panose="020B0503020204020204" pitchFamily="34" charset="-122"/>
                          </a:rPr>
                        </m:ctrlPr>
                      </m:sSubPr>
                      <m:e>
                        <m:r>
                          <a:rPr lang="en-US" altLang="zh-CN" sz="2000" i="1">
                            <a:latin typeface="Cambria Math" panose="02040503050406030204" pitchFamily="18" charset="0"/>
                            <a:ea typeface="微软雅黑" panose="020B0503020204020204" pitchFamily="34" charset="-122"/>
                          </a:rPr>
                          <m:t>𝑠</m:t>
                        </m:r>
                      </m:e>
                      <m:sub>
                        <m:r>
                          <a:rPr lang="en-US" altLang="zh-CN" sz="2000" i="1">
                            <a:latin typeface="Cambria Math" panose="02040503050406030204" pitchFamily="18" charset="0"/>
                            <a:ea typeface="微软雅黑" panose="020B0503020204020204" pitchFamily="34" charset="-122"/>
                          </a:rPr>
                          <m:t>𝑞</m:t>
                        </m:r>
                      </m:sub>
                    </m:sSub>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𝜃</m:t>
                    </m:r>
                    <m:r>
                      <a:rPr lang="en-US" altLang="zh-CN" sz="2000" i="1">
                        <a:latin typeface="Cambria Math" panose="02040503050406030204" pitchFamily="18" charset="0"/>
                        <a:ea typeface="微软雅黑" panose="020B0503020204020204" pitchFamily="34" charset="-122"/>
                      </a:rPr>
                      <m:t>,</m:t>
                    </m:r>
                    <m:r>
                      <a:rPr lang="en-US" altLang="zh-CN" sz="2000" i="1">
                        <a:latin typeface="Cambria Math" panose="02040503050406030204" pitchFamily="18" charset="0"/>
                        <a:ea typeface="微软雅黑" panose="020B0503020204020204" pitchFamily="34" charset="-122"/>
                      </a:rPr>
                      <m:t>𝜆</m:t>
                    </m:r>
                    <m:r>
                      <a:rPr lang="en-US" altLang="zh-CN" sz="2000" i="1">
                        <a:latin typeface="Cambria Math" panose="02040503050406030204" pitchFamily="18" charset="0"/>
                        <a:ea typeface="微软雅黑" panose="020B0503020204020204" pitchFamily="34" charset="-122"/>
                      </a:rPr>
                      <m:t>)</m:t>
                    </m:r>
                  </m:oMath>
                </a14:m>
                <a:r>
                  <a:rPr lang="zh-CN" altLang="en-US" sz="2000" dirty="0">
                    <a:latin typeface="微软雅黑" panose="020B0503020204020204" pitchFamily="34" charset="-122"/>
                    <a:ea typeface="微软雅黑" panose="020B0503020204020204" pitchFamily="34" charset="-122"/>
                  </a:rPr>
                  <a:t>称为</a:t>
                </a:r>
                <a14:m>
                  <m:oMath xmlns:m="http://schemas.openxmlformats.org/officeDocument/2006/math">
                    <m:r>
                      <a:rPr lang="en-US" altLang="zh-CN" sz="2000" i="1">
                        <a:latin typeface="Cambria Math" panose="02040503050406030204" pitchFamily="18" charset="0"/>
                        <a:ea typeface="微软雅黑" panose="020B0503020204020204" pitchFamily="34" charset="-122"/>
                      </a:rPr>
                      <m:t>𝜃</m:t>
                    </m:r>
                  </m:oMath>
                </a14:m>
                <a:r>
                  <a:rPr lang="zh-CN" altLang="en-US" sz="2000" dirty="0">
                    <a:latin typeface="微软雅黑" panose="020B0503020204020204" pitchFamily="34" charset="-122"/>
                    <a:ea typeface="微软雅黑" panose="020B0503020204020204" pitchFamily="34" charset="-122"/>
                  </a:rPr>
                  <a:t>的低位比特</a:t>
                </a:r>
                <a:r>
                  <a:rPr lang="en-US" altLang="zh-CN" sz="2000" dirty="0">
                    <a:latin typeface="微软雅黑" panose="020B0503020204020204" pitchFamily="34" charset="-122"/>
                    <a:ea typeface="微软雅黑" panose="020B0503020204020204" pitchFamily="34" charset="-122"/>
                  </a:rPr>
                  <a:t>.</a:t>
                </a: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将</a:t>
                </a:r>
                <a14:m>
                  <m:oMath xmlns:m="http://schemas.openxmlformats.org/officeDocument/2006/math">
                    <m:r>
                      <a:rPr lang="en-US" altLang="zh-CN" sz="1800" b="0" i="0" smtClean="0">
                        <a:latin typeface="Cambria Math" panose="02040503050406030204" pitchFamily="18" charset="0"/>
                        <a:ea typeface="微软雅黑" panose="020B0503020204020204" pitchFamily="34" charset="-122"/>
                      </a:rPr>
                      <m:t> </m:t>
                    </m:r>
                    <m:r>
                      <a:rPr lang="en-US" altLang="zh-CN" sz="1800" i="1" smtClean="0">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 取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𝑚𝑜𝑑</m:t>
                    </m:r>
                    <m:r>
                      <a:rPr lang="en-US" altLang="zh-CN" i="1" dirty="0" smtClean="0">
                        <a:latin typeface="Cambria Math" panose="02040503050406030204" pitchFamily="18" charset="0"/>
                        <a:ea typeface="微软雅黑" panose="020B0503020204020204" pitchFamily="34" charset="-122"/>
                      </a:rPr>
                      <m:t> </m:t>
                    </m:r>
                    <m:r>
                      <a:rPr lang="en-US" altLang="zh-CN" i="1" dirty="0" smtClean="0">
                        <a:latin typeface="Cambria Math" panose="02040503050406030204" pitchFamily="18" charset="0"/>
                        <a:ea typeface="微软雅黑" panose="020B0503020204020204" pitchFamily="34" charset="-122"/>
                      </a:rPr>
                      <m:t>𝑞</m:t>
                    </m:r>
                  </m:oMath>
                </a14:m>
                <a:r>
                  <a:rPr lang="zh-CN" altLang="en-US" dirty="0">
                    <a:latin typeface="微软雅黑" panose="020B0503020204020204" pitchFamily="34" charset="-122"/>
                    <a:ea typeface="微软雅黑" panose="020B0503020204020204" pitchFamily="34" charset="-122"/>
                  </a:rPr>
                  <a:t>，落到区间</a:t>
                </a:r>
                <a14:m>
                  <m:oMath xmlns:m="http://schemas.openxmlformats.org/officeDocument/2006/math">
                    <m:r>
                      <a:rPr lang="en-US" altLang="zh-CN" b="0" i="1" smtClean="0">
                        <a:latin typeface="Cambria Math" panose="02040503050406030204" pitchFamily="18" charset="0"/>
                        <a:ea typeface="微软雅黑" panose="020B0503020204020204" pitchFamily="34" charset="-122"/>
                      </a:rPr>
                      <m:t>0≤</m:t>
                    </m:r>
                    <m:r>
                      <a:rPr lang="en-US" altLang="zh-CN" b="0"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&lt;</m:t>
                    </m:r>
                    <m:r>
                      <a:rPr lang="en-US" altLang="zh-CN" b="0" i="1" smtClean="0">
                        <a:latin typeface="Cambria Math" panose="02040503050406030204" pitchFamily="18" charset="0"/>
                        <a:ea typeface="微软雅黑" panose="020B0503020204020204" pitchFamily="34" charset="-122"/>
                      </a:rPr>
                      <m:t>𝑞</m:t>
                    </m:r>
                  </m:oMath>
                </a14:m>
                <a:r>
                  <a:rPr lang="en-US" altLang="zh-CN" dirty="0">
                    <a:latin typeface="微软雅黑" panose="020B0503020204020204" pitchFamily="34" charset="-122"/>
                    <a:ea typeface="微软雅黑" panose="020B0503020204020204" pitchFamily="34" charset="-122"/>
                  </a:rPr>
                  <a:t> </a:t>
                </a:r>
                <a:r>
                  <a:rPr lang="zh-CN" altLang="en-US" dirty="0">
                    <a:latin typeface="微软雅黑" panose="020B0503020204020204" pitchFamily="34" charset="-122"/>
                    <a:ea typeface="微软雅黑" panose="020B0503020204020204" pitchFamily="34" charset="-122"/>
                  </a:rPr>
                  <a:t>中，得到 </a:t>
                </a:r>
                <a14:m>
                  <m:oMath xmlns:m="http://schemas.openxmlformats.org/officeDocument/2006/math">
                    <m:r>
                      <a:rPr lang="en-US" altLang="zh-CN" i="1">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 </m:t>
                    </m:r>
                    <m:r>
                      <a:rPr lang="en-US" altLang="zh-CN" b="0" i="1" smtClean="0">
                        <a:latin typeface="Cambria Math" panose="02040503050406030204" pitchFamily="18" charset="0"/>
                        <a:ea typeface="微软雅黑" panose="020B0503020204020204" pitchFamily="34" charset="-122"/>
                      </a:rPr>
                      <m:t>𝑚𝑜</m:t>
                    </m:r>
                    <m:sSup>
                      <m:sSupPr>
                        <m:ctrlPr>
                          <a:rPr lang="en-US" altLang="zh-CN" b="0" i="1" smtClean="0">
                            <a:latin typeface="Cambria Math" panose="02040503050406030204" pitchFamily="18" charset="0"/>
                            <a:ea typeface="微软雅黑" panose="020B0503020204020204" pitchFamily="34" charset="-122"/>
                          </a:rPr>
                        </m:ctrlPr>
                      </m:sSupPr>
                      <m:e>
                        <m:r>
                          <a:rPr lang="en-US" altLang="zh-CN" b="0" i="1" smtClean="0">
                            <a:latin typeface="Cambria Math" panose="02040503050406030204" pitchFamily="18" charset="0"/>
                            <a:ea typeface="微软雅黑" panose="020B0503020204020204" pitchFamily="34" charset="-122"/>
                          </a:rPr>
                          <m:t>𝑑</m:t>
                        </m:r>
                      </m:e>
                      <m:sup>
                        <m:r>
                          <a:rPr lang="en-US" altLang="zh-CN" b="0" i="1" smtClean="0">
                            <a:latin typeface="Cambria Math" panose="02040503050406030204" pitchFamily="18" charset="0"/>
                            <a:ea typeface="微软雅黑" panose="020B0503020204020204" pitchFamily="34" charset="-122"/>
                          </a:rPr>
                          <m:t>+</m:t>
                        </m:r>
                      </m:sup>
                    </m:sSup>
                    <m:r>
                      <a:rPr lang="en-US" altLang="zh-CN" b="0" i="1" smtClean="0">
                        <a:latin typeface="Cambria Math" panose="02040503050406030204" pitchFamily="18" charset="0"/>
                        <a:ea typeface="微软雅黑" panose="020B0503020204020204" pitchFamily="34" charset="-122"/>
                      </a:rPr>
                      <m:t>𝑞</m:t>
                    </m:r>
                    <m:r>
                      <a:rPr lang="en-US" altLang="zh-CN" b="0" i="1" smtClean="0">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将</a:t>
                </a:r>
                <a:r>
                  <a:rPr lang="en-US" altLang="zh-CN" dirty="0">
                    <a:latin typeface="微软雅黑" panose="020B0503020204020204" pitchFamily="34" charset="-122"/>
                    <a:ea typeface="微软雅黑" panose="020B0503020204020204" pitchFamily="34" charset="-122"/>
                  </a:rPr>
                  <a:t>1</a:t>
                </a:r>
                <a:r>
                  <a:rPr lang="zh-CN" altLang="en-US" dirty="0">
                    <a:latin typeface="微软雅黑" panose="020B0503020204020204" pitchFamily="34" charset="-122"/>
                    <a:ea typeface="微软雅黑" panose="020B0503020204020204" pitchFamily="34" charset="-122"/>
                  </a:rPr>
                  <a:t>中的将</a:t>
                </a:r>
                <a14:m>
                  <m:oMath xmlns:m="http://schemas.openxmlformats.org/officeDocument/2006/math">
                    <m:r>
                      <a:rPr lang="en-US" altLang="zh-CN" sz="1800" b="0" i="0" smtClean="0">
                        <a:latin typeface="Cambria Math" panose="02040503050406030204" pitchFamily="18" charset="0"/>
                        <a:ea typeface="微软雅黑" panose="020B0503020204020204" pitchFamily="34" charset="-122"/>
                      </a:rPr>
                      <m:t> </m:t>
                    </m:r>
                    <m:r>
                      <a:rPr lang="en-US" altLang="zh-CN" sz="1800" i="1" smtClean="0">
                        <a:latin typeface="Cambria Math" panose="02040503050406030204" pitchFamily="18" charset="0"/>
                        <a:ea typeface="微软雅黑" panose="020B0503020204020204" pitchFamily="34" charset="-122"/>
                      </a:rPr>
                      <m:t>𝜃</m:t>
                    </m:r>
                  </m:oMath>
                </a14:m>
                <a:r>
                  <a:rPr lang="zh-CN" altLang="en-US" dirty="0">
                    <a:latin typeface="微软雅黑" panose="020B0503020204020204" pitchFamily="34" charset="-122"/>
                    <a:ea typeface="微软雅黑" panose="020B0503020204020204" pitchFamily="34" charset="-122"/>
                  </a:rPr>
                  <a:t> 取 </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𝑚𝑜𝑑</m:t>
                    </m:r>
                    <m:r>
                      <a:rPr lang="en-US" altLang="zh-CN" i="1" dirty="0" smtClean="0">
                        <a:latin typeface="Cambria Math" panose="02040503050406030204" pitchFamily="18" charset="0"/>
                        <a:ea typeface="微软雅黑" panose="020B0503020204020204" pitchFamily="34" charset="-122"/>
                      </a:rPr>
                      <m:t> </m:t>
                    </m:r>
                    <m:r>
                      <a:rPr lang="en-US" altLang="zh-CN" b="0" i="1" dirty="0" smtClean="0">
                        <a:latin typeface="Cambria Math" panose="02040503050406030204" pitchFamily="18" charset="0"/>
                        <a:ea typeface="微软雅黑" panose="020B0503020204020204" pitchFamily="34" charset="-122"/>
                      </a:rPr>
                      <m:t>𝜆</m:t>
                    </m:r>
                    <m:r>
                      <a:rPr lang="zh-CN" altLang="en-US" i="1" dirty="0">
                        <a:latin typeface="Cambria Math" panose="02040503050406030204" pitchFamily="18" charset="0"/>
                        <a:ea typeface="微软雅黑" panose="020B0503020204020204" pitchFamily="34" charset="-122"/>
                      </a:rPr>
                      <m:t>，</m:t>
                    </m:r>
                  </m:oMath>
                </a14:m>
                <a:r>
                  <a:rPr lang="zh-CN" altLang="en-US" dirty="0">
                    <a:latin typeface="微软雅黑" panose="020B0503020204020204" pitchFamily="34" charset="-122"/>
                    <a:ea typeface="微软雅黑" panose="020B0503020204020204" pitchFamily="34" charset="-122"/>
                  </a:rPr>
                  <a:t>落到区间</a:t>
                </a:r>
                <a14:m>
                  <m:oMath xmlns:m="http://schemas.openxmlformats.org/officeDocument/2006/math">
                    <m:r>
                      <a:rPr lang="en-US" altLang="zh-CN" i="1" dirty="0" smtClean="0">
                        <a:latin typeface="Cambria Math" panose="02040503050406030204" pitchFamily="18" charset="0"/>
                        <a:ea typeface="微软雅黑" panose="020B0503020204020204" pitchFamily="34" charset="-122"/>
                      </a:rPr>
                      <m:t>−</m:t>
                    </m:r>
                    <m:f>
                      <m:fPr>
                        <m:ctrlPr>
                          <a:rPr lang="en-US" altLang="zh-CN" i="1" smtClean="0">
                            <a:solidFill>
                              <a:schemeClr val="tx1"/>
                            </a:solidFill>
                            <a:latin typeface="Cambria Math" panose="02040503050406030204" pitchFamily="18" charset="0"/>
                          </a:rPr>
                        </m:ctrlPr>
                      </m:fPr>
                      <m:num>
                        <m:r>
                          <a:rPr lang="en-US" altLang="zh-CN" b="0" i="1" smtClean="0">
                            <a:solidFill>
                              <a:schemeClr val="tx1"/>
                            </a:solidFill>
                            <a:latin typeface="Cambria Math" panose="02040503050406030204" pitchFamily="18" charset="0"/>
                          </a:rPr>
                          <m:t>𝜆</m:t>
                        </m:r>
                      </m:num>
                      <m:den>
                        <m:r>
                          <a:rPr lang="en-US" altLang="zh-CN" i="1">
                            <a:solidFill>
                              <a:schemeClr val="tx1"/>
                            </a:solidFill>
                            <a:latin typeface="Cambria Math" panose="02040503050406030204" pitchFamily="18" charset="0"/>
                          </a:rPr>
                          <m:t>2</m:t>
                        </m:r>
                      </m:den>
                    </m:f>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num>
                      <m:den>
                        <m:r>
                          <a:rPr lang="en-US" altLang="zh-CN" i="1">
                            <a:latin typeface="Cambria Math" panose="02040503050406030204" pitchFamily="18" charset="0"/>
                          </a:rPr>
                          <m:t>2</m:t>
                        </m:r>
                      </m:den>
                    </m:f>
                  </m:oMath>
                </a14:m>
                <a:r>
                  <a:rPr lang="zh-CN" altLang="en-US" dirty="0">
                    <a:latin typeface="微软雅黑" panose="020B0503020204020204" pitchFamily="34" charset="-122"/>
                    <a:ea typeface="微软雅黑" panose="020B0503020204020204" pitchFamily="34" charset="-122"/>
                  </a:rPr>
                  <a:t>（或</a:t>
                </a:r>
                <a14:m>
                  <m:oMath xmlns:m="http://schemas.openxmlformats.org/officeDocument/2006/math">
                    <m:r>
                      <a:rPr lang="en-US" altLang="zh-CN" i="1" dirty="0">
                        <a:latin typeface="Cambria Math" panose="02040503050406030204" pitchFamily="18" charset="0"/>
                        <a:ea typeface="微软雅黑" panose="020B0503020204020204" pitchFamily="34" charset="-122"/>
                      </a:rPr>
                      <m: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&lt;</m:t>
                    </m:r>
                    <m:f>
                      <m:fPr>
                        <m:ctrlPr>
                          <a:rPr lang="en-US" altLang="zh-CN" i="1">
                            <a:latin typeface="Cambria Math" panose="02040503050406030204" pitchFamily="18" charset="0"/>
                          </a:rPr>
                        </m:ctrlPr>
                      </m:fPr>
                      <m:num>
                        <m:r>
                          <a:rPr lang="en-US" altLang="zh-CN" i="1">
                            <a:latin typeface="Cambria Math" panose="02040503050406030204" pitchFamily="18" charset="0"/>
                          </a:rPr>
                          <m:t>𝜆</m:t>
                        </m:r>
                        <m:r>
                          <a:rPr lang="en-US" altLang="zh-CN" b="0" i="1" smtClean="0">
                            <a:latin typeface="Cambria Math" panose="02040503050406030204" pitchFamily="18" charset="0"/>
                          </a:rPr>
                          <m:t>−1</m:t>
                        </m:r>
                      </m:num>
                      <m:den>
                        <m:r>
                          <a:rPr lang="en-US" altLang="zh-CN" i="1">
                            <a:latin typeface="Cambria Math" panose="02040503050406030204" pitchFamily="18" charset="0"/>
                          </a:rPr>
                          <m:t>2</m:t>
                        </m:r>
                      </m:den>
                    </m:f>
                    <m:r>
                      <a:rPr lang="en-US" altLang="zh-CN" i="1">
                        <a:latin typeface="Cambria Math" panose="02040503050406030204" pitchFamily="18" charset="0"/>
                      </a:rPr>
                      <m:t> </m:t>
                    </m:r>
                  </m:oMath>
                </a14:m>
                <a:r>
                  <a:rPr lang="zh-CN" altLang="en-US" dirty="0">
                    <a:latin typeface="微软雅黑" panose="020B0503020204020204" pitchFamily="34" charset="-122"/>
                    <a:ea typeface="微软雅黑" panose="020B0503020204020204" pitchFamily="34" charset="-122"/>
                  </a:rPr>
                  <a:t>）中，得到 </a:t>
                </a:r>
                <a14:m>
                  <m:oMath xmlns:m="http://schemas.openxmlformats.org/officeDocument/2006/math">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r>
                      <a:rPr lang="en-US" altLang="zh-CN" i="1">
                        <a:latin typeface="Cambria Math" panose="02040503050406030204" pitchFamily="18" charset="0"/>
                        <a:ea typeface="微软雅黑" panose="020B0503020204020204" pitchFamily="34" charset="-122"/>
                      </a:rPr>
                      <m:t> </m:t>
                    </m:r>
                    <m:r>
                      <a:rPr lang="en-US" altLang="zh-CN" i="1">
                        <a:latin typeface="Cambria Math" panose="02040503050406030204" pitchFamily="18" charset="0"/>
                        <a:ea typeface="微软雅黑" panose="020B0503020204020204" pitchFamily="34" charset="-122"/>
                      </a:rPr>
                      <m:t>𝑚𝑜</m:t>
                    </m:r>
                    <m:sSup>
                      <m:sSupPr>
                        <m:ctrlPr>
                          <a:rPr lang="en-US" altLang="zh-CN" i="1">
                            <a:latin typeface="Cambria Math" panose="02040503050406030204" pitchFamily="18" charset="0"/>
                            <a:ea typeface="微软雅黑" panose="020B0503020204020204" pitchFamily="34" charset="-122"/>
                          </a:rPr>
                        </m:ctrlPr>
                      </m:sSupPr>
                      <m:e>
                        <m:r>
                          <a:rPr lang="en-US" altLang="zh-CN" i="1">
                            <a:latin typeface="Cambria Math" panose="02040503050406030204" pitchFamily="18" charset="0"/>
                            <a:ea typeface="微软雅黑" panose="020B0503020204020204" pitchFamily="34" charset="-122"/>
                          </a:rPr>
                          <m:t>𝑑</m:t>
                        </m:r>
                      </m:e>
                      <m:sup>
                        <m:r>
                          <a:rPr lang="en-US" altLang="zh-CN" b="0" i="1" smtClean="0">
                            <a:latin typeface="Cambria Math" panose="02040503050406030204" pitchFamily="18" charset="0"/>
                            <a:ea typeface="微软雅黑" panose="020B0503020204020204" pitchFamily="34" charset="-122"/>
                          </a:rPr>
                          <m:t>±</m:t>
                        </m:r>
                      </m:sup>
                    </m:sSup>
                    <m:r>
                      <a:rPr lang="en-US" altLang="zh-CN" b="0" i="1" smtClean="0">
                        <a:latin typeface="Cambria Math" panose="02040503050406030204" pitchFamily="18" charset="0"/>
                        <a:ea typeface="微软雅黑" panose="020B0503020204020204" pitchFamily="34" charset="-122"/>
                      </a:rPr>
                      <m:t>𝜆</m:t>
                    </m:r>
                    <m:r>
                      <a:rPr lang="en-US" altLang="zh-CN" i="1">
                        <a:latin typeface="Cambria Math" panose="02040503050406030204" pitchFamily="18" charset="0"/>
                        <a:ea typeface="微软雅黑" panose="020B0503020204020204" pitchFamily="34" charset="-122"/>
                      </a:rPr>
                      <m:t>.</m:t>
                    </m:r>
                  </m:oMath>
                </a14:m>
                <a:endParaRPr lang="en-US" altLang="zh-CN" dirty="0">
                  <a:latin typeface="微软雅黑" panose="020B0503020204020204" pitchFamily="34" charset="-122"/>
                  <a:ea typeface="微软雅黑" panose="020B0503020204020204" pitchFamily="34" charset="-122"/>
                </a:endParaRPr>
              </a:p>
              <a:p>
                <a:pPr marL="457200" indent="-457200" algn="just">
                  <a:lnSpc>
                    <a:spcPct val="150000"/>
                  </a:lnSpc>
                  <a:buFont typeface="+mj-lt"/>
                  <a:buAutoNum type="arabicPeriod"/>
                </a:pPr>
                <a:r>
                  <a:rPr lang="zh-CN" altLang="en-US" dirty="0">
                    <a:latin typeface="微软雅黑" panose="020B0503020204020204" pitchFamily="34" charset="-122"/>
                    <a:ea typeface="微软雅黑" panose="020B0503020204020204" pitchFamily="34" charset="-122"/>
                  </a:rPr>
                  <a:t>如果</a:t>
                </a:r>
                <a14:m>
                  <m:oMath xmlns:m="http://schemas.openxmlformats.org/officeDocument/2006/math">
                    <m:r>
                      <a:rPr lang="en-US" altLang="zh-CN"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𝑞</m:t>
                    </m:r>
                    <m:r>
                      <a:rPr lang="en-US" altLang="zh-CN" b="0" i="1"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，则令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𝐻</m:t>
                        </m:r>
                      </m:sub>
                    </m:sSub>
                    <m:r>
                      <a:rPr lang="en-US" altLang="zh-CN" b="0" i="1" smtClean="0">
                        <a:latin typeface="Cambria Math" panose="02040503050406030204" pitchFamily="18" charset="0"/>
                        <a:ea typeface="微软雅黑" panose="020B0503020204020204" pitchFamily="34" charset="-122"/>
                      </a:rPr>
                      <m:t>≔0,</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r>
                      <a:rPr lang="en-US" altLang="zh-CN" b="0" i="1" smtClean="0">
                        <a:latin typeface="Cambria Math" panose="02040503050406030204" pitchFamily="18" charset="0"/>
                        <a:ea typeface="微软雅黑" panose="020B0503020204020204" pitchFamily="34" charset="-122"/>
                      </a:rPr>
                      <m:t>−1</m:t>
                    </m:r>
                  </m:oMath>
                </a14:m>
                <a:r>
                  <a:rPr lang="zh-CN" altLang="en-US" dirty="0">
                    <a:latin typeface="微软雅黑" panose="020B0503020204020204" pitchFamily="34" charset="-122"/>
                    <a:ea typeface="微软雅黑" panose="020B0503020204020204" pitchFamily="34" charset="-122"/>
                  </a:rPr>
                  <a:t>，否则令</a:t>
                </a:r>
                <a14:m>
                  <m:oMath xmlns:m="http://schemas.openxmlformats.org/officeDocument/2006/math">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𝐻</m:t>
                        </m:r>
                      </m:sub>
                    </m:sSub>
                    <m:r>
                      <a:rPr lang="en-US" altLang="zh-CN" b="0" i="1" smtClean="0">
                        <a:latin typeface="Cambria Math" panose="02040503050406030204" pitchFamily="18" charset="0"/>
                        <a:ea typeface="微软雅黑" panose="020B0503020204020204" pitchFamily="34" charset="-122"/>
                      </a:rPr>
                      <m:t>≔</m:t>
                    </m:r>
                    <m:d>
                      <m:dPr>
                        <m:ctrlPr>
                          <a:rPr lang="en-US" altLang="zh-CN" b="0" i="1" smtClean="0">
                            <a:latin typeface="Cambria Math" panose="02040503050406030204" pitchFamily="18" charset="0"/>
                            <a:ea typeface="微软雅黑" panose="020B0503020204020204" pitchFamily="34" charset="-122"/>
                          </a:rPr>
                        </m:ctrlPr>
                      </m:dPr>
                      <m:e>
                        <m:r>
                          <a:rPr lang="en-US" altLang="zh-CN" b="0" i="1" smtClean="0">
                            <a:latin typeface="Cambria Math" panose="02040503050406030204" pitchFamily="18" charset="0"/>
                            <a:ea typeface="微软雅黑" panose="020B0503020204020204" pitchFamily="34" charset="-122"/>
                          </a:rPr>
                          <m:t>𝜃</m:t>
                        </m:r>
                        <m:r>
                          <a:rPr lang="en-US" altLang="zh-CN" b="0" i="1" smtClean="0">
                            <a:latin typeface="Cambria Math" panose="02040503050406030204" pitchFamily="18" charset="0"/>
                            <a:ea typeface="微软雅黑" panose="020B0503020204020204" pitchFamily="34" charset="-122"/>
                          </a:rPr>
                          <m:t>−</m:t>
                        </m:r>
                        <m:sSub>
                          <m:sSubPr>
                            <m:ctrlPr>
                              <a:rPr lang="en-US" altLang="zh-CN" b="0" i="1" smtClean="0">
                                <a:latin typeface="Cambria Math" panose="02040503050406030204" pitchFamily="18" charset="0"/>
                                <a:ea typeface="微软雅黑" panose="020B0503020204020204" pitchFamily="34" charset="-122"/>
                              </a:rPr>
                            </m:ctrlPr>
                          </m:sSubPr>
                          <m:e>
                            <m:r>
                              <a:rPr lang="en-US" altLang="zh-CN" b="0" i="1" smtClean="0">
                                <a:latin typeface="Cambria Math" panose="02040503050406030204" pitchFamily="18" charset="0"/>
                                <a:ea typeface="微软雅黑" panose="020B0503020204020204" pitchFamily="34" charset="-122"/>
                              </a:rPr>
                              <m:t>𝜃</m:t>
                            </m:r>
                          </m:e>
                          <m:sub>
                            <m:r>
                              <a:rPr lang="en-US" altLang="zh-CN" b="0" i="1" smtClean="0">
                                <a:latin typeface="Cambria Math" panose="02040503050406030204" pitchFamily="18" charset="0"/>
                                <a:ea typeface="微软雅黑" panose="020B0503020204020204" pitchFamily="34" charset="-122"/>
                              </a:rPr>
                              <m:t>𝐿</m:t>
                            </m:r>
                          </m:sub>
                        </m:sSub>
                      </m:e>
                    </m:d>
                    <m:r>
                      <a:rPr lang="en-US" altLang="zh-CN" b="0" i="1" smtClean="0">
                        <a:latin typeface="Cambria Math" panose="02040503050406030204" pitchFamily="18" charset="0"/>
                        <a:ea typeface="微软雅黑" panose="020B0503020204020204" pitchFamily="34" charset="-122"/>
                      </a:rPr>
                      <m:t>/</m:t>
                    </m:r>
                    <m:r>
                      <a:rPr lang="en-US" altLang="zh-CN" b="0" i="1" smtClean="0">
                        <a:latin typeface="Cambria Math" panose="02040503050406030204" pitchFamily="18" charset="0"/>
                        <a:ea typeface="微软雅黑" panose="020B0503020204020204" pitchFamily="34" charset="-122"/>
                      </a:rPr>
                      <m:t>𝜆</m:t>
                    </m:r>
                    <m:r>
                      <a:rPr lang="zh-CN" altLang="en-US" i="1">
                        <a:latin typeface="Cambria Math" panose="02040503050406030204" pitchFamily="18" charset="0"/>
                        <a:ea typeface="微软雅黑" panose="020B0503020204020204" pitchFamily="34" charset="-122"/>
                      </a:rPr>
                      <m:t>，输出</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m:t>
                        </m:r>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𝐻</m:t>
                        </m:r>
                      </m:sub>
                    </m:sSub>
                    <m:r>
                      <a:rPr lang="en-US" altLang="zh-CN" i="1">
                        <a:latin typeface="Cambria Math" panose="02040503050406030204" pitchFamily="18" charset="0"/>
                        <a:ea typeface="微软雅黑" panose="020B0503020204020204" pitchFamily="34" charset="-122"/>
                      </a:rPr>
                      <m:t>,</m:t>
                    </m:r>
                    <m:sSub>
                      <m:sSubPr>
                        <m:ctrlPr>
                          <a:rPr lang="en-US" altLang="zh-CN" i="1">
                            <a:latin typeface="Cambria Math" panose="02040503050406030204" pitchFamily="18" charset="0"/>
                            <a:ea typeface="微软雅黑" panose="020B0503020204020204" pitchFamily="34" charset="-122"/>
                          </a:rPr>
                        </m:ctrlPr>
                      </m:sSubPr>
                      <m:e>
                        <m:r>
                          <a:rPr lang="en-US" altLang="zh-CN" i="1">
                            <a:latin typeface="Cambria Math" panose="02040503050406030204" pitchFamily="18" charset="0"/>
                            <a:ea typeface="微软雅黑" panose="020B0503020204020204" pitchFamily="34" charset="-122"/>
                          </a:rPr>
                          <m:t>𝜃</m:t>
                        </m:r>
                      </m:e>
                      <m:sub>
                        <m:r>
                          <a:rPr lang="en-US" altLang="zh-CN" i="1">
                            <a:latin typeface="Cambria Math" panose="02040503050406030204" pitchFamily="18" charset="0"/>
                            <a:ea typeface="微软雅黑" panose="020B0503020204020204" pitchFamily="34" charset="-122"/>
                          </a:rPr>
                          <m:t>𝐿</m:t>
                        </m:r>
                      </m:sub>
                    </m:sSub>
                    <m:r>
                      <a:rPr lang="en-US" altLang="zh-CN" i="1">
                        <a:latin typeface="Cambria Math" panose="02040503050406030204" pitchFamily="18" charset="0"/>
                        <a:ea typeface="微软雅黑" panose="020B0503020204020204" pitchFamily="34" charset="-122"/>
                      </a:rPr>
                      <m:t>)</m:t>
                    </m:r>
                  </m:oMath>
                </a14:m>
                <a:r>
                  <a:rPr lang="en-US" altLang="zh-CN" dirty="0">
                    <a:latin typeface="微软雅黑" panose="020B0503020204020204" pitchFamily="34" charset="-122"/>
                    <a:ea typeface="微软雅黑" panose="020B0503020204020204" pitchFamily="34" charset="-122"/>
                  </a:rPr>
                  <a:t>.</a:t>
                </a:r>
              </a:p>
            </p:txBody>
          </p:sp>
        </mc:Choice>
        <mc:Fallback xmlns="">
          <p:sp>
            <p:nvSpPr>
              <p:cNvPr id="121" name="文本框 120">
                <a:extLst>
                  <a:ext uri="{FF2B5EF4-FFF2-40B4-BE49-F238E27FC236}">
                    <a16:creationId xmlns:a16="http://schemas.microsoft.com/office/drawing/2014/main" id="{181D57B1-E014-4B6C-82A6-82DD949FA596}"/>
                  </a:ext>
                </a:extLst>
              </p:cNvPr>
              <p:cNvSpPr txBox="1">
                <a:spLocks noRot="1" noChangeAspect="1" noMove="1" noResize="1" noEditPoints="1" noAdjustHandles="1" noChangeArrowheads="1" noChangeShapeType="1" noTextEdit="1"/>
              </p:cNvSpPr>
              <p:nvPr/>
            </p:nvSpPr>
            <p:spPr>
              <a:xfrm>
                <a:off x="415014" y="1397924"/>
                <a:ext cx="11541342" cy="5151218"/>
              </a:xfrm>
              <a:prstGeom prst="rect">
                <a:avLst/>
              </a:prstGeom>
              <a:blipFill>
                <a:blip r:embed="rId4"/>
                <a:stretch>
                  <a:fillRect l="-528" r="-581" b="-1302"/>
                </a:stretch>
              </a:blipFill>
            </p:spPr>
            <p:txBody>
              <a:bodyPr/>
              <a:lstStyle/>
              <a:p>
                <a:r>
                  <a:rPr lang="zh-CN" altLang="en-US">
                    <a:noFill/>
                  </a:rPr>
                  <a:t> </a:t>
                </a:r>
              </a:p>
            </p:txBody>
          </p:sp>
        </mc:Fallback>
      </mc:AlternateContent>
      <p:sp>
        <p:nvSpPr>
          <p:cNvPr id="122" name="Rectangle 113">
            <a:extLst>
              <a:ext uri="{FF2B5EF4-FFF2-40B4-BE49-F238E27FC236}">
                <a16:creationId xmlns:a16="http://schemas.microsoft.com/office/drawing/2014/main" id="{29F229A7-552A-448F-B563-7FF858FFD56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zh-CN" altLang="en-US"/>
          </a:p>
        </p:txBody>
      </p:sp>
      <p:sp>
        <p:nvSpPr>
          <p:cNvPr id="11" name="文本框 10">
            <a:extLst>
              <a:ext uri="{FF2B5EF4-FFF2-40B4-BE49-F238E27FC236}">
                <a16:creationId xmlns:a16="http://schemas.microsoft.com/office/drawing/2014/main" id="{CC51386D-EFD2-4F58-9D3F-3090D7E86E48}"/>
              </a:ext>
            </a:extLst>
          </p:cNvPr>
          <p:cNvSpPr txBox="1"/>
          <p:nvPr/>
        </p:nvSpPr>
        <p:spPr>
          <a:xfrm>
            <a:off x="5255956" y="144272"/>
            <a:ext cx="6358104" cy="1296637"/>
          </a:xfrm>
          <a:prstGeom prst="rect">
            <a:avLst/>
          </a:prstGeom>
          <a:noFill/>
        </p:spPr>
        <p:txBody>
          <a:bodyPr wrap="square">
            <a:spAutoFit/>
          </a:bodyPr>
          <a:lstStyle/>
          <a:p>
            <a:pPr algn="just">
              <a:lnSpc>
                <a:spcPct val="150000"/>
              </a:lnSpc>
            </a:pPr>
            <a:r>
              <a:rPr lang="en-US" altLang="zh-CN" sz="1800" dirty="0">
                <a:solidFill>
                  <a:srgbClr val="000000"/>
                </a:solidFill>
                <a:effectLst/>
              </a:rPr>
              <a:t>[ESSLL19] Muhammed F. </a:t>
            </a:r>
            <a:r>
              <a:rPr lang="en-US" altLang="zh-CN" sz="1800" dirty="0" err="1">
                <a:solidFill>
                  <a:srgbClr val="000000"/>
                </a:solidFill>
                <a:effectLst/>
              </a:rPr>
              <a:t>Esgin</a:t>
            </a:r>
            <a:r>
              <a:rPr lang="en-US" altLang="zh-CN" sz="1800" dirty="0">
                <a:solidFill>
                  <a:srgbClr val="000000"/>
                </a:solidFill>
                <a:effectLst/>
              </a:rPr>
              <a:t>, Ron Steinfeld, Amin </a:t>
            </a:r>
            <a:r>
              <a:rPr lang="en-US" altLang="zh-CN" sz="1800" dirty="0" err="1">
                <a:solidFill>
                  <a:srgbClr val="000000"/>
                </a:solidFill>
                <a:effectLst/>
              </a:rPr>
              <a:t>Sakzad</a:t>
            </a:r>
            <a:r>
              <a:rPr lang="en-US" altLang="zh-CN" sz="1800" dirty="0">
                <a:solidFill>
                  <a:srgbClr val="000000"/>
                </a:solidFill>
                <a:effectLst/>
              </a:rPr>
              <a:t>, Joseph K. Liu, </a:t>
            </a:r>
            <a:r>
              <a:rPr lang="en-US" altLang="zh-CN" sz="1800" dirty="0" err="1">
                <a:solidFill>
                  <a:srgbClr val="000000"/>
                </a:solidFill>
                <a:effectLst/>
              </a:rPr>
              <a:t>Dongxi</a:t>
            </a:r>
            <a:r>
              <a:rPr lang="en-US" altLang="zh-CN" sz="1800" dirty="0">
                <a:solidFill>
                  <a:srgbClr val="000000"/>
                </a:solidFill>
                <a:effectLst/>
              </a:rPr>
              <a:t> Liu. </a:t>
            </a:r>
            <a:r>
              <a:rPr lang="zh-CN" altLang="en-US" sz="1800" dirty="0">
                <a:solidFill>
                  <a:srgbClr val="000000"/>
                </a:solidFill>
                <a:effectLst/>
              </a:rPr>
              <a:t>“</a:t>
            </a:r>
            <a:r>
              <a:rPr lang="en-US" altLang="zh-CN" sz="1800" dirty="0">
                <a:solidFill>
                  <a:srgbClr val="000000"/>
                </a:solidFill>
                <a:effectLst/>
              </a:rPr>
              <a:t>Short lattice-based one-out-of-many proofs and applications to ring signatures</a:t>
            </a:r>
            <a:r>
              <a:rPr lang="zh-CN" altLang="en-US" sz="1800" dirty="0">
                <a:solidFill>
                  <a:srgbClr val="000000"/>
                </a:solidFill>
                <a:effectLst/>
              </a:rPr>
              <a:t>”</a:t>
            </a:r>
            <a:r>
              <a:rPr lang="en-US" altLang="zh-CN" sz="1800" dirty="0">
                <a:solidFill>
                  <a:srgbClr val="000000"/>
                </a:solidFill>
                <a:effectLst/>
              </a:rPr>
              <a:t>. ACNS 2019.</a:t>
            </a:r>
            <a:endParaRPr lang="zh-CN" altLang="zh-CN" sz="2000" dirty="0">
              <a:effectLst/>
            </a:endParaRPr>
          </a:p>
        </p:txBody>
      </p:sp>
      <p:cxnSp>
        <p:nvCxnSpPr>
          <p:cNvPr id="4" name="直接连接符 3">
            <a:extLst>
              <a:ext uri="{FF2B5EF4-FFF2-40B4-BE49-F238E27FC236}">
                <a16:creationId xmlns:a16="http://schemas.microsoft.com/office/drawing/2014/main" id="{E8DCBC33-2DD5-4A72-B404-FF06D0DA6C68}"/>
              </a:ext>
            </a:extLst>
          </p:cNvPr>
          <p:cNvCxnSpPr>
            <a:cxnSpLocks/>
          </p:cNvCxnSpPr>
          <p:nvPr/>
        </p:nvCxnSpPr>
        <p:spPr>
          <a:xfrm flipV="1">
            <a:off x="5317351" y="1397924"/>
            <a:ext cx="6708162" cy="1"/>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624540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DIAGRAM" val="183077"/>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6212</TotalTime>
  <Words>2113</Words>
  <Application>Microsoft Office PowerPoint</Application>
  <PresentationFormat>宽屏</PresentationFormat>
  <Paragraphs>97</Paragraphs>
  <Slides>16</Slides>
  <Notes>15</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16</vt:i4>
      </vt:variant>
    </vt:vector>
  </HeadingPairs>
  <TitlesOfParts>
    <vt:vector size="24" baseType="lpstr">
      <vt:lpstr>等线</vt:lpstr>
      <vt:lpstr>等线 Light</vt:lpstr>
      <vt:lpstr>黑体</vt:lpstr>
      <vt:lpstr>微软雅黑</vt:lpstr>
      <vt:lpstr>字魂105号-简雅黑</vt:lpstr>
      <vt:lpstr>Arial</vt:lpstr>
      <vt:lpstr>Cambria Math</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Lenovo</dc:creator>
  <cp:lastModifiedBy>Wen Jiaming</cp:lastModifiedBy>
  <cp:revision>285</cp:revision>
  <dcterms:created xsi:type="dcterms:W3CDTF">2020-10-09T02:05:52Z</dcterms:created>
  <dcterms:modified xsi:type="dcterms:W3CDTF">2023-06-25T04:27:59Z</dcterms:modified>
</cp:coreProperties>
</file>