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6"/>
    <p:sldMasterId id="214748369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y="5143500" cx="9144000"/>
  <p:notesSz cx="6858000" cy="9144000"/>
  <p:embeddedFontLst>
    <p:embeddedFont>
      <p:font typeface="Poppins"/>
      <p:regular r:id="rId29"/>
      <p:bold r:id="rId30"/>
      <p:italic r:id="rId31"/>
      <p:boldItalic r:id="rId32"/>
    </p:embeddedFont>
    <p:embeddedFont>
      <p:font typeface="Source Code Pro"/>
      <p:regular r:id="rId33"/>
      <p:bold r:id="rId34"/>
      <p:italic r:id="rId35"/>
      <p:boldItalic r:id="rId36"/>
    </p:embeddedFont>
    <p:embeddedFont>
      <p:font typeface="Squada One"/>
      <p:regular r:id="rId37"/>
    </p:embeddedFont>
    <p:embeddedFont>
      <p:font typeface="PT Sans"/>
      <p:regular r:id="rId38"/>
      <p:bold r:id="rId39"/>
      <p:italic r:id="rId40"/>
      <p:boldItalic r:id="rId41"/>
    </p:embeddedFont>
    <p:embeddedFont>
      <p:font typeface="IBM Plex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Jia Mody (Student)"/>
  <p:cmAuthor clrIdx="1" id="1" initials="" lastIdx="5" name="James Beck (Student)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6A80DD-1783-4A40-AAFE-4AC259A72D48}">
  <a:tblStyle styleId="{3B6A80DD-1783-4A40-AAFE-4AC259A72D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20" Type="http://schemas.openxmlformats.org/officeDocument/2006/relationships/slide" Target="slides/slide12.xml"/><Relationship Id="rId42" Type="http://schemas.openxmlformats.org/officeDocument/2006/relationships/font" Target="fonts/IBMPlexMono-regular.fntdata"/><Relationship Id="rId41" Type="http://schemas.openxmlformats.org/officeDocument/2006/relationships/font" Target="fonts/PTSans-boldItalic.fntdata"/><Relationship Id="rId22" Type="http://schemas.openxmlformats.org/officeDocument/2006/relationships/slide" Target="slides/slide14.xml"/><Relationship Id="rId44" Type="http://schemas.openxmlformats.org/officeDocument/2006/relationships/font" Target="fonts/IBMPlexMono-italic.fntdata"/><Relationship Id="rId21" Type="http://schemas.openxmlformats.org/officeDocument/2006/relationships/slide" Target="slides/slide13.xml"/><Relationship Id="rId43" Type="http://schemas.openxmlformats.org/officeDocument/2006/relationships/font" Target="fonts/IBMPlexMono-bold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45" Type="http://schemas.openxmlformats.org/officeDocument/2006/relationships/font" Target="fonts/IBMPlexMon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Poppins-regular.fntdata"/><Relationship Id="rId7" Type="http://schemas.openxmlformats.org/officeDocument/2006/relationships/slideMaster" Target="slideMasters/slideMaster2.xml"/><Relationship Id="rId8" Type="http://schemas.openxmlformats.org/officeDocument/2006/relationships/notesMaster" Target="notesMasters/notesMaster1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3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2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5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4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7.xml"/><Relationship Id="rId37" Type="http://schemas.openxmlformats.org/officeDocument/2006/relationships/font" Target="fonts/SquadaOne-regular.fntdata"/><Relationship Id="rId14" Type="http://schemas.openxmlformats.org/officeDocument/2006/relationships/slide" Target="slides/slide6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9.xml"/><Relationship Id="rId39" Type="http://schemas.openxmlformats.org/officeDocument/2006/relationships/font" Target="fonts/PTSans-bold.fntdata"/><Relationship Id="rId16" Type="http://schemas.openxmlformats.org/officeDocument/2006/relationships/slide" Target="slides/slide8.xml"/><Relationship Id="rId38" Type="http://schemas.openxmlformats.org/officeDocument/2006/relationships/font" Target="fonts/PTSans-regular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2-03T16:50:35.232">
    <p:pos x="6000" y="0"/>
    <p:text>jia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5-02-03T16:53:39.488">
    <p:pos x="453" y="184"/>
    <p:text>James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5-02-03T16:53:28.874">
    <p:pos x="453" y="280"/>
    <p:text>James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2-03T16:51:36.124">
    <p:pos x="6000" y="0"/>
    <p:text>jia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5-02-03T16:53:11.185">
    <p:pos x="453" y="280"/>
    <p:text>James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4" dt="2025-02-03T16:52:37.397">
    <p:pos x="2062" y="49"/>
    <p:text>James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5" dt="2025-02-03T16:52:55.852">
    <p:pos x="1094" y="156"/>
    <p:text>James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32983e5e059_3_3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32983e5e059_3_3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32983e5e059_3_3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32983e5e059_3_3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 represents the current generation.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wᵢ</a:t>
            </a:r>
            <a:r>
              <a:rPr lang="en">
                <a:solidFill>
                  <a:schemeClr val="dk1"/>
                </a:solidFill>
              </a:rPr>
              <a:t> is the vector being mutated.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wₛ</a:t>
            </a:r>
            <a:r>
              <a:rPr lang="en">
                <a:solidFill>
                  <a:schemeClr val="dk1"/>
                </a:solidFill>
              </a:rPr>
              <a:t> is the best-performing vector.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N(0,1)</a:t>
            </a:r>
            <a:r>
              <a:rPr lang="en">
                <a:solidFill>
                  <a:schemeClr val="dk1"/>
                </a:solidFill>
              </a:rPr>
              <a:t> is a normally distributed random variable.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</a:t>
            </a:r>
            <a:r>
              <a:rPr lang="en">
                <a:solidFill>
                  <a:schemeClr val="dk1"/>
                </a:solidFill>
              </a:rPr>
              <a:t> is a variation factor based on performance.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32983e5e059_3_35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32983e5e059_3_35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32983e5e059_3_37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32983e5e059_3_37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32983e5e059_3_35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32983e5e059_3_35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2af6829a5c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2af6829a5c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2af6829a5c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2af6829a5c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2af6829a5c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2af6829a5c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2d2bbb3b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2d2bbb3b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32983e5e059_3_35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32983e5e059_3_35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2d89f8cc13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2d89f8cc13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32983e5e059_3_3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32983e5e059_3_3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32983e5e059_3_21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32983e5e059_3_21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32983e5e059_3_35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32983e5e059_3_35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32983e5e059_3_35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32983e5e059_3_35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32983e5e059_3_35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32983e5e059_3_35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2983e5e059_3_35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2983e5e059_3_35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32983e5e059_3_37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32983e5e059_3_37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2af6829a5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2af6829a5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32983e5e059_3_3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32983e5e059_3_3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55" name="Google Shape;55;p14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56" name="Google Shape;56;p1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7" name="Google Shape;57;p1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8" name="Google Shape;58;p14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" name="Google Shape;61;p14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" name="Google Shape;63;p14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14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14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70" name="Google Shape;70;p1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14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73" name="Google Shape;73;p1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14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" name="Google Shape;78;p14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79" name="Google Shape;79;p1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83" name="Google Shape;83;p1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" name="Google Shape;90;p14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" name="Google Shape;91;p1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92" name="Google Shape;92;p1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1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96" name="Google Shape;96;p1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" name="Google Shape;99;p14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01" name="Google Shape;101;p14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102" name="Google Shape;102;p14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103" name="Google Shape;103;p14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" name="Google Shape;105;p14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106" name="Google Shape;106;p1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7" name="Google Shape;107;p1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8" name="Google Shape;108;p1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9" name="Google Shape;109;p1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" name="Google Shape;110;p1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1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1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1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4" name="Google Shape;114;p1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" name="Google Shape;115;p14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116" name="Google Shape;116;p14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14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121" name="Google Shape;121;p1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2" name="Google Shape;122;p1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3" name="Google Shape;123;p1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4" name="Google Shape;124;p1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" name="Google Shape;125;p1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" name="Google Shape;126;p1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" name="Google Shape;127;p1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" name="Google Shape;128;p1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" name="Google Shape;129;p1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131" name="Google Shape;131;p1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2" name="Google Shape;132;p1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3" name="Google Shape;133;p1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4" name="Google Shape;134;p1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" name="Google Shape;135;p1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" name="Google Shape;136;p1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" name="Google Shape;137;p1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" name="Google Shape;138;p1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9" name="Google Shape;139;p1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15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4" name="Google Shape;144;p15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45" name="Google Shape;145;p15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46" name="Google Shape;146;p15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5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49" name="Google Shape;149;p15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p15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52" name="Google Shape;152;p15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53" name="Google Shape;153;p15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4" name="Google Shape;154;p15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55" name="Google Shape;155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" name="Google Shape;15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" name="Google Shape;15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" name="Google Shape;158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" name="Google Shape;159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60" name="Google Shape;160;p15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5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62" name="Google Shape;162;p15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63" name="Google Shape;163;p15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4" name="Google Shape;164;p15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65" name="Google Shape;165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" name="Google Shape;16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" name="Google Shape;16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" name="Google Shape;168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" name="Google Shape;169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70" name="Google Shape;170;p15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5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72" name="Google Shape;172;p15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73" name="Google Shape;173;p15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4" name="Google Shape;174;p15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75" name="Google Shape;175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" name="Google Shape;17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" name="Google Shape;17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" name="Google Shape;178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" name="Google Shape;179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80" name="Google Shape;180;p15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88" name="Google Shape;188;p16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89" name="Google Shape;189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0" name="Google Shape;190;p16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91" name="Google Shape;191;p16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" name="Google Shape;193;p16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16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95" name="Google Shape;195;p16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6" name="Google Shape;196;p16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97" name="Google Shape;197;p1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1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9" name="Google Shape;199;p16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200" name="Google Shape;200;p1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1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2" name="Google Shape;202;p16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203" name="Google Shape;203;p1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1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05" name="Google Shape;205;p16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206" name="Google Shape;206;p16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209" name="Google Shape;209;p16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210" name="Google Shape;210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3" name="Google Shape;213;p16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16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216" name="Google Shape;216;p16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17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3" name="Google Shape;223;p17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4" name="Google Shape;224;p17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225" name="Google Shape;225;p17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226" name="Google Shape;226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7" name="Google Shape;227;p17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228" name="Google Shape;228;p1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1" name="Google Shape;231;p17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232" name="Google Shape;232;p17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233" name="Google Shape;233;p17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234" name="Google Shape;234;p17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17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17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7" name="Google Shape;237;p17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238" name="Google Shape;238;p17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239" name="Google Shape;239;p17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0" name="Google Shape;240;p17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1" name="Google Shape;241;p17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42" name="Google Shape;242;p17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43" name="Google Shape;243;p17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44" name="Google Shape;244;p17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45" name="Google Shape;245;p17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46" name="Google Shape;246;p17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47" name="Google Shape;247;p17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48" name="Google Shape;248;p17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49" name="Google Shape;249;p17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50" name="Google Shape;250;p17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51" name="Google Shape;251;p17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52" name="Google Shape;252;p17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" name="Google Shape;253;p17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" name="Google Shape;254;p17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" name="Google Shape;255;p17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56" name="Google Shape;256;p17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57" name="Google Shape;257;p17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58" name="Google Shape;258;p17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59" name="Google Shape;259;p17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60" name="Google Shape;260;p17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61" name="Google Shape;261;p17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62" name="Google Shape;262;p17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63" name="Google Shape;263;p17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64" name="Google Shape;264;p17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65" name="Google Shape;265;p17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66" name="Google Shape;266;p17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67" name="Google Shape;267;p17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68" name="Google Shape;268;p17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69" name="Google Shape;269;p17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70" name="Google Shape;270;p17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1" name="Google Shape;271;p17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2" name="Google Shape;272;p17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3" name="Google Shape;273;p17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74" name="Google Shape;274;p17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75" name="Google Shape;275;p17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76" name="Google Shape;276;p17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77" name="Google Shape;27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9" name="Google Shape;279;p17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80" name="Google Shape;280;p17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81" name="Google Shape;281;p17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3" name="Google Shape;283;p17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" name="Google Shape;284;p17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85" name="Google Shape;285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6" name="Google Shape;286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7" name="Google Shape;287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8" name="Google Shape;288;p17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89" name="Google Shape;289;p17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90" name="Google Shape;290;p17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" name="Google Shape;292;p17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93" name="Google Shape;293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4" name="Google Shape;294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5" name="Google Shape;295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8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98" name="Google Shape;298;p18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9" name="Google Shape;299;p18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Google Shape;30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01" name="Google Shape;301;p18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302" name="Google Shape;302;p18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303" name="Google Shape;303;p18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" name="Google Shape;305;p18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306" name="Google Shape;306;p1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7" name="Google Shape;307;p1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8" name="Google Shape;308;p18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9" name="Google Shape;309;p1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0" name="Google Shape;310;p1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1" name="Google Shape;311;p1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2" name="Google Shape;312;p1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3" name="Google Shape;313;p1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14" name="Google Shape;314;p1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18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316" name="Google Shape;316;p18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" name="Google Shape;320;p18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321" name="Google Shape;321;p1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2" name="Google Shape;322;p1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3" name="Google Shape;323;p18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4" name="Google Shape;324;p1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5" name="Google Shape;325;p1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6" name="Google Shape;326;p1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7" name="Google Shape;327;p1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8" name="Google Shape;328;p1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9" name="Google Shape;329;p1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18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331" name="Google Shape;331;p1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32" name="Google Shape;332;p1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3" name="Google Shape;333;p18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34" name="Google Shape;334;p1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5" name="Google Shape;335;p1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6" name="Google Shape;336;p1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7" name="Google Shape;337;p1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8" name="Google Shape;338;p1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9" name="Google Shape;339;p1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0" name="Google Shape;340;p18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341" name="Google Shape;341;p18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342" name="Google Shape;342;p18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18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45" name="Google Shape;345;p1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46" name="Google Shape;346;p1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47" name="Google Shape;347;p18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48" name="Google Shape;348;p1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9" name="Google Shape;349;p1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" name="Google Shape;350;p1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1" name="Google Shape;351;p1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" name="Google Shape;352;p1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53" name="Google Shape;353;p1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4" name="Google Shape;354;p18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55" name="Google Shape;355;p18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" name="Google Shape;359;p18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60" name="Google Shape;360;p1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61" name="Google Shape;361;p1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62" name="Google Shape;362;p18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63" name="Google Shape;363;p1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4" name="Google Shape;364;p1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5" name="Google Shape;365;p1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6" name="Google Shape;366;p1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7" name="Google Shape;367;p1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68" name="Google Shape;368;p1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9" name="Google Shape;369;p18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70" name="Google Shape;370;p1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71" name="Google Shape;371;p1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72" name="Google Shape;372;p18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73" name="Google Shape;373;p1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4" name="Google Shape;374;p1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5" name="Google Shape;375;p1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6" name="Google Shape;376;p1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7" name="Google Shape;377;p1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78" name="Google Shape;378;p1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18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80" name="Google Shape;380;p1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81" name="Google Shape;381;p1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82" name="Google Shape;382;p1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85" name="Google Shape;38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6" name="Google Shape;386;p19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87" name="Google Shape;387;p19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90" name="Google Shape;390;p19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2" name="Google Shape;392;p19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93" name="Google Shape;393;p1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4" name="Google Shape;394;p1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95" name="Google Shape;395;p1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6" name="Google Shape;396;p19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97" name="Google Shape;397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19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19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404" name="Google Shape;404;p1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6" name="Google Shape;406;p19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407" name="Google Shape;407;p1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11" name="Google Shape;411;p20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412" name="Google Shape;412;p20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413" name="Google Shape;413;p20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0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5" name="Google Shape;415;p20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7" name="Google Shape;417;p20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2" name="Google Shape;422;p21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423" name="Google Shape;423;p21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424" name="Google Shape;424;p21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425" name="Google Shape;425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6" name="Google Shape;426;p21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427" name="Google Shape;427;p21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8" name="Google Shape;428;p21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429" name="Google Shape;429;p21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21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1" name="Google Shape;431;p21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432" name="Google Shape;432;p21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21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4" name="Google Shape;434;p21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435" name="Google Shape;435;p21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21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7" name="Google Shape;437;p21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438" name="Google Shape;438;p21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3" name="Google Shape;443;p21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" name="Google Shape;444;p21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45" name="Google Shape;445;p2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2" name="Google Shape;452;p21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53" name="Google Shape;453;p21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4" name="Google Shape;454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5" name="Google Shape;455;p21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56" name="Google Shape;456;p21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" name="Google Shape;459;p21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60" name="Google Shape;460;p21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3" name="Google Shape;463;p21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21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66" name="Google Shape;466;p21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7" name="Google Shape;467;p21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8" name="Google Shape;468;p21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22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3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23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75" name="Google Shape;475;p23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76" name="Google Shape;476;p23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77" name="Google Shape;477;p23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9" name="Google Shape;479;p23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80" name="Google Shape;480;p2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2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2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2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2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2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2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7" name="Google Shape;487;p23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88" name="Google Shape;488;p2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2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2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2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2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2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2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95" name="Google Shape;495;p23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96" name="Google Shape;496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8" name="Google Shape;498;p23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99" name="Google Shape;499;p23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500" name="Google Shape;500;p23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01" name="Google Shape;501;p23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02" name="Google Shape;502;p2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3" name="Google Shape;503;p2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4" name="Google Shape;504;p2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5" name="Google Shape;505;p2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6" name="Google Shape;506;p2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07" name="Google Shape;507;p23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8" name="Google Shape;508;p23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09" name="Google Shape;509;p23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10" name="Google Shape;510;p2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1" name="Google Shape;511;p2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2" name="Google Shape;512;p2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3" name="Google Shape;513;p2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4" name="Google Shape;514;p2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15" name="Google Shape;515;p23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6" name="Google Shape;516;p23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17" name="Google Shape;517;p23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18" name="Google Shape;518;p2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9" name="Google Shape;519;p2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" name="Google Shape;520;p2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" name="Google Shape;521;p2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" name="Google Shape;522;p2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23" name="Google Shape;523;p23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4" name="Google Shape;524;p23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25" name="Google Shape;525;p23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26" name="Google Shape;526;p2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7" name="Google Shape;527;p2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8" name="Google Shape;528;p2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9" name="Google Shape;529;p2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0" name="Google Shape;530;p2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31" name="Google Shape;531;p23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2" name="Google Shape;532;p23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533" name="Google Shape;533;p23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34" name="Google Shape;534;p23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5" name="Google Shape;535;p23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536" name="Google Shape;536;p23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1" name="Google Shape;541;p25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25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25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25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25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46" name="Google Shape;546;p25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47" name="Google Shape;547;p25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48" name="Google Shape;548;p25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49" name="Google Shape;549;p25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50" name="Google Shape;550;p25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51" name="Google Shape;551;p25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52" name="Google Shape;552;p25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53" name="Google Shape;553;p25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54" name="Google Shape;554;p25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5" name="Google Shape;555;p25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56" name="Google Shape;556;p25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3" name="Google Shape;563;p25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64" name="Google Shape;564;p25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5" name="Google Shape;565;p25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66" name="Google Shape;566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68" name="Google Shape;568;p25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69" name="Google Shape;569;p25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0" name="Google Shape;570;p25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71" name="Google Shape;57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3" name="Google Shape;573;p25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74" name="Google Shape;574;p25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5" name="Google Shape;575;p25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76" name="Google Shape;576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78" name="Google Shape;578;p25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79" name="Google Shape;579;p25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80" name="Google Shape;580;p25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3" name="Google Shape;583;p25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25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86" name="Google Shape;586;p25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7" name="Google Shape;587;p25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8" name="Google Shape;588;p25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1" name="Google Shape;591;p26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4" name="Google Shape;594;p27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95" name="Google Shape;595;p2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27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98" name="Google Shape;598;p27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9" name="Google Shape;599;p27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7" name="Google Shape;607;p27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608" name="Google Shape;608;p2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5" name="Google Shape;615;p27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27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620" name="Google Shape;620;p27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621" name="Google Shape;621;p27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622" name="Google Shape;622;p27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23" name="Google Shape;623;p2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4" name="Google Shape;624;p2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5" name="Google Shape;625;p2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6" name="Google Shape;626;p2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7" name="Google Shape;627;p2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28" name="Google Shape;628;p27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9" name="Google Shape;629;p27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30" name="Google Shape;630;p27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31" name="Google Shape;631;p2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2" name="Google Shape;632;p2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3" name="Google Shape;633;p2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4" name="Google Shape;634;p2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5" name="Google Shape;635;p2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36" name="Google Shape;636;p27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7" name="Google Shape;637;p27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38" name="Google Shape;638;p27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39" name="Google Shape;639;p2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0" name="Google Shape;640;p2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1" name="Google Shape;641;p2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2" name="Google Shape;642;p2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3" name="Google Shape;643;p2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44" name="Google Shape;644;p27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5" name="Google Shape;645;p27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46" name="Google Shape;646;p27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7" name="Google Shape;647;p2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8" name="Google Shape;648;p2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9" name="Google Shape;649;p2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0" name="Google Shape;650;p2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1" name="Google Shape;651;p2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52" name="Google Shape;652;p27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53" name="Google Shape;653;p27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54" name="Google Shape;654;p27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55" name="Google Shape;655;p27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56" name="Google Shape;656;p27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7" name="Google Shape;657;p27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58" name="Google Shape;658;p27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7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62" name="Google Shape;662;p28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63" name="Google Shape;663;p28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64" name="Google Shape;664;p2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7" name="Google Shape;667;p28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68" name="Google Shape;668;p28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9" name="Google Shape;669;p28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70" name="Google Shape;670;p2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2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72" name="Google Shape;672;p28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28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75" name="Google Shape;675;p2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6" name="Google Shape;676;p28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77" name="Google Shape;677;p28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8" name="Google Shape;678;p28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79" name="Google Shape;679;p2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2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81" name="Google Shape;681;p28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82" name="Google Shape;682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8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85" name="Google Shape;685;p2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6" name="Google Shape;686;p28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7" name="Google Shape;687;p28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88" name="Google Shape;688;p28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89" name="Google Shape;689;p28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28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28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8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8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28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8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6" name="Google Shape;696;p28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97" name="Google Shape;697;p28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8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28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28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28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28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28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4" name="Google Shape;704;p28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705" name="Google Shape;705;p28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28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28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28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28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28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28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2" name="Google Shape;712;p28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713" name="Google Shape;713;p2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4" name="Google Shape;714;p2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5" name="Google Shape;715;p2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18" name="Google Shape;718;p29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719" name="Google Shape;719;p29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720" name="Google Shape;720;p29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1" name="Google Shape;721;p29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722" name="Google Shape;722;p29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29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29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29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29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29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29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9" name="Google Shape;729;p29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730" name="Google Shape;730;p29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9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9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29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29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29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29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7" name="Google Shape;737;p29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8" name="Google Shape;738;p29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739" name="Google Shape;739;p2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1" name="Google Shape;741;p29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742" name="Google Shape;742;p2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4" name="Google Shape;744;p29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45" name="Google Shape;745;p2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6" name="Google Shape;746;p29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47" name="Google Shape;747;p29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48" name="Google Shape;748;p29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29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50" name="Google Shape;750;p29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2" name="Google Shape;752;p29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53" name="Google Shape;753;p29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9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29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29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29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29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29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60" name="Google Shape;760;p29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61" name="Google Shape;761;p2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62" name="Google Shape;762;p2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63" name="Google Shape;763;p2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30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66" name="Google Shape;766;p30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7" name="Google Shape;767;p30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68" name="Google Shape;768;p30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69" name="Google Shape;76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1" name="Google Shape;771;p30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72" name="Google Shape;77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74" name="Google Shape;77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75" name="Google Shape;775;p30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76" name="Google Shape;776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30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30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80" name="Google Shape;780;p3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30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83" name="Google Shape;783;p3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5" name="Google Shape;785;p30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86" name="Google Shape;786;p3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30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89" name="Google Shape;789;p30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90" name="Google Shape;790;p30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0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30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93" name="Google Shape;793;p3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6" name="Google Shape;796;p30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97" name="Google Shape;797;p30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0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9" name="Google Shape;799;p30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0" name="Google Shape;800;p30"/>
            <p:cNvGrpSpPr/>
            <p:nvPr/>
          </p:nvGrpSpPr>
          <p:grpSpPr>
            <a:xfrm>
              <a:off x="6917701" y="246011"/>
              <a:ext cx="4623164" cy="134100"/>
              <a:chOff x="6917701" y="246011"/>
              <a:chExt cx="4623164" cy="134100"/>
            </a:xfrm>
          </p:grpSpPr>
          <p:sp>
            <p:nvSpPr>
              <p:cNvPr id="801" name="Google Shape;801;p30"/>
              <p:cNvSpPr/>
              <p:nvPr/>
            </p:nvSpPr>
            <p:spPr>
              <a:xfrm flipH="1">
                <a:off x="6917701" y="24601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0"/>
              <p:cNvSpPr/>
              <p:nvPr/>
            </p:nvSpPr>
            <p:spPr>
              <a:xfrm flipH="1">
                <a:off x="6947889" y="27615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03" name="Google Shape;803;p30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6" name="Google Shape;806;p31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31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8" name="Google Shape;808;p31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809" name="Google Shape;809;p31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31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812" name="Google Shape;812;p31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1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817" name="Google Shape;817;p31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818" name="Google Shape;818;p31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21" name="Google Shape;821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2" name="Google Shape;822;p31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4" name="Google Shape;824;p31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825" name="Google Shape;825;p31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7" name="Google Shape;827;p31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828" name="Google Shape;828;p31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1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5" name="Google Shape;835;p31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836" name="Google Shape;836;p31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1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2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5" name="Google Shape;845;p32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6" name="Google Shape;846;p32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47" name="Google Shape;847;p3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48" name="Google Shape;848;p32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49" name="Google Shape;849;p3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6" name="Google Shape;856;p32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57" name="Google Shape;857;p32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8" name="Google Shape;858;p32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59" name="Google Shape;859;p32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32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1" name="Google Shape;861;p32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62" name="Google Shape;862;p32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32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4" name="Google Shape;864;p32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65" name="Google Shape;865;p32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32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67" name="Google Shape;867;p32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8" name="Google Shape;868;p32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69" name="Google Shape;869;p32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2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1" name="Google Shape;871;p32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72" name="Google Shape;872;p32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2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4" name="Google Shape;874;p32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75" name="Google Shape;875;p3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6" name="Google Shape;876;p32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9" name="Google Shape;879;p32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80" name="Google Shape;880;p3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3" name="Google Shape;883;p32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84" name="Google Shape;884;p3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9" name="Google Shape;889;p33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90" name="Google Shape;890;p33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91" name="Google Shape;891;p33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4" name="Google Shape;894;p33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95" name="Google Shape;895;p33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33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98" name="Google Shape;898;p33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0" name="Google Shape;900;p33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901" name="Google Shape;901;p3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903" name="Google Shape;903;p3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4" name="Google Shape;904;p33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905" name="Google Shape;905;p3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6" name="Google Shape;906;p33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907" name="Google Shape;907;p33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09" name="Google Shape;909;p33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Google Shape;911;p33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2" name="Google Shape;912;p33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913" name="Google Shape;913;p33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18" name="Google Shape;918;p33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919" name="Google Shape;919;p33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0" name="Google Shape;920;p33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34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923" name="Google Shape;923;p3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4" name="Google Shape;924;p34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25" name="Google Shape;925;p34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26" name="Google Shape;926;p34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" name="Google Shape;927;p34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8" name="Google Shape;928;p34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29" name="Google Shape;929;p34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0" name="Google Shape;930;p34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34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2" name="Google Shape;932;p34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33" name="Google Shape;933;p34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34" name="Google Shape;934;p34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35" name="Google Shape;935;p34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36" name="Google Shape;936;p3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37" name="Google Shape;937;p3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38" name="Google Shape;938;p3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39" name="Google Shape;939;p3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40" name="Google Shape;940;p3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41" name="Google Shape;941;p34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2" name="Google Shape;942;p34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943" name="Google Shape;943;p34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44" name="Google Shape;944;p34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45" name="Google Shape;945;p34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46" name="Google Shape;946;p3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47" name="Google Shape;947;p3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48" name="Google Shape;948;p3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49" name="Google Shape;949;p3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0" name="Google Shape;950;p3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51" name="Google Shape;951;p34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2" name="Google Shape;952;p34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53" name="Google Shape;953;p34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54" name="Google Shape;954;p34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55" name="Google Shape;955;p34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56" name="Google Shape;956;p3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7" name="Google Shape;957;p3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8" name="Google Shape;958;p3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9" name="Google Shape;959;p3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0" name="Google Shape;960;p3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61" name="Google Shape;961;p34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2" name="Google Shape;962;p34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63" name="Google Shape;963;p34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34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65" name="Google Shape;965;p34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66" name="Google Shape;966;p3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68" name="Google Shape;968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9" name="Google Shape;969;p34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0" name="Google Shape;970;p34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71" name="Google Shape;971;p34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72" name="Google Shape;972;p34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73" name="Google Shape;973;p34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4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5" name="Google Shape;975;p34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76" name="Google Shape;976;p34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4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4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9" name="Google Shape;979;p34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80" name="Google Shape;980;p3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81" name="Google Shape;981;p3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82" name="Google Shape;982;p3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83" name="Google Shape;983;p3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4" name="Google Shape;984;p3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5" name="Google Shape;985;p3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6" name="Google Shape;986;p3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7" name="Google Shape;987;p3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88" name="Google Shape;988;p3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9" name="Google Shape;989;p34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90" name="Google Shape;990;p34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91" name="Google Shape;991;p34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4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3" name="Google Shape;993;p34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94" name="Google Shape;994;p3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6" name="Google Shape;996;p34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97" name="Google Shape;997;p3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8" name="Google Shape;998;p34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99" name="Google Shape;999;p3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00" name="Google Shape;1000;p3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01" name="Google Shape;1001;p3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02" name="Google Shape;1002;p3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3" name="Google Shape;1003;p3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4" name="Google Shape;1004;p3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5" name="Google Shape;1005;p3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6" name="Google Shape;1006;p3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007" name="Google Shape;1007;p3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8" name="Google Shape;1008;p34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1009" name="Google Shape;1009;p3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10" name="Google Shape;1010;p3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11" name="Google Shape;1011;p3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12" name="Google Shape;1012;p3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3" name="Google Shape;1013;p3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4" name="Google Shape;1014;p3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5" name="Google Shape;1015;p3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6" name="Google Shape;1016;p3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017" name="Google Shape;1017;p3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0" name="Google Shape;1020;p35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1" name="Google Shape;1021;p35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2" name="Google Shape;1022;p35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23" name="Google Shape;1023;p35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24" name="Google Shape;1024;p35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1025" name="Google Shape;1025;p3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26" name="Google Shape;1026;p35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027" name="Google Shape;1027;p35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028" name="Google Shape;1028;p35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Google Shape;1029;p35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0" name="Google Shape;1030;p35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031" name="Google Shape;1031;p35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2" name="Google Shape;1032;p35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3" name="Google Shape;1033;p35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4" name="Google Shape;1034;p35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35" name="Google Shape;1035;p35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36" name="Google Shape;1036;p35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37" name="Google Shape;1037;p35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38" name="Google Shape;1038;p35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39" name="Google Shape;1039;p35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40" name="Google Shape;1040;p35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41" name="Google Shape;1041;p35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42" name="Google Shape;1042;p35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43" name="Google Shape;1043;p35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4" name="Google Shape;1044;p35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45" name="Google Shape;1045;p35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46" name="Google Shape;1046;p35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47" name="Google Shape;1047;p35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48" name="Google Shape;1048;p35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49" name="Google Shape;1049;p35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50" name="Google Shape;1050;p35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51" name="Google Shape;1051;p35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52" name="Google Shape;1052;p35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53" name="Google Shape;1053;p35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4" name="Google Shape;1054;p35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55" name="Google Shape;1055;p35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56" name="Google Shape;1056;p35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57" name="Google Shape;1057;p35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58" name="Google Shape;1058;p35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59" name="Google Shape;1059;p35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60" name="Google Shape;1060;p35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61" name="Google Shape;1061;p35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62" name="Google Shape;1062;p35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63" name="Google Shape;1063;p35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4" name="Google Shape;1064;p35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65" name="Google Shape;1065;p35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35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67" name="Google Shape;1067;p35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68" name="Google Shape;1068;p3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70" name="Google Shape;1070;p35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1" name="Google Shape;1071;p35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72" name="Google Shape;1072;p3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3" name="Google Shape;1073;p3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4" name="Google Shape;1074;p3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5" name="Google Shape;1075;p35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76" name="Google Shape;1076;p35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77" name="Google Shape;1077;p3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1" name="Google Shape;1081;p35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82" name="Google Shape;1082;p3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3" name="Google Shape;1083;p3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84" name="Google Shape;1084;p3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3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6" name="Google Shape;1086;p3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87" name="Google Shape;1087;p3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3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89" name="Google Shape;1089;p35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0" name="Google Shape;1090;p35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91" name="Google Shape;1091;p3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92" name="Google Shape;1092;p3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93" name="Google Shape;1093;p3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oogle Shape;1095;p36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96" name="Google Shape;1096;p36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97" name="Google Shape;1097;p36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98" name="Google Shape;1098;p36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99" name="Google Shape;1099;p36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100" name="Google Shape;1100;p3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01" name="Google Shape;1101;p3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02" name="Google Shape;1102;p3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3" name="Google Shape;1103;p36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4" name="Google Shape;1104;p36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5" name="Google Shape;1105;p36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6" name="Google Shape;110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7" name="Google Shape;1107;p36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08" name="Google Shape;1108;p36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09" name="Google Shape;1109;p36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10" name="Google Shape;1110;p36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111" name="Google Shape;1111;p36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3" name="Google Shape;1113;p36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114" name="Google Shape;1114;p36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6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6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6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6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6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6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1" name="Google Shape;1121;p36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122" name="Google Shape;1122;p36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6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6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6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6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6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6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9" name="Google Shape;1129;p36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130" name="Google Shape;1130;p36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1" name="Google Shape;1131;p36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6" name="Google Shape;1136;p36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137" name="Google Shape;1137;p3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9" name="Google Shape;1139;p36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140" name="Google Shape;1140;p3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2" name="Google Shape;1142;p36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143" name="Google Shape;1143;p36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144" name="Google Shape;1144;p36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6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6" name="Google Shape;1146;p36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8" name="Google Shape;1148;p36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49" name="Google Shape;1149;p3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7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8" name="Google Shape;1158;p37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9" name="Google Shape;1159;p37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0" name="Google Shape;116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1" name="Google Shape;1161;p37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62" name="Google Shape;1162;p37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63" name="Google Shape;1163;p37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64" name="Google Shape;1164;p37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65" name="Google Shape;1165;p37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66" name="Google Shape;1166;p37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67" name="Google Shape;1167;p37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68" name="Google Shape;1168;p37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69" name="Google Shape;1169;p37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7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7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3" name="Google Shape;1173;p37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74" name="Google Shape;1174;p37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5" name="Google Shape;1175;p37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76" name="Google Shape;1176;p37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37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8" name="Google Shape;1178;p37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79" name="Google Shape;1179;p37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Google Shape;1180;p37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81" name="Google Shape;1181;p37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2" name="Google Shape;1182;p37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83" name="Google Shape;1183;p37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84" name="Google Shape;1184;p3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5" name="Google Shape;1185;p37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6" name="Google Shape;1186;p37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87" name="Google Shape;1187;p3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4" name="Google Shape;1194;p37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95" name="Google Shape;1195;p3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2" name="Google Shape;1202;p37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203" name="Google Shape;1203;p3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5" name="Google Shape;1205;p37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206" name="Google Shape;1206;p37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7" name="Google Shape;1207;p37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8" name="Google Shape;1208;p37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1" name="Google Shape;1211;p38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2" name="Google Shape;1212;p38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3" name="Google Shape;1213;p38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4" name="Google Shape;1214;p38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5" name="Google Shape;1215;p38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16" name="Google Shape;1216;p38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17" name="Google Shape;1217;p38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18" name="Google Shape;1218;p38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19" name="Google Shape;1219;p38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220" name="Google Shape;1220;p3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21" name="Google Shape;1221;p38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222" name="Google Shape;1222;p38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4" name="Google Shape;1224;p38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25" name="Google Shape;1225;p38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38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7" name="Google Shape;1227;p38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28" name="Google Shape;1228;p38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9" name="Google Shape;1229;p38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30" name="Google Shape;1230;p38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231" name="Google Shape;1231;p38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38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33" name="Google Shape;1233;p38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234" name="Google Shape;1234;p38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5" name="Google Shape;1235;p38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236" name="Google Shape;1236;p38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237" name="Google Shape;1237;p38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238" name="Google Shape;1238;p38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239" name="Google Shape;1239;p38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0" name="Google Shape;1240;p38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1" name="Google Shape;1241;p38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38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3" name="Google Shape;1243;p38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44" name="Google Shape;1244;p38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38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6" name="Google Shape;1246;p38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47" name="Google Shape;1247;p38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38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9" name="Google Shape;1249;p38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50" name="Google Shape;1250;p38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38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52" name="Google Shape;1252;p3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3" name="Google Shape;1253;p38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54" name="Google Shape;1254;p38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55" name="Google Shape;1255;p3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7" name="Google Shape;1257;p38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58" name="Google Shape;1258;p3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2" name="Google Shape;1262;p39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3" name="Google Shape;1263;p39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4" name="Google Shape;1264;p39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5" name="Google Shape;1265;p39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6" name="Google Shape;1266;p39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7" name="Google Shape;1267;p39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8" name="Google Shape;1268;p39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69" name="Google Shape;1269;p39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70" name="Google Shape;1270;p39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71" name="Google Shape;1271;p39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72" name="Google Shape;1272;p39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73" name="Google Shape;1273;p39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74" name="Google Shape;1274;p39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75" name="Google Shape;1275;p3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76" name="Google Shape;1276;p39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77" name="Google Shape;1277;p39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9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9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0" name="Google Shape;1280;p39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81" name="Google Shape;1281;p39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9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3" name="Google Shape;1283;p39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84" name="Google Shape;1284;p39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85" name="Google Shape;1285;p3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88" name="Google Shape;1288;p3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89" name="Google Shape;1289;p39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90" name="Google Shape;1290;p39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91" name="Google Shape;1291;p39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Google Shape;1292;p39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3" name="Google Shape;1293;p39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4" name="Google Shape;1294;p39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5" name="Google Shape;1295;p39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6" name="Google Shape;1296;p39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7" name="Google Shape;1297;p39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98" name="Google Shape;1298;p39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99" name="Google Shape;1299;p39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0" name="Google Shape;1300;p39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1" name="Google Shape;1301;p39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2" name="Google Shape;1302;p39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3" name="Google Shape;1303;p39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4" name="Google Shape;1304;p39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5" name="Google Shape;1305;p39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06" name="Google Shape;1306;p39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307" name="Google Shape;1307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8" name="Google Shape;1308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09" name="Google Shape;1309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0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2" name="Google Shape;1312;p40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13" name="Google Shape;1313;p40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4" name="Google Shape;1314;p40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15" name="Google Shape;1315;p40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6" name="Google Shape;1316;p40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17" name="Google Shape;1317;p40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8" name="Google Shape;1318;p40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319" name="Google Shape;1319;p4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322" name="Google Shape;1322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3" name="Google Shape;1323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4" name="Google Shape;1324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1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27" name="Google Shape;1327;p41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8" name="Google Shape;1328;p41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9" name="Google Shape;1329;p41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30" name="Google Shape;1330;p41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331" name="Google Shape;1331;p41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332" name="Google Shape;1332;p41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41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4" name="Google Shape;1334;p41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335" name="Google Shape;1335;p41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36" name="Google Shape;1336;p41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37" name="Google Shape;1337;p41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38" name="Google Shape;1338;p4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9" name="Google Shape;1339;p4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0" name="Google Shape;1340;p4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1" name="Google Shape;1341;p4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2" name="Google Shape;1342;p4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43" name="Google Shape;1343;p41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4" name="Google Shape;1344;p41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45" name="Google Shape;1345;p41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41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41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41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9" name="Google Shape;1349;p41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50" name="Google Shape;1350;p41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51" name="Google Shape;1351;p41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52" name="Google Shape;1352;p41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53" name="Google Shape;1353;p4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4" name="Google Shape;1354;p4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5" name="Google Shape;1355;p4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6" name="Google Shape;1356;p4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7" name="Google Shape;1357;p4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8" name="Google Shape;1358;p41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9" name="Google Shape;1359;p41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60" name="Google Shape;1360;p41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61" name="Google Shape;1361;p41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62" name="Google Shape;1362;p41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63" name="Google Shape;1363;p4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4" name="Google Shape;1364;p4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5" name="Google Shape;1365;p4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6" name="Google Shape;1366;p4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7" name="Google Shape;1367;p4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68" name="Google Shape;1368;p41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69" name="Google Shape;1369;p41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70" name="Google Shape;1370;p41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71" name="Google Shape;1371;p41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72" name="Google Shape;1372;p41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41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41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41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6" name="Google Shape;1376;p41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77" name="Google Shape;1377;p41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8" name="Google Shape;1378;p41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79" name="Google Shape;1379;p4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0" name="Google Shape;1380;p4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1" name="Google Shape;1381;p41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82" name="Google Shape;1382;p4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3" name="Google Shape;1383;p4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42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86" name="Google Shape;1386;p42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87" name="Google Shape;1387;p42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42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42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42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1" name="Google Shape;1391;p42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92" name="Google Shape;1392;p42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93" name="Google Shape;1393;p42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94" name="Google Shape;1394;p42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42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96" name="Google Shape;1396;p42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97" name="Google Shape;1397;p42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42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99" name="Google Shape;1399;p42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42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401" name="Google Shape;1401;p42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02" name="Google Shape;1402;p4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3" name="Google Shape;1403;p42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4" name="Google Shape;1404;p42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405" name="Google Shape;1405;p4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2" name="Google Shape;1412;p42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413" name="Google Shape;1413;p4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4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4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4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0" name="Google Shape;1420;p42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421" name="Google Shape;1421;p42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2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4" name="Google Shape;1424;p43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425" name="Google Shape;1425;p4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26" name="Google Shape;1426;p43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427" name="Google Shape;1427;p43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28" name="Google Shape;1428;p43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429" name="Google Shape;1429;p4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0" name="Google Shape;1430;p4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31" name="Google Shape;1431;p43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432" name="Google Shape;1432;p43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4" name="Google Shape;1434;p43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435" name="Google Shape;1435;p4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6" name="Google Shape;1436;p43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7" name="Google Shape;1437;p43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438" name="Google Shape;1438;p43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39" name="Google Shape;1439;p4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0" name="Google Shape;1440;p4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1" name="Google Shape;1441;p4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2" name="Google Shape;1442;p4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3" name="Google Shape;1443;p4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4" name="Google Shape;1444;p4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5" name="Google Shape;1445;p4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46" name="Google Shape;1446;p43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47" name="Google Shape;1447;p4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8" name="Google Shape;1448;p4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9" name="Google Shape;1449;p4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0" name="Google Shape;1450;p4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1" name="Google Shape;1451;p4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2" name="Google Shape;1452;p4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3" name="Google Shape;1453;p4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54" name="Google Shape;1454;p43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55" name="Google Shape;1455;p4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6" name="Google Shape;1456;p4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7" name="Google Shape;1457;p4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8" name="Google Shape;1458;p4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9" name="Google Shape;1459;p4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0" name="Google Shape;1460;p4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1" name="Google Shape;1461;p4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62" name="Google Shape;1462;p43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63" name="Google Shape;1463;p4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64" name="Google Shape;1464;p4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65" name="Google Shape;1465;p4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5"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44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68" name="Google Shape;1468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9" name="Google Shape;1469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Google Shape;1470;p44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1" name="Google Shape;1471;p44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2" name="Google Shape;1472;p44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3" name="Google Shape;1473;p44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4" name="Google Shape;1474;p44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75" name="Google Shape;1475;p44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76" name="Google Shape;1476;p44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77" name="Google Shape;1477;p44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78" name="Google Shape;1478;p44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44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44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44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 1">
  <p:cSld name="CUSTOM_39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5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84" name="Google Shape;1484;p45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85" name="Google Shape;1485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4.xml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5.xml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6.xml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7.xml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6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Beck, Jia Mody</a:t>
            </a:r>
            <a:endParaRPr/>
          </a:p>
        </p:txBody>
      </p:sp>
      <p:sp>
        <p:nvSpPr>
          <p:cNvPr id="1491" name="Google Shape;1491;p46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Enhancing</a:t>
            </a:r>
            <a:r>
              <a:rPr lang="en" sz="3900"/>
              <a:t> Naïve Bayes with One-Dependence </a:t>
            </a:r>
            <a:r>
              <a:rPr lang="en" sz="3900">
                <a:solidFill>
                  <a:schemeClr val="dk1"/>
                </a:solidFill>
              </a:rPr>
              <a:t>and Adaptive Weighting</a:t>
            </a:r>
            <a:endParaRPr sz="3900">
              <a:solidFill>
                <a:schemeClr val="dk1"/>
              </a:solidFill>
            </a:endParaRPr>
          </a:p>
        </p:txBody>
      </p:sp>
      <p:grpSp>
        <p:nvGrpSpPr>
          <p:cNvPr id="1492" name="Google Shape;1492;p46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93" name="Google Shape;1493;p46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94" name="Google Shape;1494;p46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95" name="Google Shape;1495;p46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46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7" name="Google Shape;1497;p46"/>
          <p:cNvGrpSpPr/>
          <p:nvPr/>
        </p:nvGrpSpPr>
        <p:grpSpPr>
          <a:xfrm>
            <a:off x="8017401" y="-313900"/>
            <a:ext cx="134100" cy="1891393"/>
            <a:chOff x="8017401" y="-313900"/>
            <a:chExt cx="134100" cy="1891393"/>
          </a:xfrm>
        </p:grpSpPr>
        <p:sp>
          <p:nvSpPr>
            <p:cNvPr id="1498" name="Google Shape;1498;p46"/>
            <p:cNvSpPr/>
            <p:nvPr/>
          </p:nvSpPr>
          <p:spPr>
            <a:xfrm rot="5400000">
              <a:off x="8017401" y="1443393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9" name="Google Shape;1499;p46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0" name="Google Shape;1500;p46"/>
            <p:cNvSpPr/>
            <p:nvPr/>
          </p:nvSpPr>
          <p:spPr>
            <a:xfrm rot="5400000">
              <a:off x="8047559" y="1473505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46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502" name="Google Shape;1502;p46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3" name="Google Shape;1503;p46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504" name="Google Shape;1504;p4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4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6" name="Google Shape;1506;p46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507" name="Google Shape;1507;p4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4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9" name="Google Shape;1509;p46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510" name="Google Shape;1510;p4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4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2" name="Google Shape;1512;p46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Algorithm</a:t>
            </a:r>
            <a:endParaRPr/>
          </a:p>
        </p:txBody>
      </p:sp>
      <p:sp>
        <p:nvSpPr>
          <p:cNvPr id="1766" name="Google Shape;1766;p55"/>
          <p:cNvSpPr txBox="1"/>
          <p:nvPr>
            <p:ph idx="1" type="subTitle"/>
          </p:nvPr>
        </p:nvSpPr>
        <p:spPr>
          <a:xfrm>
            <a:off x="5594474" y="2524250"/>
            <a:ext cx="28809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vectors are initialized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are fitted to training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55"/>
          <p:cNvSpPr txBox="1"/>
          <p:nvPr>
            <p:ph idx="3" type="subTitle"/>
          </p:nvPr>
        </p:nvSpPr>
        <p:spPr>
          <a:xfrm>
            <a:off x="5594475" y="2010224"/>
            <a:ext cx="2340300" cy="4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AISWNB</a:t>
            </a:r>
            <a:endParaRPr/>
          </a:p>
        </p:txBody>
      </p:sp>
      <p:sp>
        <p:nvSpPr>
          <p:cNvPr id="1768" name="Google Shape;1768;p55"/>
          <p:cNvSpPr txBox="1"/>
          <p:nvPr>
            <p:ph idx="4" type="subTitle"/>
          </p:nvPr>
        </p:nvSpPr>
        <p:spPr>
          <a:xfrm>
            <a:off x="843275" y="1842838"/>
            <a:ext cx="2340300" cy="8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Superparent TAN</a:t>
            </a:r>
            <a:endParaRPr/>
          </a:p>
        </p:txBody>
      </p:sp>
      <p:grpSp>
        <p:nvGrpSpPr>
          <p:cNvPr id="1769" name="Google Shape;1769;p55"/>
          <p:cNvGrpSpPr/>
          <p:nvPr/>
        </p:nvGrpSpPr>
        <p:grpSpPr>
          <a:xfrm>
            <a:off x="5707353" y="1407884"/>
            <a:ext cx="336779" cy="341145"/>
            <a:chOff x="3906683" y="713190"/>
            <a:chExt cx="470494" cy="476593"/>
          </a:xfrm>
        </p:grpSpPr>
        <p:sp>
          <p:nvSpPr>
            <p:cNvPr id="1770" name="Google Shape;1770;p55"/>
            <p:cNvSpPr/>
            <p:nvPr/>
          </p:nvSpPr>
          <p:spPr>
            <a:xfrm>
              <a:off x="4044016" y="1026044"/>
              <a:ext cx="150100" cy="13676"/>
            </a:xfrm>
            <a:custGeom>
              <a:rect b="b" l="l" r="r" t="t"/>
              <a:pathLst>
                <a:path extrusionOk="0" h="361" w="3962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92" y="361"/>
                  </a:cubicBezTo>
                  <a:lnTo>
                    <a:pt x="3764" y="361"/>
                  </a:lnTo>
                  <a:cubicBezTo>
                    <a:pt x="3859" y="361"/>
                    <a:pt x="3944" y="292"/>
                    <a:pt x="3953" y="197"/>
                  </a:cubicBezTo>
                  <a:cubicBezTo>
                    <a:pt x="3961" y="89"/>
                    <a:pt x="3877" y="0"/>
                    <a:pt x="3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5"/>
            <p:cNvSpPr/>
            <p:nvPr/>
          </p:nvSpPr>
          <p:spPr>
            <a:xfrm>
              <a:off x="3971391" y="1026044"/>
              <a:ext cx="52774" cy="13676"/>
            </a:xfrm>
            <a:custGeom>
              <a:rect b="b" l="l" r="r" t="t"/>
              <a:pathLst>
                <a:path extrusionOk="0" h="361" w="1393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94" y="361"/>
                  </a:lnTo>
                  <a:cubicBezTo>
                    <a:pt x="1290" y="361"/>
                    <a:pt x="1375" y="292"/>
                    <a:pt x="1383" y="197"/>
                  </a:cubicBezTo>
                  <a:cubicBezTo>
                    <a:pt x="1392" y="89"/>
                    <a:pt x="1308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5"/>
            <p:cNvSpPr/>
            <p:nvPr/>
          </p:nvSpPr>
          <p:spPr>
            <a:xfrm>
              <a:off x="3970785" y="1052147"/>
              <a:ext cx="225075" cy="13676"/>
            </a:xfrm>
            <a:custGeom>
              <a:rect b="b" l="l" r="r" t="t"/>
              <a:pathLst>
                <a:path extrusionOk="0" h="361" w="5941">
                  <a:moveTo>
                    <a:pt x="201" y="1"/>
                  </a:moveTo>
                  <a:cubicBezTo>
                    <a:pt x="105" y="1"/>
                    <a:pt x="20" y="70"/>
                    <a:pt x="11" y="165"/>
                  </a:cubicBezTo>
                  <a:cubicBezTo>
                    <a:pt x="1" y="272"/>
                    <a:pt x="88" y="361"/>
                    <a:pt x="194" y="361"/>
                  </a:cubicBezTo>
                  <a:lnTo>
                    <a:pt x="5741" y="361"/>
                  </a:lnTo>
                  <a:cubicBezTo>
                    <a:pt x="5837" y="361"/>
                    <a:pt x="5922" y="291"/>
                    <a:pt x="5932" y="196"/>
                  </a:cubicBezTo>
                  <a:cubicBezTo>
                    <a:pt x="5940" y="90"/>
                    <a:pt x="5855" y="1"/>
                    <a:pt x="5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5"/>
            <p:cNvSpPr/>
            <p:nvPr/>
          </p:nvSpPr>
          <p:spPr>
            <a:xfrm>
              <a:off x="4132213" y="1076961"/>
              <a:ext cx="62927" cy="13676"/>
            </a:xfrm>
            <a:custGeom>
              <a:rect b="b" l="l" r="r" t="t"/>
              <a:pathLst>
                <a:path extrusionOk="0" h="361" w="1661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462" y="360"/>
                  </a:lnTo>
                  <a:cubicBezTo>
                    <a:pt x="1558" y="360"/>
                    <a:pt x="1642" y="290"/>
                    <a:pt x="1651" y="195"/>
                  </a:cubicBezTo>
                  <a:cubicBezTo>
                    <a:pt x="1660" y="89"/>
                    <a:pt x="157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5"/>
            <p:cNvSpPr/>
            <p:nvPr/>
          </p:nvSpPr>
          <p:spPr>
            <a:xfrm>
              <a:off x="3972376" y="1076923"/>
              <a:ext cx="139530" cy="13714"/>
            </a:xfrm>
            <a:custGeom>
              <a:rect b="b" l="l" r="r" t="t"/>
              <a:pathLst>
                <a:path extrusionOk="0" h="362" w="3683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486" y="361"/>
                  </a:lnTo>
                  <a:cubicBezTo>
                    <a:pt x="3581" y="361"/>
                    <a:pt x="3666" y="291"/>
                    <a:pt x="3675" y="196"/>
                  </a:cubicBezTo>
                  <a:cubicBezTo>
                    <a:pt x="3683" y="89"/>
                    <a:pt x="3599" y="0"/>
                    <a:pt x="3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5"/>
            <p:cNvSpPr/>
            <p:nvPr/>
          </p:nvSpPr>
          <p:spPr>
            <a:xfrm>
              <a:off x="3971239" y="891969"/>
              <a:ext cx="124187" cy="95622"/>
            </a:xfrm>
            <a:custGeom>
              <a:rect b="b" l="l" r="r" t="t"/>
              <a:pathLst>
                <a:path extrusionOk="0" h="2524" w="3278">
                  <a:moveTo>
                    <a:pt x="2917" y="363"/>
                  </a:moveTo>
                  <a:lnTo>
                    <a:pt x="2917" y="2131"/>
                  </a:lnTo>
                  <a:lnTo>
                    <a:pt x="361" y="2131"/>
                  </a:lnTo>
                  <a:lnTo>
                    <a:pt x="361" y="363"/>
                  </a:lnTo>
                  <a:close/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2339"/>
                  </a:lnTo>
                  <a:cubicBezTo>
                    <a:pt x="0" y="2442"/>
                    <a:pt x="83" y="2523"/>
                    <a:pt x="185" y="2523"/>
                  </a:cubicBezTo>
                  <a:lnTo>
                    <a:pt x="3093" y="2523"/>
                  </a:lnTo>
                  <a:cubicBezTo>
                    <a:pt x="3195" y="2523"/>
                    <a:pt x="3277" y="2442"/>
                    <a:pt x="3277" y="2339"/>
                  </a:cubicBezTo>
                  <a:lnTo>
                    <a:pt x="3277" y="186"/>
                  </a:lnTo>
                  <a:cubicBezTo>
                    <a:pt x="3277" y="83"/>
                    <a:pt x="3195" y="0"/>
                    <a:pt x="3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5"/>
            <p:cNvSpPr/>
            <p:nvPr/>
          </p:nvSpPr>
          <p:spPr>
            <a:xfrm>
              <a:off x="3971239" y="788960"/>
              <a:ext cx="273189" cy="63382"/>
            </a:xfrm>
            <a:custGeom>
              <a:rect b="b" l="l" r="r" t="t"/>
              <a:pathLst>
                <a:path extrusionOk="0" h="1673" w="7211"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1491"/>
                  </a:lnTo>
                  <a:cubicBezTo>
                    <a:pt x="0" y="1591"/>
                    <a:pt x="82" y="1672"/>
                    <a:pt x="182" y="1672"/>
                  </a:cubicBezTo>
                  <a:lnTo>
                    <a:pt x="1997" y="1672"/>
                  </a:lnTo>
                  <a:cubicBezTo>
                    <a:pt x="2093" y="1672"/>
                    <a:pt x="2178" y="1603"/>
                    <a:pt x="2185" y="1509"/>
                  </a:cubicBezTo>
                  <a:cubicBezTo>
                    <a:pt x="2194" y="1402"/>
                    <a:pt x="2111" y="1313"/>
                    <a:pt x="2006" y="1313"/>
                  </a:cubicBezTo>
                  <a:lnTo>
                    <a:pt x="360" y="1313"/>
                  </a:lnTo>
                  <a:lnTo>
                    <a:pt x="360" y="362"/>
                  </a:lnTo>
                  <a:lnTo>
                    <a:pt x="6849" y="362"/>
                  </a:lnTo>
                  <a:lnTo>
                    <a:pt x="6849" y="1313"/>
                  </a:lnTo>
                  <a:lnTo>
                    <a:pt x="3003" y="1313"/>
                  </a:lnTo>
                  <a:cubicBezTo>
                    <a:pt x="2907" y="1313"/>
                    <a:pt x="2822" y="1382"/>
                    <a:pt x="2814" y="1476"/>
                  </a:cubicBezTo>
                  <a:cubicBezTo>
                    <a:pt x="2805" y="1583"/>
                    <a:pt x="2889" y="1672"/>
                    <a:pt x="2993" y="1672"/>
                  </a:cubicBezTo>
                  <a:lnTo>
                    <a:pt x="7026" y="1672"/>
                  </a:lnTo>
                  <a:cubicBezTo>
                    <a:pt x="7127" y="1672"/>
                    <a:pt x="7210" y="1590"/>
                    <a:pt x="7210" y="1488"/>
                  </a:cubicBezTo>
                  <a:lnTo>
                    <a:pt x="7210" y="185"/>
                  </a:lnTo>
                  <a:cubicBezTo>
                    <a:pt x="7209" y="82"/>
                    <a:pt x="7126" y="0"/>
                    <a:pt x="7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5"/>
            <p:cNvSpPr/>
            <p:nvPr/>
          </p:nvSpPr>
          <p:spPr>
            <a:xfrm>
              <a:off x="4238101" y="930498"/>
              <a:ext cx="116762" cy="42204"/>
            </a:xfrm>
            <a:custGeom>
              <a:rect b="b" l="l" r="r" t="t"/>
              <a:pathLst>
                <a:path extrusionOk="0" h="1114" w="3082">
                  <a:moveTo>
                    <a:pt x="2721" y="360"/>
                  </a:moveTo>
                  <a:lnTo>
                    <a:pt x="2721" y="720"/>
                  </a:lnTo>
                  <a:lnTo>
                    <a:pt x="361" y="720"/>
                  </a:lnTo>
                  <a:lnTo>
                    <a:pt x="361" y="360"/>
                  </a:lnTo>
                  <a:close/>
                  <a:moveTo>
                    <a:pt x="186" y="0"/>
                  </a:moveTo>
                  <a:cubicBezTo>
                    <a:pt x="83" y="0"/>
                    <a:pt x="1" y="82"/>
                    <a:pt x="1" y="185"/>
                  </a:cubicBezTo>
                  <a:lnTo>
                    <a:pt x="1" y="929"/>
                  </a:lnTo>
                  <a:cubicBezTo>
                    <a:pt x="1" y="1032"/>
                    <a:pt x="83" y="1114"/>
                    <a:pt x="186" y="1114"/>
                  </a:cubicBezTo>
                  <a:lnTo>
                    <a:pt x="2898" y="1114"/>
                  </a:lnTo>
                  <a:cubicBezTo>
                    <a:pt x="2999" y="1114"/>
                    <a:pt x="3082" y="1032"/>
                    <a:pt x="3082" y="929"/>
                  </a:cubicBezTo>
                  <a:lnTo>
                    <a:pt x="3082" y="185"/>
                  </a:lnTo>
                  <a:cubicBezTo>
                    <a:pt x="3081" y="82"/>
                    <a:pt x="2999" y="0"/>
                    <a:pt x="2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5"/>
            <p:cNvSpPr/>
            <p:nvPr/>
          </p:nvSpPr>
          <p:spPr>
            <a:xfrm>
              <a:off x="3906683" y="713190"/>
              <a:ext cx="470494" cy="476593"/>
            </a:xfrm>
            <a:custGeom>
              <a:rect b="b" l="l" r="r" t="t"/>
              <a:pathLst>
                <a:path extrusionOk="0" h="12580" w="12419">
                  <a:moveTo>
                    <a:pt x="10075" y="361"/>
                  </a:moveTo>
                  <a:cubicBezTo>
                    <a:pt x="10175" y="361"/>
                    <a:pt x="10256" y="443"/>
                    <a:pt x="10256" y="544"/>
                  </a:cubicBezTo>
                  <a:lnTo>
                    <a:pt x="10256" y="1312"/>
                  </a:lnTo>
                  <a:lnTo>
                    <a:pt x="361" y="1312"/>
                  </a:lnTo>
                  <a:lnTo>
                    <a:pt x="361" y="544"/>
                  </a:lnTo>
                  <a:cubicBezTo>
                    <a:pt x="361" y="444"/>
                    <a:pt x="442" y="361"/>
                    <a:pt x="544" y="361"/>
                  </a:cubicBezTo>
                  <a:close/>
                  <a:moveTo>
                    <a:pt x="10256" y="1705"/>
                  </a:moveTo>
                  <a:lnTo>
                    <a:pt x="10256" y="3999"/>
                  </a:lnTo>
                  <a:lnTo>
                    <a:pt x="361" y="3999"/>
                  </a:lnTo>
                  <a:lnTo>
                    <a:pt x="361" y="1705"/>
                  </a:lnTo>
                  <a:close/>
                  <a:moveTo>
                    <a:pt x="8553" y="5081"/>
                  </a:moveTo>
                  <a:lnTo>
                    <a:pt x="8553" y="5229"/>
                  </a:lnTo>
                  <a:cubicBezTo>
                    <a:pt x="8323" y="5312"/>
                    <a:pt x="8159" y="5538"/>
                    <a:pt x="8159" y="5804"/>
                  </a:cubicBezTo>
                  <a:lnTo>
                    <a:pt x="8159" y="6850"/>
                  </a:lnTo>
                  <a:lnTo>
                    <a:pt x="5996" y="6850"/>
                  </a:lnTo>
                  <a:lnTo>
                    <a:pt x="5996" y="5081"/>
                  </a:lnTo>
                  <a:close/>
                  <a:moveTo>
                    <a:pt x="10256" y="4359"/>
                  </a:moveTo>
                  <a:lnTo>
                    <a:pt x="10256" y="5211"/>
                  </a:lnTo>
                  <a:lnTo>
                    <a:pt x="8913" y="5211"/>
                  </a:lnTo>
                  <a:lnTo>
                    <a:pt x="8913" y="4904"/>
                  </a:lnTo>
                  <a:cubicBezTo>
                    <a:pt x="8913" y="4801"/>
                    <a:pt x="8830" y="4718"/>
                    <a:pt x="8728" y="4718"/>
                  </a:cubicBezTo>
                  <a:lnTo>
                    <a:pt x="5820" y="4718"/>
                  </a:lnTo>
                  <a:cubicBezTo>
                    <a:pt x="5719" y="4718"/>
                    <a:pt x="5636" y="4801"/>
                    <a:pt x="5636" y="4904"/>
                  </a:cubicBezTo>
                  <a:lnTo>
                    <a:pt x="5636" y="7058"/>
                  </a:lnTo>
                  <a:cubicBezTo>
                    <a:pt x="5636" y="7161"/>
                    <a:pt x="5719" y="7242"/>
                    <a:pt x="5820" y="7242"/>
                  </a:cubicBezTo>
                  <a:lnTo>
                    <a:pt x="8125" y="7242"/>
                  </a:lnTo>
                  <a:lnTo>
                    <a:pt x="8125" y="7603"/>
                  </a:lnTo>
                  <a:lnTo>
                    <a:pt x="361" y="7603"/>
                  </a:lnTo>
                  <a:lnTo>
                    <a:pt x="361" y="4359"/>
                  </a:lnTo>
                  <a:close/>
                  <a:moveTo>
                    <a:pt x="11816" y="5572"/>
                  </a:moveTo>
                  <a:cubicBezTo>
                    <a:pt x="11951" y="5572"/>
                    <a:pt x="12060" y="5681"/>
                    <a:pt x="12060" y="5816"/>
                  </a:cubicBezTo>
                  <a:lnTo>
                    <a:pt x="12060" y="6981"/>
                  </a:lnTo>
                  <a:lnTo>
                    <a:pt x="10017" y="6981"/>
                  </a:lnTo>
                  <a:cubicBezTo>
                    <a:pt x="9921" y="6981"/>
                    <a:pt x="9836" y="7051"/>
                    <a:pt x="9828" y="7145"/>
                  </a:cubicBezTo>
                  <a:cubicBezTo>
                    <a:pt x="9819" y="7252"/>
                    <a:pt x="9903" y="7341"/>
                    <a:pt x="10007" y="7341"/>
                  </a:cubicBezTo>
                  <a:lnTo>
                    <a:pt x="12059" y="7341"/>
                  </a:lnTo>
                  <a:lnTo>
                    <a:pt x="12059" y="9242"/>
                  </a:lnTo>
                  <a:lnTo>
                    <a:pt x="8520" y="9242"/>
                  </a:lnTo>
                  <a:lnTo>
                    <a:pt x="8520" y="7341"/>
                  </a:lnTo>
                  <a:lnTo>
                    <a:pt x="9135" y="7341"/>
                  </a:lnTo>
                  <a:cubicBezTo>
                    <a:pt x="9231" y="7341"/>
                    <a:pt x="9316" y="7272"/>
                    <a:pt x="9324" y="7178"/>
                  </a:cubicBezTo>
                  <a:cubicBezTo>
                    <a:pt x="9333" y="7070"/>
                    <a:pt x="9249" y="6981"/>
                    <a:pt x="9144" y="6981"/>
                  </a:cubicBezTo>
                  <a:lnTo>
                    <a:pt x="8520" y="6981"/>
                  </a:lnTo>
                  <a:lnTo>
                    <a:pt x="8520" y="5816"/>
                  </a:lnTo>
                  <a:cubicBezTo>
                    <a:pt x="8520" y="5681"/>
                    <a:pt x="8629" y="5572"/>
                    <a:pt x="8763" y="5572"/>
                  </a:cubicBezTo>
                  <a:close/>
                  <a:moveTo>
                    <a:pt x="8126" y="7963"/>
                  </a:moveTo>
                  <a:lnTo>
                    <a:pt x="8126" y="10257"/>
                  </a:lnTo>
                  <a:lnTo>
                    <a:pt x="544" y="10257"/>
                  </a:lnTo>
                  <a:cubicBezTo>
                    <a:pt x="442" y="10257"/>
                    <a:pt x="361" y="10175"/>
                    <a:pt x="361" y="10074"/>
                  </a:cubicBezTo>
                  <a:lnTo>
                    <a:pt x="361" y="7963"/>
                  </a:lnTo>
                  <a:close/>
                  <a:moveTo>
                    <a:pt x="12059" y="9635"/>
                  </a:moveTo>
                  <a:lnTo>
                    <a:pt x="12059" y="11043"/>
                  </a:lnTo>
                  <a:lnTo>
                    <a:pt x="8520" y="11043"/>
                  </a:lnTo>
                  <a:lnTo>
                    <a:pt x="8520" y="9635"/>
                  </a:lnTo>
                  <a:close/>
                  <a:moveTo>
                    <a:pt x="12057" y="11436"/>
                  </a:moveTo>
                  <a:lnTo>
                    <a:pt x="12057" y="11980"/>
                  </a:lnTo>
                  <a:cubicBezTo>
                    <a:pt x="12059" y="12115"/>
                    <a:pt x="11950" y="12223"/>
                    <a:pt x="11815" y="12223"/>
                  </a:cubicBezTo>
                  <a:lnTo>
                    <a:pt x="8762" y="12223"/>
                  </a:lnTo>
                  <a:cubicBezTo>
                    <a:pt x="8627" y="12223"/>
                    <a:pt x="8519" y="12115"/>
                    <a:pt x="8519" y="11980"/>
                  </a:cubicBezTo>
                  <a:lnTo>
                    <a:pt x="8519" y="11436"/>
                  </a:lnTo>
                  <a:close/>
                  <a:moveTo>
                    <a:pt x="551" y="0"/>
                  </a:moveTo>
                  <a:cubicBezTo>
                    <a:pt x="247" y="0"/>
                    <a:pt x="0" y="247"/>
                    <a:pt x="0" y="550"/>
                  </a:cubicBezTo>
                  <a:lnTo>
                    <a:pt x="0" y="10065"/>
                  </a:lnTo>
                  <a:cubicBezTo>
                    <a:pt x="0" y="10369"/>
                    <a:pt x="247" y="10615"/>
                    <a:pt x="551" y="10615"/>
                  </a:cubicBezTo>
                  <a:lnTo>
                    <a:pt x="8157" y="10615"/>
                  </a:lnTo>
                  <a:lnTo>
                    <a:pt x="8157" y="11969"/>
                  </a:lnTo>
                  <a:cubicBezTo>
                    <a:pt x="8157" y="12306"/>
                    <a:pt x="8431" y="12580"/>
                    <a:pt x="8768" y="12580"/>
                  </a:cubicBezTo>
                  <a:lnTo>
                    <a:pt x="11805" y="12580"/>
                  </a:lnTo>
                  <a:cubicBezTo>
                    <a:pt x="12142" y="12580"/>
                    <a:pt x="12416" y="12306"/>
                    <a:pt x="12416" y="11969"/>
                  </a:cubicBezTo>
                  <a:lnTo>
                    <a:pt x="12416" y="5819"/>
                  </a:lnTo>
                  <a:cubicBezTo>
                    <a:pt x="12418" y="5486"/>
                    <a:pt x="12145" y="5211"/>
                    <a:pt x="11809" y="5211"/>
                  </a:cubicBezTo>
                  <a:lnTo>
                    <a:pt x="10616" y="5211"/>
                  </a:lnTo>
                  <a:lnTo>
                    <a:pt x="10616" y="552"/>
                  </a:lnTo>
                  <a:cubicBezTo>
                    <a:pt x="10616" y="248"/>
                    <a:pt x="10370" y="0"/>
                    <a:pt x="10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5"/>
            <p:cNvSpPr/>
            <p:nvPr/>
          </p:nvSpPr>
          <p:spPr>
            <a:xfrm>
              <a:off x="4288526" y="1086849"/>
              <a:ext cx="65579" cy="13714"/>
            </a:xfrm>
            <a:custGeom>
              <a:rect b="b" l="l" r="r" t="t"/>
              <a:pathLst>
                <a:path extrusionOk="0" h="362" w="1731">
                  <a:moveTo>
                    <a:pt x="198" y="1"/>
                  </a:moveTo>
                  <a:cubicBezTo>
                    <a:pt x="102" y="1"/>
                    <a:pt x="18" y="70"/>
                    <a:pt x="9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533" y="361"/>
                  </a:lnTo>
                  <a:cubicBezTo>
                    <a:pt x="1629" y="361"/>
                    <a:pt x="1714" y="291"/>
                    <a:pt x="1722" y="197"/>
                  </a:cubicBezTo>
                  <a:cubicBezTo>
                    <a:pt x="1731" y="90"/>
                    <a:pt x="1647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5"/>
            <p:cNvSpPr/>
            <p:nvPr/>
          </p:nvSpPr>
          <p:spPr>
            <a:xfrm>
              <a:off x="4237647" y="1086849"/>
              <a:ext cx="32846" cy="13714"/>
            </a:xfrm>
            <a:custGeom>
              <a:rect b="b" l="l" r="r" t="t"/>
              <a:pathLst>
                <a:path extrusionOk="0" h="362" w="867">
                  <a:moveTo>
                    <a:pt x="198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669" y="361"/>
                  </a:lnTo>
                  <a:cubicBezTo>
                    <a:pt x="765" y="361"/>
                    <a:pt x="849" y="291"/>
                    <a:pt x="858" y="197"/>
                  </a:cubicBezTo>
                  <a:cubicBezTo>
                    <a:pt x="866" y="90"/>
                    <a:pt x="782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5"/>
            <p:cNvSpPr/>
            <p:nvPr/>
          </p:nvSpPr>
          <p:spPr>
            <a:xfrm>
              <a:off x="4238594" y="1109239"/>
              <a:ext cx="114981" cy="13639"/>
            </a:xfrm>
            <a:custGeom>
              <a:rect b="b" l="l" r="r" t="t"/>
              <a:pathLst>
                <a:path extrusionOk="0" h="360" w="3035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2837" y="360"/>
                  </a:lnTo>
                  <a:cubicBezTo>
                    <a:pt x="2933" y="360"/>
                    <a:pt x="3018" y="291"/>
                    <a:pt x="3026" y="197"/>
                  </a:cubicBezTo>
                  <a:cubicBezTo>
                    <a:pt x="3034" y="90"/>
                    <a:pt x="2951" y="1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5"/>
            <p:cNvSpPr/>
            <p:nvPr/>
          </p:nvSpPr>
          <p:spPr>
            <a:xfrm>
              <a:off x="4238139" y="1002442"/>
              <a:ext cx="54668" cy="49743"/>
            </a:xfrm>
            <a:custGeom>
              <a:rect b="b" l="l" r="r" t="t"/>
              <a:pathLst>
                <a:path extrusionOk="0" h="1313" w="1443">
                  <a:moveTo>
                    <a:pt x="1081" y="395"/>
                  </a:moveTo>
                  <a:lnTo>
                    <a:pt x="1081" y="951"/>
                  </a:lnTo>
                  <a:lnTo>
                    <a:pt x="360" y="951"/>
                  </a:lnTo>
                  <a:lnTo>
                    <a:pt x="360" y="395"/>
                  </a:lnTo>
                  <a:close/>
                  <a:moveTo>
                    <a:pt x="184" y="0"/>
                  </a:moveTo>
                  <a:cubicBezTo>
                    <a:pt x="81" y="0"/>
                    <a:pt x="1" y="84"/>
                    <a:pt x="1" y="188"/>
                  </a:cubicBezTo>
                  <a:lnTo>
                    <a:pt x="1" y="1128"/>
                  </a:lnTo>
                  <a:cubicBezTo>
                    <a:pt x="1" y="1230"/>
                    <a:pt x="82" y="1313"/>
                    <a:pt x="185" y="1313"/>
                  </a:cubicBezTo>
                  <a:lnTo>
                    <a:pt x="1258" y="1313"/>
                  </a:lnTo>
                  <a:cubicBezTo>
                    <a:pt x="1360" y="1313"/>
                    <a:pt x="1443" y="1230"/>
                    <a:pt x="1443" y="1128"/>
                  </a:cubicBezTo>
                  <a:lnTo>
                    <a:pt x="1443" y="186"/>
                  </a:lnTo>
                  <a:cubicBezTo>
                    <a:pt x="1443" y="83"/>
                    <a:pt x="1360" y="0"/>
                    <a:pt x="1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5"/>
            <p:cNvSpPr/>
            <p:nvPr/>
          </p:nvSpPr>
          <p:spPr>
            <a:xfrm>
              <a:off x="4300157" y="1002404"/>
              <a:ext cx="54706" cy="49743"/>
            </a:xfrm>
            <a:custGeom>
              <a:rect b="b" l="l" r="r" t="t"/>
              <a:pathLst>
                <a:path extrusionOk="0" h="1313" w="1444">
                  <a:moveTo>
                    <a:pt x="1084" y="396"/>
                  </a:moveTo>
                  <a:lnTo>
                    <a:pt x="1084" y="952"/>
                  </a:lnTo>
                  <a:lnTo>
                    <a:pt x="362" y="952"/>
                  </a:lnTo>
                  <a:lnTo>
                    <a:pt x="362" y="396"/>
                  </a:lnTo>
                  <a:close/>
                  <a:moveTo>
                    <a:pt x="186" y="0"/>
                  </a:moveTo>
                  <a:cubicBezTo>
                    <a:pt x="83" y="0"/>
                    <a:pt x="1" y="83"/>
                    <a:pt x="1" y="184"/>
                  </a:cubicBezTo>
                  <a:lnTo>
                    <a:pt x="1" y="1125"/>
                  </a:lnTo>
                  <a:cubicBezTo>
                    <a:pt x="1" y="1230"/>
                    <a:pt x="83" y="1312"/>
                    <a:pt x="184" y="1312"/>
                  </a:cubicBezTo>
                  <a:lnTo>
                    <a:pt x="1260" y="1312"/>
                  </a:lnTo>
                  <a:cubicBezTo>
                    <a:pt x="1361" y="1312"/>
                    <a:pt x="1444" y="1230"/>
                    <a:pt x="1444" y="1127"/>
                  </a:cubicBezTo>
                  <a:lnTo>
                    <a:pt x="1444" y="184"/>
                  </a:lnTo>
                  <a:cubicBezTo>
                    <a:pt x="1444" y="83"/>
                    <a:pt x="1361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4" name="Google Shape;1784;p55"/>
          <p:cNvGrpSpPr/>
          <p:nvPr/>
        </p:nvGrpSpPr>
        <p:grpSpPr>
          <a:xfrm>
            <a:off x="911056" y="1484165"/>
            <a:ext cx="284360" cy="341145"/>
            <a:chOff x="3198385" y="713303"/>
            <a:chExt cx="397262" cy="476593"/>
          </a:xfrm>
        </p:grpSpPr>
        <p:sp>
          <p:nvSpPr>
            <p:cNvPr id="1785" name="Google Shape;1785;p55"/>
            <p:cNvSpPr/>
            <p:nvPr/>
          </p:nvSpPr>
          <p:spPr>
            <a:xfrm>
              <a:off x="3198385" y="713303"/>
              <a:ext cx="397262" cy="476593"/>
            </a:xfrm>
            <a:custGeom>
              <a:rect b="b" l="l" r="r" t="t"/>
              <a:pathLst>
                <a:path extrusionOk="0" h="12580" w="10486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5"/>
            <p:cNvSpPr/>
            <p:nvPr/>
          </p:nvSpPr>
          <p:spPr>
            <a:xfrm>
              <a:off x="3252674" y="1008882"/>
              <a:ext cx="56562" cy="60995"/>
            </a:xfrm>
            <a:custGeom>
              <a:rect b="b" l="l" r="r" t="t"/>
              <a:pathLst>
                <a:path extrusionOk="0" h="1610" w="1493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5"/>
            <p:cNvSpPr/>
            <p:nvPr/>
          </p:nvSpPr>
          <p:spPr>
            <a:xfrm>
              <a:off x="3329467" y="1008920"/>
              <a:ext cx="56676" cy="60957"/>
            </a:xfrm>
            <a:custGeom>
              <a:rect b="b" l="l" r="r" t="t"/>
              <a:pathLst>
                <a:path extrusionOk="0" h="1609" w="1496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5"/>
            <p:cNvSpPr/>
            <p:nvPr/>
          </p:nvSpPr>
          <p:spPr>
            <a:xfrm>
              <a:off x="3407814" y="1008920"/>
              <a:ext cx="56562" cy="60957"/>
            </a:xfrm>
            <a:custGeom>
              <a:rect b="b" l="l" r="r" t="t"/>
              <a:pathLst>
                <a:path extrusionOk="0" h="1609" w="1493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5"/>
            <p:cNvSpPr/>
            <p:nvPr/>
          </p:nvSpPr>
          <p:spPr>
            <a:xfrm>
              <a:off x="3484796" y="1008920"/>
              <a:ext cx="56562" cy="60957"/>
            </a:xfrm>
            <a:custGeom>
              <a:rect b="b" l="l" r="r" t="t"/>
              <a:pathLst>
                <a:path extrusionOk="0" h="1609" w="1493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5"/>
            <p:cNvSpPr/>
            <p:nvPr/>
          </p:nvSpPr>
          <p:spPr>
            <a:xfrm>
              <a:off x="3342424" y="807220"/>
              <a:ext cx="109260" cy="154343"/>
            </a:xfrm>
            <a:custGeom>
              <a:rect b="b" l="l" r="r" t="t"/>
              <a:pathLst>
                <a:path extrusionOk="0" h="4074" w="2884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5"/>
            <p:cNvSpPr/>
            <p:nvPr/>
          </p:nvSpPr>
          <p:spPr>
            <a:xfrm>
              <a:off x="3387735" y="903637"/>
              <a:ext cx="18715" cy="18677"/>
            </a:xfrm>
            <a:custGeom>
              <a:rect b="b" l="l" r="r" t="t"/>
              <a:pathLst>
                <a:path extrusionOk="0" h="493" w="494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2" name="Google Shape;1792;p55"/>
          <p:cNvSpPr txBox="1"/>
          <p:nvPr>
            <p:ph idx="1" type="subTitle"/>
          </p:nvPr>
        </p:nvSpPr>
        <p:spPr>
          <a:xfrm>
            <a:off x="872400" y="3446550"/>
            <a:ext cx="39894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is allowed to dependent on parent.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CMI (nonlinear) vs Cramer’sV (linear)</a:t>
            </a:r>
            <a:endParaRPr/>
          </a:p>
        </p:txBody>
      </p:sp>
      <p:pic>
        <p:nvPicPr>
          <p:cNvPr id="1793" name="Google Shape;1793;p55"/>
          <p:cNvPicPr preferRelativeResize="0"/>
          <p:nvPr/>
        </p:nvPicPr>
        <p:blipFill rotWithShape="1">
          <a:blip r:embed="rId4">
            <a:alphaModFix/>
          </a:blip>
          <a:srcRect b="0" l="0" r="4361" t="-19402"/>
          <a:stretch/>
        </p:blipFill>
        <p:spPr>
          <a:xfrm>
            <a:off x="357275" y="2678400"/>
            <a:ext cx="4654875" cy="750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4" name="Google Shape;1794;p55"/>
          <p:cNvPicPr preferRelativeResize="0"/>
          <p:nvPr/>
        </p:nvPicPr>
        <p:blipFill rotWithShape="1">
          <a:blip r:embed="rId5">
            <a:alphaModFix/>
          </a:blip>
          <a:srcRect b="56161" l="36700" r="49668" t="39762"/>
          <a:stretch/>
        </p:blipFill>
        <p:spPr>
          <a:xfrm>
            <a:off x="5524821" y="3656576"/>
            <a:ext cx="3175726" cy="6167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56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00" name="Google Shape;1800;p56"/>
          <p:cNvSpPr txBox="1"/>
          <p:nvPr>
            <p:ph type="title"/>
          </p:nvPr>
        </p:nvSpPr>
        <p:spPr>
          <a:xfrm>
            <a:off x="720000" y="2079325"/>
            <a:ext cx="855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Experimentation</a:t>
            </a:r>
            <a:endParaRPr/>
          </a:p>
        </p:txBody>
      </p:sp>
      <p:grpSp>
        <p:nvGrpSpPr>
          <p:cNvPr id="1801" name="Google Shape;1801;p56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802" name="Google Shape;1802;p56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07" name="Google Shape;1807;p56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08" name="Google Shape;1808;p56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809" name="Google Shape;1809;p5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5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5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5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5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5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5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6" name="Google Shape;1816;p56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817" name="Google Shape;1817;p5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5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5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5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5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5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5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4" name="Google Shape;1824;p56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825" name="Google Shape;1825;p5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5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7" name="Google Shape;1827;p56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828" name="Google Shape;1828;p5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5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0" name="Google Shape;1830;p56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1" name="Google Shape;1831;p56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832" name="Google Shape;1832;p5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3" name="Google Shape;1833;p5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4" name="Google Shape;1834;p5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57"/>
          <p:cNvSpPr txBox="1"/>
          <p:nvPr>
            <p:ph idx="2" type="subTitle"/>
          </p:nvPr>
        </p:nvSpPr>
        <p:spPr>
          <a:xfrm>
            <a:off x="5008552" y="18590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Test multiple k values to find the optimal smoothing degree for handling unseen attribute-label pairs in Naive Bayes.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40" name="Google Shape;1840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Overview</a:t>
            </a:r>
            <a:endParaRPr/>
          </a:p>
        </p:txBody>
      </p:sp>
      <p:sp>
        <p:nvSpPr>
          <p:cNvPr id="1841" name="Google Shape;1841;p57"/>
          <p:cNvSpPr txBox="1"/>
          <p:nvPr>
            <p:ph idx="5" type="subTitle"/>
          </p:nvPr>
        </p:nvSpPr>
        <p:spPr>
          <a:xfrm>
            <a:off x="737950" y="1833450"/>
            <a:ext cx="2767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CMI and  </a:t>
            </a:r>
            <a:r>
              <a:rPr lang="en" sz="1500"/>
              <a:t>Cramer's V</a:t>
            </a:r>
            <a:r>
              <a:rPr lang="en" sz="1500"/>
              <a:t> to Select Parent</a:t>
            </a:r>
            <a:endParaRPr sz="1500"/>
          </a:p>
        </p:txBody>
      </p:sp>
      <p:sp>
        <p:nvSpPr>
          <p:cNvPr id="1842" name="Google Shape;1842;p57"/>
          <p:cNvSpPr txBox="1"/>
          <p:nvPr>
            <p:ph idx="6" type="subTitle"/>
          </p:nvPr>
        </p:nvSpPr>
        <p:spPr>
          <a:xfrm>
            <a:off x="5008550" y="1152025"/>
            <a:ext cx="2102100" cy="7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Smoothing</a:t>
            </a:r>
            <a:endParaRPr sz="1500"/>
          </a:p>
        </p:txBody>
      </p:sp>
      <p:sp>
        <p:nvSpPr>
          <p:cNvPr id="1843" name="Google Shape;1843;p57"/>
          <p:cNvSpPr txBox="1"/>
          <p:nvPr>
            <p:ph idx="3" type="subTitle"/>
          </p:nvPr>
        </p:nvSpPr>
        <p:spPr>
          <a:xfrm>
            <a:off x="5014375" y="3604849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Experiment with the number of generations (m) and improvement threshold (T) to balance accuracy and training time.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44" name="Google Shape;1844;p57"/>
          <p:cNvSpPr txBox="1"/>
          <p:nvPr>
            <p:ph idx="7" type="subTitle"/>
          </p:nvPr>
        </p:nvSpPr>
        <p:spPr>
          <a:xfrm>
            <a:off x="5010025" y="3330925"/>
            <a:ext cx="3125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AISWNB Improvement Threshold</a:t>
            </a:r>
            <a:endParaRPr sz="1500"/>
          </a:p>
        </p:txBody>
      </p:sp>
      <p:sp>
        <p:nvSpPr>
          <p:cNvPr id="1845" name="Google Shape;1845;p57"/>
          <p:cNvSpPr txBox="1"/>
          <p:nvPr>
            <p:ph idx="1" type="subTitle"/>
          </p:nvPr>
        </p:nvSpPr>
        <p:spPr>
          <a:xfrm>
            <a:off x="737950" y="2123600"/>
            <a:ext cx="2587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Compare CMI (attribute dependency with class) and </a:t>
            </a:r>
            <a:r>
              <a:rPr lang="en" sz="1000"/>
              <a:t>Cramer'sV</a:t>
            </a:r>
            <a:r>
              <a:rPr lang="en" sz="1000"/>
              <a:t> to select the super parent.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846" name="Google Shape;184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950" y="2955788"/>
            <a:ext cx="3119374" cy="541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47" name="Google Shape;184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0850" y="3681050"/>
            <a:ext cx="1909015" cy="57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58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853" name="Google Shape;1853;p58"/>
          <p:cNvSpPr txBox="1"/>
          <p:nvPr>
            <p:ph type="title"/>
          </p:nvPr>
        </p:nvSpPr>
        <p:spPr>
          <a:xfrm>
            <a:off x="720000" y="2079325"/>
            <a:ext cx="855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grpSp>
        <p:nvGrpSpPr>
          <p:cNvPr id="1854" name="Google Shape;1854;p5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855" name="Google Shape;1855;p58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8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8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8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8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60" name="Google Shape;1860;p58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61" name="Google Shape;1861;p5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862" name="Google Shape;1862;p5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5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5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5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5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5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5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9" name="Google Shape;1869;p5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870" name="Google Shape;1870;p5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5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5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5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5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5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5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7" name="Google Shape;1877;p5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878" name="Google Shape;1878;p5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5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0" name="Google Shape;1880;p5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881" name="Google Shape;1881;p5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5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3" name="Google Shape;1883;p5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4" name="Google Shape;1884;p5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885" name="Google Shape;1885;p5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6" name="Google Shape;1886;p5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87" name="Google Shape;1887;p5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59"/>
          <p:cNvSpPr txBox="1"/>
          <p:nvPr>
            <p:ph type="title"/>
          </p:nvPr>
        </p:nvSpPr>
        <p:spPr>
          <a:xfrm>
            <a:off x="3274625" y="78225"/>
            <a:ext cx="279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893" name="Google Shape;189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700" y="727125"/>
            <a:ext cx="2695575" cy="409575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60"/>
          <p:cNvSpPr txBox="1"/>
          <p:nvPr>
            <p:ph type="title"/>
          </p:nvPr>
        </p:nvSpPr>
        <p:spPr>
          <a:xfrm>
            <a:off x="1738213" y="248725"/>
            <a:ext cx="617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Information Results</a:t>
            </a:r>
            <a:endParaRPr/>
          </a:p>
        </p:txBody>
      </p:sp>
      <p:pic>
        <p:nvPicPr>
          <p:cNvPr id="1899" name="Google Shape;1899;p6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378" y="1017725"/>
            <a:ext cx="5849775" cy="3617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61"/>
          <p:cNvSpPr txBox="1"/>
          <p:nvPr>
            <p:ph type="title"/>
          </p:nvPr>
        </p:nvSpPr>
        <p:spPr>
          <a:xfrm>
            <a:off x="1817775" y="227513"/>
            <a:ext cx="608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Cramer’s Results</a:t>
            </a:r>
            <a:endParaRPr/>
          </a:p>
        </p:txBody>
      </p:sp>
      <p:pic>
        <p:nvPicPr>
          <p:cNvPr id="1905" name="Google Shape;1905;p61"/>
          <p:cNvPicPr preferRelativeResize="0"/>
          <p:nvPr/>
        </p:nvPicPr>
        <p:blipFill rotWithShape="1">
          <a:blip r:embed="rId3">
            <a:alphaModFix/>
          </a:blip>
          <a:srcRect b="27212" l="20759" r="43881" t="39113"/>
          <a:stretch/>
        </p:blipFill>
        <p:spPr>
          <a:xfrm>
            <a:off x="1853475" y="863412"/>
            <a:ext cx="6082627" cy="3761925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0" name="Google Shape;1910;p62"/>
          <p:cNvPicPr preferRelativeResize="0"/>
          <p:nvPr/>
        </p:nvPicPr>
        <p:blipFill rotWithShape="1">
          <a:blip r:embed="rId3">
            <a:alphaModFix/>
          </a:blip>
          <a:srcRect b="0" l="695" r="0" t="0"/>
          <a:stretch/>
        </p:blipFill>
        <p:spPr>
          <a:xfrm>
            <a:off x="275725" y="1795675"/>
            <a:ext cx="8778049" cy="1631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1" name="Google Shape;1911;p62"/>
          <p:cNvSpPr txBox="1"/>
          <p:nvPr>
            <p:ph type="title"/>
          </p:nvPr>
        </p:nvSpPr>
        <p:spPr>
          <a:xfrm>
            <a:off x="1817775" y="1065713"/>
            <a:ext cx="608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AISWNB</a:t>
            </a:r>
            <a:endParaRPr/>
          </a:p>
        </p:txBody>
      </p:sp>
      <p:sp>
        <p:nvSpPr>
          <p:cNvPr id="1912" name="Google Shape;1912;p62"/>
          <p:cNvSpPr txBox="1"/>
          <p:nvPr/>
        </p:nvSpPr>
        <p:spPr>
          <a:xfrm>
            <a:off x="3157575" y="3820875"/>
            <a:ext cx="340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Runtime: 3.6s vs. 33.62s!!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63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918" name="Google Shape;1918;p63"/>
          <p:cNvSpPr txBox="1"/>
          <p:nvPr>
            <p:ph type="title"/>
          </p:nvPr>
        </p:nvSpPr>
        <p:spPr>
          <a:xfrm>
            <a:off x="720000" y="2079325"/>
            <a:ext cx="855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919" name="Google Shape;1919;p63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920" name="Google Shape;1920;p63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3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3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3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3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25" name="Google Shape;1925;p63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26" name="Google Shape;1926;p63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927" name="Google Shape;1927;p6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6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6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6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6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6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6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4" name="Google Shape;1934;p63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935" name="Google Shape;1935;p6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6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6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6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6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6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6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2" name="Google Shape;1942;p63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943" name="Google Shape;1943;p6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6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5" name="Google Shape;1945;p63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946" name="Google Shape;1946;p6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6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8" name="Google Shape;1948;p63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9" name="Google Shape;1949;p63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950" name="Google Shape;1950;p6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51" name="Google Shape;1951;p6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2" name="Google Shape;1952;p6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58" name="Google Shape;1958;p6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Best k value: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Best algorithm: Cramer’sV, AISW w/ Superparent TAN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Future Studies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Expanding project to more complex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Multiple dependencies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Vast array of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Optimizing attribute weighting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7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18" name="Google Shape;1518;p47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grpSp>
        <p:nvGrpSpPr>
          <p:cNvPr id="1519" name="Google Shape;1519;p47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520" name="Google Shape;1520;p47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7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7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25" name="Google Shape;1525;p47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26" name="Google Shape;1526;p47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27" name="Google Shape;1527;p4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4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4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4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4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4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4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4" name="Google Shape;1534;p47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35" name="Google Shape;1535;p4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4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4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4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4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4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4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47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43" name="Google Shape;1543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5" name="Google Shape;1545;p47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46" name="Google Shape;1546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8" name="Google Shape;1548;p47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9" name="Google Shape;1549;p47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50" name="Google Shape;1550;p47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1" name="Google Shape;1551;p47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2" name="Google Shape;1552;p47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65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964" name="Google Shape;1964;p65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965" name="Google Shape;1965;p65"/>
          <p:cNvSpPr txBox="1"/>
          <p:nvPr/>
        </p:nvSpPr>
        <p:spPr>
          <a:xfrm>
            <a:off x="1157300" y="419782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66" name="Google Shape;1966;p65"/>
          <p:cNvGrpSpPr/>
          <p:nvPr/>
        </p:nvGrpSpPr>
        <p:grpSpPr>
          <a:xfrm>
            <a:off x="5361478" y="2513937"/>
            <a:ext cx="597900" cy="385800"/>
            <a:chOff x="2289878" y="3082512"/>
            <a:chExt cx="597900" cy="385800"/>
          </a:xfrm>
        </p:grpSpPr>
        <p:sp>
          <p:nvSpPr>
            <p:cNvPr id="1967" name="Google Shape;1967;p65"/>
            <p:cNvSpPr/>
            <p:nvPr/>
          </p:nvSpPr>
          <p:spPr>
            <a:xfrm>
              <a:off x="2447030" y="3130409"/>
              <a:ext cx="282876" cy="283216"/>
            </a:xfrm>
            <a:custGeom>
              <a:rect b="b" l="l" r="r" t="t"/>
              <a:pathLst>
                <a:path extrusionOk="0" h="10872" w="1086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5"/>
            <p:cNvSpPr/>
            <p:nvPr/>
          </p:nvSpPr>
          <p:spPr>
            <a:xfrm>
              <a:off x="2289878" y="3082512"/>
              <a:ext cx="597900" cy="3858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65"/>
          <p:cNvGrpSpPr/>
          <p:nvPr/>
        </p:nvGrpSpPr>
        <p:grpSpPr>
          <a:xfrm>
            <a:off x="4573177" y="2513937"/>
            <a:ext cx="597900" cy="385800"/>
            <a:chOff x="1501577" y="3082512"/>
            <a:chExt cx="597900" cy="385800"/>
          </a:xfrm>
        </p:grpSpPr>
        <p:grpSp>
          <p:nvGrpSpPr>
            <p:cNvPr id="1970" name="Google Shape;1970;p65"/>
            <p:cNvGrpSpPr/>
            <p:nvPr/>
          </p:nvGrpSpPr>
          <p:grpSpPr>
            <a:xfrm>
              <a:off x="1659114" y="3130469"/>
              <a:ext cx="283212" cy="282899"/>
              <a:chOff x="3303268" y="3817349"/>
              <a:chExt cx="346056" cy="345674"/>
            </a:xfrm>
          </p:grpSpPr>
          <p:sp>
            <p:nvSpPr>
              <p:cNvPr id="1971" name="Google Shape;1971;p65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rect b="b" l="l" r="r" t="t"/>
                <a:pathLst>
                  <a:path extrusionOk="0" h="10860" w="10872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65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rect b="b" l="l" r="r" t="t"/>
                <a:pathLst>
                  <a:path extrusionOk="0" h="6764" w="6764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65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rect b="b" l="l" r="r" t="t"/>
                <a:pathLst>
                  <a:path extrusionOk="0" h="3542" w="3607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65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rect b="b" l="l" r="r" t="t"/>
                <a:pathLst>
                  <a:path extrusionOk="0" h="918" w="929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5" name="Google Shape;1975;p65"/>
            <p:cNvSpPr/>
            <p:nvPr/>
          </p:nvSpPr>
          <p:spPr>
            <a:xfrm>
              <a:off x="1501577" y="3082512"/>
              <a:ext cx="597900" cy="3858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6" name="Google Shape;1976;p65"/>
          <p:cNvGrpSpPr/>
          <p:nvPr/>
        </p:nvGrpSpPr>
        <p:grpSpPr>
          <a:xfrm>
            <a:off x="3784875" y="2513937"/>
            <a:ext cx="597900" cy="385800"/>
            <a:chOff x="713275" y="3082512"/>
            <a:chExt cx="597900" cy="385800"/>
          </a:xfrm>
        </p:grpSpPr>
        <p:grpSp>
          <p:nvGrpSpPr>
            <p:cNvPr id="1977" name="Google Shape;1977;p65"/>
            <p:cNvGrpSpPr/>
            <p:nvPr/>
          </p:nvGrpSpPr>
          <p:grpSpPr>
            <a:xfrm>
              <a:off x="870716" y="3133963"/>
              <a:ext cx="283558" cy="283245"/>
              <a:chOff x="3752358" y="3817349"/>
              <a:chExt cx="346056" cy="345674"/>
            </a:xfrm>
          </p:grpSpPr>
          <p:sp>
            <p:nvSpPr>
              <p:cNvPr id="1978" name="Google Shape;1978;p65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rect b="b" l="l" r="r" t="t"/>
                <a:pathLst>
                  <a:path extrusionOk="0" h="10860" w="10872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65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rect b="b" l="l" r="r" t="t"/>
                <a:pathLst>
                  <a:path extrusionOk="0" h="3787" w="1502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65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rect b="b" l="l" r="r" t="t"/>
                <a:pathLst>
                  <a:path extrusionOk="0" h="1728" w="1728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65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rect b="b" l="l" r="r" t="t"/>
                <a:pathLst>
                  <a:path extrusionOk="0" h="3787" w="4026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2" name="Google Shape;1982;p65"/>
            <p:cNvSpPr/>
            <p:nvPr/>
          </p:nvSpPr>
          <p:spPr>
            <a:xfrm>
              <a:off x="713275" y="3082512"/>
              <a:ext cx="597900" cy="3858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3" name="Google Shape;1983;p65"/>
          <p:cNvGrpSpPr/>
          <p:nvPr/>
        </p:nvGrpSpPr>
        <p:grpSpPr>
          <a:xfrm flipH="1" rot="10800000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1984" name="Google Shape;1984;p65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5" name="Google Shape;1985;p65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5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5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8" name="Google Shape;1988;p65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1989" name="Google Shape;1989;p6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6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6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6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6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6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6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6" name="Google Shape;1996;p6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997" name="Google Shape;1997;p6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6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9" name="Google Shape;1999;p6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000" name="Google Shape;2000;p6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6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2" name="Google Shape;2002;p6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003" name="Google Shape;2003;p6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6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5" name="Google Shape;2005;p65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6" name="Google Shape;2006;p65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007" name="Google Shape;2007;p65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65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65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0" name="Google Shape;2010;p65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011" name="Google Shape;2011;p6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6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6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4" name="Google Shape;2014;p6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5" name="Google Shape;2015;p65"/>
          <p:cNvGrpSpPr/>
          <p:nvPr/>
        </p:nvGrpSpPr>
        <p:grpSpPr>
          <a:xfrm>
            <a:off x="1234025" y="3961251"/>
            <a:ext cx="4558967" cy="134100"/>
            <a:chOff x="796100" y="3019701"/>
            <a:chExt cx="4558967" cy="134100"/>
          </a:xfrm>
        </p:grpSpPr>
        <p:sp>
          <p:nvSpPr>
            <p:cNvPr id="2016" name="Google Shape;2016;p6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7" name="Google Shape;2017;p6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18" name="Google Shape;2018;p6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</a:t>
            </a:r>
            <a:endParaRPr/>
          </a:p>
        </p:txBody>
      </p:sp>
      <p:sp>
        <p:nvSpPr>
          <p:cNvPr id="1558" name="Google Shape;1558;p48"/>
          <p:cNvSpPr txBox="1"/>
          <p:nvPr/>
        </p:nvSpPr>
        <p:spPr>
          <a:xfrm>
            <a:off x="5779527" y="1925418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Unrealistic in real world scenarios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9" name="Google Shape;1559;p48"/>
          <p:cNvSpPr txBox="1"/>
          <p:nvPr/>
        </p:nvSpPr>
        <p:spPr>
          <a:xfrm>
            <a:off x="5779525" y="3123802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Our Approach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60" name="Google Shape;1560;p48"/>
          <p:cNvSpPr txBox="1"/>
          <p:nvPr/>
        </p:nvSpPr>
        <p:spPr>
          <a:xfrm>
            <a:off x="1262375" y="1497640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Naïve Bayes in ML</a:t>
            </a:r>
            <a:endParaRPr b="1" sz="18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61" name="Google Shape;1561;p48"/>
          <p:cNvSpPr txBox="1"/>
          <p:nvPr/>
        </p:nvSpPr>
        <p:spPr>
          <a:xfrm>
            <a:off x="5779775" y="1227925"/>
            <a:ext cx="3870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Challenges with Independence Assumption</a:t>
            </a:r>
            <a:endParaRPr b="1" sz="18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62" name="Google Shape;1562;p48"/>
          <p:cNvSpPr txBox="1"/>
          <p:nvPr/>
        </p:nvSpPr>
        <p:spPr>
          <a:xfrm>
            <a:off x="678375" y="3551575"/>
            <a:ext cx="2686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Relaxing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independence while maintaining efficiency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3" name="Google Shape;1563;p48"/>
          <p:cNvSpPr txBox="1"/>
          <p:nvPr/>
        </p:nvSpPr>
        <p:spPr>
          <a:xfrm>
            <a:off x="5779527" y="3551574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One-dependence estimators and adaptive weighting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4" name="Google Shape;1564;p48"/>
          <p:cNvSpPr txBox="1"/>
          <p:nvPr/>
        </p:nvSpPr>
        <p:spPr>
          <a:xfrm>
            <a:off x="948175" y="3123825"/>
            <a:ext cx="2416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Modifications for Real-World </a:t>
            </a:r>
            <a:endParaRPr b="1" sz="18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565" name="Google Shape;1565;p48"/>
          <p:cNvGrpSpPr/>
          <p:nvPr/>
        </p:nvGrpSpPr>
        <p:grpSpPr>
          <a:xfrm>
            <a:off x="3994484" y="2326823"/>
            <a:ext cx="1155299" cy="1155149"/>
            <a:chOff x="4085864" y="2304898"/>
            <a:chExt cx="972392" cy="972266"/>
          </a:xfrm>
        </p:grpSpPr>
        <p:sp>
          <p:nvSpPr>
            <p:cNvPr id="1566" name="Google Shape;1566;p48"/>
            <p:cNvSpPr/>
            <p:nvPr/>
          </p:nvSpPr>
          <p:spPr>
            <a:xfrm>
              <a:off x="4085864" y="2304898"/>
              <a:ext cx="972392" cy="972266"/>
            </a:xfrm>
            <a:custGeom>
              <a:rect b="b" l="l" r="r" t="t"/>
              <a:pathLst>
                <a:path extrusionOk="0" h="7706" w="7707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4216324" y="2435989"/>
              <a:ext cx="711094" cy="711094"/>
            </a:xfrm>
            <a:custGeom>
              <a:rect b="b" l="l" r="r" t="t"/>
              <a:pathLst>
                <a:path extrusionOk="0" h="5636" w="5636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4393593" y="2614898"/>
              <a:ext cx="355673" cy="352267"/>
            </a:xfrm>
            <a:custGeom>
              <a:rect b="b" l="l" r="r" t="t"/>
              <a:pathLst>
                <a:path extrusionOk="0" h="2792" w="2819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9" name="Google Shape;1569;p48"/>
          <p:cNvSpPr txBox="1"/>
          <p:nvPr/>
        </p:nvSpPr>
        <p:spPr>
          <a:xfrm>
            <a:off x="1262375" y="1925431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Simple, efficient, effective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570" name="Google Shape;1570;p48"/>
          <p:cNvCxnSpPr>
            <a:stCxn id="1560" idx="3"/>
          </p:cNvCxnSpPr>
          <p:nvPr/>
        </p:nvCxnSpPr>
        <p:spPr>
          <a:xfrm>
            <a:off x="3364475" y="1749640"/>
            <a:ext cx="841200" cy="73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71" name="Google Shape;1571;p48"/>
          <p:cNvCxnSpPr>
            <a:stCxn id="1564" idx="3"/>
          </p:cNvCxnSpPr>
          <p:nvPr/>
        </p:nvCxnSpPr>
        <p:spPr>
          <a:xfrm>
            <a:off x="3364375" y="3375825"/>
            <a:ext cx="909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72" name="Google Shape;1572;p48"/>
          <p:cNvCxnSpPr>
            <a:stCxn id="1561" idx="1"/>
          </p:cNvCxnSpPr>
          <p:nvPr/>
        </p:nvCxnSpPr>
        <p:spPr>
          <a:xfrm flipH="1">
            <a:off x="5079875" y="1777375"/>
            <a:ext cx="699900" cy="886500"/>
          </a:xfrm>
          <a:prstGeom prst="bent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73" name="Google Shape;1573;p48"/>
          <p:cNvCxnSpPr>
            <a:stCxn id="1559" idx="1"/>
          </p:cNvCxnSpPr>
          <p:nvPr/>
        </p:nvCxnSpPr>
        <p:spPr>
          <a:xfrm rot="10800000">
            <a:off x="4860025" y="3080302"/>
            <a:ext cx="919500" cy="29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49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79" name="Google Shape;1579;p49"/>
          <p:cNvSpPr txBox="1"/>
          <p:nvPr>
            <p:ph type="title"/>
          </p:nvPr>
        </p:nvSpPr>
        <p:spPr>
          <a:xfrm>
            <a:off x="720000" y="2079325"/>
            <a:ext cx="855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Dataset/Preprocessing</a:t>
            </a:r>
            <a:endParaRPr/>
          </a:p>
        </p:txBody>
      </p:sp>
      <p:grpSp>
        <p:nvGrpSpPr>
          <p:cNvPr id="1580" name="Google Shape;1580;p49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581" name="Google Shape;1581;p49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86" name="Google Shape;1586;p49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87" name="Google Shape;1587;p49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88" name="Google Shape;1588;p4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4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4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4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4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4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4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5" name="Google Shape;1595;p49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96" name="Google Shape;1596;p4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4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4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4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4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4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4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3" name="Google Shape;1603;p49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604" name="Google Shape;1604;p4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4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6" name="Google Shape;1606;p49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607" name="Google Shape;1607;p4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4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9" name="Google Shape;1609;p49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611" name="Google Shape;1611;p4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2" name="Google Shape;1612;p4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3" name="Google Shape;1613;p4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Dataset</a:t>
            </a:r>
            <a:endParaRPr/>
          </a:p>
        </p:txBody>
      </p:sp>
      <p:graphicFrame>
        <p:nvGraphicFramePr>
          <p:cNvPr id="1619" name="Google Shape;1619;p50"/>
          <p:cNvGraphicFramePr/>
          <p:nvPr/>
        </p:nvGraphicFramePr>
        <p:xfrm>
          <a:off x="960588" y="14299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{3B6A80DD-1783-4A40-AAFE-4AC259A72D48}</a:tableStyleId>
              </a:tblPr>
              <a:tblGrid>
                <a:gridCol w="2387550"/>
                <a:gridCol w="2251650"/>
                <a:gridCol w="2523450"/>
              </a:tblGrid>
              <a:tr h="889600">
                <a:tc>
                  <a:txBody>
                    <a:bodyPr/>
                    <a:lstStyle/>
                    <a:p>
                      <a:pPr indent="0" lvl="0" marL="228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Kaggle</a:t>
                      </a:r>
                      <a:endParaRPr b="1" sz="22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28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Instances</a:t>
                      </a:r>
                      <a:endParaRPr b="1" sz="22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28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Attributes</a:t>
                      </a:r>
                      <a:endParaRPr b="1" sz="22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606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Predicting house prices based on 12 attributes</a:t>
                      </a:r>
                      <a:endParaRPr sz="16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545 instances, no missing values </a:t>
                      </a:r>
                      <a:endParaRPr sz="16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12 attributes (i.e. # br, area, guestroom,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furnishing status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)</a:t>
                      </a:r>
                      <a:endParaRPr sz="16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625" name="Google Shape;1625;p51"/>
          <p:cNvSpPr txBox="1"/>
          <p:nvPr>
            <p:ph idx="6" type="subTitle"/>
          </p:nvPr>
        </p:nvSpPr>
        <p:spPr>
          <a:xfrm>
            <a:off x="6448975" y="2071063"/>
            <a:ext cx="24084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endParaRPr/>
          </a:p>
        </p:txBody>
      </p:sp>
      <p:sp>
        <p:nvSpPr>
          <p:cNvPr id="1626" name="Google Shape;1626;p51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missing values, no need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</a:t>
            </a:r>
            <a:endParaRPr/>
          </a:p>
        </p:txBody>
      </p:sp>
      <p:sp>
        <p:nvSpPr>
          <p:cNvPr id="1627" name="Google Shape;1627;p51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</a:t>
            </a:r>
            <a:r>
              <a:rPr lang="en"/>
              <a:t>ïve Bayes does not require normalization</a:t>
            </a:r>
            <a:endParaRPr/>
          </a:p>
        </p:txBody>
      </p:sp>
      <p:sp>
        <p:nvSpPr>
          <p:cNvPr id="1628" name="Google Shape;1628;p51"/>
          <p:cNvSpPr txBox="1"/>
          <p:nvPr>
            <p:ph idx="3" type="subTitle"/>
          </p:nvPr>
        </p:nvSpPr>
        <p:spPr>
          <a:xfrm>
            <a:off x="6448950" y="253192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Discretized area and price, did not follow suit with others</a:t>
            </a:r>
            <a:endParaRPr/>
          </a:p>
        </p:txBody>
      </p:sp>
      <p:sp>
        <p:nvSpPr>
          <p:cNvPr id="1629" name="Google Shape;1629;p51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missing values</a:t>
            </a:r>
            <a:endParaRPr/>
          </a:p>
        </p:txBody>
      </p:sp>
      <p:sp>
        <p:nvSpPr>
          <p:cNvPr id="1630" name="Google Shape;1630;p51"/>
          <p:cNvSpPr txBox="1"/>
          <p:nvPr>
            <p:ph idx="5" type="subTitle"/>
          </p:nvPr>
        </p:nvSpPr>
        <p:spPr>
          <a:xfrm>
            <a:off x="3584474" y="2323875"/>
            <a:ext cx="22290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normalization</a:t>
            </a:r>
            <a:endParaRPr/>
          </a:p>
        </p:txBody>
      </p:sp>
      <p:grpSp>
        <p:nvGrpSpPr>
          <p:cNvPr id="1631" name="Google Shape;1631;p51"/>
          <p:cNvGrpSpPr/>
          <p:nvPr/>
        </p:nvGrpSpPr>
        <p:grpSpPr>
          <a:xfrm>
            <a:off x="770298" y="1553263"/>
            <a:ext cx="341227" cy="302177"/>
            <a:chOff x="713167" y="740543"/>
            <a:chExt cx="476707" cy="422153"/>
          </a:xfrm>
        </p:grpSpPr>
        <p:sp>
          <p:nvSpPr>
            <p:cNvPr id="1632" name="Google Shape;1632;p51"/>
            <p:cNvSpPr/>
            <p:nvPr/>
          </p:nvSpPr>
          <p:spPr>
            <a:xfrm>
              <a:off x="713167" y="740543"/>
              <a:ext cx="476707" cy="422153"/>
            </a:xfrm>
            <a:custGeom>
              <a:rect b="b" l="l" r="r" t="t"/>
              <a:pathLst>
                <a:path extrusionOk="0" h="11143" w="12583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756621" y="834914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756583" y="869617"/>
              <a:ext cx="37506" cy="13714"/>
            </a:xfrm>
            <a:custGeom>
              <a:rect b="b" l="l" r="r" t="t"/>
              <a:pathLst>
                <a:path extrusionOk="0" h="362" w="99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756583" y="904395"/>
              <a:ext cx="37506" cy="13676"/>
            </a:xfrm>
            <a:custGeom>
              <a:rect b="b" l="l" r="r" t="t"/>
              <a:pathLst>
                <a:path extrusionOk="0" h="361" w="99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756621" y="939136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1"/>
            <p:cNvSpPr/>
            <p:nvPr/>
          </p:nvSpPr>
          <p:spPr>
            <a:xfrm>
              <a:off x="756583" y="975164"/>
              <a:ext cx="37506" cy="13676"/>
            </a:xfrm>
            <a:custGeom>
              <a:rect b="b" l="l" r="r" t="t"/>
              <a:pathLst>
                <a:path extrusionOk="0" h="361" w="99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1"/>
            <p:cNvSpPr/>
            <p:nvPr/>
          </p:nvSpPr>
          <p:spPr>
            <a:xfrm>
              <a:off x="756621" y="1009905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756583" y="1044645"/>
              <a:ext cx="37506" cy="13714"/>
            </a:xfrm>
            <a:custGeom>
              <a:rect b="b" l="l" r="r" t="t"/>
              <a:pathLst>
                <a:path extrusionOk="0" h="362" w="99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756621" y="1079424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756621" y="1114202"/>
              <a:ext cx="37468" cy="13639"/>
            </a:xfrm>
            <a:custGeom>
              <a:rect b="b" l="l" r="r" t="t"/>
              <a:pathLst>
                <a:path extrusionOk="0" h="360" w="989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>
              <a:off x="931309" y="834497"/>
              <a:ext cx="43681" cy="84029"/>
            </a:xfrm>
            <a:custGeom>
              <a:rect b="b" l="l" r="r" t="t"/>
              <a:pathLst>
                <a:path extrusionOk="0" h="2218" w="1153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>
              <a:off x="985598" y="837869"/>
              <a:ext cx="34097" cy="77248"/>
            </a:xfrm>
            <a:custGeom>
              <a:rect b="b" l="l" r="r" t="t"/>
              <a:pathLst>
                <a:path extrusionOk="0" h="2039" w="90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>
              <a:off x="886605" y="837869"/>
              <a:ext cx="34021" cy="77248"/>
            </a:xfrm>
            <a:custGeom>
              <a:rect b="b" l="l" r="r" t="t"/>
              <a:pathLst>
                <a:path extrusionOk="0" h="2039" w="898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>
              <a:off x="886643" y="939136"/>
              <a:ext cx="173097" cy="13676"/>
            </a:xfrm>
            <a:custGeom>
              <a:rect b="b" l="l" r="r" t="t"/>
              <a:pathLst>
                <a:path extrusionOk="0" h="361" w="4569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>
              <a:off x="887135" y="975126"/>
              <a:ext cx="44629" cy="13714"/>
            </a:xfrm>
            <a:custGeom>
              <a:rect b="b" l="l" r="r" t="t"/>
              <a:pathLst>
                <a:path extrusionOk="0" h="362" w="1178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>
              <a:off x="954608" y="975164"/>
              <a:ext cx="44591" cy="13676"/>
            </a:xfrm>
            <a:custGeom>
              <a:rect b="b" l="l" r="r" t="t"/>
              <a:pathLst>
                <a:path extrusionOk="0" h="361" w="1177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>
              <a:off x="999199" y="1009943"/>
              <a:ext cx="44553" cy="13676"/>
            </a:xfrm>
            <a:custGeom>
              <a:rect b="b" l="l" r="r" t="t"/>
              <a:pathLst>
                <a:path extrusionOk="0" h="361" w="1176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>
              <a:off x="999199" y="1079424"/>
              <a:ext cx="44553" cy="13676"/>
            </a:xfrm>
            <a:custGeom>
              <a:rect b="b" l="l" r="r" t="t"/>
              <a:pathLst>
                <a:path extrusionOk="0" h="361" w="1176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>
              <a:off x="887741" y="1114202"/>
              <a:ext cx="95432" cy="13639"/>
            </a:xfrm>
            <a:custGeom>
              <a:rect b="b" l="l" r="r" t="t"/>
              <a:pathLst>
                <a:path extrusionOk="0" h="360" w="2519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887741" y="1009943"/>
              <a:ext cx="95394" cy="13676"/>
            </a:xfrm>
            <a:custGeom>
              <a:rect b="b" l="l" r="r" t="t"/>
              <a:pathLst>
                <a:path extrusionOk="0" h="361" w="2518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1059777" y="1009943"/>
              <a:ext cx="95432" cy="13676"/>
            </a:xfrm>
            <a:custGeom>
              <a:rect b="b" l="l" r="r" t="t"/>
              <a:pathLst>
                <a:path extrusionOk="0" h="361" w="2519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>
              <a:off x="886984" y="1044645"/>
              <a:ext cx="32695" cy="13714"/>
            </a:xfrm>
            <a:custGeom>
              <a:rect b="b" l="l" r="r" t="t"/>
              <a:pathLst>
                <a:path extrusionOk="0" h="362" w="863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>
              <a:off x="935325" y="1044645"/>
              <a:ext cx="161996" cy="13714"/>
            </a:xfrm>
            <a:custGeom>
              <a:rect b="b" l="l" r="r" t="t"/>
              <a:pathLst>
                <a:path extrusionOk="0" h="362" w="4276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>
              <a:off x="887741" y="1079424"/>
              <a:ext cx="95394" cy="13676"/>
            </a:xfrm>
            <a:custGeom>
              <a:rect b="b" l="l" r="r" t="t"/>
              <a:pathLst>
                <a:path extrusionOk="0" h="361" w="2518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51"/>
          <p:cNvGrpSpPr/>
          <p:nvPr/>
        </p:nvGrpSpPr>
        <p:grpSpPr>
          <a:xfrm>
            <a:off x="3656119" y="1525354"/>
            <a:ext cx="341661" cy="290896"/>
            <a:chOff x="2335403" y="748460"/>
            <a:chExt cx="477313" cy="406392"/>
          </a:xfrm>
        </p:grpSpPr>
        <p:sp>
          <p:nvSpPr>
            <p:cNvPr id="1657" name="Google Shape;1657;p51"/>
            <p:cNvSpPr/>
            <p:nvPr/>
          </p:nvSpPr>
          <p:spPr>
            <a:xfrm>
              <a:off x="2419697" y="928793"/>
              <a:ext cx="35044" cy="13676"/>
            </a:xfrm>
            <a:custGeom>
              <a:rect b="b" l="l" r="r" t="t"/>
              <a:pathLst>
                <a:path extrusionOk="0" h="361" w="925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>
              <a:off x="2466106" y="928793"/>
              <a:ext cx="51713" cy="13676"/>
            </a:xfrm>
            <a:custGeom>
              <a:rect b="b" l="l" r="r" t="t"/>
              <a:pathLst>
                <a:path extrusionOk="0" h="361" w="1365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>
              <a:off x="2420152" y="900266"/>
              <a:ext cx="80354" cy="13676"/>
            </a:xfrm>
            <a:custGeom>
              <a:rect b="b" l="l" r="r" t="t"/>
              <a:pathLst>
                <a:path extrusionOk="0" h="361" w="2121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>
              <a:off x="2419659" y="871700"/>
              <a:ext cx="35044" cy="13676"/>
            </a:xfrm>
            <a:custGeom>
              <a:rect b="b" l="l" r="r" t="t"/>
              <a:pathLst>
                <a:path extrusionOk="0" h="361" w="925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>
              <a:off x="2466485" y="871700"/>
              <a:ext cx="84597" cy="13676"/>
            </a:xfrm>
            <a:custGeom>
              <a:rect b="b" l="l" r="r" t="t"/>
              <a:pathLst>
                <a:path extrusionOk="0" h="361" w="2233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1"/>
            <p:cNvSpPr/>
            <p:nvPr/>
          </p:nvSpPr>
          <p:spPr>
            <a:xfrm>
              <a:off x="2428714" y="978953"/>
              <a:ext cx="61828" cy="72171"/>
            </a:xfrm>
            <a:custGeom>
              <a:rect b="b" l="l" r="r" t="t"/>
              <a:pathLst>
                <a:path extrusionOk="0" h="1905" w="1632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1"/>
            <p:cNvSpPr/>
            <p:nvPr/>
          </p:nvSpPr>
          <p:spPr>
            <a:xfrm>
              <a:off x="2492701" y="998388"/>
              <a:ext cx="48265" cy="52660"/>
            </a:xfrm>
            <a:custGeom>
              <a:rect b="b" l="l" r="r" t="t"/>
              <a:pathLst>
                <a:path extrusionOk="0" h="1390" w="1274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597264" y="977437"/>
              <a:ext cx="36635" cy="75164"/>
            </a:xfrm>
            <a:custGeom>
              <a:rect b="b" l="l" r="r" t="t"/>
              <a:pathLst>
                <a:path extrusionOk="0" h="1984" w="967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1"/>
            <p:cNvSpPr/>
            <p:nvPr/>
          </p:nvSpPr>
          <p:spPr>
            <a:xfrm>
              <a:off x="2692507" y="977513"/>
              <a:ext cx="36673" cy="75126"/>
            </a:xfrm>
            <a:custGeom>
              <a:rect b="b" l="l" r="r" t="t"/>
              <a:pathLst>
                <a:path extrusionOk="0" h="1983" w="968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1"/>
            <p:cNvSpPr/>
            <p:nvPr/>
          </p:nvSpPr>
          <p:spPr>
            <a:xfrm>
              <a:off x="2643749" y="978536"/>
              <a:ext cx="39249" cy="72891"/>
            </a:xfrm>
            <a:custGeom>
              <a:rect b="b" l="l" r="r" t="t"/>
              <a:pathLst>
                <a:path extrusionOk="0" h="1924" w="1036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1"/>
            <p:cNvSpPr/>
            <p:nvPr/>
          </p:nvSpPr>
          <p:spPr>
            <a:xfrm>
              <a:off x="2335403" y="748460"/>
              <a:ext cx="477313" cy="406392"/>
            </a:xfrm>
            <a:custGeom>
              <a:rect b="b" l="l" r="r" t="t"/>
              <a:pathLst>
                <a:path extrusionOk="0" h="10727" w="12599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1"/>
            <p:cNvSpPr/>
            <p:nvPr/>
          </p:nvSpPr>
          <p:spPr>
            <a:xfrm>
              <a:off x="2716147" y="788278"/>
              <a:ext cx="60540" cy="53418"/>
            </a:xfrm>
            <a:custGeom>
              <a:rect b="b" l="l" r="r" t="t"/>
              <a:pathLst>
                <a:path extrusionOk="0" h="1410" w="1598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p51"/>
          <p:cNvGrpSpPr/>
          <p:nvPr/>
        </p:nvGrpSpPr>
        <p:grpSpPr>
          <a:xfrm>
            <a:off x="6542379" y="1553278"/>
            <a:ext cx="340332" cy="341173"/>
            <a:chOff x="1558836" y="713303"/>
            <a:chExt cx="475457" cy="476631"/>
          </a:xfrm>
        </p:grpSpPr>
        <p:sp>
          <p:nvSpPr>
            <p:cNvPr id="1670" name="Google Shape;1670;p51"/>
            <p:cNvSpPr/>
            <p:nvPr/>
          </p:nvSpPr>
          <p:spPr>
            <a:xfrm>
              <a:off x="1611458" y="819874"/>
              <a:ext cx="39855" cy="85128"/>
            </a:xfrm>
            <a:custGeom>
              <a:rect b="b" l="l" r="r" t="t"/>
              <a:pathLst>
                <a:path extrusionOk="0" h="2247" w="1052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1"/>
            <p:cNvSpPr/>
            <p:nvPr/>
          </p:nvSpPr>
          <p:spPr>
            <a:xfrm>
              <a:off x="1874873" y="849235"/>
              <a:ext cx="39817" cy="85165"/>
            </a:xfrm>
            <a:custGeom>
              <a:rect b="b" l="l" r="r" t="t"/>
              <a:pathLst>
                <a:path extrusionOk="0" h="2248" w="1051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1"/>
            <p:cNvSpPr/>
            <p:nvPr/>
          </p:nvSpPr>
          <p:spPr>
            <a:xfrm>
              <a:off x="1673476" y="818813"/>
              <a:ext cx="36067" cy="13639"/>
            </a:xfrm>
            <a:custGeom>
              <a:rect b="b" l="l" r="r" t="t"/>
              <a:pathLst>
                <a:path extrusionOk="0" h="360" w="952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1674348" y="966489"/>
              <a:ext cx="113011" cy="13676"/>
            </a:xfrm>
            <a:custGeom>
              <a:rect b="b" l="l" r="r" t="t"/>
              <a:pathLst>
                <a:path extrusionOk="0" h="361" w="2983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1"/>
            <p:cNvSpPr/>
            <p:nvPr/>
          </p:nvSpPr>
          <p:spPr>
            <a:xfrm>
              <a:off x="1673476" y="878368"/>
              <a:ext cx="36067" cy="13639"/>
            </a:xfrm>
            <a:custGeom>
              <a:rect b="b" l="l" r="r" t="t"/>
              <a:pathLst>
                <a:path extrusionOk="0" h="360" w="952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1"/>
            <p:cNvSpPr/>
            <p:nvPr/>
          </p:nvSpPr>
          <p:spPr>
            <a:xfrm>
              <a:off x="1673476" y="906933"/>
              <a:ext cx="36067" cy="13676"/>
            </a:xfrm>
            <a:custGeom>
              <a:rect b="b" l="l" r="r" t="t"/>
              <a:pathLst>
                <a:path extrusionOk="0" h="361" w="952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1"/>
            <p:cNvSpPr/>
            <p:nvPr/>
          </p:nvSpPr>
          <p:spPr>
            <a:xfrm>
              <a:off x="1771901" y="936673"/>
              <a:ext cx="25156" cy="13714"/>
            </a:xfrm>
            <a:custGeom>
              <a:rect b="b" l="l" r="r" t="t"/>
              <a:pathLst>
                <a:path extrusionOk="0" h="362" w="664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1"/>
            <p:cNvSpPr/>
            <p:nvPr/>
          </p:nvSpPr>
          <p:spPr>
            <a:xfrm>
              <a:off x="1673931" y="936673"/>
              <a:ext cx="78801" cy="13714"/>
            </a:xfrm>
            <a:custGeom>
              <a:rect b="b" l="l" r="r" t="t"/>
              <a:pathLst>
                <a:path extrusionOk="0" h="362" w="208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1"/>
            <p:cNvSpPr/>
            <p:nvPr/>
          </p:nvSpPr>
          <p:spPr>
            <a:xfrm>
              <a:off x="1728447" y="878368"/>
              <a:ext cx="36029" cy="13639"/>
            </a:xfrm>
            <a:custGeom>
              <a:rect b="b" l="l" r="r" t="t"/>
              <a:pathLst>
                <a:path extrusionOk="0" h="360" w="951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1"/>
            <p:cNvSpPr/>
            <p:nvPr/>
          </p:nvSpPr>
          <p:spPr>
            <a:xfrm>
              <a:off x="1778152" y="878330"/>
              <a:ext cx="75429" cy="13639"/>
            </a:xfrm>
            <a:custGeom>
              <a:rect b="b" l="l" r="r" t="t"/>
              <a:pathLst>
                <a:path extrusionOk="0" h="360" w="1991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1"/>
            <p:cNvSpPr/>
            <p:nvPr/>
          </p:nvSpPr>
          <p:spPr>
            <a:xfrm>
              <a:off x="1729773" y="818699"/>
              <a:ext cx="164383" cy="13714"/>
            </a:xfrm>
            <a:custGeom>
              <a:rect b="b" l="l" r="r" t="t"/>
              <a:pathLst>
                <a:path extrusionOk="0" h="362" w="4339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1"/>
            <p:cNvSpPr/>
            <p:nvPr/>
          </p:nvSpPr>
          <p:spPr>
            <a:xfrm>
              <a:off x="1673097" y="848553"/>
              <a:ext cx="182000" cy="13639"/>
            </a:xfrm>
            <a:custGeom>
              <a:rect b="b" l="l" r="r" t="t"/>
              <a:pathLst>
                <a:path extrusionOk="0" h="360" w="4804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1"/>
            <p:cNvSpPr/>
            <p:nvPr/>
          </p:nvSpPr>
          <p:spPr>
            <a:xfrm>
              <a:off x="1558836" y="713303"/>
              <a:ext cx="475457" cy="476631"/>
            </a:xfrm>
            <a:custGeom>
              <a:rect b="b" l="l" r="r" t="t"/>
              <a:pathLst>
                <a:path extrusionOk="0" h="12581" w="1255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1"/>
            <p:cNvSpPr/>
            <p:nvPr/>
          </p:nvSpPr>
          <p:spPr>
            <a:xfrm>
              <a:off x="1906431" y="1036614"/>
              <a:ext cx="48341" cy="63760"/>
            </a:xfrm>
            <a:custGeom>
              <a:rect b="b" l="l" r="r" t="t"/>
              <a:pathLst>
                <a:path extrusionOk="0" h="1683" w="1276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1"/>
            <p:cNvSpPr/>
            <p:nvPr/>
          </p:nvSpPr>
          <p:spPr>
            <a:xfrm>
              <a:off x="1857976" y="1035970"/>
              <a:ext cx="42128" cy="65200"/>
            </a:xfrm>
            <a:custGeom>
              <a:rect b="b" l="l" r="r" t="t"/>
              <a:pathLst>
                <a:path extrusionOk="0" h="1721" w="1112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1"/>
            <p:cNvSpPr/>
            <p:nvPr/>
          </p:nvSpPr>
          <p:spPr>
            <a:xfrm>
              <a:off x="1964433" y="1035932"/>
              <a:ext cx="42962" cy="65200"/>
            </a:xfrm>
            <a:custGeom>
              <a:rect b="b" l="l" r="r" t="t"/>
              <a:pathLst>
                <a:path extrusionOk="0" h="1721" w="1134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52"/>
          <p:cNvSpPr txBox="1"/>
          <p:nvPr>
            <p:ph idx="1" type="subTitle"/>
          </p:nvPr>
        </p:nvSpPr>
        <p:spPr>
          <a:xfrm>
            <a:off x="843250" y="1683100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436/545 instances--80%</a:t>
            </a:r>
            <a:endParaRPr/>
          </a:p>
        </p:txBody>
      </p:sp>
      <p:sp>
        <p:nvSpPr>
          <p:cNvPr id="1691" name="Google Shape;1691;p52"/>
          <p:cNvSpPr txBox="1"/>
          <p:nvPr>
            <p:ph idx="2" type="subTitle"/>
          </p:nvPr>
        </p:nvSpPr>
        <p:spPr>
          <a:xfrm>
            <a:off x="843259" y="324802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109/545 instances--20%</a:t>
            </a:r>
            <a:endParaRPr/>
          </a:p>
        </p:txBody>
      </p:sp>
      <p:sp>
        <p:nvSpPr>
          <p:cNvPr id="1692" name="Google Shape;1692;p52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Split</a:t>
            </a:r>
            <a:endParaRPr/>
          </a:p>
        </p:txBody>
      </p:sp>
      <p:sp>
        <p:nvSpPr>
          <p:cNvPr id="1693" name="Google Shape;1693;p52"/>
          <p:cNvSpPr txBox="1"/>
          <p:nvPr>
            <p:ph idx="4" type="subTitle"/>
          </p:nvPr>
        </p:nvSpPr>
        <p:spPr>
          <a:xfrm>
            <a:off x="843250" y="1357000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694" name="Google Shape;1694;p52"/>
          <p:cNvSpPr txBox="1"/>
          <p:nvPr>
            <p:ph idx="5" type="subTitle"/>
          </p:nvPr>
        </p:nvSpPr>
        <p:spPr>
          <a:xfrm>
            <a:off x="843258" y="292192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pic>
        <p:nvPicPr>
          <p:cNvPr id="1695" name="Google Shape;1695;p52"/>
          <p:cNvPicPr preferRelativeResize="0"/>
          <p:nvPr/>
        </p:nvPicPr>
        <p:blipFill rotWithShape="1">
          <a:blip r:embed="rId4">
            <a:alphaModFix/>
          </a:blip>
          <a:srcRect b="14624" l="4224" r="44995" t="25315"/>
          <a:stretch/>
        </p:blipFill>
        <p:spPr>
          <a:xfrm>
            <a:off x="2901251" y="1085175"/>
            <a:ext cx="4986399" cy="3829775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53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01" name="Google Shape;1701;p53"/>
          <p:cNvSpPr txBox="1"/>
          <p:nvPr>
            <p:ph type="title"/>
          </p:nvPr>
        </p:nvSpPr>
        <p:spPr>
          <a:xfrm>
            <a:off x="720000" y="2079325"/>
            <a:ext cx="855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Algorithm</a:t>
            </a:r>
            <a:endParaRPr/>
          </a:p>
        </p:txBody>
      </p:sp>
      <p:grpSp>
        <p:nvGrpSpPr>
          <p:cNvPr id="1702" name="Google Shape;1702;p53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703" name="Google Shape;1703;p53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3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3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3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3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08" name="Google Shape;1708;p53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09" name="Google Shape;1709;p53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710" name="Google Shape;1710;p5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5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5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5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5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5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5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7" name="Google Shape;1717;p53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718" name="Google Shape;1718;p5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5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5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5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5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5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5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5" name="Google Shape;1725;p53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726" name="Google Shape;1726;p5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5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8" name="Google Shape;1728;p53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729" name="Google Shape;1729;p5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5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1" name="Google Shape;1731;p53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2" name="Google Shape;1732;p53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733" name="Google Shape;1733;p5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4" name="Google Shape;1734;p5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5" name="Google Shape;1735;p5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741" name="Google Shape;1741;p54"/>
          <p:cNvSpPr txBox="1"/>
          <p:nvPr/>
        </p:nvSpPr>
        <p:spPr>
          <a:xfrm>
            <a:off x="4020025" y="1365213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Averaged One-Dependence Estimators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Small &amp; Intermediate Datasets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2" name="Google Shape;1742;p54"/>
          <p:cNvSpPr txBox="1"/>
          <p:nvPr/>
        </p:nvSpPr>
        <p:spPr>
          <a:xfrm>
            <a:off x="2252325" y="1363600"/>
            <a:ext cx="868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AODE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43" name="Google Shape;1743;p54"/>
          <p:cNvSpPr txBox="1"/>
          <p:nvPr/>
        </p:nvSpPr>
        <p:spPr>
          <a:xfrm>
            <a:off x="782975" y="1363563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1" sz="3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4" name="Google Shape;1744;p54"/>
          <p:cNvSpPr txBox="1"/>
          <p:nvPr/>
        </p:nvSpPr>
        <p:spPr>
          <a:xfrm>
            <a:off x="4020025" y="226410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Artificial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Immune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System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O(n x m x w² x a)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5" name="Google Shape;1745;p54"/>
          <p:cNvSpPr txBox="1"/>
          <p:nvPr/>
        </p:nvSpPr>
        <p:spPr>
          <a:xfrm>
            <a:off x="2125575" y="2257538"/>
            <a:ext cx="1122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AISWNB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46" name="Google Shape;1746;p54"/>
          <p:cNvSpPr txBox="1"/>
          <p:nvPr/>
        </p:nvSpPr>
        <p:spPr>
          <a:xfrm>
            <a:off x="782975" y="226245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1" sz="3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7" name="Google Shape;1747;p54"/>
          <p:cNvSpPr txBox="1"/>
          <p:nvPr/>
        </p:nvSpPr>
        <p:spPr>
          <a:xfrm>
            <a:off x="4020025" y="315315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Conditional Log Likelihood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Mean Squared Error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8" name="Google Shape;1748;p54"/>
          <p:cNvSpPr txBox="1"/>
          <p:nvPr/>
        </p:nvSpPr>
        <p:spPr>
          <a:xfrm>
            <a:off x="2125575" y="3151500"/>
            <a:ext cx="1122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WANBIA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49" name="Google Shape;1749;p54"/>
          <p:cNvSpPr txBox="1"/>
          <p:nvPr/>
        </p:nvSpPr>
        <p:spPr>
          <a:xfrm>
            <a:off x="782975" y="315150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1" sz="3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0" name="Google Shape;1750;p54"/>
          <p:cNvSpPr txBox="1"/>
          <p:nvPr/>
        </p:nvSpPr>
        <p:spPr>
          <a:xfrm>
            <a:off x="4020025" y="404385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Locally Weighted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Algorithm Complexity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1" name="Google Shape;1751;p54"/>
          <p:cNvSpPr txBox="1"/>
          <p:nvPr/>
        </p:nvSpPr>
        <p:spPr>
          <a:xfrm>
            <a:off x="2252325" y="4045450"/>
            <a:ext cx="868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LWNB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52" name="Google Shape;1752;p54"/>
          <p:cNvSpPr txBox="1"/>
          <p:nvPr/>
        </p:nvSpPr>
        <p:spPr>
          <a:xfrm>
            <a:off x="782975" y="404220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b="1" sz="3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753" name="Google Shape;1753;p54"/>
          <p:cNvCxnSpPr>
            <a:stCxn id="1743" idx="3"/>
            <a:endCxn id="1742" idx="1"/>
          </p:cNvCxnSpPr>
          <p:nvPr/>
        </p:nvCxnSpPr>
        <p:spPr>
          <a:xfrm>
            <a:off x="1505375" y="1651563"/>
            <a:ext cx="7470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54"/>
          <p:cNvCxnSpPr>
            <a:stCxn id="1742" idx="3"/>
            <a:endCxn id="1741" idx="1"/>
          </p:cNvCxnSpPr>
          <p:nvPr/>
        </p:nvCxnSpPr>
        <p:spPr>
          <a:xfrm>
            <a:off x="3121125" y="1651600"/>
            <a:ext cx="8988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55" name="Google Shape;1755;p54"/>
          <p:cNvCxnSpPr>
            <a:stCxn id="1745" idx="3"/>
            <a:endCxn id="1744" idx="1"/>
          </p:cNvCxnSpPr>
          <p:nvPr/>
        </p:nvCxnSpPr>
        <p:spPr>
          <a:xfrm>
            <a:off x="3247875" y="2545538"/>
            <a:ext cx="772200" cy="48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56" name="Google Shape;1756;p54"/>
          <p:cNvCxnSpPr>
            <a:stCxn id="1748" idx="3"/>
            <a:endCxn id="1747" idx="1"/>
          </p:cNvCxnSpPr>
          <p:nvPr/>
        </p:nvCxnSpPr>
        <p:spPr>
          <a:xfrm>
            <a:off x="3247875" y="3439500"/>
            <a:ext cx="7722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57" name="Google Shape;1757;p54"/>
          <p:cNvCxnSpPr>
            <a:stCxn id="1751" idx="3"/>
            <a:endCxn id="1750" idx="1"/>
          </p:cNvCxnSpPr>
          <p:nvPr/>
        </p:nvCxnSpPr>
        <p:spPr>
          <a:xfrm flipH="1" rot="10800000">
            <a:off x="3121125" y="4330150"/>
            <a:ext cx="898800" cy="3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58" name="Google Shape;1758;p54"/>
          <p:cNvCxnSpPr>
            <a:stCxn id="1746" idx="3"/>
            <a:endCxn id="1745" idx="1"/>
          </p:cNvCxnSpPr>
          <p:nvPr/>
        </p:nvCxnSpPr>
        <p:spPr>
          <a:xfrm flipH="1" rot="10800000">
            <a:off x="1505375" y="2545650"/>
            <a:ext cx="620100" cy="48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9" name="Google Shape;1759;p54"/>
          <p:cNvCxnSpPr>
            <a:stCxn id="1749" idx="3"/>
            <a:endCxn id="1748" idx="1"/>
          </p:cNvCxnSpPr>
          <p:nvPr/>
        </p:nvCxnSpPr>
        <p:spPr>
          <a:xfrm>
            <a:off x="1505375" y="3439500"/>
            <a:ext cx="6201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0" name="Google Shape;1760;p54"/>
          <p:cNvCxnSpPr>
            <a:stCxn id="1752" idx="3"/>
            <a:endCxn id="1751" idx="1"/>
          </p:cNvCxnSpPr>
          <p:nvPr/>
        </p:nvCxnSpPr>
        <p:spPr>
          <a:xfrm>
            <a:off x="1505375" y="4330200"/>
            <a:ext cx="747000" cy="3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