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70" r:id="rId3"/>
    <p:sldId id="271" r:id="rId4"/>
    <p:sldId id="312" r:id="rId5"/>
    <p:sldId id="315" r:id="rId6"/>
    <p:sldId id="314" r:id="rId7"/>
    <p:sldId id="319" r:id="rId8"/>
    <p:sldId id="320" r:id="rId9"/>
    <p:sldId id="321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001940"/>
    <a:srgbClr val="79DCFF"/>
    <a:srgbClr val="BD582C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75" d="100"/>
          <a:sy n="75" d="100"/>
        </p:scale>
        <p:origin x="104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炤誼 吳" userId="95b44dab093ccc4c" providerId="LiveId" clId="{E0790441-1D48-4F9D-8150-5B56791F5072}"/>
    <pc:docChg chg="undo custSel modSld">
      <pc:chgData name="炤誼 吳" userId="95b44dab093ccc4c" providerId="LiveId" clId="{E0790441-1D48-4F9D-8150-5B56791F5072}" dt="2021-04-24T10:41:45.231" v="677" actId="20577"/>
      <pc:docMkLst>
        <pc:docMk/>
      </pc:docMkLst>
      <pc:sldChg chg="modSp mod">
        <pc:chgData name="炤誼 吳" userId="95b44dab093ccc4c" providerId="LiveId" clId="{E0790441-1D48-4F9D-8150-5B56791F5072}" dt="2021-04-24T10:41:45.231" v="677" actId="20577"/>
        <pc:sldMkLst>
          <pc:docMk/>
          <pc:sldMk cId="1660431894" sldId="270"/>
        </pc:sldMkLst>
        <pc:spChg chg="mod">
          <ac:chgData name="炤誼 吳" userId="95b44dab093ccc4c" providerId="LiveId" clId="{E0790441-1D48-4F9D-8150-5B56791F5072}" dt="2021-04-24T10:41:45.231" v="677" actId="20577"/>
          <ac:spMkLst>
            <pc:docMk/>
            <pc:sldMk cId="1660431894" sldId="270"/>
            <ac:spMk id="3" creationId="{D7716E76-947A-410D-AF83-F512C2CCF675}"/>
          </ac:spMkLst>
        </pc:spChg>
      </pc:sldChg>
      <pc:sldChg chg="modSp mod">
        <pc:chgData name="炤誼 吳" userId="95b44dab093ccc4c" providerId="LiveId" clId="{E0790441-1D48-4F9D-8150-5B56791F5072}" dt="2021-04-24T10:41:13.004" v="667" actId="1037"/>
        <pc:sldMkLst>
          <pc:docMk/>
          <pc:sldMk cId="2107962523" sldId="271"/>
        </pc:sldMkLst>
        <pc:spChg chg="mod">
          <ac:chgData name="炤誼 吳" userId="95b44dab093ccc4c" providerId="LiveId" clId="{E0790441-1D48-4F9D-8150-5B56791F5072}" dt="2021-04-24T10:41:13.004" v="667" actId="1037"/>
          <ac:spMkLst>
            <pc:docMk/>
            <pc:sldMk cId="2107962523" sldId="271"/>
            <ac:spMk id="43" creationId="{39317E9B-C444-4C54-8CED-91A8240341D5}"/>
          </ac:spMkLst>
        </pc:spChg>
        <pc:spChg chg="mod">
          <ac:chgData name="炤誼 吳" userId="95b44dab093ccc4c" providerId="LiveId" clId="{E0790441-1D48-4F9D-8150-5B56791F5072}" dt="2021-04-24T10:30:34.811" v="231" actId="20577"/>
          <ac:spMkLst>
            <pc:docMk/>
            <pc:sldMk cId="2107962523" sldId="271"/>
            <ac:spMk id="46" creationId="{6B0F0A98-A62F-43A4-90B0-C2D43B715F4A}"/>
          </ac:spMkLst>
        </pc:spChg>
      </pc:sldChg>
    </pc:docChg>
  </pc:docChgLst>
  <pc:docChgLst>
    <pc:chgData userId="a452bbdf8716ee82" providerId="LiveId" clId="{316BB2E1-78EF-4EB3-9A08-C0CFCC4C41D1}"/>
    <pc:docChg chg="undo custSel addSld modSld">
      <pc:chgData name="" userId="a452bbdf8716ee82" providerId="LiveId" clId="{316BB2E1-78EF-4EB3-9A08-C0CFCC4C41D1}" dt="2021-05-21T16:45:53.138" v="2627" actId="2710"/>
      <pc:docMkLst>
        <pc:docMk/>
      </pc:docMkLst>
      <pc:sldChg chg="modSp">
        <pc:chgData name="" userId="a452bbdf8716ee82" providerId="LiveId" clId="{316BB2E1-78EF-4EB3-9A08-C0CFCC4C41D1}" dt="2021-05-21T13:42:49.815" v="35" actId="2711"/>
        <pc:sldMkLst>
          <pc:docMk/>
          <pc:sldMk cId="1660431894" sldId="270"/>
        </pc:sldMkLst>
        <pc:spChg chg="mod">
          <ac:chgData name="" userId="a452bbdf8716ee82" providerId="LiveId" clId="{316BB2E1-78EF-4EB3-9A08-C0CFCC4C41D1}" dt="2021-05-21T13:42:49.815" v="35" actId="2711"/>
          <ac:spMkLst>
            <pc:docMk/>
            <pc:sldMk cId="1660431894" sldId="270"/>
            <ac:spMk id="9" creationId="{F69C9DF7-54EA-4ECA-B760-81EE0BF8866B}"/>
          </ac:spMkLst>
        </pc:spChg>
      </pc:sldChg>
      <pc:sldChg chg="modSp">
        <pc:chgData name="" userId="a452bbdf8716ee82" providerId="LiveId" clId="{316BB2E1-78EF-4EB3-9A08-C0CFCC4C41D1}" dt="2021-05-21T13:43:02.559" v="38" actId="1036"/>
        <pc:sldMkLst>
          <pc:docMk/>
          <pc:sldMk cId="2107962523" sldId="271"/>
        </pc:sldMkLst>
        <pc:spChg chg="mod">
          <ac:chgData name="" userId="a452bbdf8716ee82" providerId="LiveId" clId="{316BB2E1-78EF-4EB3-9A08-C0CFCC4C41D1}" dt="2021-05-21T13:43:02.559" v="38" actId="1036"/>
          <ac:spMkLst>
            <pc:docMk/>
            <pc:sldMk cId="2107962523" sldId="271"/>
            <ac:spMk id="6" creationId="{8B79AFC3-D1CB-46CC-9D1F-682E37EA383B}"/>
          </ac:spMkLst>
        </pc:spChg>
      </pc:sldChg>
      <pc:sldChg chg="modSp">
        <pc:chgData name="" userId="a452bbdf8716ee82" providerId="LiveId" clId="{316BB2E1-78EF-4EB3-9A08-C0CFCC4C41D1}" dt="2021-05-21T13:52:32.693" v="40" actId="20577"/>
        <pc:sldMkLst>
          <pc:docMk/>
          <pc:sldMk cId="2681592623" sldId="312"/>
        </pc:sldMkLst>
        <pc:spChg chg="mod">
          <ac:chgData name="" userId="a452bbdf8716ee82" providerId="LiveId" clId="{316BB2E1-78EF-4EB3-9A08-C0CFCC4C41D1}" dt="2021-05-21T13:52:32.693" v="40" actId="20577"/>
          <ac:spMkLst>
            <pc:docMk/>
            <pc:sldMk cId="2681592623" sldId="312"/>
            <ac:spMk id="3" creationId="{1D897ABC-CC9D-4B74-A0DC-1F62C8D5FE0D}"/>
          </ac:spMkLst>
        </pc:spChg>
      </pc:sldChg>
      <pc:sldChg chg="addSp delSp modSp">
        <pc:chgData name="" userId="a452bbdf8716ee82" providerId="LiveId" clId="{316BB2E1-78EF-4EB3-9A08-C0CFCC4C41D1}" dt="2021-05-21T16:37:48.656" v="2482" actId="27636"/>
        <pc:sldMkLst>
          <pc:docMk/>
          <pc:sldMk cId="3015041665" sldId="314"/>
        </pc:sldMkLst>
        <pc:spChg chg="mod">
          <ac:chgData name="" userId="a452bbdf8716ee82" providerId="LiveId" clId="{316BB2E1-78EF-4EB3-9A08-C0CFCC4C41D1}" dt="2021-05-21T16:37:48.656" v="2482" actId="27636"/>
          <ac:spMkLst>
            <pc:docMk/>
            <pc:sldMk cId="3015041665" sldId="314"/>
            <ac:spMk id="2" creationId="{912C4D81-023B-47D0-8740-E69E6DA38FFB}"/>
          </ac:spMkLst>
        </pc:spChg>
        <pc:spChg chg="mod">
          <ac:chgData name="" userId="a452bbdf8716ee82" providerId="LiveId" clId="{316BB2E1-78EF-4EB3-9A08-C0CFCC4C41D1}" dt="2021-05-21T16:37:46.276" v="2480" actId="13926"/>
          <ac:spMkLst>
            <pc:docMk/>
            <pc:sldMk cId="3015041665" sldId="314"/>
            <ac:spMk id="3" creationId="{6EF9FB5A-E480-497A-B75E-31E1E3901B12}"/>
          </ac:spMkLst>
        </pc:spChg>
        <pc:spChg chg="add del mod">
          <ac:chgData name="" userId="a452bbdf8716ee82" providerId="LiveId" clId="{316BB2E1-78EF-4EB3-9A08-C0CFCC4C41D1}" dt="2021-05-21T16:37:41.637" v="2479" actId="478"/>
          <ac:spMkLst>
            <pc:docMk/>
            <pc:sldMk cId="3015041665" sldId="314"/>
            <ac:spMk id="6" creationId="{BD70B606-C5E7-41B1-A78B-70482D2A2B5B}"/>
          </ac:spMkLst>
        </pc:spChg>
        <pc:spChg chg="mod">
          <ac:chgData name="" userId="a452bbdf8716ee82" providerId="LiveId" clId="{316BB2E1-78EF-4EB3-9A08-C0CFCC4C41D1}" dt="2021-05-21T14:36:12.425" v="1273" actId="255"/>
          <ac:spMkLst>
            <pc:docMk/>
            <pc:sldMk cId="3015041665" sldId="314"/>
            <ac:spMk id="8" creationId="{E10CBB32-D70D-4283-959C-C51E2A935E6E}"/>
          </ac:spMkLst>
        </pc:spChg>
      </pc:sldChg>
      <pc:sldChg chg="modSp">
        <pc:chgData name="" userId="a452bbdf8716ee82" providerId="LiveId" clId="{316BB2E1-78EF-4EB3-9A08-C0CFCC4C41D1}" dt="2021-05-21T13:52:51.081" v="57" actId="20577"/>
        <pc:sldMkLst>
          <pc:docMk/>
          <pc:sldMk cId="3335583244" sldId="315"/>
        </pc:sldMkLst>
        <pc:spChg chg="mod">
          <ac:chgData name="" userId="a452bbdf8716ee82" providerId="LiveId" clId="{316BB2E1-78EF-4EB3-9A08-C0CFCC4C41D1}" dt="2021-05-21T13:52:51.081" v="57" actId="20577"/>
          <ac:spMkLst>
            <pc:docMk/>
            <pc:sldMk cId="3335583244" sldId="315"/>
            <ac:spMk id="3" creationId="{52C2AA0A-7F26-4CE4-8D73-6E3B40B5C22E}"/>
          </ac:spMkLst>
        </pc:spChg>
      </pc:sldChg>
      <pc:sldChg chg="modSp">
        <pc:chgData name="" userId="a452bbdf8716ee82" providerId="LiveId" clId="{316BB2E1-78EF-4EB3-9A08-C0CFCC4C41D1}" dt="2021-05-21T16:41:26.782" v="2606" actId="5793"/>
        <pc:sldMkLst>
          <pc:docMk/>
          <pc:sldMk cId="601336228" sldId="318"/>
        </pc:sldMkLst>
        <pc:spChg chg="mod">
          <ac:chgData name="" userId="a452bbdf8716ee82" providerId="LiveId" clId="{316BB2E1-78EF-4EB3-9A08-C0CFCC4C41D1}" dt="2021-05-21T16:41:26.782" v="2606" actId="5793"/>
          <ac:spMkLst>
            <pc:docMk/>
            <pc:sldMk cId="601336228" sldId="318"/>
            <ac:spMk id="6" creationId="{5AB76A6E-AF09-40B8-8B22-1FE768ED640B}"/>
          </ac:spMkLst>
        </pc:spChg>
      </pc:sldChg>
      <pc:sldChg chg="modSp">
        <pc:chgData name="" userId="a452bbdf8716ee82" providerId="LiveId" clId="{316BB2E1-78EF-4EB3-9A08-C0CFCC4C41D1}" dt="2021-05-21T16:45:53.138" v="2627" actId="2710"/>
        <pc:sldMkLst>
          <pc:docMk/>
          <pc:sldMk cId="2173721988" sldId="319"/>
        </pc:sldMkLst>
        <pc:spChg chg="mod">
          <ac:chgData name="" userId="a452bbdf8716ee82" providerId="LiveId" clId="{316BB2E1-78EF-4EB3-9A08-C0CFCC4C41D1}" dt="2021-05-21T14:24:21.767" v="997" actId="20577"/>
          <ac:spMkLst>
            <pc:docMk/>
            <pc:sldMk cId="2173721988" sldId="319"/>
            <ac:spMk id="2" creationId="{912C4D81-023B-47D0-8740-E69E6DA38FFB}"/>
          </ac:spMkLst>
        </pc:spChg>
        <pc:spChg chg="mod">
          <ac:chgData name="" userId="a452bbdf8716ee82" providerId="LiveId" clId="{316BB2E1-78EF-4EB3-9A08-C0CFCC4C41D1}" dt="2021-05-21T14:25:17.641" v="1008" actId="20577"/>
          <ac:spMkLst>
            <pc:docMk/>
            <pc:sldMk cId="2173721988" sldId="319"/>
            <ac:spMk id="3" creationId="{6EF9FB5A-E480-497A-B75E-31E1E3901B12}"/>
          </ac:spMkLst>
        </pc:spChg>
        <pc:spChg chg="mod">
          <ac:chgData name="" userId="a452bbdf8716ee82" providerId="LiveId" clId="{316BB2E1-78EF-4EB3-9A08-C0CFCC4C41D1}" dt="2021-05-21T16:45:53.138" v="2627" actId="2710"/>
          <ac:spMkLst>
            <pc:docMk/>
            <pc:sldMk cId="2173721988" sldId="319"/>
            <ac:spMk id="6" creationId="{18BDB980-E9F2-47A5-ADEB-A0DB433E64D4}"/>
          </ac:spMkLst>
        </pc:spChg>
      </pc:sldChg>
      <pc:sldChg chg="modSp">
        <pc:chgData name="" userId="a452bbdf8716ee82" providerId="LiveId" clId="{316BB2E1-78EF-4EB3-9A08-C0CFCC4C41D1}" dt="2021-05-21T16:45:05.323" v="2622" actId="2710"/>
        <pc:sldMkLst>
          <pc:docMk/>
          <pc:sldMk cId="3102417671" sldId="320"/>
        </pc:sldMkLst>
        <pc:spChg chg="mod">
          <ac:chgData name="" userId="a452bbdf8716ee82" providerId="LiveId" clId="{316BB2E1-78EF-4EB3-9A08-C0CFCC4C41D1}" dt="2021-05-21T14:52:43.921" v="1692" actId="20577"/>
          <ac:spMkLst>
            <pc:docMk/>
            <pc:sldMk cId="3102417671" sldId="320"/>
            <ac:spMk id="3" creationId="{6EF9FB5A-E480-497A-B75E-31E1E3901B12}"/>
          </ac:spMkLst>
        </pc:spChg>
        <pc:spChg chg="mod">
          <ac:chgData name="" userId="a452bbdf8716ee82" providerId="LiveId" clId="{316BB2E1-78EF-4EB3-9A08-C0CFCC4C41D1}" dt="2021-05-21T16:45:05.323" v="2622" actId="2710"/>
          <ac:spMkLst>
            <pc:docMk/>
            <pc:sldMk cId="3102417671" sldId="320"/>
            <ac:spMk id="6" creationId="{1E6719A1-8E81-4229-8C8F-055F6D0E9B6D}"/>
          </ac:spMkLst>
        </pc:spChg>
      </pc:sldChg>
      <pc:sldChg chg="delSp modSp add">
        <pc:chgData name="" userId="a452bbdf8716ee82" providerId="LiveId" clId="{316BB2E1-78EF-4EB3-9A08-C0CFCC4C41D1}" dt="2021-05-21T16:43:10.471" v="2613" actId="2710"/>
        <pc:sldMkLst>
          <pc:docMk/>
          <pc:sldMk cId="982033367" sldId="321"/>
        </pc:sldMkLst>
        <pc:spChg chg="mod">
          <ac:chgData name="" userId="a452bbdf8716ee82" providerId="LiveId" clId="{316BB2E1-78EF-4EB3-9A08-C0CFCC4C41D1}" dt="2021-05-21T15:24:06.882" v="2035" actId="20577"/>
          <ac:spMkLst>
            <pc:docMk/>
            <pc:sldMk cId="982033367" sldId="321"/>
            <ac:spMk id="2" creationId="{912C4D81-023B-47D0-8740-E69E6DA38FFB}"/>
          </ac:spMkLst>
        </pc:spChg>
        <pc:spChg chg="del">
          <ac:chgData name="" userId="a452bbdf8716ee82" providerId="LiveId" clId="{316BB2E1-78EF-4EB3-9A08-C0CFCC4C41D1}" dt="2021-05-21T15:24:20.668" v="2036" actId="478"/>
          <ac:spMkLst>
            <pc:docMk/>
            <pc:sldMk cId="982033367" sldId="321"/>
            <ac:spMk id="3" creationId="{6EF9FB5A-E480-497A-B75E-31E1E3901B12}"/>
          </ac:spMkLst>
        </pc:spChg>
        <pc:spChg chg="mod">
          <ac:chgData name="" userId="a452bbdf8716ee82" providerId="LiveId" clId="{316BB2E1-78EF-4EB3-9A08-C0CFCC4C41D1}" dt="2021-05-21T16:43:10.471" v="2613" actId="2710"/>
          <ac:spMkLst>
            <pc:docMk/>
            <pc:sldMk cId="982033367" sldId="321"/>
            <ac:spMk id="6" creationId="{1E6719A1-8E81-4229-8C8F-055F6D0E9B6D}"/>
          </ac:spMkLst>
        </pc:spChg>
      </pc:sldChg>
    </pc:docChg>
  </pc:docChgLst>
  <pc:docChgLst>
    <pc:chgData userId="a452bbdf8716ee82" providerId="LiveId" clId="{417EA6AD-293C-4ECC-BB52-B014E84A6756}"/>
    <pc:docChg chg="undo custSel addSld delSld modSld sldOrd">
      <pc:chgData name="" userId="a452bbdf8716ee82" providerId="LiveId" clId="{417EA6AD-293C-4ECC-BB52-B014E84A6756}" dt="2021-04-25T03:47:19.286" v="3442" actId="2763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9A050C8-7860-4DEC-A87E-21570FDCA6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4637" y="6478345"/>
            <a:ext cx="4656955" cy="346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TW" dirty="0"/>
              <a:t>Source: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E9AAD-D118-4BE9-A2A3-63BC7661D3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7887" y="6478640"/>
            <a:ext cx="3441441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請放</a:t>
            </a:r>
            <a:r>
              <a:rPr lang="en-US" altLang="zh-TW" dirty="0"/>
              <a:t>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13">
            <a:extLst>
              <a:ext uri="{FF2B5EF4-FFF2-40B4-BE49-F238E27FC236}">
                <a16:creationId xmlns:a16="http://schemas.microsoft.com/office/drawing/2014/main" id="{55801F79-CB3F-4C3D-B72F-119276E22787}"/>
              </a:ext>
            </a:extLst>
          </p:cNvPr>
          <p:cNvSpPr txBox="1">
            <a:spLocks/>
          </p:cNvSpPr>
          <p:nvPr userDrawn="1"/>
        </p:nvSpPr>
        <p:spPr>
          <a:xfrm>
            <a:off x="649795" y="6440378"/>
            <a:ext cx="4656955" cy="346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Source: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風險中立評價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推導結論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B76A6E-AF09-40B8-8B22-1FE768ED640B}"/>
                  </a:ext>
                </a:extLst>
              </p:cNvPr>
              <p:cNvSpPr txBox="1"/>
              <p:nvPr/>
            </p:nvSpPr>
            <p:spPr>
              <a:xfrm>
                <a:off x="1065390" y="1429766"/>
                <a:ext cx="7812280" cy="412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當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由一階估計往回近似，可將此估計寫為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將此形式代回三條關係式可得</a:t>
                </a:r>
                <a:r>
                  <a:rPr lang="en-US" altLang="zh-TW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B76A6E-AF09-40B8-8B22-1FE768ED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90" y="1429766"/>
                <a:ext cx="7812280" cy="4126066"/>
              </a:xfrm>
              <a:prstGeom prst="rect">
                <a:avLst/>
              </a:prstGeom>
              <a:blipFill>
                <a:blip r:embed="rId2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51" y="296366"/>
            <a:ext cx="8501403" cy="702302"/>
          </a:xfrm>
        </p:spPr>
        <p:txBody>
          <a:bodyPr>
            <a:normAutofit/>
          </a:bodyPr>
          <a:lstStyle/>
          <a:p>
            <a:r>
              <a:rPr lang="zh-TW" altLang="en-US" dirty="0"/>
              <a:t>使用條件</a:t>
            </a:r>
            <a:r>
              <a:rPr lang="en-US" altLang="zh-TW" dirty="0"/>
              <a:t>(</a:t>
            </a:r>
            <a:r>
              <a:rPr lang="zh-TW" altLang="en-US" dirty="0"/>
              <a:t>存在性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sz="2200" dirty="0"/>
              <a:t>Fundamental Theorem of Asset Pricing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16E76-947A-410D-AF83-F512C2CC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803" y="1491738"/>
            <a:ext cx="7973966" cy="42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rgbClr val="E48312"/>
                </a:solidFill>
              </a:rPr>
              <a:t>在無套利市場</a:t>
            </a:r>
            <a:r>
              <a:rPr lang="en-US" altLang="zh-TW" sz="2400" dirty="0">
                <a:solidFill>
                  <a:srgbClr val="E48312"/>
                </a:solidFill>
              </a:rPr>
              <a:t>[</a:t>
            </a:r>
            <a:r>
              <a:rPr lang="zh-TW" altLang="en-US" sz="2400" dirty="0">
                <a:solidFill>
                  <a:srgbClr val="E48312"/>
                </a:solidFill>
              </a:rPr>
              <a:t>其中交易</a:t>
            </a:r>
            <a:r>
              <a:rPr lang="en-US" altLang="zh-TW" sz="2400" dirty="0">
                <a:solidFill>
                  <a:srgbClr val="E48312"/>
                </a:solidFill>
              </a:rPr>
              <a:t>stock</a:t>
            </a:r>
            <a:r>
              <a:rPr lang="zh-TW" altLang="en-US" sz="2400" dirty="0">
                <a:solidFill>
                  <a:srgbClr val="E48312"/>
                </a:solidFill>
              </a:rPr>
              <a:t>和</a:t>
            </a:r>
            <a:r>
              <a:rPr lang="en-US" altLang="zh-TW" sz="2400" dirty="0">
                <a:solidFill>
                  <a:srgbClr val="E48312"/>
                </a:solidFill>
              </a:rPr>
              <a:t>risk-free</a:t>
            </a:r>
            <a:r>
              <a:rPr lang="zh-TW" altLang="en-US" sz="2400" dirty="0">
                <a:solidFill>
                  <a:srgbClr val="E48312"/>
                </a:solidFill>
              </a:rPr>
              <a:t> </a:t>
            </a:r>
            <a:r>
              <a:rPr lang="en-US" altLang="zh-TW" sz="2400" dirty="0">
                <a:solidFill>
                  <a:srgbClr val="E48312"/>
                </a:solidFill>
              </a:rPr>
              <a:t>bond]</a:t>
            </a:r>
            <a:r>
              <a:rPr lang="zh-TW" altLang="en-US" sz="2400" dirty="0">
                <a:solidFill>
                  <a:srgbClr val="E48312"/>
                </a:solidFill>
              </a:rPr>
              <a:t>下</a:t>
            </a:r>
            <a:r>
              <a:rPr lang="en-US" altLang="zh-TW" sz="2400" dirty="0">
                <a:solidFill>
                  <a:srgbClr val="E48312"/>
                </a:solidFill>
              </a:rPr>
              <a:t>:</a:t>
            </a:r>
            <a:endParaRPr lang="zh-TW" altLang="en-US" sz="2400" dirty="0">
              <a:solidFill>
                <a:srgbClr val="E4831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E525A2-D63D-48BC-A6D1-7611C034FC21}"/>
              </a:ext>
            </a:extLst>
          </p:cNvPr>
          <p:cNvSpPr txBox="1"/>
          <p:nvPr/>
        </p:nvSpPr>
        <p:spPr>
          <a:xfrm>
            <a:off x="1494853" y="2481663"/>
            <a:ext cx="782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市場是</a:t>
            </a:r>
            <a:r>
              <a:rPr lang="en-US" altLang="zh-TW" sz="2000" dirty="0"/>
              <a:t>complete</a:t>
            </a:r>
            <a:r>
              <a:rPr lang="zh-TW" altLang="en-US" sz="2000" dirty="0"/>
              <a:t>的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    所有投資組合之</a:t>
            </a:r>
            <a:r>
              <a:rPr lang="en-US" altLang="zh-TW" sz="2000" dirty="0"/>
              <a:t>payoff</a:t>
            </a:r>
            <a:r>
              <a:rPr lang="zh-TW" altLang="en-US" sz="2000" dirty="0"/>
              <a:t>皆可以被複製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FFB3B9-C04E-48DC-8428-B206B615DDEA}"/>
              </a:ext>
            </a:extLst>
          </p:cNvPr>
          <p:cNvCxnSpPr/>
          <p:nvPr/>
        </p:nvCxnSpPr>
        <p:spPr>
          <a:xfrm>
            <a:off x="4154624" y="3473388"/>
            <a:ext cx="0" cy="96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69C9DF7-54EA-4ECA-B760-81EE0BF8866B}"/>
                  </a:ext>
                </a:extLst>
              </p:cNvPr>
              <p:cNvSpPr txBox="1"/>
              <p:nvPr/>
            </p:nvSpPr>
            <p:spPr>
              <a:xfrm>
                <a:off x="1464818" y="4714627"/>
                <a:ext cx="7829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存在風險中立機率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000" i="1" dirty="0">
                  <a:latin typeface="+mj-lt"/>
                </a:endParaRPr>
              </a:p>
              <a:p>
                <a:r>
                  <a:rPr lang="zh-TW" altLang="en-US" sz="2000" i="1" dirty="0">
                    <a:latin typeface="Algerian" panose="04020705040A02060702" pitchFamily="82" charset="0"/>
                  </a:rPr>
                  <a:t>    </a:t>
                </a:r>
                <a:r>
                  <a:rPr lang="en-US" altLang="zh-TW" sz="2000" dirty="0"/>
                  <a:t>(equivalent to 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sz="2000" i="1" dirty="0">
                    <a:latin typeface="Algerian" panose="04020705040A02060702" pitchFamily="82" charset="0"/>
                  </a:rPr>
                  <a:t> </a:t>
                </a:r>
                <a:r>
                  <a:rPr lang="en-US" altLang="zh-TW" sz="2000" i="1" dirty="0">
                    <a:latin typeface="Algerian" panose="04020705040A02060702" pitchFamily="82" charset="0"/>
                  </a:rPr>
                  <a:t>,</a:t>
                </a:r>
                <a:r>
                  <a:rPr lang="zh-TW" altLang="en-US" sz="2000" dirty="0"/>
                  <a:t>  </a:t>
                </a:r>
                <a:r>
                  <a:rPr lang="en-US" altLang="zh-TW" sz="2000" dirty="0"/>
                  <a:t>risk-free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bond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as numeraire)	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69C9DF7-54EA-4ECA-B760-81EE0BF8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8" y="4714627"/>
                <a:ext cx="7829978" cy="707886"/>
              </a:xfrm>
              <a:prstGeom prst="rect">
                <a:avLst/>
              </a:prstGeom>
              <a:blipFill>
                <a:blip r:embed="rId2"/>
                <a:stretch>
                  <a:fillRect l="-700" t="-4274" b="-13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773369FC-E4B4-4BB5-9C32-D329CFCCDE49}"/>
              </a:ext>
            </a:extLst>
          </p:cNvPr>
          <p:cNvSpPr txBox="1"/>
          <p:nvPr/>
        </p:nvSpPr>
        <p:spPr>
          <a:xfrm>
            <a:off x="4460969" y="3739410"/>
            <a:ext cx="183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E48312"/>
                </a:solidFill>
              </a:rPr>
              <a:t>若且唯若</a:t>
            </a:r>
          </a:p>
        </p:txBody>
      </p:sp>
    </p:spTree>
    <p:extLst>
      <p:ext uri="{BB962C8B-B14F-4D97-AF65-F5344CB8AC3E}">
        <p14:creationId xmlns:p14="http://schemas.microsoft.com/office/powerpoint/2010/main" val="166043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風險中立評價方式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696A84-4FC6-4C27-9B18-E0BACF7EC932}"/>
              </a:ext>
            </a:extLst>
          </p:cNvPr>
          <p:cNvSpPr txBox="1"/>
          <p:nvPr/>
        </p:nvSpPr>
        <p:spPr>
          <a:xfrm>
            <a:off x="793517" y="1455936"/>
            <a:ext cx="602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E4831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在風險中立測度下不論未來未來風險如何，我們皆採用無風險利率折現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9AFC3-D1CB-46CC-9D1F-682E37EA383B}"/>
              </a:ext>
            </a:extLst>
          </p:cNvPr>
          <p:cNvSpPr txBox="1"/>
          <p:nvPr/>
        </p:nvSpPr>
        <p:spPr>
          <a:xfrm>
            <a:off x="1003176" y="2681669"/>
            <a:ext cx="7137647" cy="21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也就是說接下來的評價</a:t>
            </a:r>
            <a:r>
              <a:rPr lang="en-US" altLang="zh-TW" sz="2400" dirty="0"/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Stock</a:t>
            </a:r>
            <a:r>
              <a:rPr lang="zh-TW" altLang="en-US" sz="2400" dirty="0"/>
              <a:t>的預期報酬為無風險利率</a:t>
            </a:r>
            <a:endParaRPr lang="en-US" altLang="zh-TW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Derivatives</a:t>
            </a:r>
            <a:r>
              <a:rPr lang="zh-TW" altLang="en-US" sz="2400" dirty="0"/>
              <a:t>未來預期</a:t>
            </a:r>
            <a:r>
              <a:rPr lang="en-US" altLang="zh-TW" sz="2400" dirty="0"/>
              <a:t>payoff</a:t>
            </a:r>
            <a:r>
              <a:rPr lang="zh-TW" altLang="en-US" sz="2400" dirty="0"/>
              <a:t>使用無風險利率做折現</a:t>
            </a:r>
          </a:p>
        </p:txBody>
      </p:sp>
    </p:spTree>
    <p:extLst>
      <p:ext uri="{BB962C8B-B14F-4D97-AF65-F5344CB8AC3E}">
        <p14:creationId xmlns:p14="http://schemas.microsoft.com/office/powerpoint/2010/main" val="210796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設定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897ABC-CC9D-4B74-A0DC-1F62C8D5FE0D}"/>
              </a:ext>
            </a:extLst>
          </p:cNvPr>
          <p:cNvSpPr txBox="1"/>
          <p:nvPr/>
        </p:nvSpPr>
        <p:spPr>
          <a:xfrm>
            <a:off x="1410020" y="1246939"/>
            <a:ext cx="71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Cox, J. C., Ross, S. A., &amp; Rubinstein, M.</a:t>
            </a:r>
            <a:r>
              <a:rPr lang="zh-TW" altLang="en-US" dirty="0"/>
              <a:t>三位學者於</a:t>
            </a:r>
            <a:r>
              <a:rPr lang="en-US" altLang="zh-TW" dirty="0"/>
              <a:t>1979</a:t>
            </a:r>
            <a:r>
              <a:rPr lang="zh-TW" altLang="en-US" dirty="0"/>
              <a:t>提出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40A5E8-AFDD-4852-9E5A-75AB789A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80" y="1661037"/>
            <a:ext cx="4229701" cy="3299166"/>
          </a:xfrm>
          <a:prstGeom prst="rect">
            <a:avLst/>
          </a:prstGeom>
        </p:spPr>
      </p:pic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A4B7ABB-EDAC-4619-A9E7-F52B71CB4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0365" y="3201800"/>
            <a:ext cx="3174336" cy="905522"/>
          </a:xfrm>
          <a:prstGeom prst="bentConnector3">
            <a:avLst>
              <a:gd name="adj1" fmla="val -3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D8558C31-BCF2-4DD5-A4B8-DE805367AB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6292" y="4187726"/>
            <a:ext cx="1313891" cy="794113"/>
          </a:xfrm>
          <a:prstGeom prst="bentConnector3">
            <a:avLst>
              <a:gd name="adj1" fmla="val 13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F2C0A5-4D8C-4382-BCC9-F1DC60958EA3}"/>
              </a:ext>
            </a:extLst>
          </p:cNvPr>
          <p:cNvSpPr txBox="1"/>
          <p:nvPr/>
        </p:nvSpPr>
        <p:spPr>
          <a:xfrm>
            <a:off x="4305670" y="5257756"/>
            <a:ext cx="378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二項樹下一期</a:t>
            </a:r>
            <a:r>
              <a:rPr lang="en-US" altLang="zh-TW" dirty="0"/>
              <a:t>stock</a:t>
            </a:r>
            <a:r>
              <a:rPr lang="zh-TW" altLang="en-US" dirty="0"/>
              <a:t>的</a:t>
            </a:r>
            <a:r>
              <a:rPr lang="en-US" altLang="zh-TW" dirty="0"/>
              <a:t>outcome</a:t>
            </a:r>
            <a:r>
              <a:rPr lang="zh-TW" altLang="en-US" dirty="0"/>
              <a:t>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</a:t>
            </a:r>
            <a:r>
              <a:rPr lang="zh-TW" altLang="en-US" dirty="0"/>
              <a:t>倍</a:t>
            </a:r>
            <a:r>
              <a:rPr lang="en-US" altLang="zh-TW" dirty="0"/>
              <a:t>:</a:t>
            </a:r>
            <a:r>
              <a:rPr lang="zh-TW" altLang="en-US" dirty="0"/>
              <a:t> 機率為</a:t>
            </a:r>
            <a:r>
              <a:rPr lang="en-US" altLang="zh-TW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</a:t>
            </a:r>
            <a:r>
              <a:rPr lang="zh-TW" altLang="en-US" dirty="0"/>
              <a:t>倍</a:t>
            </a:r>
            <a:r>
              <a:rPr lang="en-US" altLang="zh-TW" dirty="0"/>
              <a:t>:</a:t>
            </a:r>
            <a:r>
              <a:rPr lang="zh-TW" altLang="en-US" dirty="0"/>
              <a:t> 機率為</a:t>
            </a: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E603FB-77E7-4481-BFB4-F7017576D9AE}"/>
              </a:ext>
            </a:extLst>
          </p:cNvPr>
          <p:cNvSpPr/>
          <p:nvPr/>
        </p:nvSpPr>
        <p:spPr>
          <a:xfrm>
            <a:off x="4107615" y="5238903"/>
            <a:ext cx="3873409" cy="993221"/>
          </a:xfrm>
          <a:prstGeom prst="rect">
            <a:avLst/>
          </a:prstGeom>
          <a:noFill/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9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條件限制式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2C2AA0A-7F26-4CE4-8D73-6E3B40B5C22E}"/>
                  </a:ext>
                </a:extLst>
              </p:cNvPr>
              <p:cNvSpPr txBox="1"/>
              <p:nvPr/>
            </p:nvSpPr>
            <p:spPr>
              <a:xfrm>
                <a:off x="714652" y="1797195"/>
                <a:ext cx="77146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由風險中立測度下我們有兩個限制式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TW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Stock</a:t>
                </a:r>
                <a:r>
                  <a:rPr lang="zh-TW" altLang="en-US" sz="2400" dirty="0"/>
                  <a:t>期望報酬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無風險利率</a:t>
                </a:r>
                <a:endParaRPr lang="en-US" altLang="zh-TW" sz="24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Stock</a:t>
                </a:r>
                <a:r>
                  <a:rPr lang="zh-TW" altLang="en-US" sz="2400" dirty="0"/>
                  <a:t>報酬標準差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真實世界之標準差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已知</a:t>
                </a:r>
                <a:r>
                  <a:rPr lang="en-US" altLang="zh-TW" sz="2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由於三個未知數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(p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d)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，只有兩個方程式無唯一解，</a:t>
                </a:r>
                <a:b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我們再對其做一假設限定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成長與下跌之關係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2C2AA0A-7F26-4CE4-8D73-6E3B40B5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2" y="1797195"/>
                <a:ext cx="7714696" cy="3139321"/>
              </a:xfrm>
              <a:prstGeom prst="rect">
                <a:avLst/>
              </a:prstGeom>
              <a:blipFill>
                <a:blip r:embed="rId2"/>
                <a:stretch>
                  <a:fillRect l="-1185" t="-1553" r="-3002" b="-3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推導 </a:t>
            </a: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/>
              <p:nvPr/>
            </p:nvSpPr>
            <p:spPr>
              <a:xfrm>
                <a:off x="793517" y="1211347"/>
                <a:ext cx="751148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Stock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期望報酬 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無風險報酬 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zh-TW" altLang="en-US" sz="2400" i="1" dirty="0">
                        <a:solidFill>
                          <a:srgbClr val="E48312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[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一階估計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altLang="zh-TW" sz="2400" b="0" i="1" smtClean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400" b="0" i="1" smtClean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400" b="0" i="1" smtClean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]</a:t>
                </a:r>
                <a:endParaRPr lang="zh-TW" altLang="en-US" sz="2400" dirty="0">
                  <a:solidFill>
                    <a:srgbClr val="E4831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7" y="1211347"/>
                <a:ext cx="7511480" cy="470000"/>
              </a:xfrm>
              <a:prstGeom prst="rect">
                <a:avLst/>
              </a:prstGeom>
              <a:blipFill>
                <a:blip r:embed="rId2"/>
                <a:stretch>
                  <a:fillRect l="-1218" t="-7792" r="-487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0CBB32-D70D-4283-959C-C51E2A935E6E}"/>
                  </a:ext>
                </a:extLst>
              </p:cNvPr>
              <p:cNvSpPr txBox="1"/>
              <p:nvPr/>
            </p:nvSpPr>
            <p:spPr>
              <a:xfrm>
                <a:off x="1551065" y="1951875"/>
                <a:ext cx="5880629" cy="372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÷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groupCh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6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0CBB32-D70D-4283-959C-C51E2A9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65" y="1951875"/>
                <a:ext cx="5880629" cy="372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推導 </a:t>
            </a: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/>
              <p:nvPr/>
            </p:nvSpPr>
            <p:spPr>
              <a:xfrm>
                <a:off x="793517" y="1211347"/>
                <a:ext cx="5875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Stock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報酬變異數 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真實世界變異數</a:t>
                </a:r>
                <a:r>
                  <a:rPr lang="en-US" altLang="zh-TW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solidFill>
                      <a:srgbClr val="E483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 dirty="0" smtClean="0">
                            <a:solidFill>
                              <a:srgbClr val="E4831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zh-TW" altLang="en-US" sz="2400" i="1" dirty="0">
                        <a:solidFill>
                          <a:srgbClr val="E4831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TW" altLang="en-US" sz="2400" dirty="0">
                  <a:solidFill>
                    <a:srgbClr val="E4831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7" y="1211347"/>
                <a:ext cx="5875134" cy="461665"/>
              </a:xfrm>
              <a:prstGeom prst="rect">
                <a:avLst/>
              </a:prstGeom>
              <a:blipFill>
                <a:blip r:embed="rId2"/>
                <a:stretch>
                  <a:fillRect l="-155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8BDB980-E9F2-47A5-ADEB-A0DB433E64D4}"/>
                  </a:ext>
                </a:extLst>
              </p:cNvPr>
              <p:cNvSpPr txBox="1"/>
              <p:nvPr/>
            </p:nvSpPr>
            <p:spPr>
              <a:xfrm>
                <a:off x="1092978" y="1821958"/>
                <a:ext cx="7316385" cy="4216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0" dirty="0">
                    <a:latin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𝑠𝑡𝑜𝑐𝑘</m:t>
                        </m:r>
                      </m:sub>
                    </m:sSub>
                    <m:r>
                      <a:rPr lang="zh-TW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600" b="0" dirty="0">
                    <a:latin typeface="Times New Roman" panose="02020603050405020304" pitchFamily="18" charset="0"/>
                  </a:rPr>
                  <a:t>代表股票的報酬</a:t>
                </a:r>
                <a:endParaRPr lang="en-US" altLang="zh-TW" sz="1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𝑠𝑡𝑜𝑐𝑘</m:t>
                              </m:r>
                            </m:sub>
                          </m:sSub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𝑠𝑡𝑜𝑐𝑘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𝑠𝑡𝑜𝑐𝑘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𝑠𝑡𝑜𝑐𝑘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r>
                  <a:rPr lang="zh-TW" altLang="en-US" sz="1600" dirty="0"/>
                  <a:t>注意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𝑠𝑡𝑜𝑐𝑘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TW" sz="1600" i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TW" sz="1600" dirty="0"/>
                      <m:t>ernoulli</m:t>
                    </m:r>
                    <m:d>
                      <m:d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𝑠𝑡𝑜𝑐𝑘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TW" sz="1600" dirty="0"/>
              </a:p>
              <a:p>
                <a:r>
                  <a:rPr lang="zh-TW" altLang="en-US" sz="1600" dirty="0"/>
                  <a:t>帶入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𝑠𝑡𝑜𝑐𝑘</m:t>
                              </m:r>
                            </m:sub>
                          </m:sSub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8BDB980-E9F2-47A5-ADEB-A0DB433E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78" y="1821958"/>
                <a:ext cx="7316385" cy="4216924"/>
              </a:xfrm>
              <a:prstGeom prst="rect">
                <a:avLst/>
              </a:prstGeom>
              <a:blipFill>
                <a:blip r:embed="rId3"/>
                <a:stretch>
                  <a:fillRect l="-417" t="-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7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推導 </a:t>
            </a: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/>
              <p:nvPr/>
            </p:nvSpPr>
            <p:spPr>
              <a:xfrm>
                <a:off x="793517" y="1211347"/>
                <a:ext cx="1426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48312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solidFill>
                            <a:srgbClr val="E48312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E48312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solidFill>
                            <a:srgbClr val="E48312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solidFill>
                    <a:srgbClr val="E4831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F9FB5A-E480-497A-B75E-31E1E3901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7" y="1211347"/>
                <a:ext cx="14269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6719A1-8E81-4229-8C8F-055F6D0E9B6D}"/>
                  </a:ext>
                </a:extLst>
              </p:cNvPr>
              <p:cNvSpPr/>
              <p:nvPr/>
            </p:nvSpPr>
            <p:spPr>
              <a:xfrm>
                <a:off x="988594" y="1895788"/>
                <a:ext cx="8155406" cy="427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−1−2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600" dirty="0"/>
                  <a:t>將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1600" dirty="0"/>
                  <a:t>代入</a:t>
                </a:r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−1−2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600" dirty="0"/>
                  <a:t>同乘</a:t>
                </a:r>
                <a:r>
                  <a:rPr lang="en-US" altLang="zh-TW" sz="1600" dirty="0"/>
                  <a:t>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</m:t>
                      </m:r>
                    </m:oMath>
                  </m:oMathPara>
                </a14:m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600" dirty="0"/>
                  <a:t>移項</a:t>
                </a:r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600" dirty="0"/>
                  <a:t>公式解得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+4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1600" dirty="0">
                    <a:latin typeface="+mn-ea"/>
                  </a:rPr>
                  <a:t>(</a:t>
                </a:r>
                <a:r>
                  <a:rPr lang="zh-TW" altLang="en-US" sz="1600" dirty="0">
                    <a:latin typeface="+mn-ea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TW" altLang="en-US" sz="1600" dirty="0">
                    <a:latin typeface="+mn-ea"/>
                  </a:rPr>
                  <a:t>，負不合</a:t>
                </a:r>
                <a:r>
                  <a:rPr lang="en-US" altLang="zh-TW" sz="1600" dirty="0">
                    <a:latin typeface="+mn-ea"/>
                  </a:rPr>
                  <a:t>)</a:t>
                </a:r>
                <a:endParaRPr lang="en-US" altLang="zh-TW" sz="1600" b="0" i="1" dirty="0">
                  <a:latin typeface="+mn-ea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6719A1-8E81-4229-8C8F-055F6D0E9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94" y="1895788"/>
                <a:ext cx="8155406" cy="4270143"/>
              </a:xfrm>
              <a:prstGeom prst="rect">
                <a:avLst/>
              </a:prstGeom>
              <a:blipFill>
                <a:blip r:embed="rId3"/>
                <a:stretch>
                  <a:fillRect l="-374" b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C4D81-023B-47D0-8740-E69E6DA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CRR</a:t>
            </a:r>
            <a:r>
              <a:rPr lang="zh-TW" altLang="en-US" dirty="0"/>
              <a:t> 模型 </a:t>
            </a:r>
            <a:r>
              <a:rPr lang="en-US" altLang="zh-TW" dirty="0"/>
              <a:t>–</a:t>
            </a:r>
            <a:r>
              <a:rPr lang="zh-TW" altLang="en-US" dirty="0"/>
              <a:t> 推導 </a:t>
            </a: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64C7E-F3CC-4631-932B-33C4B9F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320CE-5EB6-4252-A774-E3F33F678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課堂筆記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6719A1-8E81-4229-8C8F-055F6D0E9B6D}"/>
                  </a:ext>
                </a:extLst>
              </p:cNvPr>
              <p:cNvSpPr/>
              <p:nvPr/>
            </p:nvSpPr>
            <p:spPr>
              <a:xfrm>
                <a:off x="988594" y="1413188"/>
                <a:ext cx="8155406" cy="4598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dirty="0"/>
                  <a:t>公式解得</a:t>
                </a:r>
                <a:endParaRPr lang="en-US" altLang="zh-TW" sz="1600" dirty="0"/>
              </a:p>
              <a:p>
                <a:pPr>
                  <a:lnSpc>
                    <a:spcPts val="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+4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4+4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4+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−8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ra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altLang="zh-TW" sz="1600" dirty="0"/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ra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sz="1600" dirty="0"/>
                        <m:t>o</m:t>
                      </m:r>
                      <m:r>
                        <m:rPr>
                          <m:nor/>
                        </m:rPr>
                        <a:rPr lang="en-US" altLang="zh-TW" sz="1600" dirty="0"/>
                        <m:t>(</m:t>
                      </m:r>
                      <m:rad>
                        <m:radPr>
                          <m:deg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m:rPr>
                          <m:nor/>
                        </m:rPr>
                        <a:rPr lang="en-US" altLang="zh-TW" sz="1600" dirty="0" smtClean="0"/>
                        <m:t>)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6719A1-8E81-4229-8C8F-055F6D0E9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94" y="1413188"/>
                <a:ext cx="8155406" cy="4598695"/>
              </a:xfrm>
              <a:prstGeom prst="rect">
                <a:avLst/>
              </a:prstGeom>
              <a:blipFill>
                <a:blip r:embed="rId2"/>
                <a:stretch>
                  <a:fillRect l="-374" t="-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3336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1261</TotalTime>
  <Words>677</Words>
  <Application>Microsoft Office PowerPoint</Application>
  <PresentationFormat>如螢幕大小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標楷體</vt:lpstr>
      <vt:lpstr>Algerian</vt:lpstr>
      <vt:lpstr>Arial</vt:lpstr>
      <vt:lpstr>Calibri</vt:lpstr>
      <vt:lpstr>Cambria Math</vt:lpstr>
      <vt:lpstr>Times New Roman</vt:lpstr>
      <vt:lpstr>Wingdings</vt:lpstr>
      <vt:lpstr>回顧</vt:lpstr>
      <vt:lpstr>01</vt:lpstr>
      <vt:lpstr>使用條件(存在性) - Fundamental Theorem of Asset Pricing</vt:lpstr>
      <vt:lpstr>風險中立評價方式</vt:lpstr>
      <vt:lpstr>CRR 模型 – 設定</vt:lpstr>
      <vt:lpstr>CRR 模型 – 條件限制式</vt:lpstr>
      <vt:lpstr>CRR 模型 – 推導 step 1</vt:lpstr>
      <vt:lpstr>CRR 模型 – 推導 step 2</vt:lpstr>
      <vt:lpstr>CRR 模型 – 推導 step 3</vt:lpstr>
      <vt:lpstr>CRR 模型 – 推導 step 3</vt:lpstr>
      <vt:lpstr>CRR 模型 – 推導結論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K-Lun Huang</cp:lastModifiedBy>
  <cp:revision>75</cp:revision>
  <dcterms:created xsi:type="dcterms:W3CDTF">2021-03-10T14:29:13Z</dcterms:created>
  <dcterms:modified xsi:type="dcterms:W3CDTF">2021-05-21T16:46:43Z</dcterms:modified>
</cp:coreProperties>
</file>