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347" r:id="rId4"/>
    <p:sldId id="348" r:id="rId5"/>
    <p:sldId id="349" r:id="rId6"/>
    <p:sldId id="351" r:id="rId7"/>
    <p:sldId id="262" r:id="rId8"/>
    <p:sldId id="312" r:id="rId9"/>
    <p:sldId id="336" r:id="rId10"/>
    <p:sldId id="337" r:id="rId11"/>
    <p:sldId id="341" r:id="rId12"/>
    <p:sldId id="338" r:id="rId13"/>
    <p:sldId id="339" r:id="rId14"/>
    <p:sldId id="340" r:id="rId15"/>
    <p:sldId id="343" r:id="rId16"/>
    <p:sldId id="350" r:id="rId17"/>
    <p:sldId id="33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3883" autoAdjust="0"/>
  </p:normalViewPr>
  <p:slideViewPr>
    <p:cSldViewPr snapToGrid="0">
      <p:cViewPr>
        <p:scale>
          <a:sx n="66" d="100"/>
          <a:sy n="66" d="100"/>
        </p:scale>
        <p:origin x="1431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6CE4E11-C0EC-4D84-A7E4-9B740ABF9A01}"/>
    <pc:docChg chg="undo redo custSel addSld modSld">
      <pc:chgData name="" userId="a452bbdf8716ee82" providerId="LiveId" clId="{36CE4E11-C0EC-4D84-A7E4-9B740ABF9A01}" dt="2021-06-29T20:17:37.513" v="94" actId="403"/>
      <pc:docMkLst>
        <pc:docMk/>
      </pc:docMkLst>
      <pc:sldChg chg="modSp">
        <pc:chgData name="" userId="a452bbdf8716ee82" providerId="LiveId" clId="{36CE4E11-C0EC-4D84-A7E4-9B740ABF9A01}" dt="2021-06-29T20:15:21.679" v="48" actId="404"/>
        <pc:sldMkLst>
          <pc:docMk/>
          <pc:sldMk cId="447603823" sldId="256"/>
        </pc:sldMkLst>
        <pc:spChg chg="mod">
          <ac:chgData name="" userId="a452bbdf8716ee82" providerId="LiveId" clId="{36CE4E11-C0EC-4D84-A7E4-9B740ABF9A01}" dt="2021-06-29T20:14:44.344" v="31" actId="27636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6CE4E11-C0EC-4D84-A7E4-9B740ABF9A01}" dt="2021-06-29T20:15:21.679" v="48" actId="404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6CE4E11-C0EC-4D84-A7E4-9B740ABF9A01}" dt="2021-06-29T20:16:14.168" v="78" actId="20577"/>
        <pc:sldMkLst>
          <pc:docMk/>
          <pc:sldMk cId="2152350490" sldId="263"/>
        </pc:sldMkLst>
        <pc:spChg chg="mod">
          <ac:chgData name="" userId="a452bbdf8716ee82" providerId="LiveId" clId="{36CE4E11-C0EC-4D84-A7E4-9B740ABF9A01}" dt="2021-06-29T20:16:14.168" v="78" actId="20577"/>
          <ac:spMkLst>
            <pc:docMk/>
            <pc:sldMk cId="2152350490" sldId="263"/>
            <ac:spMk id="3" creationId="{C658BB79-7C84-4F58-B238-5082464F9CA4}"/>
          </ac:spMkLst>
        </pc:spChg>
      </pc:sldChg>
      <pc:sldChg chg="modSp add">
        <pc:chgData name="" userId="a452bbdf8716ee82" providerId="LiveId" clId="{36CE4E11-C0EC-4D84-A7E4-9B740ABF9A01}" dt="2021-06-29T20:17:37.513" v="94" actId="403"/>
        <pc:sldMkLst>
          <pc:docMk/>
          <pc:sldMk cId="1410463299" sldId="335"/>
        </pc:sldMkLst>
        <pc:spChg chg="mod">
          <ac:chgData name="" userId="a452bbdf8716ee82" providerId="LiveId" clId="{36CE4E11-C0EC-4D84-A7E4-9B740ABF9A01}" dt="2021-06-29T20:17:37.513" v="94" actId="403"/>
          <ac:spMkLst>
            <pc:docMk/>
            <pc:sldMk cId="1410463299" sldId="335"/>
            <ac:spMk id="5" creationId="{AB7C1E42-820C-4E8A-96E4-0A4D7517CF4B}"/>
          </ac:spMkLst>
        </pc:spChg>
      </pc:sldChg>
      <pc:sldChg chg="modSp">
        <pc:chgData name="" userId="a452bbdf8716ee82" providerId="LiveId" clId="{36CE4E11-C0EC-4D84-A7E4-9B740ABF9A01}" dt="2021-06-29T20:15:50.681" v="62" actId="20577"/>
        <pc:sldMkLst>
          <pc:docMk/>
          <pc:sldMk cId="2575449905" sldId="347"/>
        </pc:sldMkLst>
        <pc:spChg chg="mod">
          <ac:chgData name="" userId="a452bbdf8716ee82" providerId="LiveId" clId="{36CE4E11-C0EC-4D84-A7E4-9B740ABF9A01}" dt="2021-06-29T20:15:37.313" v="51" actId="20577"/>
          <ac:spMkLst>
            <pc:docMk/>
            <pc:sldMk cId="2575449905" sldId="347"/>
            <ac:spMk id="6" creationId="{D286C009-5694-4652-9500-3C083621C33E}"/>
          </ac:spMkLst>
        </pc:spChg>
        <pc:spChg chg="mod">
          <ac:chgData name="" userId="a452bbdf8716ee82" providerId="LiveId" clId="{36CE4E11-C0EC-4D84-A7E4-9B740ABF9A01}" dt="2021-06-29T20:15:50.681" v="62" actId="20577"/>
          <ac:spMkLst>
            <pc:docMk/>
            <pc:sldMk cId="2575449905" sldId="347"/>
            <ac:spMk id="7" creationId="{A7726A70-7346-4607-8F9A-F2FCC1F253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9A050C8-7860-4DEC-A87E-21570FDCA6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4637" y="6478345"/>
            <a:ext cx="4656955" cy="346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TW" dirty="0"/>
              <a:t>Source: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01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5753/heston-monter-carlo-multiThread/tree/ma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1898650"/>
            <a:ext cx="7787719" cy="1024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zh-TW" altLang="en-US" sz="4400" dirty="0">
                <a:solidFill>
                  <a:schemeClr val="tx1"/>
                </a:solidFill>
                <a:ea typeface="DFKai-SB"/>
              </a:rPr>
              <a:t>期末專案 </a:t>
            </a: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</a:t>
            </a:r>
            <a:r>
              <a:rPr lang="zh-TW" altLang="en-US" sz="4400" dirty="0">
                <a:solidFill>
                  <a:schemeClr val="tx1"/>
                </a:solidFill>
                <a:ea typeface="DFKai-SB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model</a:t>
            </a:r>
            <a:r>
              <a:rPr lang="zh-TW" altLang="en-US" sz="4400" dirty="0">
                <a:solidFill>
                  <a:schemeClr val="tx1"/>
                </a:solidFill>
                <a:ea typeface="DFKai-SB"/>
              </a:rPr>
              <a:t>的亞式、美式</a:t>
            </a:r>
            <a:endParaRPr lang="en-US" altLang="zh-TW" sz="4400" dirty="0">
              <a:solidFill>
                <a:schemeClr val="tx1"/>
              </a:solidFill>
              <a:ea typeface="DFKai-SB"/>
            </a:endParaRPr>
          </a:p>
          <a:p>
            <a:pPr algn="ctr">
              <a:buClr>
                <a:schemeClr val="dk1"/>
              </a:buClr>
              <a:buSzPts val="6000"/>
            </a:pPr>
            <a:r>
              <a:rPr lang="zh-TW" altLang="en-US" sz="4400" dirty="0">
                <a:solidFill>
                  <a:schemeClr val="tx1"/>
                </a:solidFill>
                <a:ea typeface="DFKai-SB"/>
              </a:rPr>
              <a:t>蒙地卡羅模擬</a:t>
            </a:r>
            <a:endParaRPr lang="zh-TW" altLang="en-US" sz="4400" dirty="0">
              <a:solidFill>
                <a:schemeClr val="tx1"/>
              </a:solidFill>
              <a:latin typeface="DFKai-SB"/>
              <a:ea typeface="DFKai-SB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2"/>
            <a:ext cx="7543800" cy="129986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期末作業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黃冠綸、邱祥鴻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None/>
            </a:pPr>
            <a:r>
              <a:rPr lang="en-US" altLang="zh-TW" sz="1600" dirty="0">
                <a:hlinkClick r:id="rId2"/>
              </a:rPr>
              <a:t>jian5753/</a:t>
            </a:r>
            <a:r>
              <a:rPr lang="en-US" altLang="zh-TW" sz="1600" dirty="0" err="1">
                <a:hlinkClick r:id="rId2"/>
              </a:rPr>
              <a:t>heston-monter-carlo-multiThread</a:t>
            </a:r>
            <a:r>
              <a:rPr lang="en-US" altLang="zh-TW" sz="1600" dirty="0">
                <a:hlinkClick r:id="rId2"/>
              </a:rPr>
              <a:t> (github.com)</a:t>
            </a:r>
            <a:endParaRPr lang="en-US" altLang="zh-TW" sz="16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C61D3E4-91E4-4F31-B486-778BFA7D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1" t="112"/>
          <a:stretch/>
        </p:blipFill>
        <p:spPr>
          <a:xfrm>
            <a:off x="1534679" y="1541928"/>
            <a:ext cx="6039434" cy="4034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10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B2B35C-3317-40C9-A1C9-E1FA1994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" t="921"/>
          <a:stretch/>
        </p:blipFill>
        <p:spPr>
          <a:xfrm>
            <a:off x="1546721" y="1541929"/>
            <a:ext cx="6031464" cy="40251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Asian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11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asian option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03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13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800100" y="1358550"/>
            <a:ext cx="157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utils.cs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800113" y="1739551"/>
            <a:ext cx="3832788" cy="44580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24137" y="1833291"/>
            <a:ext cx="3584739" cy="427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:Utils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定義陣列相關運算。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Power,</a:t>
            </a:r>
            <a:r>
              <a:rPr lang="zh-TW" altLang="en-US" sz="1600" dirty="0"/>
              <a:t> </a:t>
            </a:r>
            <a:r>
              <a:rPr lang="en-US" altLang="zh-TW" sz="1600" dirty="0"/>
              <a:t>Add, Sub, Mul, Sum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>
              <a:spcAft>
                <a:spcPts val="600"/>
              </a:spcAft>
            </a:pPr>
            <a:r>
              <a:rPr lang="zh-TW" altLang="en-US" sz="1600" dirty="0"/>
              <a:t>基礎四則運算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Mean : </a:t>
            </a:r>
            <a:r>
              <a:rPr lang="zh-TW" altLang="en-US" sz="1600" dirty="0"/>
              <a:t>算術平均</a:t>
            </a:r>
            <a:r>
              <a:rPr lang="en-US" altLang="zh-TW" sz="1600" dirty="0"/>
              <a:t> 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GeoMean : </a:t>
            </a:r>
            <a:r>
              <a:rPr lang="zh-TW" altLang="en-US" sz="1600" dirty="0"/>
              <a:t>幾何平均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Var, Cov, Max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統計計算方法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GreaterEqual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Greater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>
              <a:spcAft>
                <a:spcPts val="600"/>
              </a:spcAft>
            </a:pPr>
            <a:r>
              <a:rPr lang="en-US" altLang="zh-TW" sz="1600" dirty="0"/>
              <a:t>Not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And</a:t>
            </a:r>
          </a:p>
          <a:p>
            <a:pPr>
              <a:spcAft>
                <a:spcPts val="600"/>
              </a:spcAft>
            </a:pPr>
            <a:r>
              <a:rPr lang="en-US" altLang="zh-TW" sz="1600" dirty="0"/>
              <a:t>Rep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br>
              <a:rPr lang="en-US" altLang="zh-TW" sz="1600" dirty="0"/>
            </a:br>
            <a:endParaRPr lang="en-US" altLang="zh-TW" sz="1600" dirty="0"/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772627D7-C269-4CA5-9CC2-69CEC53CDCD7}"/>
              </a:ext>
            </a:extLst>
          </p:cNvPr>
          <p:cNvSpPr/>
          <p:nvPr/>
        </p:nvSpPr>
        <p:spPr>
          <a:xfrm>
            <a:off x="2216150" y="4542351"/>
            <a:ext cx="221601" cy="1185349"/>
          </a:xfrm>
          <a:prstGeom prst="rightBrace">
            <a:avLst>
              <a:gd name="adj1" fmla="val 476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0DEFF21-D7EC-4D46-A03F-7B48BB7FD376}"/>
              </a:ext>
            </a:extLst>
          </p:cNvPr>
          <p:cNvSpPr txBox="1"/>
          <p:nvPr/>
        </p:nvSpPr>
        <p:spPr>
          <a:xfrm>
            <a:off x="2437751" y="4965748"/>
            <a:ext cx="210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DFKai-SB (本文)"/>
              </a:rPr>
              <a:t>陣列元素及邏輯處理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5A5B525-5021-4E81-B478-E9141B53105F}"/>
              </a:ext>
            </a:extLst>
          </p:cNvPr>
          <p:cNvGrpSpPr/>
          <p:nvPr/>
        </p:nvGrpSpPr>
        <p:grpSpPr>
          <a:xfrm>
            <a:off x="4632901" y="1358550"/>
            <a:ext cx="3832801" cy="4839050"/>
            <a:chOff x="596900" y="1369672"/>
            <a:chExt cx="4335302" cy="483905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F56762-8B9D-44CB-89F6-68527D9338FE}"/>
                </a:ext>
              </a:extLst>
            </p:cNvPr>
            <p:cNvSpPr/>
            <p:nvPr/>
          </p:nvSpPr>
          <p:spPr>
            <a:xfrm>
              <a:off x="596900" y="1369672"/>
              <a:ext cx="242576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utilException.cs</a:t>
              </a:r>
              <a:endParaRPr lang="zh-TW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CD4DB-E732-4F6E-9714-C04983FB8EF9}"/>
                </a:ext>
              </a:extLst>
            </p:cNvPr>
            <p:cNvSpPr/>
            <p:nvPr/>
          </p:nvSpPr>
          <p:spPr>
            <a:xfrm>
              <a:off x="596914" y="1750672"/>
              <a:ext cx="4335288" cy="44580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EEF5E49-9310-4EFA-8AA9-DB4041480BF7}"/>
                </a:ext>
              </a:extLst>
            </p:cNvPr>
            <p:cNvSpPr txBox="1"/>
            <p:nvPr/>
          </p:nvSpPr>
          <p:spPr>
            <a:xfrm>
              <a:off x="737184" y="1844413"/>
              <a:ext cx="4051970" cy="699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:Exception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適時提供報錯資訊</a:t>
              </a:r>
              <a:br>
                <a:rPr lang="en-US" altLang="zh-TW" sz="1600" dirty="0"/>
              </a:b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14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800101" y="1359052"/>
            <a:ext cx="157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800100" y="1740052"/>
            <a:ext cx="7829470" cy="39749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00308" y="1870895"/>
            <a:ext cx="3546430" cy="37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BSMoption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儲存選擇權參數並定價。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Payoff:</a:t>
            </a:r>
          </a:p>
          <a:p>
            <a:pPr lvl="1"/>
            <a:r>
              <a:rPr lang="zh-TW" altLang="en-US" sz="1600" dirty="0"/>
              <a:t>虛擬函數。其他繼承於此類別的函數需要實作不同的報酬函數，以實現各式選擇權之定價。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只適用於路徑獨立的選擇權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priceSampleMean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依照模擬結果算出歐式選擇權價格。</a:t>
            </a:r>
            <a:endParaRPr lang="en-US" altLang="zh-TW" sz="1600" dirty="0"/>
          </a:p>
          <a:p>
            <a:r>
              <a:rPr lang="en-US" altLang="zh-TW" sz="1600" dirty="0" err="1"/>
              <a:t>AmrcPrice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依照模擬結果使用</a:t>
            </a:r>
            <a:r>
              <a:rPr lang="en-US" altLang="zh-TW" sz="1600" dirty="0"/>
              <a:t>LSMC</a:t>
            </a:r>
            <a:r>
              <a:rPr lang="zh-TW" altLang="en-US" sz="1600" dirty="0"/>
              <a:t>演算法進行美式定價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790846-F957-45DF-AA06-28060A208654}"/>
              </a:ext>
            </a:extLst>
          </p:cNvPr>
          <p:cNvSpPr txBox="1"/>
          <p:nvPr/>
        </p:nvSpPr>
        <p:spPr>
          <a:xfrm>
            <a:off x="4793129" y="4074890"/>
            <a:ext cx="3546430" cy="65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VanillaCall</a:t>
            </a:r>
            <a:r>
              <a:rPr lang="en-US" altLang="zh-TW" sz="1600" dirty="0"/>
              <a:t> (</a:t>
            </a:r>
            <a:r>
              <a:rPr lang="zh-TW" altLang="en-US" sz="1600" dirty="0"/>
              <a:t>繼承自 </a:t>
            </a:r>
            <a:r>
              <a:rPr lang="en-US" altLang="zh-TW" sz="1600" dirty="0" err="1"/>
              <a:t>HestonOption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實作 </a:t>
            </a:r>
            <a:r>
              <a:rPr lang="en-US" altLang="zh-TW" sz="1600" dirty="0"/>
              <a:t>call </a:t>
            </a:r>
            <a:r>
              <a:rPr lang="zh-TW" altLang="en-US" sz="1600" dirty="0"/>
              <a:t>的報酬函數</a:t>
            </a:r>
            <a:endParaRPr lang="en-US" altLang="zh-TW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98F10C-1348-4FD0-9E95-4CCCBA4DEA34}"/>
              </a:ext>
            </a:extLst>
          </p:cNvPr>
          <p:cNvSpPr txBox="1"/>
          <p:nvPr/>
        </p:nvSpPr>
        <p:spPr>
          <a:xfrm>
            <a:off x="4793129" y="4888071"/>
            <a:ext cx="3546430" cy="65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VanillaPut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實作 </a:t>
            </a:r>
            <a:r>
              <a:rPr lang="en-US" altLang="zh-TW" sz="1600" dirty="0"/>
              <a:t>put </a:t>
            </a:r>
            <a:r>
              <a:rPr lang="zh-TW" altLang="en-US" sz="1600" dirty="0"/>
              <a:t>的報酬函數</a:t>
            </a:r>
            <a:endParaRPr lang="en-US" altLang="zh-TW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A4A5E3-69F1-4252-9275-2EA13F70CA11}"/>
              </a:ext>
            </a:extLst>
          </p:cNvPr>
          <p:cNvSpPr txBox="1"/>
          <p:nvPr/>
        </p:nvSpPr>
        <p:spPr>
          <a:xfrm>
            <a:off x="4793129" y="2024121"/>
            <a:ext cx="3546430" cy="1191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HestonOption(</a:t>
            </a:r>
            <a:r>
              <a:rPr lang="zh-TW" altLang="en-US" sz="1600" dirty="0"/>
              <a:t>繼承自</a:t>
            </a:r>
            <a:r>
              <a:rPr lang="en-US" altLang="zh-TW" sz="1600" dirty="0" err="1"/>
              <a:t>BSMoption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zh-TW" altLang="en-US" sz="1600" dirty="0"/>
              <a:t>比 </a:t>
            </a:r>
            <a:r>
              <a:rPr lang="en-US" altLang="zh-TW" sz="1600" dirty="0" err="1"/>
              <a:t>BSMoption</a:t>
            </a:r>
            <a:r>
              <a:rPr lang="zh-TW" altLang="en-US" sz="1600" dirty="0"/>
              <a:t> 多儲存了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需要的參數</a:t>
            </a:r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A5475EA-91AF-4D9A-A89A-D045DF6E00F8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446739" y="2619760"/>
            <a:ext cx="346391" cy="110776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4B3E1D8-76C7-4679-8E8A-B19EC03D40D3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8339559" y="2619761"/>
            <a:ext cx="12700" cy="178163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F2C50079-61E4-47D2-B3C6-4B814B5A962C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8339559" y="2619761"/>
            <a:ext cx="12700" cy="259481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0473AC0-A743-4B3B-A5DF-071AF0347294}"/>
              </a:ext>
            </a:extLst>
          </p:cNvPr>
          <p:cNvSpPr/>
          <p:nvPr/>
        </p:nvSpPr>
        <p:spPr>
          <a:xfrm>
            <a:off x="4632912" y="1739549"/>
            <a:ext cx="3832788" cy="445804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189990-7680-487C-9EE1-709E2FA77125}"/>
              </a:ext>
            </a:extLst>
          </p:cNvPr>
          <p:cNvSpPr/>
          <p:nvPr/>
        </p:nvSpPr>
        <p:spPr>
          <a:xfrm>
            <a:off x="800113" y="1739551"/>
            <a:ext cx="3832788" cy="44580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15</a:t>
            </a:fld>
            <a:endParaRPr lang="zh-TW" altLang="en-US">
              <a:latin typeface="+mj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3029E7-AD06-496C-AE64-C44601D8ACD8}"/>
              </a:ext>
            </a:extLst>
          </p:cNvPr>
          <p:cNvSpPr txBox="1"/>
          <p:nvPr/>
        </p:nvSpPr>
        <p:spPr>
          <a:xfrm>
            <a:off x="4725268" y="1871353"/>
            <a:ext cx="3648075" cy="2592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</a:p>
          <a:p>
            <a:r>
              <a:rPr lang="en-US" altLang="zh-TW" sz="1400" dirty="0" err="1"/>
              <a:t>AsianOptionFixCall</a:t>
            </a:r>
            <a:r>
              <a:rPr lang="zh-TW" altLang="en-US" sz="1400" dirty="0"/>
              <a:t>、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AsianOptionFixPut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AsianOptionFloatCall</a:t>
            </a:r>
            <a:r>
              <a:rPr lang="zh-TW" altLang="en-US" sz="1400" dirty="0"/>
              <a:t>、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AsianOptionFloatPut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AsianOptionFixCall_Geo</a:t>
            </a:r>
            <a:r>
              <a:rPr lang="zh-TW" altLang="en-US" sz="1400" dirty="0"/>
              <a:t>、</a:t>
            </a:r>
            <a:r>
              <a:rPr lang="en-US" altLang="zh-TW" sz="1400" dirty="0"/>
              <a:t> </a:t>
            </a:r>
          </a:p>
          <a:p>
            <a:r>
              <a:rPr lang="en-US" altLang="zh-TW" sz="1400" dirty="0" err="1"/>
              <a:t>AsianOptionFixPut_Geo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AsianOptionFloatCall_Geo</a:t>
            </a:r>
            <a:r>
              <a:rPr lang="zh-TW" altLang="en-US" sz="1400" dirty="0"/>
              <a:t>、</a:t>
            </a:r>
            <a:endParaRPr lang="en-US" altLang="zh-TW" sz="1400" dirty="0"/>
          </a:p>
          <a:p>
            <a:r>
              <a:rPr lang="en-US" altLang="zh-TW" sz="1400" dirty="0" err="1"/>
              <a:t>AsianOptionFloatPut_Geo</a:t>
            </a:r>
            <a:endParaRPr lang="en-US" altLang="zh-TW" sz="1400" dirty="0"/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皆繼承自</a:t>
            </a:r>
            <a:r>
              <a:rPr lang="en-US" altLang="zh-TW" sz="1400" dirty="0" err="1"/>
              <a:t>PathDepOption_heston</a:t>
            </a:r>
            <a:r>
              <a:rPr lang="en-US" altLang="zh-TW" sz="1400" dirty="0"/>
              <a:t> )</a:t>
            </a:r>
          </a:p>
          <a:p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實作各自的報酬函數。</a:t>
            </a:r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7E3B37-1524-4B35-AA17-C20F09BE0380}"/>
              </a:ext>
            </a:extLst>
          </p:cNvPr>
          <p:cNvSpPr/>
          <p:nvPr/>
        </p:nvSpPr>
        <p:spPr>
          <a:xfrm>
            <a:off x="4632901" y="1358550"/>
            <a:ext cx="21445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AsianOption.cs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127ADD-98FC-4EEF-903D-1A647571B1C7}"/>
              </a:ext>
            </a:extLst>
          </p:cNvPr>
          <p:cNvSpPr txBox="1"/>
          <p:nvPr/>
        </p:nvSpPr>
        <p:spPr>
          <a:xfrm>
            <a:off x="954251" y="1871353"/>
            <a:ext cx="3524511" cy="164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400" dirty="0" err="1"/>
              <a:t>PathDepOption_heston</a:t>
            </a:r>
            <a:r>
              <a:rPr lang="en-US" altLang="zh-TW" sz="1400" dirty="0"/>
              <a:t> </a:t>
            </a:r>
          </a:p>
          <a:p>
            <a:pPr lvl="1"/>
            <a:r>
              <a:rPr lang="en-US" altLang="zh-TW" sz="1400" dirty="0"/>
              <a:t>(</a:t>
            </a:r>
            <a:r>
              <a:rPr lang="zh-TW" altLang="en-US" sz="1400" dirty="0"/>
              <a:t>繼承自 </a:t>
            </a:r>
            <a:r>
              <a:rPr lang="en-US" altLang="zh-TW" sz="1400" dirty="0" err="1"/>
              <a:t>HestonOption</a:t>
            </a:r>
            <a:r>
              <a:rPr lang="en-US" altLang="zh-TW" sz="14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zh-TW" altLang="en-US" sz="1600" dirty="0"/>
              <a:t>新增適合路徑相依選擇權的虛擬函數。待後續繼承的物件實作報酬函數。</a:t>
            </a:r>
            <a:endParaRPr lang="en-US" altLang="zh-TW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2B2225-86F4-463F-AFD1-C531F773F1DD}"/>
              </a:ext>
            </a:extLst>
          </p:cNvPr>
          <p:cNvSpPr/>
          <p:nvPr/>
        </p:nvSpPr>
        <p:spPr>
          <a:xfrm>
            <a:off x="800100" y="1358550"/>
            <a:ext cx="2243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PathDepOption.cs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917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0473AC0-A743-4B3B-A5DF-071AF0347294}"/>
              </a:ext>
            </a:extLst>
          </p:cNvPr>
          <p:cNvSpPr/>
          <p:nvPr/>
        </p:nvSpPr>
        <p:spPr>
          <a:xfrm>
            <a:off x="4632912" y="1739549"/>
            <a:ext cx="3832788" cy="445804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189990-7680-487C-9EE1-709E2FA77125}"/>
              </a:ext>
            </a:extLst>
          </p:cNvPr>
          <p:cNvSpPr/>
          <p:nvPr/>
        </p:nvSpPr>
        <p:spPr>
          <a:xfrm>
            <a:off x="800113" y="1739551"/>
            <a:ext cx="3832788" cy="44580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16</a:t>
            </a:fld>
            <a:endParaRPr lang="zh-TW" altLang="en-US">
              <a:latin typeface="+mj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3029E7-AD06-496C-AE64-C44601D8ACD8}"/>
              </a:ext>
            </a:extLst>
          </p:cNvPr>
          <p:cNvSpPr txBox="1"/>
          <p:nvPr/>
        </p:nvSpPr>
        <p:spPr>
          <a:xfrm>
            <a:off x="4725268" y="1871353"/>
            <a:ext cx="3648075" cy="4205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QudraticRegression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建立二次多項式回歸及預測</a:t>
            </a:r>
            <a:endParaRPr lang="en-US" altLang="zh-TW" sz="1600" dirty="0"/>
          </a:p>
          <a:p>
            <a:r>
              <a:rPr lang="en-US" altLang="zh-TW" sz="1600" dirty="0"/>
              <a:t>	(</a:t>
            </a:r>
            <a:r>
              <a:rPr lang="zh-TW" altLang="en-US" sz="1600" dirty="0"/>
              <a:t>用於美式選擇權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fit:</a:t>
            </a:r>
          </a:p>
          <a:p>
            <a:pPr lvl="1"/>
            <a:r>
              <a:rPr lang="zh-TW" altLang="en-US" sz="1600" dirty="0"/>
              <a:t>依據傳入的資料</a:t>
            </a:r>
            <a:r>
              <a:rPr lang="en-US" altLang="zh-TW" sz="1600" dirty="0"/>
              <a:t>(y, x)</a:t>
            </a:r>
            <a:r>
              <a:rPr lang="zh-TW" altLang="en-US" sz="1600" dirty="0"/>
              <a:t>找到二次多項式回歸的</a:t>
            </a:r>
            <a:r>
              <a:rPr lang="en-US" altLang="zh-TW" sz="1600" dirty="0"/>
              <a:t>OLS</a:t>
            </a:r>
            <a:r>
              <a:rPr lang="zh-TW" altLang="en-US" sz="1600" dirty="0"/>
              <a:t>估計式。</a:t>
            </a:r>
            <a:endParaRPr lang="en-US" altLang="zh-TW" sz="1600" dirty="0"/>
          </a:p>
          <a:p>
            <a:pPr lvl="1"/>
            <a:r>
              <a:rPr lang="zh-TW" altLang="en-US" sz="1600" dirty="0"/>
              <a:t>可以藉由傳入一個 </a:t>
            </a:r>
            <a:r>
              <a:rPr lang="en-US" altLang="zh-TW" sz="1600" dirty="0"/>
              <a:t>bool </a:t>
            </a:r>
            <a:r>
              <a:rPr lang="zh-TW" altLang="en-US" sz="1600" dirty="0"/>
              <a:t>陣列決定只用特定資料做模型訓練。</a:t>
            </a:r>
            <a:endParaRPr lang="en-US" altLang="zh-TW" sz="1600" dirty="0"/>
          </a:p>
          <a:p>
            <a:r>
              <a:rPr lang="en-US" altLang="zh-TW" sz="1600" dirty="0"/>
              <a:t>predict:</a:t>
            </a:r>
          </a:p>
          <a:p>
            <a:pPr lvl="1"/>
            <a:r>
              <a:rPr lang="zh-TW" altLang="en-US" sz="1600" dirty="0"/>
              <a:t>根據傳入的資料</a:t>
            </a:r>
            <a:r>
              <a:rPr lang="en-US" altLang="zh-TW" sz="1600" dirty="0"/>
              <a:t>(x)</a:t>
            </a:r>
            <a:r>
              <a:rPr lang="zh-TW" altLang="en-US" sz="1600" dirty="0"/>
              <a:t>以及配適好的係數計算出預測值</a:t>
            </a:r>
            <a:r>
              <a:rPr lang="en-US" altLang="zh-TW" sz="1600" dirty="0"/>
              <a:t>(y)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/>
            <a:r>
              <a:rPr lang="en-US" altLang="zh-TW" sz="1600" dirty="0"/>
              <a:t> </a:t>
            </a:r>
          </a:p>
          <a:p>
            <a:endParaRPr lang="en-US" altLang="zh-TW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7E3B37-1524-4B35-AA17-C20F09BE0380}"/>
              </a:ext>
            </a:extLst>
          </p:cNvPr>
          <p:cNvSpPr/>
          <p:nvPr/>
        </p:nvSpPr>
        <p:spPr>
          <a:xfrm>
            <a:off x="4632901" y="1358550"/>
            <a:ext cx="214459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AsianOption.cs</a:t>
            </a:r>
            <a:endParaRPr lang="zh-TW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2B2225-86F4-463F-AFD1-C531F773F1DD}"/>
              </a:ext>
            </a:extLst>
          </p:cNvPr>
          <p:cNvSpPr/>
          <p:nvPr/>
        </p:nvSpPr>
        <p:spPr>
          <a:xfrm>
            <a:off x="800100" y="1358550"/>
            <a:ext cx="23939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HestonSimulator.cs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DACF79-CDA0-4193-B03D-E325CF2FFDE6}"/>
              </a:ext>
            </a:extLst>
          </p:cNvPr>
          <p:cNvSpPr txBox="1"/>
          <p:nvPr/>
        </p:nvSpPr>
        <p:spPr>
          <a:xfrm>
            <a:off x="954251" y="1871352"/>
            <a:ext cx="3524511" cy="420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400" dirty="0" err="1"/>
              <a:t>HestonSimulator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根據傳入的選擇權以及其他參數進行模擬。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drawSt:</a:t>
            </a:r>
          </a:p>
          <a:p>
            <a:pPr lvl="1"/>
            <a:r>
              <a:rPr lang="zh-TW" altLang="en-US" sz="1600" dirty="0"/>
              <a:t>模擬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下， </a:t>
            </a:r>
            <a:r>
              <a:rPr lang="en-US" altLang="zh-TW" sz="1600" dirty="0"/>
              <a:t>n </a:t>
            </a:r>
            <a:r>
              <a:rPr lang="zh-TW" altLang="en-US" sz="1600" dirty="0"/>
              <a:t>條路徑在到期日時間點的股價。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已有平行化處理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drawSPath:</a:t>
            </a:r>
          </a:p>
          <a:p>
            <a:pPr lvl="1"/>
            <a:r>
              <a:rPr lang="zh-TW" altLang="en-US" sz="1600" dirty="0"/>
              <a:t>模擬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下， </a:t>
            </a:r>
            <a:r>
              <a:rPr lang="en-US" altLang="zh-TW" sz="1600" dirty="0"/>
              <a:t>n </a:t>
            </a:r>
            <a:r>
              <a:rPr lang="zh-TW" altLang="en-US" sz="1600" dirty="0"/>
              <a:t>條路徑每個時間點的股價。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已有平行化處理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drawSandVPath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模擬 </a:t>
            </a:r>
            <a:r>
              <a:rPr lang="en-US" altLang="zh-TW" sz="1600" dirty="0"/>
              <a:t>Heston model </a:t>
            </a:r>
            <a:r>
              <a:rPr lang="zh-TW" altLang="en-US" sz="1600" dirty="0"/>
              <a:t>下。單一組股價與波動度路徑 </a:t>
            </a:r>
            <a:endParaRPr lang="en-US" altLang="zh-TW" sz="1600" dirty="0"/>
          </a:p>
          <a:p>
            <a:pPr lvl="1"/>
            <a:r>
              <a:rPr lang="en-US" altLang="zh-TW" sz="1600" dirty="0"/>
              <a:t>(</a:t>
            </a:r>
            <a:r>
              <a:rPr lang="zh-TW" altLang="en-US" sz="1600" dirty="0"/>
              <a:t>用於 </a:t>
            </a:r>
            <a:r>
              <a:rPr lang="en-US" altLang="zh-TW" sz="1600" dirty="0"/>
              <a:t>paths </a:t>
            </a:r>
            <a:r>
              <a:rPr lang="zh-TW" altLang="en-US" sz="1600" dirty="0"/>
              <a:t>頁面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12136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zh-TW" altLang="en-US" sz="4400">
                <a:solidFill>
                  <a:schemeClr val="tx1"/>
                </a:solidFill>
                <a:latin typeface="DFKai-SB"/>
                <a:ea typeface="DFKai-SB"/>
              </a:rPr>
              <a:t>謝謝大家</a:t>
            </a:r>
            <a:endParaRPr lang="zh-TW" altLang="en-US" sz="4400" dirty="0">
              <a:solidFill>
                <a:schemeClr val="tx1"/>
              </a:solidFill>
              <a:latin typeface="DFKai-SB"/>
              <a:ea typeface="DFKai-SB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3"/>
            <a:ext cx="75438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</a:rPr>
              <a:t>黃冠綸、邱祥鴻</a:t>
            </a:r>
            <a:endParaRPr lang="en-US" altLang="zh-TW" sz="5400" spc="-50" dirty="0">
              <a:solidFill>
                <a:schemeClr val="tx1"/>
              </a:solidFill>
              <a:latin typeface="DFKai-SB"/>
              <a:ea typeface="DFKai-SB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版本更新重點整理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版本更新重點整理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期中、期末比較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9DADEA6-FFAA-4B2C-9A03-8229D0307F9E}"/>
              </a:ext>
            </a:extLst>
          </p:cNvPr>
          <p:cNvGrpSpPr/>
          <p:nvPr/>
        </p:nvGrpSpPr>
        <p:grpSpPr>
          <a:xfrm>
            <a:off x="466165" y="2346783"/>
            <a:ext cx="8435788" cy="693833"/>
            <a:chOff x="466165" y="2248178"/>
            <a:chExt cx="8435788" cy="693833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E80758BA-4C66-4FE7-9A92-263BD703F203}"/>
                </a:ext>
              </a:extLst>
            </p:cNvPr>
            <p:cNvGrpSpPr/>
            <p:nvPr/>
          </p:nvGrpSpPr>
          <p:grpSpPr>
            <a:xfrm>
              <a:off x="466165" y="2508496"/>
              <a:ext cx="8435788" cy="189878"/>
              <a:chOff x="534438" y="3368953"/>
              <a:chExt cx="10944224" cy="438144"/>
            </a:xfrm>
            <a:solidFill>
              <a:schemeClr val="accent1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BF27F1F-645C-4315-9DE4-E9153E825202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0" name="组合 13">
                <a:extLst>
                  <a:ext uri="{FF2B5EF4-FFF2-40B4-BE49-F238E27FC236}">
                    <a16:creationId xmlns:a16="http://schemas.microsoft.com/office/drawing/2014/main" id="{9C55DFFB-1800-4612-B28A-CD4D218AEDEC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7FB4A05-9A0D-407B-B512-03AE0615EB42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583C8C7-C30A-4A82-A6EF-752B569BE66A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CDCACEC-42AB-415B-BF8C-0E4E56DE754A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50B224A-0F62-4733-94FC-234578E4B00A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5BDF2F1-EC21-4DC1-B12D-362773042F82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0A22478-322F-4BE6-9100-B59E89EA7A95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D6DD06DE-783D-4D6A-9F50-13101ADEFEEF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  <p:sp>
          <p:nvSpPr>
            <p:cNvPr id="19" name="六边形 33">
              <a:extLst>
                <a:ext uri="{FF2B5EF4-FFF2-40B4-BE49-F238E27FC236}">
                  <a16:creationId xmlns:a16="http://schemas.microsoft.com/office/drawing/2014/main" id="{1B40D036-E7FC-4C96-8A99-BB3F2E052840}"/>
                </a:ext>
              </a:extLst>
            </p:cNvPr>
            <p:cNvSpPr/>
            <p:nvPr/>
          </p:nvSpPr>
          <p:spPr>
            <a:xfrm rot="5400000">
              <a:off x="1018457" y="2312806"/>
              <a:ext cx="675904" cy="582505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D9C46E7-7AC0-465E-AAEB-0CFFB24EB698}"/>
                </a:ext>
              </a:extLst>
            </p:cNvPr>
            <p:cNvSpPr txBox="1"/>
            <p:nvPr/>
          </p:nvSpPr>
          <p:spPr>
            <a:xfrm>
              <a:off x="1039906" y="240254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期中</a:t>
              </a:r>
            </a:p>
          </p:txBody>
        </p:sp>
        <p:sp>
          <p:nvSpPr>
            <p:cNvPr id="20" name="六边形 33">
              <a:extLst>
                <a:ext uri="{FF2B5EF4-FFF2-40B4-BE49-F238E27FC236}">
                  <a16:creationId xmlns:a16="http://schemas.microsoft.com/office/drawing/2014/main" id="{A021A241-BDC8-4699-9591-DD7610084524}"/>
                </a:ext>
              </a:extLst>
            </p:cNvPr>
            <p:cNvSpPr/>
            <p:nvPr/>
          </p:nvSpPr>
          <p:spPr>
            <a:xfrm rot="5400000">
              <a:off x="4864311" y="2294877"/>
              <a:ext cx="675904" cy="582505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0EC6821-9D78-409B-B7CD-49030FF45DBD}"/>
                </a:ext>
              </a:extLst>
            </p:cNvPr>
            <p:cNvSpPr txBox="1"/>
            <p:nvPr/>
          </p:nvSpPr>
          <p:spPr>
            <a:xfrm>
              <a:off x="4885760" y="23846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期末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6D36A46-BDFD-458C-B6A6-DDA447095BA4}"/>
              </a:ext>
            </a:extLst>
          </p:cNvPr>
          <p:cNvGrpSpPr/>
          <p:nvPr/>
        </p:nvGrpSpPr>
        <p:grpSpPr>
          <a:xfrm>
            <a:off x="1726455" y="3415550"/>
            <a:ext cx="2879534" cy="688177"/>
            <a:chOff x="1547160" y="2402542"/>
            <a:chExt cx="2879534" cy="688177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26AEECD-E102-466D-AB3D-D374160AABF9}"/>
                </a:ext>
              </a:extLst>
            </p:cNvPr>
            <p:cNvGrpSpPr/>
            <p:nvPr/>
          </p:nvGrpSpPr>
          <p:grpSpPr>
            <a:xfrm>
              <a:off x="1904534" y="2752165"/>
              <a:ext cx="2522160" cy="338554"/>
              <a:chOff x="2612746" y="2142565"/>
              <a:chExt cx="2522160" cy="338554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511B71AB-8E88-4118-AB87-6D0CF7F4A802}"/>
                  </a:ext>
                </a:extLst>
              </p:cNvPr>
              <p:cNvSpPr/>
              <p:nvPr/>
            </p:nvSpPr>
            <p:spPr>
              <a:xfrm rot="5400000">
                <a:off x="2599561" y="2267869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4AF54C-72DC-40A5-9D83-6A68C69231DD}"/>
                  </a:ext>
                </a:extLst>
              </p:cNvPr>
              <p:cNvSpPr txBox="1"/>
              <p:nvPr/>
            </p:nvSpPr>
            <p:spPr>
              <a:xfrm>
                <a:off x="2725272" y="2142565"/>
                <a:ext cx="2409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tx1"/>
                    </a:solidFill>
                  </a:rPr>
                  <a:t>Heston model 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歐式選擇權</a:t>
                </a:r>
                <a:endParaRPr lang="en-US" altLang="zh-TW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BB5DCF-F81F-432E-9B71-521CD9B0A0BF}"/>
                </a:ext>
              </a:extLst>
            </p:cNvPr>
            <p:cNvSpPr/>
            <p:nvPr/>
          </p:nvSpPr>
          <p:spPr>
            <a:xfrm>
              <a:off x="1547160" y="2402542"/>
              <a:ext cx="792628" cy="295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黃冠綸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0DE390E-D05C-4FFB-AA1B-8DDFFB1B0B6C}"/>
              </a:ext>
            </a:extLst>
          </p:cNvPr>
          <p:cNvGrpSpPr/>
          <p:nvPr/>
        </p:nvGrpSpPr>
        <p:grpSpPr>
          <a:xfrm>
            <a:off x="1726455" y="4204445"/>
            <a:ext cx="3068688" cy="688177"/>
            <a:chOff x="1547160" y="2402542"/>
            <a:chExt cx="3068688" cy="68817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5465A4D-9FAA-4FA9-ADA5-DF4505BCB7B4}"/>
                </a:ext>
              </a:extLst>
            </p:cNvPr>
            <p:cNvGrpSpPr/>
            <p:nvPr/>
          </p:nvGrpSpPr>
          <p:grpSpPr>
            <a:xfrm>
              <a:off x="1904534" y="2752165"/>
              <a:ext cx="2711314" cy="338554"/>
              <a:chOff x="2612746" y="2142565"/>
              <a:chExt cx="2711314" cy="338554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29F1DAB7-0C40-4F6C-B344-0B1CA40E4691}"/>
                  </a:ext>
                </a:extLst>
              </p:cNvPr>
              <p:cNvSpPr/>
              <p:nvPr/>
            </p:nvSpPr>
            <p:spPr>
              <a:xfrm rot="5400000">
                <a:off x="2599561" y="2267869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B4C1C1B-9120-4BC2-BED7-B37D057708B5}"/>
                  </a:ext>
                </a:extLst>
              </p:cNvPr>
              <p:cNvSpPr txBox="1"/>
              <p:nvPr/>
            </p:nvSpPr>
            <p:spPr>
              <a:xfrm>
                <a:off x="2725272" y="2142565"/>
                <a:ext cx="2598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tx1"/>
                    </a:solidFill>
                  </a:rPr>
                  <a:t>BSM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 亞式選擇權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(Fix strike)</a:t>
                </a: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FC611F-B9EE-4010-9757-103AF90D9774}"/>
                </a:ext>
              </a:extLst>
            </p:cNvPr>
            <p:cNvSpPr/>
            <p:nvPr/>
          </p:nvSpPr>
          <p:spPr>
            <a:xfrm>
              <a:off x="1547160" y="2402542"/>
              <a:ext cx="792628" cy="295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邱祥鴻</a:t>
              </a: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2815583D-4066-4DD2-824C-03EFD8773ED0}"/>
              </a:ext>
            </a:extLst>
          </p:cNvPr>
          <p:cNvCxnSpPr>
            <a:stCxn id="19" idx="0"/>
            <a:endCxn id="29" idx="1"/>
          </p:cNvCxnSpPr>
          <p:nvPr/>
        </p:nvCxnSpPr>
        <p:spPr>
          <a:xfrm rot="16200000" flipH="1">
            <a:off x="1280007" y="3117018"/>
            <a:ext cx="522851" cy="37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51216927-7382-443D-9C16-92F3F449EC9E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rot="16200000" flipH="1">
            <a:off x="885559" y="3511466"/>
            <a:ext cx="1311746" cy="37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FB6D189C-80D3-49B0-AE2F-3057D5BE9CC9}"/>
              </a:ext>
            </a:extLst>
          </p:cNvPr>
          <p:cNvCxnSpPr>
            <a:cxnSpLocks/>
            <a:stCxn id="20" idx="0"/>
            <a:endCxn id="57" idx="1"/>
          </p:cNvCxnSpPr>
          <p:nvPr/>
        </p:nvCxnSpPr>
        <p:spPr>
          <a:xfrm rot="16200000" flipH="1">
            <a:off x="5134825" y="3090124"/>
            <a:ext cx="531815" cy="396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3C455AA9-7134-4610-8E62-A8F735703C21}"/>
              </a:ext>
            </a:extLst>
          </p:cNvPr>
          <p:cNvGrpSpPr/>
          <p:nvPr/>
        </p:nvGrpSpPr>
        <p:grpSpPr>
          <a:xfrm>
            <a:off x="5599202" y="3406585"/>
            <a:ext cx="3022975" cy="1737046"/>
            <a:chOff x="5599202" y="3648639"/>
            <a:chExt cx="3022975" cy="1737046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BF1EED8-2FC8-4093-81B1-CB888770A03B}"/>
                </a:ext>
              </a:extLst>
            </p:cNvPr>
            <p:cNvGrpSpPr/>
            <p:nvPr/>
          </p:nvGrpSpPr>
          <p:grpSpPr>
            <a:xfrm>
              <a:off x="5599202" y="3648639"/>
              <a:ext cx="3022975" cy="1387426"/>
              <a:chOff x="5599202" y="3648639"/>
              <a:chExt cx="3022975" cy="1387426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2E9531BF-FCFA-43ED-B91C-967E6915571E}"/>
                  </a:ext>
                </a:extLst>
              </p:cNvPr>
              <p:cNvGrpSpPr/>
              <p:nvPr/>
            </p:nvGrpSpPr>
            <p:grpSpPr>
              <a:xfrm>
                <a:off x="5599202" y="3648639"/>
                <a:ext cx="1618743" cy="688177"/>
                <a:chOff x="1403720" y="2402542"/>
                <a:chExt cx="1618743" cy="688177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CCB691C0-5298-4B8D-B659-DE5426EAFDF8}"/>
                    </a:ext>
                  </a:extLst>
                </p:cNvPr>
                <p:cNvGrpSpPr/>
                <p:nvPr/>
              </p:nvGrpSpPr>
              <p:grpSpPr>
                <a:xfrm>
                  <a:off x="1904534" y="2752165"/>
                  <a:ext cx="1117929" cy="338554"/>
                  <a:chOff x="2612746" y="2142565"/>
                  <a:chExt cx="1117929" cy="338554"/>
                </a:xfrm>
              </p:grpSpPr>
              <p:sp>
                <p:nvSpPr>
                  <p:cNvPr id="58" name="等腰三角形 57">
                    <a:extLst>
                      <a:ext uri="{FF2B5EF4-FFF2-40B4-BE49-F238E27FC236}">
                        <a16:creationId xmlns:a16="http://schemas.microsoft.com/office/drawing/2014/main" id="{AB230D19-C08A-441F-83A0-04CA29D71A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99561" y="2267869"/>
                    <a:ext cx="129932" cy="103562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CCEEFD3D-B519-4530-8B7B-CB8CF9A06D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5272" y="2142565"/>
                    <a:ext cx="10054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chemeClr val="tx1"/>
                        </a:solidFill>
                      </a:rPr>
                      <a:t>平行處理</a:t>
                    </a:r>
                    <a:endParaRPr lang="en-US" altLang="zh-TW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E7D595C-7A56-41C8-B585-E70DCEDD104D}"/>
                    </a:ext>
                  </a:extLst>
                </p:cNvPr>
                <p:cNvSpPr/>
                <p:nvPr/>
              </p:nvSpPr>
              <p:spPr>
                <a:xfrm>
                  <a:off x="1403720" y="2402542"/>
                  <a:ext cx="1007782" cy="295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600" dirty="0"/>
                    <a:t>新增項目</a:t>
                  </a:r>
                </a:p>
              </p:txBody>
            </p:sp>
          </p:grp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6F78735F-B376-435C-A530-0CEF7884AD08}"/>
                  </a:ext>
                </a:extLst>
              </p:cNvPr>
              <p:cNvSpPr/>
              <p:nvPr/>
            </p:nvSpPr>
            <p:spPr>
              <a:xfrm rot="5400000">
                <a:off x="6086832" y="4473189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AC284F12-44D9-4125-BC5C-523BD9DEA065}"/>
                  </a:ext>
                </a:extLst>
              </p:cNvPr>
              <p:cNvSpPr txBox="1"/>
              <p:nvPr/>
            </p:nvSpPr>
            <p:spPr>
              <a:xfrm>
                <a:off x="6212543" y="4347885"/>
                <a:ext cx="2409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tx1"/>
                    </a:solidFill>
                  </a:rPr>
                  <a:t>Heston model 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亞式選擇權</a:t>
                </a:r>
                <a:endParaRPr lang="en-US" altLang="zh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F818CA0-3D85-4884-8EDF-EFCE222D0EED}"/>
                  </a:ext>
                </a:extLst>
              </p:cNvPr>
              <p:cNvSpPr/>
              <p:nvPr/>
            </p:nvSpPr>
            <p:spPr>
              <a:xfrm rot="5400000">
                <a:off x="6086830" y="4813850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81448A0-599A-49B3-96B7-363E13DD11C3}"/>
                  </a:ext>
                </a:extLst>
              </p:cNvPr>
              <p:cNvSpPr txBox="1"/>
              <p:nvPr/>
            </p:nvSpPr>
            <p:spPr>
              <a:xfrm>
                <a:off x="6212541" y="4697511"/>
                <a:ext cx="22813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/>
                  <a:t>亞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式選擇權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(Float strike)</a:t>
                </a: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0D2DBF04-C85B-4D24-A83B-47AE822D31A9}"/>
                </a:ext>
              </a:extLst>
            </p:cNvPr>
            <p:cNvGrpSpPr/>
            <p:nvPr/>
          </p:nvGrpSpPr>
          <p:grpSpPr>
            <a:xfrm>
              <a:off x="6100013" y="5047131"/>
              <a:ext cx="1323114" cy="338554"/>
              <a:chOff x="6100013" y="5047131"/>
              <a:chExt cx="1323114" cy="338554"/>
            </a:xfrm>
          </p:grpSpPr>
          <p:sp>
            <p:nvSpPr>
              <p:cNvPr id="68" name="等腰三角形 67">
                <a:extLst>
                  <a:ext uri="{FF2B5EF4-FFF2-40B4-BE49-F238E27FC236}">
                    <a16:creationId xmlns:a16="http://schemas.microsoft.com/office/drawing/2014/main" id="{C78B8592-A3A8-482E-82AB-80013224F7DA}"/>
                  </a:ext>
                </a:extLst>
              </p:cNvPr>
              <p:cNvSpPr/>
              <p:nvPr/>
            </p:nvSpPr>
            <p:spPr>
              <a:xfrm rot="5400000">
                <a:off x="6086828" y="5163470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7CD5BB6-7A9F-4457-8563-2E4B0731EDE7}"/>
                  </a:ext>
                </a:extLst>
              </p:cNvPr>
              <p:cNvSpPr txBox="1"/>
              <p:nvPr/>
            </p:nvSpPr>
            <p:spPr>
              <a:xfrm>
                <a:off x="6212539" y="504713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/>
                  <a:t>美式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選擇權</a:t>
                </a:r>
                <a:endParaRPr lang="en-US" altLang="zh-TW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68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+mj-lt"/>
              </a:rPr>
              <a:t>平行化將模擬路徑所需時間減少近</a:t>
            </a:r>
            <a:r>
              <a:rPr lang="en-US" altLang="zh-TW" dirty="0">
                <a:latin typeface="+mj-lt"/>
              </a:rPr>
              <a:t>10</a:t>
            </a:r>
            <a:r>
              <a:rPr lang="zh-TW" altLang="en-US" dirty="0">
                <a:latin typeface="+mj-lt"/>
              </a:rPr>
              <a:t>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2ED4ED-DCF6-497A-B8B6-C0CE5D12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" y="2034985"/>
            <a:ext cx="4205413" cy="2913529"/>
          </a:xfrm>
          <a:prstGeom prst="rect">
            <a:avLst/>
          </a:prstGeom>
          <a:ln>
            <a:noFill/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F27F9BD-80E4-4DB4-B21F-E07F70F2F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" t="829"/>
          <a:stretch/>
        </p:blipFill>
        <p:spPr>
          <a:xfrm>
            <a:off x="4508500" y="2028743"/>
            <a:ext cx="4198044" cy="2913529"/>
          </a:xfrm>
          <a:prstGeom prst="rect">
            <a:avLst/>
          </a:prstGeom>
          <a:ln w="12700"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89660D5-9500-48C9-B225-EEC94E72A61F}"/>
              </a:ext>
            </a:extLst>
          </p:cNvPr>
          <p:cNvSpPr/>
          <p:nvPr/>
        </p:nvSpPr>
        <p:spPr>
          <a:xfrm>
            <a:off x="306582" y="1739146"/>
            <a:ext cx="2151910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未使用平行運算</a:t>
            </a:r>
            <a:r>
              <a:rPr lang="en-US" altLang="zh-TW" sz="1600" dirty="0"/>
              <a:t>(</a:t>
            </a:r>
            <a:r>
              <a:rPr lang="zh-TW" altLang="en-US" sz="1600" dirty="0"/>
              <a:t>期中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4D455A-E6AB-4816-A2BF-CBB59AB2E283}"/>
              </a:ext>
            </a:extLst>
          </p:cNvPr>
          <p:cNvSpPr/>
          <p:nvPr/>
        </p:nvSpPr>
        <p:spPr>
          <a:xfrm>
            <a:off x="4508500" y="1732904"/>
            <a:ext cx="1982788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使用平行運算</a:t>
            </a:r>
            <a:r>
              <a:rPr lang="en-US" altLang="zh-TW" sz="1600" dirty="0"/>
              <a:t>(</a:t>
            </a:r>
            <a:r>
              <a:rPr lang="zh-TW" altLang="en-US" sz="1600" dirty="0"/>
              <a:t>期末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EAE1F7C-315F-4136-9535-31BE66611CCE}"/>
              </a:ext>
            </a:extLst>
          </p:cNvPr>
          <p:cNvSpPr/>
          <p:nvPr/>
        </p:nvSpPr>
        <p:spPr>
          <a:xfrm>
            <a:off x="1556414" y="4141688"/>
            <a:ext cx="525767" cy="526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F727CA4-6B3D-4C24-9E15-8EA674FB1CDB}"/>
              </a:ext>
            </a:extLst>
          </p:cNvPr>
          <p:cNvSpPr/>
          <p:nvPr/>
        </p:nvSpPr>
        <p:spPr>
          <a:xfrm>
            <a:off x="5698187" y="4270559"/>
            <a:ext cx="507351" cy="3395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5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090B905-87DC-43F2-A6BA-5B3AB5B4F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" t="921"/>
          <a:stretch/>
        </p:blipFill>
        <p:spPr>
          <a:xfrm>
            <a:off x="306582" y="2034985"/>
            <a:ext cx="4198044" cy="2913528"/>
          </a:xfrm>
          <a:prstGeom prst="rect">
            <a:avLst/>
          </a:prstGeom>
          <a:ln w="127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lt"/>
              </a:rPr>
              <a:t>新增美式與亞式選擇權的定價功能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F27F9BD-80E4-4DB4-B21F-E07F70F2F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" t="829"/>
          <a:stretch/>
        </p:blipFill>
        <p:spPr>
          <a:xfrm>
            <a:off x="4508500" y="2028743"/>
            <a:ext cx="4198044" cy="2913529"/>
          </a:xfrm>
          <a:prstGeom prst="rect">
            <a:avLst/>
          </a:prstGeom>
          <a:ln w="12700"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89660D5-9500-48C9-B225-EEC94E72A61F}"/>
              </a:ext>
            </a:extLst>
          </p:cNvPr>
          <p:cNvSpPr/>
          <p:nvPr/>
        </p:nvSpPr>
        <p:spPr>
          <a:xfrm>
            <a:off x="306582" y="1739146"/>
            <a:ext cx="2151910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新增亞式定價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4D455A-E6AB-4816-A2BF-CBB59AB2E283}"/>
              </a:ext>
            </a:extLst>
          </p:cNvPr>
          <p:cNvSpPr/>
          <p:nvPr/>
        </p:nvSpPr>
        <p:spPr>
          <a:xfrm>
            <a:off x="4508500" y="1732904"/>
            <a:ext cx="1982788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新增美式定價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EAE1F7C-315F-4136-9535-31BE66611CCE}"/>
              </a:ext>
            </a:extLst>
          </p:cNvPr>
          <p:cNvSpPr/>
          <p:nvPr/>
        </p:nvSpPr>
        <p:spPr>
          <a:xfrm>
            <a:off x="7299989" y="3112988"/>
            <a:ext cx="1406555" cy="526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F727CA4-6B3D-4C24-9E15-8EA674FB1CDB}"/>
              </a:ext>
            </a:extLst>
          </p:cNvPr>
          <p:cNvSpPr/>
          <p:nvPr/>
        </p:nvSpPr>
        <p:spPr>
          <a:xfrm>
            <a:off x="994945" y="2152834"/>
            <a:ext cx="857668" cy="339541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07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80B15A-B282-40AA-96E8-79F021B1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" t="829"/>
          <a:stretch/>
        </p:blipFill>
        <p:spPr>
          <a:xfrm>
            <a:off x="99039" y="1918445"/>
            <a:ext cx="6047250" cy="4034120"/>
          </a:xfrm>
          <a:prstGeom prst="rect">
            <a:avLst/>
          </a:prstGeom>
          <a:ln w="12700"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2BD8E1-5501-424F-817B-D006E82E0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7" r="26157" b="1"/>
          <a:stretch/>
        </p:blipFill>
        <p:spPr>
          <a:xfrm>
            <a:off x="6158883" y="1909482"/>
            <a:ext cx="2869006" cy="4043083"/>
          </a:xfrm>
          <a:prstGeom prst="rect">
            <a:avLst/>
          </a:prstGeom>
          <a:ln w="127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8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120042" y="1170818"/>
            <a:ext cx="6026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執行檔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 err="1"/>
              <a:t>hestonSimulation_multiThread</a:t>
            </a:r>
            <a:r>
              <a:rPr lang="en-US" altLang="zh-TW" sz="1400" dirty="0"/>
              <a:t>\</a:t>
            </a:r>
            <a:r>
              <a:rPr lang="en-US" altLang="zh-TW" sz="1400" dirty="0" err="1"/>
              <a:t>hestonSimulation_multiThread</a:t>
            </a:r>
            <a:r>
              <a:rPr lang="en-US" altLang="zh-TW" sz="1400" dirty="0"/>
              <a:t>\bin\Debug\hestonSimulation_multiThread.exe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146288" y="1489918"/>
            <a:ext cx="2877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hestonSimulation_multithread</a:t>
            </a:r>
            <a:r>
              <a:rPr lang="en-US" altLang="zh-TW" sz="1400" dirty="0"/>
              <a:t> </a:t>
            </a:r>
            <a:r>
              <a:rPr lang="zh-TW" altLang="en-US" sz="1400" dirty="0"/>
              <a:t>專案</a:t>
            </a:r>
            <a:r>
              <a:rPr lang="en-US" altLang="zh-TW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A42A9F3D-51D9-4E23-8E8E-5EEC4533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" t="829"/>
          <a:stretch/>
        </p:blipFill>
        <p:spPr>
          <a:xfrm>
            <a:off x="1541929" y="1559853"/>
            <a:ext cx="6047250" cy="403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9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544234" y="2505906"/>
            <a:ext cx="1365716" cy="228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544234" y="2783989"/>
            <a:ext cx="1365716" cy="19229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544234" y="3026216"/>
            <a:ext cx="1365716" cy="21004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544234" y="3304303"/>
            <a:ext cx="1365716" cy="19193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544234" y="3555492"/>
            <a:ext cx="1365716" cy="2007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59355" y="2252161"/>
            <a:ext cx="1406338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59355" y="2645917"/>
            <a:ext cx="1406338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59355" y="3043091"/>
            <a:ext cx="1406338" cy="25592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59355" y="3299200"/>
            <a:ext cx="1406338" cy="21496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2245687" y="4438079"/>
            <a:ext cx="1313303" cy="22356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3715897" y="4436087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4737872" y="3953436"/>
            <a:ext cx="856103" cy="26017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6910040" y="2498765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歐式買權價格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1884539" y="5245932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992DF5-A635-4B0F-807C-E90F187B36D5}"/>
              </a:ext>
            </a:extLst>
          </p:cNvPr>
          <p:cNvSpPr/>
          <p:nvPr/>
        </p:nvSpPr>
        <p:spPr>
          <a:xfrm>
            <a:off x="6910040" y="2803567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歐式賣權價格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5FF7C7-5DF0-4FE9-B870-07430C14EE17}"/>
              </a:ext>
            </a:extLst>
          </p:cNvPr>
          <p:cNvSpPr/>
          <p:nvPr/>
        </p:nvSpPr>
        <p:spPr>
          <a:xfrm>
            <a:off x="6910038" y="3126294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美式買權價格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E80127-D628-4E93-853D-E2915640BABA}"/>
              </a:ext>
            </a:extLst>
          </p:cNvPr>
          <p:cNvSpPr/>
          <p:nvPr/>
        </p:nvSpPr>
        <p:spPr>
          <a:xfrm>
            <a:off x="6910042" y="3431096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美式賣權價格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2623</TotalTime>
  <Words>866</Words>
  <Application>Microsoft Office PowerPoint</Application>
  <PresentationFormat>如螢幕大小 (4:3)</PresentationFormat>
  <Paragraphs>182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DFKai-SB (本文)</vt:lpstr>
      <vt:lpstr>微软雅黑</vt:lpstr>
      <vt:lpstr>新細明體</vt:lpstr>
      <vt:lpstr>標楷體</vt:lpstr>
      <vt:lpstr>標楷體</vt:lpstr>
      <vt:lpstr>Calibri</vt:lpstr>
      <vt:lpstr>Times New Roman</vt:lpstr>
      <vt:lpstr>回顧</vt:lpstr>
      <vt:lpstr>PowerPoint 簡報</vt:lpstr>
      <vt:lpstr>目錄</vt:lpstr>
      <vt:lpstr>01</vt:lpstr>
      <vt:lpstr>期中、期末比較</vt:lpstr>
      <vt:lpstr>平行化將模擬路徑所需時間減少近10倍</vt:lpstr>
      <vt:lpstr>新增美式與亞式選擇權的定價功能</vt:lpstr>
      <vt:lpstr>02</vt:lpstr>
      <vt:lpstr>執行檔與程式碼位置</vt:lpstr>
      <vt:lpstr>Pricing 頁面說明</vt:lpstr>
      <vt:lpstr>Paths 頁面說明</vt:lpstr>
      <vt:lpstr>Asian Option 頁面說明</vt:lpstr>
      <vt:lpstr>03</vt:lpstr>
      <vt:lpstr>程式碼物件說明</vt:lpstr>
      <vt:lpstr>程式碼物件說明</vt:lpstr>
      <vt:lpstr>程式碼物件說明</vt:lpstr>
      <vt:lpstr>程式碼物件說明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K-Lun Huang</cp:lastModifiedBy>
  <cp:revision>106</cp:revision>
  <dcterms:created xsi:type="dcterms:W3CDTF">2021-03-10T14:29:13Z</dcterms:created>
  <dcterms:modified xsi:type="dcterms:W3CDTF">2021-06-29T20:19:00Z</dcterms:modified>
</cp:coreProperties>
</file>