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100" d="100"/>
          <a:sy n="100" d="100"/>
        </p:scale>
        <p:origin x="-36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22799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86116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1229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48885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55B11-BBCF-4188-8A7D-8AC5D0B108D0}" type="datetimeFigureOut">
              <a:rPr lang="en-US" smtClean="0"/>
              <a:t>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25406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55B11-BBCF-4188-8A7D-8AC5D0B108D0}" type="datetimeFigureOut">
              <a:rPr lang="en-US" smtClean="0"/>
              <a:t>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41090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55B11-BBCF-4188-8A7D-8AC5D0B108D0}" type="datetimeFigureOut">
              <a:rPr lang="en-US" smtClean="0"/>
              <a:t>1/17/14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62237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55B11-BBCF-4188-8A7D-8AC5D0B108D0}" type="datetimeFigureOut">
              <a:rPr lang="en-US" smtClean="0"/>
              <a:t>1/17/14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42175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55B11-BBCF-4188-8A7D-8AC5D0B108D0}" type="datetimeFigureOut">
              <a:rPr lang="en-US" smtClean="0"/>
              <a:t>1/17/14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3483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55B11-BBCF-4188-8A7D-8AC5D0B108D0}" type="datetimeFigureOut">
              <a:rPr lang="en-US" smtClean="0"/>
              <a:t>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381834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55B11-BBCF-4188-8A7D-8AC5D0B108D0}" type="datetimeFigureOut">
              <a:rPr lang="en-US" smtClean="0"/>
              <a:t>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8990600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55B11-BBCF-4188-8A7D-8AC5D0B108D0}" type="datetimeFigureOut">
              <a:rPr lang="en-US" smtClean="0"/>
              <a:t>1/17/14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9004C-AAED-4C49-8287-B76EA455E370}" type="slidenum">
              <a:rPr lang="en-US" smtClean="0"/>
              <a:t>‹#›</a:t>
            </a:fld>
            <a:endParaRPr lang="en-US"/>
          </a:p>
        </p:txBody>
      </p:sp>
    </p:spTree>
    <p:extLst>
      <p:ext uri="{BB962C8B-B14F-4D97-AF65-F5344CB8AC3E}">
        <p14:creationId xmlns:p14="http://schemas.microsoft.com/office/powerpoint/2010/main" val="157224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7282208" y="451143"/>
            <a:ext cx="0" cy="1291932"/>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282208" y="2227069"/>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282208" y="4077641"/>
            <a:ext cx="0" cy="1254454"/>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4516755" y="2915622"/>
            <a:ext cx="2765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54860" y="293720"/>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954860" y="2150511"/>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954860" y="3966871"/>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516755" y="3198650"/>
            <a:ext cx="2765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516755" y="2601491"/>
            <a:ext cx="2765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82208" y="2915622"/>
            <a:ext cx="1672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82208" y="2601491"/>
            <a:ext cx="1672652" cy="314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282208" y="2915622"/>
            <a:ext cx="1672652" cy="283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82315" y="2915622"/>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82315" y="1125855"/>
            <a:ext cx="8382000" cy="76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259455" y="4684395"/>
            <a:ext cx="84048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516755" y="843915"/>
            <a:ext cx="4438105" cy="739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516755" y="1400175"/>
            <a:ext cx="2765453" cy="498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4516755" y="812800"/>
            <a:ext cx="2765453" cy="465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282208" y="843915"/>
            <a:ext cx="1672652" cy="556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282208" y="812800"/>
            <a:ext cx="1672652" cy="3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16754" y="4420960"/>
            <a:ext cx="4441509" cy="420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513352" y="4100540"/>
            <a:ext cx="2768856" cy="336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13352" y="4704868"/>
            <a:ext cx="2768856" cy="25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282208" y="4437477"/>
            <a:ext cx="1673673" cy="403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281863" y="4845288"/>
            <a:ext cx="1672997" cy="112475"/>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9029700" y="1213485"/>
            <a:ext cx="290464" cy="369332"/>
          </a:xfrm>
          <a:prstGeom prst="rect">
            <a:avLst/>
          </a:prstGeom>
          <a:noFill/>
        </p:spPr>
        <p:txBody>
          <a:bodyPr wrap="none" rtlCol="0">
            <a:spAutoFit/>
          </a:bodyPr>
          <a:lstStyle/>
          <a:p>
            <a:r>
              <a:rPr lang="en-US" dirty="0" smtClean="0"/>
              <a:t>F</a:t>
            </a:r>
            <a:endParaRPr lang="en-US" dirty="0"/>
          </a:p>
        </p:txBody>
      </p:sp>
      <p:sp>
        <p:nvSpPr>
          <p:cNvPr id="89" name="TextBox 88"/>
          <p:cNvSpPr txBox="1"/>
          <p:nvPr/>
        </p:nvSpPr>
        <p:spPr>
          <a:xfrm>
            <a:off x="8332862" y="5710575"/>
            <a:ext cx="1243995" cy="369332"/>
          </a:xfrm>
          <a:prstGeom prst="rect">
            <a:avLst/>
          </a:prstGeom>
          <a:noFill/>
        </p:spPr>
        <p:txBody>
          <a:bodyPr wrap="none" rtlCol="0">
            <a:spAutoFit/>
          </a:bodyPr>
          <a:lstStyle/>
          <a:p>
            <a:r>
              <a:rPr lang="en-US" dirty="0" smtClean="0"/>
              <a:t>Focal plane</a:t>
            </a:r>
            <a:endParaRPr lang="en-US" dirty="0"/>
          </a:p>
        </p:txBody>
      </p:sp>
      <p:sp>
        <p:nvSpPr>
          <p:cNvPr id="90" name="TextBox 89"/>
          <p:cNvSpPr txBox="1"/>
          <p:nvPr/>
        </p:nvSpPr>
        <p:spPr>
          <a:xfrm>
            <a:off x="1448806" y="2716498"/>
            <a:ext cx="1543949" cy="369332"/>
          </a:xfrm>
          <a:prstGeom prst="rect">
            <a:avLst/>
          </a:prstGeom>
          <a:noFill/>
        </p:spPr>
        <p:txBody>
          <a:bodyPr wrap="none" rtlCol="0">
            <a:spAutoFit/>
          </a:bodyPr>
          <a:lstStyle/>
          <a:p>
            <a:r>
              <a:rPr lang="en-US" dirty="0" smtClean="0"/>
              <a:t>Parallel beams</a:t>
            </a:r>
            <a:endParaRPr lang="en-US" dirty="0"/>
          </a:p>
        </p:txBody>
      </p:sp>
      <p:sp>
        <p:nvSpPr>
          <p:cNvPr id="122" name="TextBox 121"/>
          <p:cNvSpPr txBox="1"/>
          <p:nvPr/>
        </p:nvSpPr>
        <p:spPr>
          <a:xfrm>
            <a:off x="306817" y="3755376"/>
            <a:ext cx="2952638" cy="2585323"/>
          </a:xfrm>
          <a:prstGeom prst="rect">
            <a:avLst/>
          </a:prstGeom>
          <a:noFill/>
        </p:spPr>
        <p:txBody>
          <a:bodyPr wrap="square" rtlCol="0">
            <a:spAutoFit/>
          </a:bodyPr>
          <a:lstStyle/>
          <a:p>
            <a:r>
              <a:rPr lang="en-US" dirty="0" smtClean="0"/>
              <a:t>Parallel beams will be focused  on the same position on the focal plane. Therefore, when the sample is on the focal plane, the laser beam position is only dependent on the incident angle, and is independent of incident position.</a:t>
            </a:r>
            <a:endParaRPr lang="en-US" dirty="0"/>
          </a:p>
        </p:txBody>
      </p:sp>
    </p:spTree>
    <p:extLst>
      <p:ext uri="{BB962C8B-B14F-4D97-AF65-F5344CB8AC3E}">
        <p14:creationId xmlns:p14="http://schemas.microsoft.com/office/powerpoint/2010/main" val="24002846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2137176" y="1493676"/>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6137069" y="800360"/>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066896" y="691243"/>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55386" y="1493676"/>
            <a:ext cx="501151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055386" y="1140279"/>
            <a:ext cx="3081683" cy="35339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5386" y="1493676"/>
            <a:ext cx="3081683" cy="28477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3055386" y="1138870"/>
            <a:ext cx="5017294" cy="5776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969661" y="1273629"/>
            <a:ext cx="5100641" cy="5762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37069" y="1138870"/>
            <a:ext cx="1929827" cy="13475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134691" y="1711075"/>
            <a:ext cx="1932205" cy="6667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640" y="4202663"/>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691239" y="3509347"/>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5621066" y="3400230"/>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9556" y="4202663"/>
            <a:ext cx="501151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09556" y="3847858"/>
            <a:ext cx="5016544" cy="5777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23832" y="3981126"/>
            <a:ext cx="5111793" cy="5777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721686" y="4202663"/>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721579" y="3509347"/>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651406" y="3400230"/>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39896" y="4202663"/>
            <a:ext cx="501151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639896" y="3849266"/>
            <a:ext cx="3081683" cy="35339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39896" y="4202663"/>
            <a:ext cx="3081683" cy="28477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721579" y="3847857"/>
            <a:ext cx="1929827" cy="13475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719201" y="4420062"/>
            <a:ext cx="1932205" cy="6667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3381375" y="2415851"/>
            <a:ext cx="1524000" cy="78105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477125" y="2392379"/>
            <a:ext cx="1400175" cy="80452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91239" y="2518976"/>
            <a:ext cx="317716" cy="369332"/>
          </a:xfrm>
          <a:prstGeom prst="rect">
            <a:avLst/>
          </a:prstGeom>
          <a:noFill/>
        </p:spPr>
        <p:txBody>
          <a:bodyPr wrap="none" rtlCol="0">
            <a:spAutoFit/>
          </a:bodyPr>
          <a:lstStyle/>
          <a:p>
            <a:r>
              <a:rPr lang="en-US" dirty="0" smtClean="0"/>
              <a:t>A</a:t>
            </a:r>
            <a:endParaRPr lang="en-US" dirty="0"/>
          </a:p>
        </p:txBody>
      </p:sp>
      <p:sp>
        <p:nvSpPr>
          <p:cNvPr id="75" name="TextBox 74"/>
          <p:cNvSpPr txBox="1"/>
          <p:nvPr/>
        </p:nvSpPr>
        <p:spPr>
          <a:xfrm>
            <a:off x="8331575" y="2503523"/>
            <a:ext cx="309700" cy="369332"/>
          </a:xfrm>
          <a:prstGeom prst="rect">
            <a:avLst/>
          </a:prstGeom>
          <a:noFill/>
        </p:spPr>
        <p:txBody>
          <a:bodyPr wrap="none" rtlCol="0">
            <a:spAutoFit/>
          </a:bodyPr>
          <a:lstStyle/>
          <a:p>
            <a:r>
              <a:rPr lang="en-US" dirty="0" smtClean="0"/>
              <a:t>B</a:t>
            </a:r>
            <a:endParaRPr lang="en-US" dirty="0"/>
          </a:p>
        </p:txBody>
      </p:sp>
      <p:sp>
        <p:nvSpPr>
          <p:cNvPr id="78" name="TextBox 77"/>
          <p:cNvSpPr txBox="1"/>
          <p:nvPr/>
        </p:nvSpPr>
        <p:spPr>
          <a:xfrm>
            <a:off x="3644292" y="5148379"/>
            <a:ext cx="5537807" cy="1477328"/>
          </a:xfrm>
          <a:prstGeom prst="rect">
            <a:avLst/>
          </a:prstGeom>
          <a:noFill/>
        </p:spPr>
        <p:txBody>
          <a:bodyPr wrap="square" rtlCol="0">
            <a:spAutoFit/>
          </a:bodyPr>
          <a:lstStyle/>
          <a:p>
            <a:r>
              <a:rPr lang="en-US" dirty="0" smtClean="0"/>
              <a:t>Beam position on the canvas / focal plane is only incident-angle-dependent (if the beam can always pass through the aperture). These two setup for canvas scanning will have the same results if I and I’, II and II’ are parallel.</a:t>
            </a:r>
            <a:endParaRPr lang="en-US" dirty="0"/>
          </a:p>
        </p:txBody>
      </p:sp>
      <p:sp>
        <p:nvSpPr>
          <p:cNvPr id="79" name="TextBox 78"/>
          <p:cNvSpPr txBox="1"/>
          <p:nvPr/>
        </p:nvSpPr>
        <p:spPr>
          <a:xfrm>
            <a:off x="7748285" y="897977"/>
            <a:ext cx="242374" cy="369332"/>
          </a:xfrm>
          <a:prstGeom prst="rect">
            <a:avLst/>
          </a:prstGeom>
          <a:noFill/>
        </p:spPr>
        <p:txBody>
          <a:bodyPr wrap="none" rtlCol="0">
            <a:spAutoFit/>
          </a:bodyPr>
          <a:lstStyle/>
          <a:p>
            <a:r>
              <a:rPr lang="en-US" dirty="0"/>
              <a:t>I</a:t>
            </a:r>
          </a:p>
        </p:txBody>
      </p:sp>
      <p:sp>
        <p:nvSpPr>
          <p:cNvPr id="80" name="TextBox 79"/>
          <p:cNvSpPr txBox="1"/>
          <p:nvPr/>
        </p:nvSpPr>
        <p:spPr>
          <a:xfrm>
            <a:off x="7737961" y="1212426"/>
            <a:ext cx="300082" cy="369332"/>
          </a:xfrm>
          <a:prstGeom prst="rect">
            <a:avLst/>
          </a:prstGeom>
          <a:noFill/>
        </p:spPr>
        <p:txBody>
          <a:bodyPr wrap="none" rtlCol="0">
            <a:spAutoFit/>
          </a:bodyPr>
          <a:lstStyle/>
          <a:p>
            <a:r>
              <a:rPr lang="en-US" dirty="0" smtClean="0"/>
              <a:t>I’</a:t>
            </a:r>
            <a:endParaRPr lang="en-US" dirty="0"/>
          </a:p>
        </p:txBody>
      </p:sp>
      <p:sp>
        <p:nvSpPr>
          <p:cNvPr id="81" name="TextBox 80"/>
          <p:cNvSpPr txBox="1"/>
          <p:nvPr/>
        </p:nvSpPr>
        <p:spPr>
          <a:xfrm>
            <a:off x="7766815" y="1405908"/>
            <a:ext cx="300082" cy="369332"/>
          </a:xfrm>
          <a:prstGeom prst="rect">
            <a:avLst/>
          </a:prstGeom>
          <a:noFill/>
        </p:spPr>
        <p:txBody>
          <a:bodyPr wrap="none" rtlCol="0">
            <a:spAutoFit/>
          </a:bodyPr>
          <a:lstStyle/>
          <a:p>
            <a:r>
              <a:rPr lang="en-US" dirty="0" smtClean="0"/>
              <a:t>II</a:t>
            </a:r>
            <a:endParaRPr lang="en-US" dirty="0"/>
          </a:p>
        </p:txBody>
      </p:sp>
      <p:sp>
        <p:nvSpPr>
          <p:cNvPr id="82" name="TextBox 81"/>
          <p:cNvSpPr txBox="1"/>
          <p:nvPr/>
        </p:nvSpPr>
        <p:spPr>
          <a:xfrm>
            <a:off x="7766815" y="1670048"/>
            <a:ext cx="357790" cy="369332"/>
          </a:xfrm>
          <a:prstGeom prst="rect">
            <a:avLst/>
          </a:prstGeom>
          <a:noFill/>
        </p:spPr>
        <p:txBody>
          <a:bodyPr wrap="none" rtlCol="0">
            <a:spAutoFit/>
          </a:bodyPr>
          <a:lstStyle/>
          <a:p>
            <a:r>
              <a:rPr lang="en-US" dirty="0" smtClean="0"/>
              <a:t>II’</a:t>
            </a:r>
            <a:endParaRPr lang="en-US" dirty="0"/>
          </a:p>
        </p:txBody>
      </p:sp>
      <p:sp>
        <p:nvSpPr>
          <p:cNvPr id="83" name="TextBox 82"/>
          <p:cNvSpPr txBox="1"/>
          <p:nvPr/>
        </p:nvSpPr>
        <p:spPr>
          <a:xfrm>
            <a:off x="4496847" y="3751843"/>
            <a:ext cx="242374" cy="369332"/>
          </a:xfrm>
          <a:prstGeom prst="rect">
            <a:avLst/>
          </a:prstGeom>
          <a:noFill/>
        </p:spPr>
        <p:txBody>
          <a:bodyPr wrap="none" rtlCol="0">
            <a:spAutoFit/>
          </a:bodyPr>
          <a:lstStyle/>
          <a:p>
            <a:r>
              <a:rPr lang="en-US" dirty="0"/>
              <a:t>I</a:t>
            </a:r>
          </a:p>
        </p:txBody>
      </p:sp>
      <p:sp>
        <p:nvSpPr>
          <p:cNvPr id="84" name="TextBox 83"/>
          <p:cNvSpPr txBox="1"/>
          <p:nvPr/>
        </p:nvSpPr>
        <p:spPr>
          <a:xfrm>
            <a:off x="4515377" y="4259774"/>
            <a:ext cx="300082" cy="369332"/>
          </a:xfrm>
          <a:prstGeom prst="rect">
            <a:avLst/>
          </a:prstGeom>
          <a:noFill/>
        </p:spPr>
        <p:txBody>
          <a:bodyPr wrap="none" rtlCol="0">
            <a:spAutoFit/>
          </a:bodyPr>
          <a:lstStyle/>
          <a:p>
            <a:r>
              <a:rPr lang="en-US" dirty="0" smtClean="0"/>
              <a:t>II</a:t>
            </a:r>
            <a:endParaRPr lang="en-US" dirty="0"/>
          </a:p>
        </p:txBody>
      </p:sp>
      <p:sp>
        <p:nvSpPr>
          <p:cNvPr id="85" name="TextBox 84"/>
          <p:cNvSpPr txBox="1"/>
          <p:nvPr/>
        </p:nvSpPr>
        <p:spPr>
          <a:xfrm>
            <a:off x="9884903" y="3796460"/>
            <a:ext cx="300082" cy="369332"/>
          </a:xfrm>
          <a:prstGeom prst="rect">
            <a:avLst/>
          </a:prstGeom>
          <a:noFill/>
        </p:spPr>
        <p:txBody>
          <a:bodyPr wrap="none" rtlCol="0">
            <a:spAutoFit/>
          </a:bodyPr>
          <a:lstStyle/>
          <a:p>
            <a:r>
              <a:rPr lang="en-US" dirty="0" smtClean="0"/>
              <a:t>I’</a:t>
            </a:r>
            <a:endParaRPr lang="en-US" dirty="0"/>
          </a:p>
        </p:txBody>
      </p:sp>
      <p:sp>
        <p:nvSpPr>
          <p:cNvPr id="86" name="TextBox 85"/>
          <p:cNvSpPr txBox="1"/>
          <p:nvPr/>
        </p:nvSpPr>
        <p:spPr>
          <a:xfrm>
            <a:off x="9932444" y="4453399"/>
            <a:ext cx="357790" cy="369332"/>
          </a:xfrm>
          <a:prstGeom prst="rect">
            <a:avLst/>
          </a:prstGeom>
          <a:noFill/>
        </p:spPr>
        <p:txBody>
          <a:bodyPr wrap="none" rtlCol="0">
            <a:spAutoFit/>
          </a:bodyPr>
          <a:lstStyle/>
          <a:p>
            <a:r>
              <a:rPr lang="en-US" dirty="0" smtClean="0"/>
              <a:t>II’</a:t>
            </a:r>
            <a:endParaRPr lang="en-US" dirty="0"/>
          </a:p>
        </p:txBody>
      </p:sp>
    </p:spTree>
    <p:extLst>
      <p:ext uri="{BB962C8B-B14F-4D97-AF65-F5344CB8AC3E}">
        <p14:creationId xmlns:p14="http://schemas.microsoft.com/office/powerpoint/2010/main" val="3152569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V="1">
            <a:off x="3683453" y="1839398"/>
            <a:ext cx="0" cy="71330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6479" y="1876425"/>
            <a:ext cx="1011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6442258" y="1183109"/>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8372085" y="1073992"/>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683453" y="1876425"/>
            <a:ext cx="4688632"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683453" y="1523029"/>
            <a:ext cx="2758805" cy="31636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83453" y="1906262"/>
            <a:ext cx="2758805" cy="25494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42258" y="1521619"/>
            <a:ext cx="1929827" cy="13475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439880" y="2093824"/>
            <a:ext cx="1932205" cy="666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83454" y="2518584"/>
            <a:ext cx="0" cy="1104804"/>
          </a:xfrm>
          <a:prstGeom prst="line">
            <a:avLst/>
          </a:prstGeom>
          <a:ln w="12700">
            <a:head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417865" y="1636129"/>
            <a:ext cx="531177" cy="480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417864" y="1608851"/>
            <a:ext cx="491961" cy="504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17864" y="1672463"/>
            <a:ext cx="560865" cy="4442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36019" y="4619746"/>
            <a:ext cx="8420100" cy="923330"/>
          </a:xfrm>
          <a:prstGeom prst="rect">
            <a:avLst/>
          </a:prstGeom>
          <a:noFill/>
        </p:spPr>
        <p:txBody>
          <a:bodyPr wrap="square" rtlCol="0">
            <a:spAutoFit/>
          </a:bodyPr>
          <a:lstStyle/>
          <a:p>
            <a:r>
              <a:rPr lang="en-US" dirty="0" smtClean="0"/>
              <a:t>Only the incident angle matters, so if the angle change of mirror is small (like when scanning a 35 micro canvas) and if beam can always pass through the aperture, then only one mirror needs to be rotated to scan the canvas</a:t>
            </a:r>
          </a:p>
        </p:txBody>
      </p:sp>
      <p:cxnSp>
        <p:nvCxnSpPr>
          <p:cNvPr id="35" name="Straight Connector 34"/>
          <p:cNvCxnSpPr/>
          <p:nvPr/>
        </p:nvCxnSpPr>
        <p:spPr>
          <a:xfrm flipH="1">
            <a:off x="799285" y="3623388"/>
            <a:ext cx="2003446" cy="0"/>
          </a:xfrm>
          <a:prstGeom prst="line">
            <a:avLst/>
          </a:prstGeom>
          <a:ln w="12700">
            <a:head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403020" y="3399179"/>
            <a:ext cx="560865" cy="4442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02719" y="3623388"/>
            <a:ext cx="98073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14319" y="3717962"/>
            <a:ext cx="242374" cy="369332"/>
          </a:xfrm>
          <a:prstGeom prst="rect">
            <a:avLst/>
          </a:prstGeom>
          <a:noFill/>
        </p:spPr>
        <p:txBody>
          <a:bodyPr wrap="none" rtlCol="0">
            <a:spAutoFit/>
          </a:bodyPr>
          <a:lstStyle/>
          <a:p>
            <a:r>
              <a:rPr lang="en-US" dirty="0" smtClean="0"/>
              <a:t>I</a:t>
            </a:r>
            <a:endParaRPr lang="en-US" dirty="0"/>
          </a:p>
        </p:txBody>
      </p:sp>
      <p:sp>
        <p:nvSpPr>
          <p:cNvPr id="44" name="TextBox 43"/>
          <p:cNvSpPr txBox="1"/>
          <p:nvPr/>
        </p:nvSpPr>
        <p:spPr>
          <a:xfrm>
            <a:off x="3459703" y="1368085"/>
            <a:ext cx="300082" cy="369332"/>
          </a:xfrm>
          <a:prstGeom prst="rect">
            <a:avLst/>
          </a:prstGeom>
          <a:noFill/>
        </p:spPr>
        <p:txBody>
          <a:bodyPr wrap="none" rtlCol="0">
            <a:spAutoFit/>
          </a:bodyPr>
          <a:lstStyle/>
          <a:p>
            <a:r>
              <a:rPr lang="en-US" dirty="0" smtClean="0"/>
              <a:t>II</a:t>
            </a:r>
            <a:endParaRPr lang="en-US" dirty="0"/>
          </a:p>
        </p:txBody>
      </p:sp>
      <p:sp>
        <p:nvSpPr>
          <p:cNvPr id="45" name="Arc 44"/>
          <p:cNvSpPr/>
          <p:nvPr/>
        </p:nvSpPr>
        <p:spPr>
          <a:xfrm>
            <a:off x="3847246" y="1436278"/>
            <a:ext cx="325546" cy="372163"/>
          </a:xfrm>
          <a:prstGeom prst="arc">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295492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2346091" y="2496583"/>
            <a:ext cx="0" cy="1709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flipV="1">
            <a:off x="4678407" y="3068872"/>
            <a:ext cx="7064013" cy="184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8697350" y="2392815"/>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10627177" y="2283698"/>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5646281" y="3066398"/>
            <a:ext cx="4980896" cy="1874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5646281" y="2722972"/>
            <a:ext cx="5017294" cy="5776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536747" y="2849575"/>
            <a:ext cx="5100641" cy="5762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74668" y="1986509"/>
            <a:ext cx="1086506" cy="1086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46091" y="2501345"/>
            <a:ext cx="643813" cy="6438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777696" y="2245105"/>
            <a:ext cx="1334648" cy="822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46091" y="2722972"/>
            <a:ext cx="491728" cy="8229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46091" y="2496583"/>
            <a:ext cx="1767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346091" y="2722972"/>
            <a:ext cx="1579720" cy="849352"/>
          </a:xfrm>
          <a:prstGeom prst="line">
            <a:avLst/>
          </a:prstGeom>
        </p:spPr>
        <p:style>
          <a:lnRef idx="1">
            <a:schemeClr val="accent1"/>
          </a:lnRef>
          <a:fillRef idx="0">
            <a:schemeClr val="accent1"/>
          </a:fillRef>
          <a:effectRef idx="0">
            <a:schemeClr val="accent1"/>
          </a:effectRef>
          <a:fontRef idx="minor">
            <a:schemeClr val="tx1"/>
          </a:fontRef>
        </p:style>
      </p:cxnSp>
      <p:sp>
        <p:nvSpPr>
          <p:cNvPr id="33" name="Arc 32"/>
          <p:cNvSpPr/>
          <p:nvPr/>
        </p:nvSpPr>
        <p:spPr>
          <a:xfrm rot="867155">
            <a:off x="2416791" y="2142385"/>
            <a:ext cx="455075" cy="399255"/>
          </a:xfrm>
          <a:prstGeom prst="arc">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6195060" y="2253832"/>
            <a:ext cx="65" cy="276999"/>
          </a:xfrm>
          <a:prstGeom prst="rect">
            <a:avLst/>
          </a:prstGeom>
          <a:noFill/>
        </p:spPr>
        <p:txBody>
          <a:bodyPr wrap="none" lIns="0" tIns="0" rIns="0" bIns="0" rtlCol="0">
            <a:spAutoFit/>
          </a:bodyPr>
          <a:lstStyle/>
          <a:p>
            <a:endParaRPr lang="en-US" dirty="0"/>
          </a:p>
        </p:txBody>
      </p:sp>
      <p:sp>
        <p:nvSpPr>
          <p:cNvPr id="35" name="TextBox 34"/>
          <p:cNvSpPr txBox="1"/>
          <p:nvPr/>
        </p:nvSpPr>
        <p:spPr>
          <a:xfrm>
            <a:off x="2837819" y="1914366"/>
            <a:ext cx="316112" cy="369332"/>
          </a:xfrm>
          <a:prstGeom prst="rect">
            <a:avLst/>
          </a:prstGeom>
          <a:noFill/>
        </p:spPr>
        <p:txBody>
          <a:bodyPr wrap="none" rtlCol="0">
            <a:spAutoFit/>
          </a:bodyPr>
          <a:lstStyle/>
          <a:p>
            <a:r>
              <a:rPr lang="el-GR" dirty="0" smtClean="0"/>
              <a:t>α</a:t>
            </a:r>
            <a:endParaRPr lang="en-US" dirty="0"/>
          </a:p>
        </p:txBody>
      </p:sp>
      <p:sp>
        <p:nvSpPr>
          <p:cNvPr id="36" name="TextBox 35"/>
          <p:cNvSpPr txBox="1"/>
          <p:nvPr/>
        </p:nvSpPr>
        <p:spPr>
          <a:xfrm>
            <a:off x="3210311" y="2638585"/>
            <a:ext cx="433132" cy="369332"/>
          </a:xfrm>
          <a:prstGeom prst="rect">
            <a:avLst/>
          </a:prstGeom>
          <a:noFill/>
        </p:spPr>
        <p:txBody>
          <a:bodyPr wrap="none" rtlCol="0">
            <a:spAutoFit/>
          </a:bodyPr>
          <a:lstStyle/>
          <a:p>
            <a:r>
              <a:rPr lang="en-US" dirty="0" smtClean="0">
                <a:solidFill>
                  <a:schemeClr val="accent1"/>
                </a:solidFill>
              </a:rPr>
              <a:t>2</a:t>
            </a:r>
            <a:r>
              <a:rPr lang="el-GR" dirty="0" smtClean="0">
                <a:solidFill>
                  <a:schemeClr val="accent1"/>
                </a:solidFill>
              </a:rPr>
              <a:t>α</a:t>
            </a:r>
            <a:endParaRPr lang="en-US" dirty="0">
              <a:solidFill>
                <a:schemeClr val="accent1"/>
              </a:solidFill>
            </a:endParaRPr>
          </a:p>
        </p:txBody>
      </p:sp>
      <p:sp>
        <p:nvSpPr>
          <p:cNvPr id="37" name="Arc 36"/>
          <p:cNvSpPr/>
          <p:nvPr/>
        </p:nvSpPr>
        <p:spPr>
          <a:xfrm rot="3623621">
            <a:off x="2356604" y="2293827"/>
            <a:ext cx="892011" cy="788330"/>
          </a:xfrm>
          <a:prstGeom prst="arc">
            <a:avLst/>
          </a:prstGeom>
          <a:ln>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p:nvPr/>
        </p:nvCxnSpPr>
        <p:spPr>
          <a:xfrm>
            <a:off x="8697350" y="2638585"/>
            <a:ext cx="1929827" cy="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212432" y="2396536"/>
            <a:ext cx="1005403" cy="276999"/>
          </a:xfrm>
          <a:prstGeom prst="rect">
            <a:avLst/>
          </a:prstGeom>
          <a:noFill/>
        </p:spPr>
        <p:txBody>
          <a:bodyPr wrap="none" rtlCol="0">
            <a:spAutoFit/>
          </a:bodyPr>
          <a:lstStyle/>
          <a:p>
            <a:r>
              <a:rPr lang="en-US" sz="1200" dirty="0" smtClean="0"/>
              <a:t>WD = 4.7mm</a:t>
            </a:r>
            <a:endParaRPr lang="en-US" sz="1200" dirty="0"/>
          </a:p>
        </p:txBody>
      </p:sp>
      <p:sp>
        <p:nvSpPr>
          <p:cNvPr id="44" name="Arc 43"/>
          <p:cNvSpPr/>
          <p:nvPr/>
        </p:nvSpPr>
        <p:spPr>
          <a:xfrm rot="13764253">
            <a:off x="7167779" y="2887106"/>
            <a:ext cx="238125" cy="241622"/>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6832606" y="2857443"/>
            <a:ext cx="349776" cy="276999"/>
          </a:xfrm>
          <a:prstGeom prst="rect">
            <a:avLst/>
          </a:prstGeom>
          <a:noFill/>
        </p:spPr>
        <p:txBody>
          <a:bodyPr wrap="none" rtlCol="0">
            <a:spAutoFit/>
          </a:bodyPr>
          <a:lstStyle/>
          <a:p>
            <a:r>
              <a:rPr lang="en-US" sz="1200" dirty="0" smtClean="0">
                <a:solidFill>
                  <a:schemeClr val="accent1"/>
                </a:solidFill>
              </a:rPr>
              <a:t>2</a:t>
            </a:r>
            <a:r>
              <a:rPr lang="el-GR" sz="1200" dirty="0" smtClean="0">
                <a:solidFill>
                  <a:schemeClr val="accent1"/>
                </a:solidFill>
              </a:rPr>
              <a:t>α</a:t>
            </a:r>
            <a:endParaRPr lang="en-US" sz="1200" dirty="0">
              <a:solidFill>
                <a:schemeClr val="accent1"/>
              </a:solidFill>
            </a:endParaRPr>
          </a:p>
        </p:txBody>
      </p:sp>
      <p:cxnSp>
        <p:nvCxnSpPr>
          <p:cNvPr id="46" name="Straight Connector 45"/>
          <p:cNvCxnSpPr/>
          <p:nvPr/>
        </p:nvCxnSpPr>
        <p:spPr>
          <a:xfrm>
            <a:off x="3464446" y="1049519"/>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64339" y="356203"/>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9394166" y="247086"/>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82656" y="1049519"/>
            <a:ext cx="501151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382656" y="696122"/>
            <a:ext cx="3081683" cy="35339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82656" y="1049519"/>
            <a:ext cx="3081683" cy="28477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382656" y="694713"/>
            <a:ext cx="5017294" cy="57767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296931" y="829472"/>
            <a:ext cx="5100641" cy="5762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464339" y="694713"/>
            <a:ext cx="1929827" cy="13475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461961" y="1266918"/>
            <a:ext cx="1932205" cy="6667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69639" y="624930"/>
            <a:ext cx="3010057" cy="923330"/>
          </a:xfrm>
          <a:prstGeom prst="rect">
            <a:avLst/>
          </a:prstGeom>
          <a:noFill/>
        </p:spPr>
        <p:txBody>
          <a:bodyPr wrap="square" rtlCol="0">
            <a:spAutoFit/>
          </a:bodyPr>
          <a:lstStyle/>
          <a:p>
            <a:r>
              <a:rPr lang="en-US" dirty="0" smtClean="0"/>
              <a:t>Considering the setup with beams penetrating the center is easier to calculate accuracy.</a:t>
            </a:r>
            <a:endParaRPr lang="en-US" dirty="0"/>
          </a:p>
        </p:txBody>
      </p:sp>
      <p:sp>
        <p:nvSpPr>
          <p:cNvPr id="57" name="TextBox 56"/>
          <p:cNvSpPr txBox="1"/>
          <p:nvPr/>
        </p:nvSpPr>
        <p:spPr>
          <a:xfrm>
            <a:off x="1774668" y="4914900"/>
            <a:ext cx="8443167" cy="1200329"/>
          </a:xfrm>
          <a:prstGeom prst="rect">
            <a:avLst/>
          </a:prstGeom>
          <a:noFill/>
        </p:spPr>
        <p:txBody>
          <a:bodyPr wrap="square" rtlCol="0">
            <a:spAutoFit/>
          </a:bodyPr>
          <a:lstStyle/>
          <a:p>
            <a:r>
              <a:rPr lang="en-US" dirty="0" smtClean="0"/>
              <a:t>Every time the mirror is rotated by </a:t>
            </a:r>
            <a:r>
              <a:rPr lang="el-GR" dirty="0" smtClean="0"/>
              <a:t>α</a:t>
            </a:r>
            <a:r>
              <a:rPr lang="en-US" dirty="0" smtClean="0"/>
              <a:t> angle the beam will rotate by 2</a:t>
            </a:r>
            <a:r>
              <a:rPr lang="el-GR" dirty="0" smtClean="0"/>
              <a:t>α</a:t>
            </a:r>
            <a:r>
              <a:rPr lang="en-US" dirty="0" smtClean="0"/>
              <a:t>. Consider only one mirror is rotated. Accuracy of the mirror mount from </a:t>
            </a:r>
            <a:r>
              <a:rPr lang="en-US" dirty="0" err="1" smtClean="0"/>
              <a:t>Thorlab</a:t>
            </a:r>
            <a:r>
              <a:rPr lang="en-US" dirty="0" smtClean="0"/>
              <a:t> is </a:t>
            </a:r>
            <a:r>
              <a:rPr lang="el-GR" dirty="0" smtClean="0"/>
              <a:t>α </a:t>
            </a:r>
            <a:r>
              <a:rPr lang="en-US" dirty="0" smtClean="0"/>
              <a:t>= 30 </a:t>
            </a:r>
            <a:r>
              <a:rPr lang="el-GR" dirty="0" smtClean="0"/>
              <a:t>μ</a:t>
            </a:r>
            <a:r>
              <a:rPr lang="en-US" dirty="0" smtClean="0"/>
              <a:t>rad, then the beam angle accuracy is 2</a:t>
            </a:r>
            <a:r>
              <a:rPr lang="el-GR" dirty="0" smtClean="0"/>
              <a:t>α</a:t>
            </a:r>
            <a:r>
              <a:rPr lang="en-US" dirty="0" smtClean="0"/>
              <a:t> = 60 </a:t>
            </a:r>
            <a:r>
              <a:rPr lang="el-GR" dirty="0" smtClean="0"/>
              <a:t>μ</a:t>
            </a:r>
            <a:r>
              <a:rPr lang="en-US" dirty="0" smtClean="0"/>
              <a:t>rad. WD = 4.7mm, so the accuracy on the canvas is of the order of </a:t>
            </a:r>
            <a:r>
              <a:rPr lang="el-GR" dirty="0" smtClean="0"/>
              <a:t>δ</a:t>
            </a:r>
            <a:r>
              <a:rPr lang="en-US" dirty="0" smtClean="0"/>
              <a:t> = 2</a:t>
            </a:r>
            <a:r>
              <a:rPr lang="el-GR" dirty="0" smtClean="0"/>
              <a:t>α</a:t>
            </a:r>
            <a:r>
              <a:rPr lang="en-US" dirty="0" smtClean="0"/>
              <a:t>*WD = 0.282</a:t>
            </a:r>
            <a:r>
              <a:rPr lang="el-GR" dirty="0" smtClean="0"/>
              <a:t>μ</a:t>
            </a:r>
            <a:r>
              <a:rPr lang="en-US" dirty="0" smtClean="0"/>
              <a:t>m, smaller than the beam spot size.</a:t>
            </a:r>
            <a:endParaRPr lang="en-US" dirty="0"/>
          </a:p>
        </p:txBody>
      </p:sp>
      <p:sp>
        <p:nvSpPr>
          <p:cNvPr id="59" name="Rectangle 58"/>
          <p:cNvSpPr/>
          <p:nvPr/>
        </p:nvSpPr>
        <p:spPr>
          <a:xfrm>
            <a:off x="10637388" y="2838896"/>
            <a:ext cx="264816" cy="276999"/>
          </a:xfrm>
          <a:prstGeom prst="rect">
            <a:avLst/>
          </a:prstGeom>
        </p:spPr>
        <p:txBody>
          <a:bodyPr wrap="none">
            <a:spAutoFit/>
          </a:bodyPr>
          <a:lstStyle/>
          <a:p>
            <a:r>
              <a:rPr lang="el-GR" sz="1200" dirty="0" smtClean="0"/>
              <a:t>δ</a:t>
            </a:r>
            <a:endParaRPr lang="en-US" sz="1200" dirty="0"/>
          </a:p>
        </p:txBody>
      </p:sp>
      <p:cxnSp>
        <p:nvCxnSpPr>
          <p:cNvPr id="64" name="Straight Arrow Connector 63"/>
          <p:cNvCxnSpPr/>
          <p:nvPr/>
        </p:nvCxnSpPr>
        <p:spPr>
          <a:xfrm flipV="1">
            <a:off x="2346091" y="3425838"/>
            <a:ext cx="0" cy="780579"/>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5808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458797" y="3362714"/>
            <a:ext cx="23072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64450" y="1520825"/>
            <a:ext cx="0" cy="1841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651750" y="1517650"/>
            <a:ext cx="292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66050" y="1327605"/>
            <a:ext cx="295988" cy="2035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7400010" y="1708150"/>
            <a:ext cx="169725" cy="1654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00010" y="1708150"/>
            <a:ext cx="31727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62038" y="1327605"/>
            <a:ext cx="2510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7296928" y="1030060"/>
            <a:ext cx="895738" cy="8117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296928" y="1160689"/>
            <a:ext cx="998375" cy="6811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296928" y="918093"/>
            <a:ext cx="765110" cy="923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296928" y="2880632"/>
            <a:ext cx="895738" cy="8117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296928" y="3011261"/>
            <a:ext cx="998375" cy="6811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296928" y="2768665"/>
            <a:ext cx="765110" cy="923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8109204" y="859296"/>
            <a:ext cx="325546" cy="372163"/>
          </a:xfrm>
          <a:prstGeom prst="arc">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a:off x="8090045" y="2687088"/>
            <a:ext cx="325546" cy="372163"/>
          </a:xfrm>
          <a:prstGeom prst="arc">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p:nvPr/>
        </p:nvCxnSpPr>
        <p:spPr>
          <a:xfrm>
            <a:off x="5458797" y="3362714"/>
            <a:ext cx="111345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755618" y="1448578"/>
            <a:ext cx="1086506" cy="1086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27041" y="1963414"/>
            <a:ext cx="643813" cy="6438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758646" y="1707174"/>
            <a:ext cx="1334648" cy="822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27041" y="2185041"/>
            <a:ext cx="491728" cy="8229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327041" y="1958652"/>
            <a:ext cx="1767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27041" y="2185041"/>
            <a:ext cx="1579720" cy="8493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867155">
            <a:off x="2397741" y="1604454"/>
            <a:ext cx="455075" cy="399255"/>
          </a:xfrm>
          <a:prstGeom prst="arc">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p:cNvSpPr/>
          <p:nvPr/>
        </p:nvSpPr>
        <p:spPr>
          <a:xfrm rot="3623621">
            <a:off x="2337554" y="1755896"/>
            <a:ext cx="892011" cy="788330"/>
          </a:xfrm>
          <a:prstGeom prst="arc">
            <a:avLst/>
          </a:prstGeom>
          <a:ln>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Arrow Connector 44"/>
          <p:cNvCxnSpPr/>
          <p:nvPr/>
        </p:nvCxnSpPr>
        <p:spPr>
          <a:xfrm>
            <a:off x="10734675" y="1251287"/>
            <a:ext cx="0" cy="406841"/>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10960" y="1448578"/>
            <a:ext cx="300082" cy="369332"/>
          </a:xfrm>
          <a:prstGeom prst="rect">
            <a:avLst/>
          </a:prstGeom>
          <a:noFill/>
        </p:spPr>
        <p:txBody>
          <a:bodyPr wrap="none" rtlCol="0">
            <a:spAutoFit/>
          </a:bodyPr>
          <a:lstStyle/>
          <a:p>
            <a:r>
              <a:rPr lang="en-US" dirty="0" smtClean="0"/>
              <a:t>II</a:t>
            </a:r>
            <a:endParaRPr lang="en-US" dirty="0"/>
          </a:p>
        </p:txBody>
      </p:sp>
      <p:sp>
        <p:nvSpPr>
          <p:cNvPr id="49" name="TextBox 48"/>
          <p:cNvSpPr txBox="1"/>
          <p:nvPr/>
        </p:nvSpPr>
        <p:spPr>
          <a:xfrm>
            <a:off x="8640147" y="859296"/>
            <a:ext cx="300082" cy="369332"/>
          </a:xfrm>
          <a:prstGeom prst="rect">
            <a:avLst/>
          </a:prstGeom>
          <a:noFill/>
        </p:spPr>
        <p:txBody>
          <a:bodyPr wrap="none" rtlCol="0">
            <a:spAutoFit/>
          </a:bodyPr>
          <a:lstStyle/>
          <a:p>
            <a:r>
              <a:rPr lang="en-US" dirty="0" smtClean="0"/>
              <a:t>II</a:t>
            </a:r>
            <a:endParaRPr lang="en-US" dirty="0"/>
          </a:p>
        </p:txBody>
      </p:sp>
      <p:sp>
        <p:nvSpPr>
          <p:cNvPr id="50" name="TextBox 49"/>
          <p:cNvSpPr txBox="1"/>
          <p:nvPr/>
        </p:nvSpPr>
        <p:spPr>
          <a:xfrm>
            <a:off x="8109204" y="3469433"/>
            <a:ext cx="242374" cy="369332"/>
          </a:xfrm>
          <a:prstGeom prst="rect">
            <a:avLst/>
          </a:prstGeom>
          <a:noFill/>
        </p:spPr>
        <p:txBody>
          <a:bodyPr wrap="none" rtlCol="0">
            <a:spAutoFit/>
          </a:bodyPr>
          <a:lstStyle/>
          <a:p>
            <a:r>
              <a:rPr lang="en-US" dirty="0" smtClean="0"/>
              <a:t>I</a:t>
            </a:r>
            <a:endParaRPr lang="en-US" dirty="0"/>
          </a:p>
        </p:txBody>
      </p:sp>
      <p:sp>
        <p:nvSpPr>
          <p:cNvPr id="51" name="TextBox 50"/>
          <p:cNvSpPr txBox="1"/>
          <p:nvPr/>
        </p:nvSpPr>
        <p:spPr>
          <a:xfrm>
            <a:off x="2413270" y="4619237"/>
            <a:ext cx="7072593" cy="646331"/>
          </a:xfrm>
          <a:prstGeom prst="rect">
            <a:avLst/>
          </a:prstGeom>
          <a:noFill/>
        </p:spPr>
        <p:txBody>
          <a:bodyPr wrap="square" rtlCol="0">
            <a:spAutoFit/>
          </a:bodyPr>
          <a:lstStyle/>
          <a:p>
            <a:r>
              <a:rPr lang="en-US" dirty="0" smtClean="0"/>
              <a:t>When adjusting the beam, we can change the angle by rotating II, and shift the beam parallel by rotating I and II with the same angles.</a:t>
            </a:r>
            <a:endParaRPr lang="en-US" dirty="0"/>
          </a:p>
        </p:txBody>
      </p:sp>
      <p:cxnSp>
        <p:nvCxnSpPr>
          <p:cNvPr id="32" name="Straight Connector 31"/>
          <p:cNvCxnSpPr/>
          <p:nvPr/>
        </p:nvCxnSpPr>
        <p:spPr>
          <a:xfrm>
            <a:off x="2333391" y="1950483"/>
            <a:ext cx="0" cy="1709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333391" y="2879738"/>
            <a:ext cx="0" cy="780579"/>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5289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6567" y="2186992"/>
            <a:ext cx="6873033" cy="1477328"/>
          </a:xfrm>
          <a:prstGeom prst="rect">
            <a:avLst/>
          </a:prstGeom>
          <a:noFill/>
        </p:spPr>
        <p:txBody>
          <a:bodyPr wrap="square" rtlCol="0">
            <a:spAutoFit/>
          </a:bodyPr>
          <a:lstStyle/>
          <a:p>
            <a:r>
              <a:rPr lang="en-US" dirty="0" smtClean="0"/>
              <a:t>Conclusion: we can adjust two mirrors together to shift the beam to the canvas, then adjust only one mirror for minor beam shifting. Accuracy </a:t>
            </a:r>
            <a:r>
              <a:rPr lang="en-US" dirty="0" smtClean="0"/>
              <a:t>of </a:t>
            </a:r>
            <a:r>
              <a:rPr lang="en-US" dirty="0" err="1" smtClean="0"/>
              <a:t>Thorlab</a:t>
            </a:r>
            <a:r>
              <a:rPr lang="en-US" dirty="0" smtClean="0"/>
              <a:t> mirror mount is enough. For small angle scanning the relationship between mirror angle and beam position on canvas will be linear.</a:t>
            </a:r>
            <a:endParaRPr lang="en-US" dirty="0"/>
          </a:p>
        </p:txBody>
      </p:sp>
    </p:spTree>
    <p:extLst>
      <p:ext uri="{BB962C8B-B14F-4D97-AF65-F5344CB8AC3E}">
        <p14:creationId xmlns:p14="http://schemas.microsoft.com/office/powerpoint/2010/main" val="18970018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344</Words>
  <Application>Microsoft Macintosh PowerPoint</Application>
  <PresentationFormat>Custom</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dc:creator>
  <cp:lastModifiedBy>Arthur Li</cp:lastModifiedBy>
  <cp:revision>27</cp:revision>
  <dcterms:created xsi:type="dcterms:W3CDTF">2014-01-17T20:03:17Z</dcterms:created>
  <dcterms:modified xsi:type="dcterms:W3CDTF">2014-01-18T05:02:57Z</dcterms:modified>
</cp:coreProperties>
</file>