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p:scale>
          <a:sx n="125" d="100"/>
          <a:sy n="125" d="100"/>
        </p:scale>
        <p:origin x="-2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22799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86116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1229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55B11-BBCF-4188-8A7D-8AC5D0B108D0}"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48885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55B11-BBCF-4188-8A7D-8AC5D0B108D0}"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25406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55B11-BBCF-4188-8A7D-8AC5D0B108D0}"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41090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55B11-BBCF-4188-8A7D-8AC5D0B108D0}"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62237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55B11-BBCF-4188-8A7D-8AC5D0B108D0}"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42175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55B11-BBCF-4188-8A7D-8AC5D0B108D0}"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3483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55B11-BBCF-4188-8A7D-8AC5D0B108D0}"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381834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55B11-BBCF-4188-8A7D-8AC5D0B108D0}"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9004C-AAED-4C49-8287-B76EA455E370}" type="slidenum">
              <a:rPr lang="en-US" smtClean="0"/>
              <a:t>‹#›</a:t>
            </a:fld>
            <a:endParaRPr lang="en-US"/>
          </a:p>
        </p:txBody>
      </p:sp>
    </p:spTree>
    <p:extLst>
      <p:ext uri="{BB962C8B-B14F-4D97-AF65-F5344CB8AC3E}">
        <p14:creationId xmlns:p14="http://schemas.microsoft.com/office/powerpoint/2010/main" val="189906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55B11-BBCF-4188-8A7D-8AC5D0B108D0}" type="datetimeFigureOut">
              <a:rPr lang="en-US" smtClean="0"/>
              <a:t>1/22/2014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9004C-AAED-4C49-8287-B76EA455E370}" type="slidenum">
              <a:rPr lang="en-US" smtClean="0"/>
              <a:t>‹#›</a:t>
            </a:fld>
            <a:endParaRPr lang="en-US"/>
          </a:p>
        </p:txBody>
      </p:sp>
    </p:spTree>
    <p:extLst>
      <p:ext uri="{BB962C8B-B14F-4D97-AF65-F5344CB8AC3E}">
        <p14:creationId xmlns:p14="http://schemas.microsoft.com/office/powerpoint/2010/main" val="157224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V="1">
            <a:off x="2134639" y="3959043"/>
            <a:ext cx="3068256" cy="48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34639" y="4007781"/>
            <a:ext cx="3068256" cy="4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01239" y="4008804"/>
            <a:ext cx="9226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08227" y="3959043"/>
            <a:ext cx="919588" cy="2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706885" y="4035801"/>
            <a:ext cx="920930" cy="1360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26584" y="1641230"/>
            <a:ext cx="8917354" cy="923330"/>
          </a:xfrm>
          <a:prstGeom prst="rect">
            <a:avLst/>
          </a:prstGeom>
          <a:noFill/>
        </p:spPr>
        <p:txBody>
          <a:bodyPr wrap="square" rtlCol="0">
            <a:spAutoFit/>
          </a:bodyPr>
          <a:lstStyle/>
          <a:p>
            <a:r>
              <a:rPr lang="en-US" dirty="0" smtClean="0"/>
              <a:t>For </a:t>
            </a:r>
            <a:r>
              <a:rPr lang="en-US" dirty="0" smtClean="0"/>
              <a:t>coarse </a:t>
            </a:r>
            <a:r>
              <a:rPr lang="en-US" dirty="0" smtClean="0"/>
              <a:t>adjustment </a:t>
            </a:r>
            <a:r>
              <a:rPr lang="en-US" dirty="0" smtClean="0"/>
              <a:t>we </a:t>
            </a:r>
            <a:r>
              <a:rPr lang="en-US" dirty="0" smtClean="0"/>
              <a:t>definitely need two mirrors</a:t>
            </a:r>
            <a:r>
              <a:rPr lang="en-US" dirty="0" smtClean="0"/>
              <a:t>. For the fine adjustment, </a:t>
            </a:r>
            <a:r>
              <a:rPr lang="en-US" dirty="0"/>
              <a:t>n</a:t>
            </a:r>
            <a:r>
              <a:rPr lang="en-US" dirty="0" smtClean="0"/>
              <a:t>ow </a:t>
            </a:r>
            <a:r>
              <a:rPr lang="en-US" dirty="0" smtClean="0"/>
              <a:t>I’m trying to calculate how the distance L between mirror II and the objective should be, so that the beam spot can move freely in a 40µm x 40µm range by rotating only one mirror.</a:t>
            </a:r>
            <a:endParaRPr lang="en-US" dirty="0"/>
          </a:p>
        </p:txBody>
      </p:sp>
      <p:grpSp>
        <p:nvGrpSpPr>
          <p:cNvPr id="3" name="Group 2"/>
          <p:cNvGrpSpPr/>
          <p:nvPr/>
        </p:nvGrpSpPr>
        <p:grpSpPr>
          <a:xfrm>
            <a:off x="5202959" y="3626339"/>
            <a:ext cx="1506611" cy="769815"/>
            <a:chOff x="4757420" y="1516185"/>
            <a:chExt cx="1506611" cy="769815"/>
          </a:xfrm>
        </p:grpSpPr>
        <p:cxnSp>
          <p:nvCxnSpPr>
            <p:cNvPr id="4" name="Straight Connector 3"/>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6629645" y="3766588"/>
            <a:ext cx="0" cy="48101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15552" y="3156201"/>
            <a:ext cx="1546577" cy="369332"/>
          </a:xfrm>
          <a:prstGeom prst="rect">
            <a:avLst/>
          </a:prstGeom>
          <a:noFill/>
        </p:spPr>
        <p:txBody>
          <a:bodyPr wrap="none" rtlCol="0">
            <a:spAutoFit/>
          </a:bodyPr>
          <a:lstStyle/>
          <a:p>
            <a:r>
              <a:rPr lang="en-US" dirty="0" smtClean="0"/>
              <a:t>100x objective</a:t>
            </a:r>
            <a:endParaRPr lang="en-US" dirty="0"/>
          </a:p>
        </p:txBody>
      </p:sp>
      <p:cxnSp>
        <p:nvCxnSpPr>
          <p:cNvPr id="26" name="Straight Connector 25"/>
          <p:cNvCxnSpPr/>
          <p:nvPr/>
        </p:nvCxnSpPr>
        <p:spPr>
          <a:xfrm flipH="1">
            <a:off x="1823489" y="3706446"/>
            <a:ext cx="615950" cy="615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34639" y="4484239"/>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84227" y="4542855"/>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34639" y="4825104"/>
            <a:ext cx="3049588"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06800" y="4932618"/>
            <a:ext cx="505267" cy="369332"/>
          </a:xfrm>
          <a:prstGeom prst="rect">
            <a:avLst/>
          </a:prstGeom>
          <a:noFill/>
        </p:spPr>
        <p:txBody>
          <a:bodyPr wrap="none" rtlCol="0">
            <a:spAutoFit/>
          </a:bodyPr>
          <a:lstStyle/>
          <a:p>
            <a:r>
              <a:rPr lang="en-US" dirty="0" smtClean="0"/>
              <a:t>L=?</a:t>
            </a:r>
            <a:endParaRPr lang="en-US" dirty="0"/>
          </a:p>
        </p:txBody>
      </p:sp>
      <p:cxnSp>
        <p:nvCxnSpPr>
          <p:cNvPr id="34" name="Straight Connector 33"/>
          <p:cNvCxnSpPr/>
          <p:nvPr/>
        </p:nvCxnSpPr>
        <p:spPr>
          <a:xfrm>
            <a:off x="7627815" y="3379239"/>
            <a:ext cx="0" cy="131312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7558" y="3506853"/>
            <a:ext cx="1702838" cy="369332"/>
          </a:xfrm>
          <a:prstGeom prst="rect">
            <a:avLst/>
          </a:prstGeom>
          <a:noFill/>
        </p:spPr>
        <p:txBody>
          <a:bodyPr wrap="none" rtlCol="0">
            <a:spAutoFit/>
          </a:bodyPr>
          <a:lstStyle/>
          <a:p>
            <a:r>
              <a:rPr lang="en-US" dirty="0" smtClean="0"/>
              <a:t>Fine adjustment</a:t>
            </a:r>
            <a:endParaRPr lang="en-US" dirty="0"/>
          </a:p>
        </p:txBody>
      </p:sp>
    </p:spTree>
    <p:extLst>
      <p:ext uri="{BB962C8B-B14F-4D97-AF65-F5344CB8AC3E}">
        <p14:creationId xmlns:p14="http://schemas.microsoft.com/office/powerpoint/2010/main" val="2605451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0" y="1807314"/>
            <a:ext cx="83972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707879" y="1113998"/>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637706" y="1004881"/>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6196" y="1807314"/>
            <a:ext cx="5011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626196" y="1452509"/>
            <a:ext cx="5016544" cy="5777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40472" y="1585777"/>
            <a:ext cx="5111793" cy="5777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738326" y="1807314"/>
            <a:ext cx="647031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738219" y="1113998"/>
            <a:ext cx="0" cy="133547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1668046" y="1004881"/>
            <a:ext cx="0" cy="16048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656536" y="1807314"/>
            <a:ext cx="5011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656536" y="1453917"/>
            <a:ext cx="3081683" cy="35339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56536" y="1807314"/>
            <a:ext cx="3081683" cy="2847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38219" y="1452508"/>
            <a:ext cx="1929827" cy="1347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735841" y="2024713"/>
            <a:ext cx="1932205" cy="6667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049146" y="2013595"/>
            <a:ext cx="627095" cy="276999"/>
          </a:xfrm>
          <a:prstGeom prst="rect">
            <a:avLst/>
          </a:prstGeom>
        </p:spPr>
        <p:txBody>
          <a:bodyPr wrap="none">
            <a:spAutoFit/>
          </a:bodyPr>
          <a:lstStyle/>
          <a:p>
            <a:r>
              <a:rPr lang="en-US" sz="1200" dirty="0" smtClean="0"/>
              <a:t>±20</a:t>
            </a:r>
            <a:r>
              <a:rPr lang="en-US" sz="1200" dirty="0"/>
              <a:t>µm</a:t>
            </a:r>
          </a:p>
        </p:txBody>
      </p:sp>
      <p:cxnSp>
        <p:nvCxnSpPr>
          <p:cNvPr id="85" name="Straight Connector 84"/>
          <p:cNvCxnSpPr/>
          <p:nvPr/>
        </p:nvCxnSpPr>
        <p:spPr>
          <a:xfrm>
            <a:off x="9738219" y="2713808"/>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668046" y="2713808"/>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9738219" y="3036226"/>
            <a:ext cx="1929827" cy="281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228960" y="3063159"/>
            <a:ext cx="971372" cy="276999"/>
          </a:xfrm>
          <a:prstGeom prst="rect">
            <a:avLst/>
          </a:prstGeom>
          <a:noFill/>
        </p:spPr>
        <p:txBody>
          <a:bodyPr wrap="square" rtlCol="0">
            <a:spAutoFit/>
          </a:bodyPr>
          <a:lstStyle/>
          <a:p>
            <a:r>
              <a:rPr lang="en-US" sz="1200" dirty="0" smtClean="0"/>
              <a:t>WD=4.7mm</a:t>
            </a:r>
            <a:endParaRPr lang="en-US" sz="1200" dirty="0"/>
          </a:p>
        </p:txBody>
      </p:sp>
      <p:sp>
        <p:nvSpPr>
          <p:cNvPr id="93" name="Arc 92"/>
          <p:cNvSpPr/>
          <p:nvPr/>
        </p:nvSpPr>
        <p:spPr>
          <a:xfrm rot="13522287">
            <a:off x="2311106" y="1599302"/>
            <a:ext cx="447254" cy="419333"/>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3564485" y="734643"/>
            <a:ext cx="317716" cy="369332"/>
          </a:xfrm>
          <a:prstGeom prst="rect">
            <a:avLst/>
          </a:prstGeom>
          <a:noFill/>
        </p:spPr>
        <p:txBody>
          <a:bodyPr wrap="none" rtlCol="0">
            <a:spAutoFit/>
          </a:bodyPr>
          <a:lstStyle/>
          <a:p>
            <a:r>
              <a:rPr lang="en-US" dirty="0" smtClean="0"/>
              <a:t>A</a:t>
            </a:r>
            <a:endParaRPr lang="en-US" dirty="0"/>
          </a:p>
        </p:txBody>
      </p:sp>
      <p:sp>
        <p:nvSpPr>
          <p:cNvPr id="95" name="TextBox 94"/>
          <p:cNvSpPr txBox="1"/>
          <p:nvPr/>
        </p:nvSpPr>
        <p:spPr>
          <a:xfrm>
            <a:off x="9580991" y="757390"/>
            <a:ext cx="309700" cy="369332"/>
          </a:xfrm>
          <a:prstGeom prst="rect">
            <a:avLst/>
          </a:prstGeom>
          <a:noFill/>
        </p:spPr>
        <p:txBody>
          <a:bodyPr wrap="none" rtlCol="0">
            <a:spAutoFit/>
          </a:bodyPr>
          <a:lstStyle/>
          <a:p>
            <a:r>
              <a:rPr lang="en-US" dirty="0" smtClean="0"/>
              <a:t>B</a:t>
            </a:r>
            <a:endParaRPr lang="en-US" dirty="0"/>
          </a:p>
        </p:txBody>
      </p:sp>
      <p:sp>
        <p:nvSpPr>
          <p:cNvPr id="97" name="TextBox 96"/>
          <p:cNvSpPr txBox="1"/>
          <p:nvPr/>
        </p:nvSpPr>
        <p:spPr>
          <a:xfrm>
            <a:off x="1078749" y="1585777"/>
            <a:ext cx="1125693" cy="276999"/>
          </a:xfrm>
          <a:prstGeom prst="rect">
            <a:avLst/>
          </a:prstGeom>
          <a:noFill/>
        </p:spPr>
        <p:txBody>
          <a:bodyPr wrap="none" rtlCol="0">
            <a:spAutoFit/>
          </a:bodyPr>
          <a:lstStyle/>
          <a:p>
            <a:r>
              <a:rPr lang="el-GR" sz="1200" dirty="0" smtClean="0"/>
              <a:t>δ</a:t>
            </a:r>
            <a:r>
              <a:rPr lang="en-US" sz="1200" dirty="0" smtClean="0"/>
              <a:t> = ±</a:t>
            </a:r>
            <a:r>
              <a:rPr lang="en-US" sz="1200" dirty="0"/>
              <a:t> 4.26mrad</a:t>
            </a:r>
          </a:p>
        </p:txBody>
      </p:sp>
      <p:sp>
        <p:nvSpPr>
          <p:cNvPr id="102" name="TextBox 101"/>
          <p:cNvSpPr txBox="1"/>
          <p:nvPr/>
        </p:nvSpPr>
        <p:spPr>
          <a:xfrm>
            <a:off x="1725821" y="4325447"/>
            <a:ext cx="8503139" cy="1200329"/>
          </a:xfrm>
          <a:prstGeom prst="rect">
            <a:avLst/>
          </a:prstGeom>
          <a:noFill/>
        </p:spPr>
        <p:txBody>
          <a:bodyPr wrap="square" rtlCol="0">
            <a:spAutoFit/>
          </a:bodyPr>
          <a:lstStyle/>
          <a:p>
            <a:r>
              <a:rPr lang="en-US" dirty="0" smtClean="0"/>
              <a:t>Suppose the beam is paraxial, then the beam spot on the canvas is only dependent on the incident angle. For a</a:t>
            </a:r>
            <a:r>
              <a:rPr lang="en-US" dirty="0"/>
              <a:t> 40µm x </a:t>
            </a:r>
            <a:r>
              <a:rPr lang="en-US" dirty="0" smtClean="0"/>
              <a:t>40µm beam spot range there is a corresponding incident angle range</a:t>
            </a:r>
            <a:r>
              <a:rPr lang="el-GR" dirty="0"/>
              <a:t> δ</a:t>
            </a:r>
            <a:r>
              <a:rPr lang="en-US" dirty="0" smtClean="0"/>
              <a:t>. For setup A, </a:t>
            </a:r>
            <a:r>
              <a:rPr lang="el-GR" dirty="0" smtClean="0"/>
              <a:t>δ</a:t>
            </a:r>
            <a:r>
              <a:rPr lang="en-US" dirty="0" smtClean="0"/>
              <a:t> = </a:t>
            </a:r>
            <a:r>
              <a:rPr lang="en-US" dirty="0"/>
              <a:t>±</a:t>
            </a:r>
            <a:r>
              <a:rPr lang="en-US" dirty="0" smtClean="0"/>
              <a:t>20µm/4.7mm = ±4.26mrad</a:t>
            </a:r>
            <a:r>
              <a:rPr lang="en-US" dirty="0" smtClean="0"/>
              <a:t>. </a:t>
            </a:r>
            <a:r>
              <a:rPr lang="en-US" dirty="0" smtClean="0"/>
              <a:t>Setup B will have the same beam spot range if the incident angle range is the same as A</a:t>
            </a:r>
            <a:r>
              <a:rPr lang="en-US" dirty="0" smtClean="0"/>
              <a:t>.</a:t>
            </a:r>
            <a:endParaRPr lang="en-US" dirty="0"/>
          </a:p>
        </p:txBody>
      </p:sp>
      <p:sp>
        <p:nvSpPr>
          <p:cNvPr id="103" name="Rectangle 102"/>
          <p:cNvSpPr/>
          <p:nvPr/>
        </p:nvSpPr>
        <p:spPr>
          <a:xfrm>
            <a:off x="11052866" y="2031786"/>
            <a:ext cx="627095" cy="276999"/>
          </a:xfrm>
          <a:prstGeom prst="rect">
            <a:avLst/>
          </a:prstGeom>
        </p:spPr>
        <p:txBody>
          <a:bodyPr wrap="none">
            <a:spAutoFit/>
          </a:bodyPr>
          <a:lstStyle/>
          <a:p>
            <a:r>
              <a:rPr lang="en-US" sz="1200" dirty="0" smtClean="0"/>
              <a:t>±20</a:t>
            </a:r>
            <a:r>
              <a:rPr lang="en-US" sz="1200" dirty="0"/>
              <a:t>µm</a:t>
            </a:r>
          </a:p>
        </p:txBody>
      </p:sp>
      <p:cxnSp>
        <p:nvCxnSpPr>
          <p:cNvPr id="105" name="Straight Connector 104"/>
          <p:cNvCxnSpPr/>
          <p:nvPr/>
        </p:nvCxnSpPr>
        <p:spPr>
          <a:xfrm>
            <a:off x="3707879" y="2671010"/>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637706" y="2671010"/>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3707879" y="2993428"/>
            <a:ext cx="1929827" cy="281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198620" y="3020361"/>
            <a:ext cx="971372" cy="276999"/>
          </a:xfrm>
          <a:prstGeom prst="rect">
            <a:avLst/>
          </a:prstGeom>
          <a:noFill/>
        </p:spPr>
        <p:txBody>
          <a:bodyPr wrap="square" rtlCol="0">
            <a:spAutoFit/>
          </a:bodyPr>
          <a:lstStyle/>
          <a:p>
            <a:r>
              <a:rPr lang="en-US" sz="1200" dirty="0" smtClean="0"/>
              <a:t>WD=4.7mm</a:t>
            </a:r>
            <a:endParaRPr lang="en-US" sz="1200" dirty="0"/>
          </a:p>
        </p:txBody>
      </p:sp>
      <p:sp>
        <p:nvSpPr>
          <p:cNvPr id="109" name="TextBox 108"/>
          <p:cNvSpPr txBox="1"/>
          <p:nvPr/>
        </p:nvSpPr>
        <p:spPr>
          <a:xfrm>
            <a:off x="8210460" y="1584339"/>
            <a:ext cx="1125693" cy="276999"/>
          </a:xfrm>
          <a:prstGeom prst="rect">
            <a:avLst/>
          </a:prstGeom>
          <a:noFill/>
        </p:spPr>
        <p:txBody>
          <a:bodyPr wrap="none" rtlCol="0">
            <a:spAutoFit/>
          </a:bodyPr>
          <a:lstStyle/>
          <a:p>
            <a:r>
              <a:rPr lang="el-GR" sz="1200" dirty="0" smtClean="0"/>
              <a:t>δ</a:t>
            </a:r>
            <a:r>
              <a:rPr lang="en-US" sz="1200" dirty="0" smtClean="0"/>
              <a:t> = ±</a:t>
            </a:r>
            <a:r>
              <a:rPr lang="en-US" sz="1200" dirty="0"/>
              <a:t> 4.26mrad</a:t>
            </a:r>
          </a:p>
        </p:txBody>
      </p:sp>
    </p:spTree>
    <p:extLst>
      <p:ext uri="{BB962C8B-B14F-4D97-AF65-F5344CB8AC3E}">
        <p14:creationId xmlns:p14="http://schemas.microsoft.com/office/powerpoint/2010/main" val="8122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46525" y="1494204"/>
            <a:ext cx="1506611" cy="769815"/>
            <a:chOff x="4757420" y="1516185"/>
            <a:chExt cx="1506611" cy="769815"/>
          </a:xfrm>
        </p:grpSpPr>
        <p:cxnSp>
          <p:nvCxnSpPr>
            <p:cNvPr id="3" name="Straight Connector 2"/>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a:off x="6673211" y="1634453"/>
            <a:ext cx="0" cy="48101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44805" y="1876669"/>
            <a:ext cx="9226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1905" y="1826907"/>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11905" y="1919410"/>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77786" y="1690138"/>
            <a:ext cx="0" cy="1367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177786" y="1919410"/>
            <a:ext cx="0" cy="13811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73830" y="1791188"/>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73830" y="1967036"/>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339711" y="1654419"/>
            <a:ext cx="0" cy="1367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39711" y="1967036"/>
            <a:ext cx="0" cy="13811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18751" y="1978472"/>
            <a:ext cx="510076" cy="276999"/>
          </a:xfrm>
          <a:prstGeom prst="rect">
            <a:avLst/>
          </a:prstGeom>
          <a:noFill/>
        </p:spPr>
        <p:txBody>
          <a:bodyPr wrap="none" rtlCol="0">
            <a:spAutoFit/>
          </a:bodyPr>
          <a:lstStyle/>
          <a:p>
            <a:r>
              <a:rPr lang="en-US" sz="1200" dirty="0" smtClean="0"/>
              <a:t>3mm</a:t>
            </a:r>
            <a:endParaRPr lang="en-US" sz="1200" dirty="0"/>
          </a:p>
        </p:txBody>
      </p:sp>
      <p:sp>
        <p:nvSpPr>
          <p:cNvPr id="21" name="TextBox 20"/>
          <p:cNvSpPr txBox="1"/>
          <p:nvPr/>
        </p:nvSpPr>
        <p:spPr>
          <a:xfrm>
            <a:off x="4477200" y="1976966"/>
            <a:ext cx="782587" cy="276999"/>
          </a:xfrm>
          <a:prstGeom prst="rect">
            <a:avLst/>
          </a:prstGeom>
          <a:noFill/>
        </p:spPr>
        <p:txBody>
          <a:bodyPr wrap="none" rtlCol="0">
            <a:spAutoFit/>
          </a:bodyPr>
          <a:lstStyle/>
          <a:p>
            <a:r>
              <a:rPr lang="en-US" sz="1200" dirty="0" smtClean="0"/>
              <a:t>±0.75mm</a:t>
            </a:r>
            <a:endParaRPr lang="en-US" sz="1200" dirty="0"/>
          </a:p>
        </p:txBody>
      </p:sp>
      <p:sp>
        <p:nvSpPr>
          <p:cNvPr id="22" name="TextBox 21"/>
          <p:cNvSpPr txBox="1"/>
          <p:nvPr/>
        </p:nvSpPr>
        <p:spPr>
          <a:xfrm>
            <a:off x="5159118" y="1024066"/>
            <a:ext cx="1546577" cy="369332"/>
          </a:xfrm>
          <a:prstGeom prst="rect">
            <a:avLst/>
          </a:prstGeom>
          <a:noFill/>
        </p:spPr>
        <p:txBody>
          <a:bodyPr wrap="none" rtlCol="0">
            <a:spAutoFit/>
          </a:bodyPr>
          <a:lstStyle/>
          <a:p>
            <a:r>
              <a:rPr lang="en-US" dirty="0" smtClean="0"/>
              <a:t>100x objective</a:t>
            </a:r>
            <a:endParaRPr lang="en-US" dirty="0"/>
          </a:p>
        </p:txBody>
      </p:sp>
      <p:cxnSp>
        <p:nvCxnSpPr>
          <p:cNvPr id="23" name="Straight Connector 22"/>
          <p:cNvCxnSpPr/>
          <p:nvPr/>
        </p:nvCxnSpPr>
        <p:spPr>
          <a:xfrm flipV="1">
            <a:off x="2178205" y="1826907"/>
            <a:ext cx="3068320" cy="4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78205" y="1875646"/>
            <a:ext cx="3068320" cy="4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867055" y="1574311"/>
            <a:ext cx="615950" cy="615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93879" y="4141178"/>
            <a:ext cx="8651688" cy="1477328"/>
          </a:xfrm>
          <a:prstGeom prst="rect">
            <a:avLst/>
          </a:prstGeom>
          <a:noFill/>
        </p:spPr>
        <p:txBody>
          <a:bodyPr wrap="square" rtlCol="0">
            <a:spAutoFit/>
          </a:bodyPr>
          <a:lstStyle/>
          <a:p>
            <a:r>
              <a:rPr lang="en-US" dirty="0" smtClean="0"/>
              <a:t>The aperture size of the 100x objective is about 3mm. Now try to calculate the distance L between the mirror and aperture, so that the incident angle range from the mirror is also </a:t>
            </a:r>
            <a:r>
              <a:rPr lang="el-GR" dirty="0" smtClean="0"/>
              <a:t>δ</a:t>
            </a:r>
            <a:r>
              <a:rPr lang="en-US" dirty="0" smtClean="0"/>
              <a:t> </a:t>
            </a:r>
            <a:r>
              <a:rPr lang="en-US" dirty="0"/>
              <a:t>= ± </a:t>
            </a:r>
            <a:r>
              <a:rPr lang="en-US" dirty="0" smtClean="0"/>
              <a:t>4.26mrad. The beam spot range on the aperture is considered to be </a:t>
            </a:r>
            <a:r>
              <a:rPr lang="en-US" dirty="0"/>
              <a:t>±</a:t>
            </a:r>
            <a:r>
              <a:rPr lang="en-US" dirty="0" smtClean="0"/>
              <a:t>0.75mm, then it will always be in the 3mm aperture and be paraxial. Then L = 0.75mm/4.26mrad = 176mm. A distance smaller than that will work</a:t>
            </a:r>
            <a:r>
              <a:rPr lang="en-US" dirty="0" smtClean="0"/>
              <a:t>.</a:t>
            </a:r>
            <a:endParaRPr lang="en-US" dirty="0"/>
          </a:p>
        </p:txBody>
      </p:sp>
      <p:cxnSp>
        <p:nvCxnSpPr>
          <p:cNvPr id="27" name="Straight Connector 26"/>
          <p:cNvCxnSpPr/>
          <p:nvPr/>
        </p:nvCxnSpPr>
        <p:spPr>
          <a:xfrm>
            <a:off x="2178205" y="2439446"/>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27793" y="2498062"/>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78205" y="2780311"/>
            <a:ext cx="3049588"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00659" y="2905248"/>
            <a:ext cx="1223412" cy="369332"/>
          </a:xfrm>
          <a:prstGeom prst="rect">
            <a:avLst/>
          </a:prstGeom>
          <a:noFill/>
        </p:spPr>
        <p:txBody>
          <a:bodyPr wrap="none" rtlCol="0">
            <a:spAutoFit/>
          </a:bodyPr>
          <a:lstStyle/>
          <a:p>
            <a:r>
              <a:rPr lang="en-US" dirty="0" smtClean="0"/>
              <a:t>L = 176mm</a:t>
            </a:r>
            <a:endParaRPr lang="en-US" dirty="0"/>
          </a:p>
        </p:txBody>
      </p:sp>
      <p:sp>
        <p:nvSpPr>
          <p:cNvPr id="31" name="Arc 30"/>
          <p:cNvSpPr/>
          <p:nvPr/>
        </p:nvSpPr>
        <p:spPr>
          <a:xfrm rot="2774074">
            <a:off x="4037082" y="1837715"/>
            <a:ext cx="70783" cy="75804"/>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629901" y="1605287"/>
            <a:ext cx="1125693" cy="276999"/>
          </a:xfrm>
          <a:prstGeom prst="rect">
            <a:avLst/>
          </a:prstGeom>
          <a:noFill/>
        </p:spPr>
        <p:txBody>
          <a:bodyPr wrap="none" rtlCol="0">
            <a:spAutoFit/>
          </a:bodyPr>
          <a:lstStyle/>
          <a:p>
            <a:r>
              <a:rPr lang="el-GR" sz="1200" dirty="0" smtClean="0"/>
              <a:t>δ</a:t>
            </a:r>
            <a:r>
              <a:rPr lang="en-US" sz="1200" dirty="0" smtClean="0"/>
              <a:t> = ±</a:t>
            </a:r>
            <a:r>
              <a:rPr lang="en-US" sz="1200" dirty="0"/>
              <a:t> 4.26mrad</a:t>
            </a:r>
          </a:p>
        </p:txBody>
      </p:sp>
      <p:cxnSp>
        <p:nvCxnSpPr>
          <p:cNvPr id="33" name="Straight Connector 32"/>
          <p:cNvCxnSpPr/>
          <p:nvPr/>
        </p:nvCxnSpPr>
        <p:spPr>
          <a:xfrm>
            <a:off x="6743291" y="1829289"/>
            <a:ext cx="919588" cy="2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41949" y="1906047"/>
            <a:ext cx="920930" cy="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62879" y="1249485"/>
            <a:ext cx="0" cy="131312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625054" y="1837029"/>
            <a:ext cx="627095" cy="276999"/>
          </a:xfrm>
          <a:prstGeom prst="rect">
            <a:avLst/>
          </a:prstGeom>
        </p:spPr>
        <p:txBody>
          <a:bodyPr wrap="none">
            <a:spAutoFit/>
          </a:bodyPr>
          <a:lstStyle/>
          <a:p>
            <a:r>
              <a:rPr lang="en-US" sz="1200" dirty="0" smtClean="0"/>
              <a:t>±20</a:t>
            </a:r>
            <a:r>
              <a:rPr lang="en-US" sz="1200" dirty="0"/>
              <a:t>µm</a:t>
            </a:r>
          </a:p>
        </p:txBody>
      </p:sp>
    </p:spTree>
    <p:extLst>
      <p:ext uri="{BB962C8B-B14F-4D97-AF65-F5344CB8AC3E}">
        <p14:creationId xmlns:p14="http://schemas.microsoft.com/office/powerpoint/2010/main" val="3968893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46525" y="1705220"/>
            <a:ext cx="1506611" cy="769815"/>
            <a:chOff x="4757420" y="1516185"/>
            <a:chExt cx="1506611" cy="769815"/>
          </a:xfrm>
        </p:grpSpPr>
        <p:cxnSp>
          <p:nvCxnSpPr>
            <p:cNvPr id="3" name="Straight Connector 2"/>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a:off x="6673211" y="1845469"/>
            <a:ext cx="0" cy="48101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11905" y="2037923"/>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1905" y="2130426"/>
            <a:ext cx="115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59118" y="1235082"/>
            <a:ext cx="1546577" cy="369332"/>
          </a:xfrm>
          <a:prstGeom prst="rect">
            <a:avLst/>
          </a:prstGeom>
          <a:noFill/>
        </p:spPr>
        <p:txBody>
          <a:bodyPr wrap="none" rtlCol="0">
            <a:spAutoFit/>
          </a:bodyPr>
          <a:lstStyle/>
          <a:p>
            <a:r>
              <a:rPr lang="en-US" dirty="0" smtClean="0"/>
              <a:t>100x objective</a:t>
            </a:r>
            <a:endParaRPr lang="en-US" dirty="0"/>
          </a:p>
        </p:txBody>
      </p:sp>
      <p:cxnSp>
        <p:nvCxnSpPr>
          <p:cNvPr id="22" name="Straight Connector 21"/>
          <p:cNvCxnSpPr/>
          <p:nvPr/>
        </p:nvCxnSpPr>
        <p:spPr>
          <a:xfrm flipV="1">
            <a:off x="2178205" y="2037923"/>
            <a:ext cx="3068320" cy="4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178205" y="2086662"/>
            <a:ext cx="3068320" cy="4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867055" y="1785327"/>
            <a:ext cx="615950" cy="615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2774074">
            <a:off x="4037082" y="2048731"/>
            <a:ext cx="70783" cy="75804"/>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6743291" y="2040305"/>
            <a:ext cx="919588" cy="2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41949" y="2117063"/>
            <a:ext cx="920930" cy="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62879" y="1460501"/>
            <a:ext cx="0" cy="131312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96937" y="2658277"/>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46525" y="2716893"/>
            <a:ext cx="0" cy="650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96937" y="2999142"/>
            <a:ext cx="3049588"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19391" y="3124079"/>
            <a:ext cx="1223412" cy="369332"/>
          </a:xfrm>
          <a:prstGeom prst="rect">
            <a:avLst/>
          </a:prstGeom>
          <a:noFill/>
        </p:spPr>
        <p:txBody>
          <a:bodyPr wrap="none" rtlCol="0">
            <a:spAutoFit/>
          </a:bodyPr>
          <a:lstStyle/>
          <a:p>
            <a:r>
              <a:rPr lang="en-US" dirty="0" smtClean="0"/>
              <a:t>L </a:t>
            </a:r>
            <a:r>
              <a:rPr lang="en-US" dirty="0" smtClean="0"/>
              <a:t>&lt; 100mm</a:t>
            </a:r>
            <a:endParaRPr lang="en-US" dirty="0"/>
          </a:p>
        </p:txBody>
      </p:sp>
      <p:cxnSp>
        <p:nvCxnSpPr>
          <p:cNvPr id="34" name="Straight Connector 33"/>
          <p:cNvCxnSpPr/>
          <p:nvPr/>
        </p:nvCxnSpPr>
        <p:spPr>
          <a:xfrm>
            <a:off x="1027390" y="2086463"/>
            <a:ext cx="9226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492111" y="1931438"/>
            <a:ext cx="0" cy="31127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203311" y="1852795"/>
            <a:ext cx="0" cy="48101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80837" y="4183475"/>
            <a:ext cx="8503137" cy="1477328"/>
          </a:xfrm>
          <a:prstGeom prst="rect">
            <a:avLst/>
          </a:prstGeom>
          <a:noFill/>
        </p:spPr>
        <p:txBody>
          <a:bodyPr wrap="square" rtlCol="0">
            <a:spAutoFit/>
          </a:bodyPr>
          <a:lstStyle/>
          <a:p>
            <a:r>
              <a:rPr lang="en-US" dirty="0" smtClean="0"/>
              <a:t>If consider the effect of other lenses in the objective, </a:t>
            </a:r>
            <a:r>
              <a:rPr lang="en-US" dirty="0" smtClean="0"/>
              <a:t>the longest distance allowed will be smaller than L=176mm because the beam will be more concentrated and incident angle on the last lens will be greater than the angle from the mirror. Maybe less than 100mm will be safe. (This </a:t>
            </a:r>
            <a:r>
              <a:rPr lang="en-US" dirty="0" smtClean="0"/>
              <a:t>distance on THz 1 can be 40mm so I guess it’s enough for the one-mirror-fine-scanning setup, </a:t>
            </a:r>
            <a:r>
              <a:rPr lang="en-US" dirty="0"/>
              <a:t>with ±</a:t>
            </a:r>
            <a:r>
              <a:rPr lang="en-US" dirty="0" smtClean="0"/>
              <a:t>20µm range.)</a:t>
            </a:r>
            <a:endParaRPr lang="en-US" dirty="0"/>
          </a:p>
        </p:txBody>
      </p:sp>
      <p:sp>
        <p:nvSpPr>
          <p:cNvPr id="38" name="Rectangle 37"/>
          <p:cNvSpPr/>
          <p:nvPr/>
        </p:nvSpPr>
        <p:spPr>
          <a:xfrm>
            <a:off x="7609026" y="2035710"/>
            <a:ext cx="627095" cy="276999"/>
          </a:xfrm>
          <a:prstGeom prst="rect">
            <a:avLst/>
          </a:prstGeom>
        </p:spPr>
        <p:txBody>
          <a:bodyPr wrap="none">
            <a:spAutoFit/>
          </a:bodyPr>
          <a:lstStyle/>
          <a:p>
            <a:r>
              <a:rPr lang="en-US" sz="1200" dirty="0" smtClean="0"/>
              <a:t>±20</a:t>
            </a:r>
            <a:r>
              <a:rPr lang="en-US" sz="1200" dirty="0"/>
              <a:t>µm</a:t>
            </a:r>
          </a:p>
        </p:txBody>
      </p:sp>
    </p:spTree>
    <p:extLst>
      <p:ext uri="{BB962C8B-B14F-4D97-AF65-F5344CB8AC3E}">
        <p14:creationId xmlns:p14="http://schemas.microsoft.com/office/powerpoint/2010/main" val="1215415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7778" y="744564"/>
            <a:ext cx="8378093" cy="1477328"/>
          </a:xfrm>
          <a:prstGeom prst="rect">
            <a:avLst/>
          </a:prstGeom>
          <a:noFill/>
        </p:spPr>
        <p:txBody>
          <a:bodyPr wrap="square" rtlCol="0">
            <a:spAutoFit/>
          </a:bodyPr>
          <a:lstStyle/>
          <a:p>
            <a:r>
              <a:rPr lang="en-US" dirty="0" smtClean="0"/>
              <a:t>For the coarse adjustment, one way to </a:t>
            </a:r>
            <a:r>
              <a:rPr lang="en-US" dirty="0" err="1" smtClean="0"/>
              <a:t>automize</a:t>
            </a:r>
            <a:r>
              <a:rPr lang="en-US" dirty="0" smtClean="0"/>
              <a:t> it is to use a beam stabilizer setup</a:t>
            </a:r>
            <a:r>
              <a:rPr lang="en-US" dirty="0" smtClean="0"/>
              <a:t>. The goal of adjustment is to make the probe and pump beams parallel. In this setup the two beam splitters and position detectors are like a pair of irises. Probe laser can be adjusted by beam walking. If the pump and probe laser are </a:t>
            </a:r>
            <a:r>
              <a:rPr lang="en-US" dirty="0" smtClean="0"/>
              <a:t>on the same positions on the position detector, they are parallel to each other.</a:t>
            </a:r>
            <a:endParaRPr lang="en-US" dirty="0"/>
          </a:p>
        </p:txBody>
      </p:sp>
      <p:cxnSp>
        <p:nvCxnSpPr>
          <p:cNvPr id="7" name="Straight Connector 6"/>
          <p:cNvCxnSpPr/>
          <p:nvPr/>
        </p:nvCxnSpPr>
        <p:spPr>
          <a:xfrm>
            <a:off x="2175510" y="5706111"/>
            <a:ext cx="2610338"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4785848" y="3377126"/>
            <a:ext cx="0" cy="232898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785848" y="3377126"/>
            <a:ext cx="3556000"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2252296" y="3346868"/>
            <a:ext cx="608955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84733" y="3377125"/>
            <a:ext cx="0" cy="455393"/>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2" name="Straight Connector 41"/>
          <p:cNvCxnSpPr>
            <a:endCxn id="30" idx="0"/>
          </p:cNvCxnSpPr>
          <p:nvPr/>
        </p:nvCxnSpPr>
        <p:spPr>
          <a:xfrm>
            <a:off x="7256502" y="3351823"/>
            <a:ext cx="0" cy="4820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097496" y="3832518"/>
            <a:ext cx="3716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870641" y="2814603"/>
            <a:ext cx="452368" cy="276999"/>
          </a:xfrm>
          <a:prstGeom prst="rect">
            <a:avLst/>
          </a:prstGeom>
          <a:noFill/>
        </p:spPr>
        <p:txBody>
          <a:bodyPr wrap="none" rtlCol="0">
            <a:spAutoFit/>
          </a:bodyPr>
          <a:lstStyle/>
          <a:p>
            <a:r>
              <a:rPr lang="en-US" sz="1200" dirty="0" smtClean="0"/>
              <a:t>BS 1</a:t>
            </a:r>
            <a:endParaRPr lang="en-US" sz="1200" dirty="0"/>
          </a:p>
        </p:txBody>
      </p:sp>
      <p:sp>
        <p:nvSpPr>
          <p:cNvPr id="44" name="TextBox 43"/>
          <p:cNvSpPr txBox="1"/>
          <p:nvPr/>
        </p:nvSpPr>
        <p:spPr>
          <a:xfrm>
            <a:off x="4570191" y="3107094"/>
            <a:ext cx="338554" cy="276999"/>
          </a:xfrm>
          <a:prstGeom prst="rect">
            <a:avLst/>
          </a:prstGeom>
          <a:noFill/>
        </p:spPr>
        <p:txBody>
          <a:bodyPr wrap="none" rtlCol="0">
            <a:spAutoFit/>
          </a:bodyPr>
          <a:lstStyle/>
          <a:p>
            <a:r>
              <a:rPr lang="en-US" sz="1200" dirty="0" smtClean="0"/>
              <a:t>BS</a:t>
            </a:r>
            <a:endParaRPr lang="en-US" sz="1200" dirty="0"/>
          </a:p>
        </p:txBody>
      </p:sp>
      <p:sp>
        <p:nvSpPr>
          <p:cNvPr id="45" name="TextBox 44"/>
          <p:cNvSpPr txBox="1"/>
          <p:nvPr/>
        </p:nvSpPr>
        <p:spPr>
          <a:xfrm>
            <a:off x="7057114" y="2818975"/>
            <a:ext cx="452368" cy="276999"/>
          </a:xfrm>
          <a:prstGeom prst="rect">
            <a:avLst/>
          </a:prstGeom>
          <a:noFill/>
        </p:spPr>
        <p:txBody>
          <a:bodyPr wrap="none" rtlCol="0">
            <a:spAutoFit/>
          </a:bodyPr>
          <a:lstStyle/>
          <a:p>
            <a:r>
              <a:rPr lang="en-US" sz="1200" dirty="0" smtClean="0"/>
              <a:t>BS 2</a:t>
            </a:r>
            <a:endParaRPr lang="en-US" sz="1200" dirty="0"/>
          </a:p>
        </p:txBody>
      </p:sp>
      <p:sp>
        <p:nvSpPr>
          <p:cNvPr id="47" name="TextBox 46"/>
          <p:cNvSpPr txBox="1"/>
          <p:nvPr/>
        </p:nvSpPr>
        <p:spPr>
          <a:xfrm>
            <a:off x="7048408" y="3897192"/>
            <a:ext cx="473206" cy="276999"/>
          </a:xfrm>
          <a:prstGeom prst="rect">
            <a:avLst/>
          </a:prstGeom>
          <a:noFill/>
        </p:spPr>
        <p:txBody>
          <a:bodyPr wrap="none" rtlCol="0">
            <a:spAutoFit/>
          </a:bodyPr>
          <a:lstStyle/>
          <a:p>
            <a:r>
              <a:rPr lang="en-US" sz="1200" dirty="0" smtClean="0"/>
              <a:t>PD 2</a:t>
            </a:r>
            <a:endParaRPr lang="en-US" sz="1200" dirty="0"/>
          </a:p>
        </p:txBody>
      </p:sp>
      <p:grpSp>
        <p:nvGrpSpPr>
          <p:cNvPr id="27" name="Group 26"/>
          <p:cNvGrpSpPr/>
          <p:nvPr/>
        </p:nvGrpSpPr>
        <p:grpSpPr>
          <a:xfrm>
            <a:off x="8341848" y="3235681"/>
            <a:ext cx="534247" cy="272978"/>
            <a:chOff x="4757420" y="1516185"/>
            <a:chExt cx="1506611" cy="769815"/>
          </a:xfrm>
        </p:grpSpPr>
        <p:cxnSp>
          <p:nvCxnSpPr>
            <p:cNvPr id="31" name="Straight Connector 30"/>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2671182" y="5685045"/>
            <a:ext cx="741998" cy="369332"/>
          </a:xfrm>
          <a:prstGeom prst="rect">
            <a:avLst/>
          </a:prstGeom>
          <a:noFill/>
        </p:spPr>
        <p:txBody>
          <a:bodyPr wrap="none" rtlCol="0">
            <a:spAutoFit/>
          </a:bodyPr>
          <a:lstStyle/>
          <a:p>
            <a:r>
              <a:rPr lang="en-US" dirty="0" smtClean="0"/>
              <a:t>probe</a:t>
            </a:r>
            <a:endParaRPr lang="en-US" dirty="0"/>
          </a:p>
        </p:txBody>
      </p:sp>
      <p:sp>
        <p:nvSpPr>
          <p:cNvPr id="8" name="TextBox 7"/>
          <p:cNvSpPr txBox="1"/>
          <p:nvPr/>
        </p:nvSpPr>
        <p:spPr>
          <a:xfrm>
            <a:off x="2674933" y="3343930"/>
            <a:ext cx="734496" cy="369332"/>
          </a:xfrm>
          <a:prstGeom prst="rect">
            <a:avLst/>
          </a:prstGeom>
          <a:noFill/>
        </p:spPr>
        <p:txBody>
          <a:bodyPr wrap="none" rtlCol="0">
            <a:spAutoFit/>
          </a:bodyPr>
          <a:lstStyle/>
          <a:p>
            <a:r>
              <a:rPr lang="en-US" dirty="0" smtClean="0"/>
              <a:t>pump</a:t>
            </a:r>
            <a:endParaRPr lang="en-US" dirty="0"/>
          </a:p>
        </p:txBody>
      </p:sp>
      <p:cxnSp>
        <p:nvCxnSpPr>
          <p:cNvPr id="16" name="Straight Connector 15"/>
          <p:cNvCxnSpPr/>
          <p:nvPr/>
        </p:nvCxnSpPr>
        <p:spPr>
          <a:xfrm>
            <a:off x="6106350" y="3371917"/>
            <a:ext cx="1" cy="467093"/>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H="1">
            <a:off x="6068196" y="3343930"/>
            <a:ext cx="1609" cy="49508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6200000">
            <a:off x="6076917" y="3709960"/>
            <a:ext cx="4571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468608" y="3897192"/>
            <a:ext cx="1370247" cy="276999"/>
          </a:xfrm>
          <a:prstGeom prst="rect">
            <a:avLst/>
          </a:prstGeom>
          <a:noFill/>
        </p:spPr>
        <p:txBody>
          <a:bodyPr wrap="none" rtlCol="0">
            <a:spAutoFit/>
          </a:bodyPr>
          <a:lstStyle/>
          <a:p>
            <a:r>
              <a:rPr lang="en-US" sz="1200" dirty="0" smtClean="0"/>
              <a:t>Position detector 1</a:t>
            </a:r>
            <a:endParaRPr lang="en-US" sz="1200" dirty="0"/>
          </a:p>
        </p:txBody>
      </p:sp>
      <p:cxnSp>
        <p:nvCxnSpPr>
          <p:cNvPr id="4" name="Straight Connector 3"/>
          <p:cNvCxnSpPr/>
          <p:nvPr/>
        </p:nvCxnSpPr>
        <p:spPr>
          <a:xfrm flipH="1">
            <a:off x="4518111" y="3053792"/>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4518110" y="5391969"/>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rot="16200000">
            <a:off x="5784719" y="3058913"/>
            <a:ext cx="630115" cy="630115"/>
            <a:chOff x="5676900" y="3642360"/>
            <a:chExt cx="630115" cy="630115"/>
          </a:xfrm>
        </p:grpSpPr>
        <p:sp>
          <p:nvSpPr>
            <p:cNvPr id="12" name="Rectangle 11"/>
            <p:cNvSpPr/>
            <p:nvPr/>
          </p:nvSpPr>
          <p:spPr>
            <a:xfrm>
              <a:off x="5676900" y="3642360"/>
              <a:ext cx="630115" cy="6301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5676900" y="3642360"/>
              <a:ext cx="630115" cy="6301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5400000">
            <a:off x="6968242" y="3062068"/>
            <a:ext cx="630115" cy="630115"/>
            <a:chOff x="5676900" y="3642360"/>
            <a:chExt cx="630115" cy="630115"/>
          </a:xfrm>
        </p:grpSpPr>
        <p:sp>
          <p:nvSpPr>
            <p:cNvPr id="18" name="Rectangle 17"/>
            <p:cNvSpPr/>
            <p:nvPr/>
          </p:nvSpPr>
          <p:spPr>
            <a:xfrm>
              <a:off x="5676900" y="3642360"/>
              <a:ext cx="630115" cy="6301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V="1">
              <a:off x="5676900" y="3642360"/>
              <a:ext cx="630115" cy="6301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316433" y="2791447"/>
            <a:ext cx="1152175" cy="276999"/>
          </a:xfrm>
          <a:prstGeom prst="rect">
            <a:avLst/>
          </a:prstGeom>
          <a:noFill/>
        </p:spPr>
        <p:txBody>
          <a:bodyPr wrap="none" rtlCol="0">
            <a:spAutoFit/>
          </a:bodyPr>
          <a:lstStyle/>
          <a:p>
            <a:r>
              <a:rPr lang="en-US" sz="1200" dirty="0" smtClean="0"/>
              <a:t>Mirror mount II</a:t>
            </a:r>
            <a:endParaRPr lang="en-US" sz="1200" dirty="0"/>
          </a:p>
        </p:txBody>
      </p:sp>
      <p:sp>
        <p:nvSpPr>
          <p:cNvPr id="49" name="TextBox 48"/>
          <p:cNvSpPr txBox="1"/>
          <p:nvPr/>
        </p:nvSpPr>
        <p:spPr>
          <a:xfrm>
            <a:off x="4718466" y="5718083"/>
            <a:ext cx="1152175" cy="276999"/>
          </a:xfrm>
          <a:prstGeom prst="rect">
            <a:avLst/>
          </a:prstGeom>
          <a:noFill/>
        </p:spPr>
        <p:txBody>
          <a:bodyPr wrap="none" rtlCol="0">
            <a:spAutoFit/>
          </a:bodyPr>
          <a:lstStyle/>
          <a:p>
            <a:r>
              <a:rPr lang="en-US" sz="1200" dirty="0" smtClean="0"/>
              <a:t>Mirror mount I</a:t>
            </a:r>
            <a:endParaRPr lang="en-US" sz="1200" dirty="0"/>
          </a:p>
        </p:txBody>
      </p:sp>
    </p:spTree>
    <p:extLst>
      <p:ext uri="{BB962C8B-B14F-4D97-AF65-F5344CB8AC3E}">
        <p14:creationId xmlns:p14="http://schemas.microsoft.com/office/powerpoint/2010/main" val="415096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78" y="744564"/>
            <a:ext cx="8378093" cy="923330"/>
          </a:xfrm>
          <a:prstGeom prst="rect">
            <a:avLst/>
          </a:prstGeom>
          <a:noFill/>
        </p:spPr>
        <p:txBody>
          <a:bodyPr wrap="square" rtlCol="0">
            <a:spAutoFit/>
          </a:bodyPr>
          <a:lstStyle/>
          <a:p>
            <a:r>
              <a:rPr lang="en-US" dirty="0" smtClean="0"/>
              <a:t>The problem with the previous setup was that, the last motorized mirror should be close to the objective so there might not be enough space for the beam splitter. In this cas</a:t>
            </a:r>
            <a:r>
              <a:rPr lang="en-US" dirty="0" smtClean="0"/>
              <a:t>e we can put the beam splitter on the mirror positions, as shown below. </a:t>
            </a:r>
            <a:endParaRPr lang="en-US" dirty="0"/>
          </a:p>
        </p:txBody>
      </p:sp>
      <p:cxnSp>
        <p:nvCxnSpPr>
          <p:cNvPr id="3" name="Straight Connector 2"/>
          <p:cNvCxnSpPr/>
          <p:nvPr/>
        </p:nvCxnSpPr>
        <p:spPr>
          <a:xfrm>
            <a:off x="3140954" y="6349659"/>
            <a:ext cx="2610338"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 name="Straight Connector 3"/>
          <p:cNvCxnSpPr>
            <a:endCxn id="26" idx="0"/>
          </p:cNvCxnSpPr>
          <p:nvPr/>
        </p:nvCxnSpPr>
        <p:spPr>
          <a:xfrm flipH="1" flipV="1">
            <a:off x="5751291" y="2112716"/>
            <a:ext cx="1" cy="4236944"/>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5751292" y="4010868"/>
            <a:ext cx="1611533" cy="4718"/>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3217740" y="3984540"/>
            <a:ext cx="4145085" cy="587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06827" y="2862300"/>
            <a:ext cx="338554" cy="276999"/>
          </a:xfrm>
          <a:prstGeom prst="rect">
            <a:avLst/>
          </a:prstGeom>
          <a:noFill/>
        </p:spPr>
        <p:txBody>
          <a:bodyPr wrap="none" rtlCol="0">
            <a:spAutoFit/>
          </a:bodyPr>
          <a:lstStyle/>
          <a:p>
            <a:r>
              <a:rPr lang="en-US" sz="1200" dirty="0" smtClean="0"/>
              <a:t>BS</a:t>
            </a:r>
            <a:endParaRPr lang="en-US" sz="1200" dirty="0"/>
          </a:p>
        </p:txBody>
      </p:sp>
      <p:sp>
        <p:nvSpPr>
          <p:cNvPr id="11" name="TextBox 10"/>
          <p:cNvSpPr txBox="1"/>
          <p:nvPr/>
        </p:nvSpPr>
        <p:spPr>
          <a:xfrm>
            <a:off x="5461572" y="3759783"/>
            <a:ext cx="338554" cy="276999"/>
          </a:xfrm>
          <a:prstGeom prst="rect">
            <a:avLst/>
          </a:prstGeom>
          <a:noFill/>
        </p:spPr>
        <p:txBody>
          <a:bodyPr wrap="none" rtlCol="0">
            <a:spAutoFit/>
          </a:bodyPr>
          <a:lstStyle/>
          <a:p>
            <a:r>
              <a:rPr lang="en-US" sz="1200" dirty="0" smtClean="0"/>
              <a:t>BS</a:t>
            </a:r>
            <a:endParaRPr lang="en-US" sz="1200" dirty="0"/>
          </a:p>
        </p:txBody>
      </p:sp>
      <p:sp>
        <p:nvSpPr>
          <p:cNvPr id="13" name="TextBox 12"/>
          <p:cNvSpPr txBox="1"/>
          <p:nvPr/>
        </p:nvSpPr>
        <p:spPr>
          <a:xfrm>
            <a:off x="5951175" y="1939439"/>
            <a:ext cx="473206" cy="276999"/>
          </a:xfrm>
          <a:prstGeom prst="rect">
            <a:avLst/>
          </a:prstGeom>
          <a:noFill/>
        </p:spPr>
        <p:txBody>
          <a:bodyPr wrap="none" rtlCol="0">
            <a:spAutoFit/>
          </a:bodyPr>
          <a:lstStyle/>
          <a:p>
            <a:r>
              <a:rPr lang="en-US" sz="1200" dirty="0" smtClean="0"/>
              <a:t>PD 2</a:t>
            </a:r>
            <a:endParaRPr lang="en-US" sz="1200" dirty="0"/>
          </a:p>
        </p:txBody>
      </p:sp>
      <p:grpSp>
        <p:nvGrpSpPr>
          <p:cNvPr id="14" name="Group 13"/>
          <p:cNvGrpSpPr/>
          <p:nvPr/>
        </p:nvGrpSpPr>
        <p:grpSpPr>
          <a:xfrm>
            <a:off x="7363437" y="3857379"/>
            <a:ext cx="534247" cy="272978"/>
            <a:chOff x="4757420" y="1516185"/>
            <a:chExt cx="1506611" cy="769815"/>
          </a:xfrm>
        </p:grpSpPr>
        <p:cxnSp>
          <p:nvCxnSpPr>
            <p:cNvPr id="15" name="Straight Connector 14"/>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636626" y="6328593"/>
            <a:ext cx="741998" cy="369332"/>
          </a:xfrm>
          <a:prstGeom prst="rect">
            <a:avLst/>
          </a:prstGeom>
          <a:noFill/>
        </p:spPr>
        <p:txBody>
          <a:bodyPr wrap="none" rtlCol="0">
            <a:spAutoFit/>
          </a:bodyPr>
          <a:lstStyle/>
          <a:p>
            <a:r>
              <a:rPr lang="en-US" dirty="0" smtClean="0"/>
              <a:t>probe</a:t>
            </a:r>
            <a:endParaRPr lang="en-US" dirty="0"/>
          </a:p>
        </p:txBody>
      </p:sp>
      <p:sp>
        <p:nvSpPr>
          <p:cNvPr id="23" name="TextBox 22"/>
          <p:cNvSpPr txBox="1"/>
          <p:nvPr/>
        </p:nvSpPr>
        <p:spPr>
          <a:xfrm>
            <a:off x="3640377" y="3987478"/>
            <a:ext cx="734496" cy="369332"/>
          </a:xfrm>
          <a:prstGeom prst="rect">
            <a:avLst/>
          </a:prstGeom>
          <a:noFill/>
        </p:spPr>
        <p:txBody>
          <a:bodyPr wrap="none" rtlCol="0">
            <a:spAutoFit/>
          </a:bodyPr>
          <a:lstStyle/>
          <a:p>
            <a:r>
              <a:rPr lang="en-US" dirty="0" smtClean="0"/>
              <a:t>pump</a:t>
            </a:r>
            <a:endParaRPr lang="en-US" dirty="0"/>
          </a:p>
        </p:txBody>
      </p:sp>
      <p:sp>
        <p:nvSpPr>
          <p:cNvPr id="26" name="Rectangle 25"/>
          <p:cNvSpPr/>
          <p:nvPr/>
        </p:nvSpPr>
        <p:spPr>
          <a:xfrm rot="10800000">
            <a:off x="5582541" y="2066997"/>
            <a:ext cx="33750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a:off x="5483554" y="6035517"/>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248275" y="2975769"/>
            <a:ext cx="503016"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flipV="1">
            <a:off x="5785559" y="2081212"/>
            <a:ext cx="5046" cy="190332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483555" y="3697340"/>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207794" y="3017894"/>
            <a:ext cx="584157" cy="1531"/>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rot="16200000">
            <a:off x="5461572" y="2685744"/>
            <a:ext cx="630115" cy="630115"/>
            <a:chOff x="5676900" y="3642360"/>
            <a:chExt cx="630115" cy="630115"/>
          </a:xfrm>
        </p:grpSpPr>
        <p:sp>
          <p:nvSpPr>
            <p:cNvPr id="31" name="Rectangle 30"/>
            <p:cNvSpPr/>
            <p:nvPr/>
          </p:nvSpPr>
          <p:spPr>
            <a:xfrm>
              <a:off x="5676900" y="3642360"/>
              <a:ext cx="630115" cy="6301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flipV="1">
              <a:off x="5676900" y="3642360"/>
              <a:ext cx="630115" cy="6301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5800126" y="4048825"/>
            <a:ext cx="1152175" cy="276999"/>
          </a:xfrm>
          <a:prstGeom prst="rect">
            <a:avLst/>
          </a:prstGeom>
          <a:noFill/>
        </p:spPr>
        <p:txBody>
          <a:bodyPr wrap="none" rtlCol="0">
            <a:spAutoFit/>
          </a:bodyPr>
          <a:lstStyle/>
          <a:p>
            <a:r>
              <a:rPr lang="en-US" sz="1200" dirty="0" smtClean="0"/>
              <a:t>Mirror mount II</a:t>
            </a:r>
            <a:endParaRPr lang="en-US" sz="1200" dirty="0"/>
          </a:p>
        </p:txBody>
      </p:sp>
      <p:sp>
        <p:nvSpPr>
          <p:cNvPr id="56" name="TextBox 55"/>
          <p:cNvSpPr txBox="1"/>
          <p:nvPr/>
        </p:nvSpPr>
        <p:spPr>
          <a:xfrm>
            <a:off x="5727670" y="6282228"/>
            <a:ext cx="1152175" cy="276999"/>
          </a:xfrm>
          <a:prstGeom prst="rect">
            <a:avLst/>
          </a:prstGeom>
          <a:noFill/>
        </p:spPr>
        <p:txBody>
          <a:bodyPr wrap="none" rtlCol="0">
            <a:spAutoFit/>
          </a:bodyPr>
          <a:lstStyle/>
          <a:p>
            <a:r>
              <a:rPr lang="en-US" sz="1200" dirty="0" smtClean="0"/>
              <a:t>Mirror mount I</a:t>
            </a:r>
            <a:endParaRPr lang="en-US" sz="1200" dirty="0"/>
          </a:p>
        </p:txBody>
      </p:sp>
      <p:sp>
        <p:nvSpPr>
          <p:cNvPr id="27" name="TextBox 26"/>
          <p:cNvSpPr txBox="1"/>
          <p:nvPr/>
        </p:nvSpPr>
        <p:spPr>
          <a:xfrm>
            <a:off x="3797612" y="2837269"/>
            <a:ext cx="1370247" cy="276999"/>
          </a:xfrm>
          <a:prstGeom prst="rect">
            <a:avLst/>
          </a:prstGeom>
          <a:noFill/>
        </p:spPr>
        <p:txBody>
          <a:bodyPr wrap="none" rtlCol="0">
            <a:spAutoFit/>
          </a:bodyPr>
          <a:lstStyle/>
          <a:p>
            <a:r>
              <a:rPr lang="en-US" sz="1200" dirty="0" smtClean="0"/>
              <a:t>Position detector 1</a:t>
            </a:r>
            <a:endParaRPr lang="en-US" sz="1200" dirty="0"/>
          </a:p>
        </p:txBody>
      </p:sp>
      <p:sp>
        <p:nvSpPr>
          <p:cNvPr id="9" name="Rectangle 8"/>
          <p:cNvSpPr/>
          <p:nvPr/>
        </p:nvSpPr>
        <p:spPr>
          <a:xfrm rot="16200000">
            <a:off x="5101519" y="2962586"/>
            <a:ext cx="24629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67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9972" y="900918"/>
            <a:ext cx="8471877" cy="1754326"/>
          </a:xfrm>
          <a:prstGeom prst="rect">
            <a:avLst/>
          </a:prstGeom>
          <a:noFill/>
        </p:spPr>
        <p:txBody>
          <a:bodyPr wrap="square" rtlCol="0">
            <a:spAutoFit/>
          </a:bodyPr>
          <a:lstStyle/>
          <a:p>
            <a:r>
              <a:rPr lang="en-US" dirty="0" smtClean="0"/>
              <a:t>The position detector can be replaced by a piece of paper, and beam can be adjusted manually, because the space is quite limited for THz 1 setup. </a:t>
            </a:r>
          </a:p>
          <a:p>
            <a:endParaRPr lang="en-US" dirty="0"/>
          </a:p>
          <a:p>
            <a:r>
              <a:rPr lang="en-US" dirty="0" smtClean="0"/>
              <a:t>For THz 2, I’m thinking if we can make fine adjustment on the </a:t>
            </a:r>
            <a:r>
              <a:rPr lang="en-US" dirty="0" err="1" smtClean="0"/>
              <a:t>Jenis</a:t>
            </a:r>
            <a:r>
              <a:rPr lang="en-US" dirty="0" smtClean="0"/>
              <a:t> cryostat position, then coarse adjustment on the beams won’t be needed, and fine adjustment can be done by the objective and mirror mount II. </a:t>
            </a:r>
            <a:endParaRPr lang="en-US" dirty="0"/>
          </a:p>
        </p:txBody>
      </p:sp>
      <p:cxnSp>
        <p:nvCxnSpPr>
          <p:cNvPr id="3" name="Straight Connector 2"/>
          <p:cNvCxnSpPr/>
          <p:nvPr/>
        </p:nvCxnSpPr>
        <p:spPr>
          <a:xfrm>
            <a:off x="2175510" y="6010911"/>
            <a:ext cx="2610338"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V="1">
            <a:off x="4785848" y="3681926"/>
            <a:ext cx="0" cy="2328985"/>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a:off x="4785848" y="3681926"/>
            <a:ext cx="1192921"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2252296" y="3651668"/>
            <a:ext cx="372647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0191" y="3411894"/>
            <a:ext cx="338554" cy="276999"/>
          </a:xfrm>
          <a:prstGeom prst="rect">
            <a:avLst/>
          </a:prstGeom>
          <a:noFill/>
        </p:spPr>
        <p:txBody>
          <a:bodyPr wrap="none" rtlCol="0">
            <a:spAutoFit/>
          </a:bodyPr>
          <a:lstStyle/>
          <a:p>
            <a:r>
              <a:rPr lang="en-US" sz="1200" dirty="0" smtClean="0"/>
              <a:t>BS</a:t>
            </a:r>
            <a:endParaRPr lang="en-US" sz="1200" dirty="0"/>
          </a:p>
        </p:txBody>
      </p:sp>
      <p:grpSp>
        <p:nvGrpSpPr>
          <p:cNvPr id="14" name="Group 13"/>
          <p:cNvGrpSpPr/>
          <p:nvPr/>
        </p:nvGrpSpPr>
        <p:grpSpPr>
          <a:xfrm>
            <a:off x="5978769" y="3528769"/>
            <a:ext cx="534247" cy="272978"/>
            <a:chOff x="4757420" y="1516185"/>
            <a:chExt cx="1506611" cy="769815"/>
          </a:xfrm>
        </p:grpSpPr>
        <p:cxnSp>
          <p:nvCxnSpPr>
            <p:cNvPr id="15" name="Straight Connector 14"/>
            <p:cNvCxnSpPr/>
            <p:nvPr/>
          </p:nvCxnSpPr>
          <p:spPr>
            <a:xfrm>
              <a:off x="4757420" y="1516185"/>
              <a:ext cx="13463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61865" y="1516185"/>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2500" y="2286000"/>
              <a:ext cx="1341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59484" y="1989016"/>
              <a:ext cx="0" cy="296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103816" y="1516185"/>
              <a:ext cx="160215" cy="16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62688" y="1676400"/>
              <a:ext cx="0" cy="4507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103816" y="2127128"/>
              <a:ext cx="158872" cy="158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71182" y="5989845"/>
            <a:ext cx="741998" cy="369332"/>
          </a:xfrm>
          <a:prstGeom prst="rect">
            <a:avLst/>
          </a:prstGeom>
          <a:noFill/>
        </p:spPr>
        <p:txBody>
          <a:bodyPr wrap="none" rtlCol="0">
            <a:spAutoFit/>
          </a:bodyPr>
          <a:lstStyle/>
          <a:p>
            <a:r>
              <a:rPr lang="en-US" dirty="0" smtClean="0"/>
              <a:t>probe</a:t>
            </a:r>
            <a:endParaRPr lang="en-US" dirty="0"/>
          </a:p>
        </p:txBody>
      </p:sp>
      <p:sp>
        <p:nvSpPr>
          <p:cNvPr id="23" name="TextBox 22"/>
          <p:cNvSpPr txBox="1"/>
          <p:nvPr/>
        </p:nvSpPr>
        <p:spPr>
          <a:xfrm>
            <a:off x="2674933" y="3648730"/>
            <a:ext cx="734496" cy="369332"/>
          </a:xfrm>
          <a:prstGeom prst="rect">
            <a:avLst/>
          </a:prstGeom>
          <a:noFill/>
        </p:spPr>
        <p:txBody>
          <a:bodyPr wrap="none" rtlCol="0">
            <a:spAutoFit/>
          </a:bodyPr>
          <a:lstStyle/>
          <a:p>
            <a:r>
              <a:rPr lang="en-US" dirty="0" smtClean="0"/>
              <a:t>pump</a:t>
            </a:r>
            <a:endParaRPr lang="en-US" dirty="0"/>
          </a:p>
        </p:txBody>
      </p:sp>
      <p:cxnSp>
        <p:nvCxnSpPr>
          <p:cNvPr id="28" name="Straight Connector 27"/>
          <p:cNvCxnSpPr/>
          <p:nvPr/>
        </p:nvCxnSpPr>
        <p:spPr>
          <a:xfrm flipH="1">
            <a:off x="4518111" y="3358592"/>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518110" y="5696769"/>
            <a:ext cx="586153" cy="586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316433" y="3096247"/>
            <a:ext cx="1152175" cy="276999"/>
          </a:xfrm>
          <a:prstGeom prst="rect">
            <a:avLst/>
          </a:prstGeom>
          <a:noFill/>
        </p:spPr>
        <p:txBody>
          <a:bodyPr wrap="none" rtlCol="0">
            <a:spAutoFit/>
          </a:bodyPr>
          <a:lstStyle/>
          <a:p>
            <a:r>
              <a:rPr lang="en-US" sz="1200" dirty="0" smtClean="0"/>
              <a:t>Mirror mount II</a:t>
            </a:r>
            <a:endParaRPr lang="en-US" sz="1200" dirty="0"/>
          </a:p>
        </p:txBody>
      </p:sp>
      <p:sp>
        <p:nvSpPr>
          <p:cNvPr id="37" name="TextBox 36"/>
          <p:cNvSpPr txBox="1"/>
          <p:nvPr/>
        </p:nvSpPr>
        <p:spPr>
          <a:xfrm>
            <a:off x="4718466" y="6022883"/>
            <a:ext cx="1152175" cy="276999"/>
          </a:xfrm>
          <a:prstGeom prst="rect">
            <a:avLst/>
          </a:prstGeom>
          <a:noFill/>
        </p:spPr>
        <p:txBody>
          <a:bodyPr wrap="none" rtlCol="0">
            <a:spAutoFit/>
          </a:bodyPr>
          <a:lstStyle/>
          <a:p>
            <a:r>
              <a:rPr lang="en-US" sz="1200" dirty="0" smtClean="0"/>
              <a:t>Mirror mount I</a:t>
            </a:r>
            <a:endParaRPr lang="en-US" sz="1200" dirty="0"/>
          </a:p>
        </p:txBody>
      </p:sp>
      <p:sp>
        <p:nvSpPr>
          <p:cNvPr id="42" name="Flowchart: Magnetic Disk 41"/>
          <p:cNvSpPr/>
          <p:nvPr/>
        </p:nvSpPr>
        <p:spPr>
          <a:xfrm rot="16200000">
            <a:off x="6315637" y="3431587"/>
            <a:ext cx="1224136" cy="50067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a:off x="7399020" y="3358592"/>
            <a:ext cx="0" cy="65947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235544" y="3518449"/>
            <a:ext cx="326951" cy="32695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217486" y="4325493"/>
            <a:ext cx="1435586" cy="369332"/>
          </a:xfrm>
          <a:prstGeom prst="rect">
            <a:avLst/>
          </a:prstGeom>
          <a:noFill/>
        </p:spPr>
        <p:txBody>
          <a:bodyPr wrap="none" rtlCol="0">
            <a:spAutoFit/>
          </a:bodyPr>
          <a:lstStyle/>
          <a:p>
            <a:r>
              <a:rPr lang="en-US" dirty="0" smtClean="0"/>
              <a:t>Janis cryostat</a:t>
            </a:r>
            <a:endParaRPr lang="en-US" dirty="0"/>
          </a:p>
        </p:txBody>
      </p:sp>
    </p:spTree>
    <p:extLst>
      <p:ext uri="{BB962C8B-B14F-4D97-AF65-F5344CB8AC3E}">
        <p14:creationId xmlns:p14="http://schemas.microsoft.com/office/powerpoint/2010/main" val="2322624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569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dc:creator>
  <cp:lastModifiedBy>Arthur</cp:lastModifiedBy>
  <cp:revision>78</cp:revision>
  <dcterms:created xsi:type="dcterms:W3CDTF">2014-01-17T20:03:17Z</dcterms:created>
  <dcterms:modified xsi:type="dcterms:W3CDTF">2014-01-22T22:34:09Z</dcterms:modified>
</cp:coreProperties>
</file>