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6" r:id="rId4"/>
    <p:sldMasterId id="2147483687" r:id="rId5"/>
    <p:sldMasterId id="2147483688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A34FFA-B5EF-46B8-B3E5-0DCCD95683B1}">
  <a:tblStyle styleId="{A6A34FFA-B5EF-46B8-B3E5-0DCCD95683B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a_{1}       &amp; b_{1}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a_{2}       &amp; b_{2}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a_{3}       &amp; b_{3}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\hdotsfor{2}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a_{n}       &amp; b_{n}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w_1 \\ w_2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\end{bmatrix}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\begin{bmatrix}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y_{1}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y_{2}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y_{3}      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\hdotsfor{1} \\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    y_{n}    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\end{bmatrix}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15.png"/><Relationship Id="rId7" Type="http://schemas.openxmlformats.org/officeDocument/2006/relationships/hyperlink" Target="http://excelsior-cjh.tistory.com/entry/RNN-LSTMLong-Short-Term-Memory-network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hyperlink" Target="http://rasbt.github.io/mlxtend/user_guide/general_concepts/activation-functions/" TargetMode="External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hyperlink" Target="http://rasbt.github.io/mlxtend/user_guide/general_concepts/activation-functions/" TargetMode="External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shee87.github.io/data%20science/deep%20learning/visualising-activation-functions-in-neural-networks/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Relationship Id="rId5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70" name="Shape 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72" name="Shape 172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Wide!</a:t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289275" y="1411800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866" y="1442898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Shape 314"/>
          <p:cNvCxnSpPr/>
          <p:nvPr/>
        </p:nvCxnSpPr>
        <p:spPr>
          <a:xfrm>
            <a:off x="2659943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5" name="Shape 315"/>
          <p:cNvCxnSpPr/>
          <p:nvPr/>
        </p:nvCxnSpPr>
        <p:spPr>
          <a:xfrm>
            <a:off x="4376308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Shape 316"/>
          <p:cNvSpPr/>
          <p:nvPr/>
        </p:nvSpPr>
        <p:spPr>
          <a:xfrm>
            <a:off x="4986827" y="1411800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17" name="Shape 317"/>
          <p:cNvCxnSpPr/>
          <p:nvPr/>
        </p:nvCxnSpPr>
        <p:spPr>
          <a:xfrm>
            <a:off x="5891287" y="174235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8" name="Shape 318"/>
          <p:cNvCxnSpPr/>
          <p:nvPr/>
        </p:nvCxnSpPr>
        <p:spPr>
          <a:xfrm>
            <a:off x="2659943" y="1647547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659943" y="1552742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0" name="Shape 320"/>
          <p:cNvCxnSpPr/>
          <p:nvPr/>
        </p:nvCxnSpPr>
        <p:spPr>
          <a:xfrm>
            <a:off x="2659943" y="183715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1" name="Shape 321"/>
          <p:cNvCxnSpPr/>
          <p:nvPr/>
        </p:nvCxnSpPr>
        <p:spPr>
          <a:xfrm>
            <a:off x="2673165" y="2026766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2" name="Shape 322"/>
          <p:cNvSpPr txBox="1"/>
          <p:nvPr/>
        </p:nvSpPr>
        <p:spPr>
          <a:xfrm>
            <a:off x="2831982" y="1785721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23" name="Shape 323"/>
          <p:cNvSpPr/>
          <p:nvPr/>
        </p:nvSpPr>
        <p:spPr>
          <a:xfrm>
            <a:off x="3292557" y="2814497"/>
            <a:ext cx="10449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149" y="2845595"/>
            <a:ext cx="404221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>
            <a:off x="2661037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Shape 326"/>
          <p:cNvCxnSpPr/>
          <p:nvPr/>
        </p:nvCxnSpPr>
        <p:spPr>
          <a:xfrm>
            <a:off x="4379590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Shape 327"/>
          <p:cNvSpPr/>
          <p:nvPr/>
        </p:nvSpPr>
        <p:spPr>
          <a:xfrm>
            <a:off x="4990110" y="2814497"/>
            <a:ext cx="8652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28" name="Shape 328"/>
          <p:cNvCxnSpPr/>
          <p:nvPr/>
        </p:nvCxnSpPr>
        <p:spPr>
          <a:xfrm>
            <a:off x="5894569" y="3145048"/>
            <a:ext cx="573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590" y="3057240"/>
            <a:ext cx="210741" cy="175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0" name="Shape 3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827" y="1316001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cxnSp>
        <p:nvCxnSpPr>
          <p:cNvPr id="336" name="Shape 336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7" name="Shape 337"/>
          <p:cNvSpPr/>
          <p:nvPr/>
        </p:nvSpPr>
        <p:spPr>
          <a:xfrm>
            <a:off x="878670" y="1726332"/>
            <a:ext cx="1011000" cy="6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cxnSp>
        <p:nvCxnSpPr>
          <p:cNvPr id="338" name="Shape 338"/>
          <p:cNvCxnSpPr/>
          <p:nvPr/>
        </p:nvCxnSpPr>
        <p:spPr>
          <a:xfrm>
            <a:off x="190192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9" name="Shape 339"/>
          <p:cNvSpPr/>
          <p:nvPr/>
        </p:nvSpPr>
        <p:spPr>
          <a:xfrm>
            <a:off x="2118144" y="1726332"/>
            <a:ext cx="837000" cy="6609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340" name="Shape 340"/>
          <p:cNvCxnSpPr/>
          <p:nvPr/>
        </p:nvCxnSpPr>
        <p:spPr>
          <a:xfrm>
            <a:off x="2977119" y="2056884"/>
            <a:ext cx="5338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2" name="Shape 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31625" y="274629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 Deep!</a:t>
            </a:r>
            <a:endParaRPr/>
          </a:p>
        </p:txBody>
      </p:sp>
      <p:pic>
        <p:nvPicPr>
          <p:cNvPr descr="Image" id="348" name="Shape 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379" y="1797905"/>
            <a:ext cx="391133" cy="598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Shape 349"/>
          <p:cNvCxnSpPr/>
          <p:nvPr/>
        </p:nvCxnSpPr>
        <p:spPr>
          <a:xfrm>
            <a:off x="618969" y="2056884"/>
            <a:ext cx="2040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350" name="Shape 350"/>
          <p:cNvGrpSpPr/>
          <p:nvPr/>
        </p:nvGrpSpPr>
        <p:grpSpPr>
          <a:xfrm>
            <a:off x="878670" y="1726332"/>
            <a:ext cx="2302412" cy="661050"/>
            <a:chOff x="0" y="0"/>
            <a:chExt cx="6139765" cy="17628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2" name="Shape 352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3" name="Shape 353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4" name="Shape 354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68" y="1969075"/>
            <a:ext cx="203917" cy="175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Shape 356"/>
          <p:cNvGrpSpPr/>
          <p:nvPr/>
        </p:nvGrpSpPr>
        <p:grpSpPr>
          <a:xfrm>
            <a:off x="3236820" y="1726332"/>
            <a:ext cx="2302412" cy="661050"/>
            <a:chOff x="0" y="0"/>
            <a:chExt cx="6139765" cy="17628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58" name="Shape 358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9" name="Shape 359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0" name="Shape 360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361" name="Shape 361"/>
          <p:cNvGrpSpPr/>
          <p:nvPr/>
        </p:nvGrpSpPr>
        <p:grpSpPr>
          <a:xfrm>
            <a:off x="5990613" y="1716957"/>
            <a:ext cx="2302412" cy="661050"/>
            <a:chOff x="0" y="0"/>
            <a:chExt cx="6139765" cy="1762800"/>
          </a:xfrm>
        </p:grpSpPr>
        <p:sp>
          <p:nvSpPr>
            <p:cNvPr id="362" name="Shape 362"/>
            <p:cNvSpPr/>
            <p:nvPr/>
          </p:nvSpPr>
          <p:spPr>
            <a:xfrm>
              <a:off x="0" y="0"/>
              <a:ext cx="2695800" cy="176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cxnSp>
          <p:nvCxnSpPr>
            <p:cNvPr id="363" name="Shape 363"/>
            <p:cNvCxnSpPr/>
            <p:nvPr/>
          </p:nvCxnSpPr>
          <p:spPr>
            <a:xfrm>
              <a:off x="2728691" y="881471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4" name="Shape 364"/>
            <p:cNvSpPr/>
            <p:nvPr/>
          </p:nvSpPr>
          <p:spPr>
            <a:xfrm>
              <a:off x="3305264" y="0"/>
              <a:ext cx="2232300" cy="17628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65" name="Shape 365"/>
            <p:cNvCxnSpPr/>
            <p:nvPr/>
          </p:nvCxnSpPr>
          <p:spPr>
            <a:xfrm>
              <a:off x="5595865" y="881470"/>
              <a:ext cx="5439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66" name="Shape 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7682" y="1748055"/>
            <a:ext cx="404221" cy="5989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5623545" y="1901486"/>
            <a:ext cx="210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368" name="Shape 368"/>
          <p:cNvSpPr txBox="1"/>
          <p:nvPr/>
        </p:nvSpPr>
        <p:spPr>
          <a:xfrm>
            <a:off x="2625675" y="2723375"/>
            <a:ext cx="3524700" cy="2223300"/>
          </a:xfrm>
          <a:prstGeom prst="rect">
            <a:avLst/>
          </a:prstGeom>
          <a:noFill/>
          <a:ln cap="flat" cmpd="sng" w="127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sigmoid = torch.nn.Sigmoid()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 = torch.nn.Linear(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l2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l3 = torch.nn.Linear(</a:t>
            </a:r>
            <a:r>
              <a:rPr lang="en" sz="16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   = sigmoid(l1(x_data))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out2    = sigmoid(l2(out1))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i="0" lang="en" sz="1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sigmoid</a:t>
            </a:r>
            <a:r>
              <a:rPr i="0" lang="en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(l3(out2)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 Activation Functions</a:t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75" name="Shape 375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76" name="Shape 3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77" name="Shape 3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Shape 378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79" name="Shape 379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83072" y="25579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Sigmoid: </a:t>
            </a:r>
            <a:r>
              <a:rPr lang="en"/>
              <a:t>Vanishing Gradient Problem</a:t>
            </a: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3164689" y="1220292"/>
            <a:ext cx="2814633" cy="476100"/>
            <a:chOff x="1854477" y="1331167"/>
            <a:chExt cx="2814633" cy="476100"/>
          </a:xfrm>
        </p:grpSpPr>
        <p:sp>
          <p:nvSpPr>
            <p:cNvPr id="388" name="Shape 388"/>
            <p:cNvSpPr/>
            <p:nvPr/>
          </p:nvSpPr>
          <p:spPr>
            <a:xfrm>
              <a:off x="2575875" y="1331167"/>
              <a:ext cx="752700" cy="47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89" name="Shape 3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7914" y="1353570"/>
              <a:ext cx="291196" cy="431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0" name="Shape 3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4477" y="1413172"/>
              <a:ext cx="312219" cy="3122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1" name="Shape 391"/>
            <p:cNvCxnSpPr/>
            <p:nvPr/>
          </p:nvCxnSpPr>
          <p:spPr>
            <a:xfrm>
              <a:off x="2122512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92" name="Shape 392"/>
            <p:cNvSpPr/>
            <p:nvPr/>
          </p:nvSpPr>
          <p:spPr>
            <a:xfrm>
              <a:off x="3314508" y="1331167"/>
              <a:ext cx="623400" cy="4761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93" name="Shape 393"/>
            <p:cNvCxnSpPr/>
            <p:nvPr/>
          </p:nvCxnSpPr>
          <p:spPr>
            <a:xfrm>
              <a:off x="3974080" y="1569292"/>
              <a:ext cx="4134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94" name="Shape 394"/>
          <p:cNvSpPr txBox="1"/>
          <p:nvPr/>
        </p:nvSpPr>
        <p:spPr>
          <a:xfrm>
            <a:off x="3202340" y="4931392"/>
            <a:ext cx="1377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b="1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500"/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725" y="2133092"/>
            <a:ext cx="420052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604450" y="3470425"/>
            <a:ext cx="729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http://excelsior-cjh.tistory.com/entry/RNN-LSTMLong-Short-Term-Memory-networks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4" name="Shape 4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Shape 405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6" name="Shape 406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07" name="Shape 407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08" name="Shape 408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09" name="Shape 409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5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10" name="Shape 4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-514240" y="24614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 Functions</a:t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575875" y="1331167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914" y="1353570"/>
            <a:ext cx="291196" cy="4314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477" y="1413172"/>
            <a:ext cx="312219" cy="312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Shape 419"/>
          <p:cNvCxnSpPr/>
          <p:nvPr/>
        </p:nvCxnSpPr>
        <p:spPr>
          <a:xfrm>
            <a:off x="2122512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0" name="Shape 420"/>
          <p:cNvSpPr/>
          <p:nvPr/>
        </p:nvSpPr>
        <p:spPr>
          <a:xfrm>
            <a:off x="3314508" y="1331167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</a:t>
            </a:r>
            <a:endParaRPr sz="500"/>
          </a:p>
        </p:txBody>
      </p:sp>
      <p:cxnSp>
        <p:nvCxnSpPr>
          <p:cNvPr id="421" name="Shape 421"/>
          <p:cNvCxnSpPr/>
          <p:nvPr/>
        </p:nvCxnSpPr>
        <p:spPr>
          <a:xfrm>
            <a:off x="3974080" y="1569292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422" name="Shape 422"/>
          <p:cNvGrpSpPr/>
          <p:nvPr/>
        </p:nvGrpSpPr>
        <p:grpSpPr>
          <a:xfrm>
            <a:off x="6609720" y="357438"/>
            <a:ext cx="1565081" cy="4657225"/>
            <a:chOff x="0" y="0"/>
            <a:chExt cx="4173550" cy="12419266"/>
          </a:xfrm>
        </p:grpSpPr>
        <p:pic>
          <p:nvPicPr>
            <p:cNvPr descr="Image" id="423" name="Shape 4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3818318" cy="11914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4" name="Shape 4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173550" cy="1241926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Shape 425"/>
          <p:cNvGrpSpPr/>
          <p:nvPr/>
        </p:nvGrpSpPr>
        <p:grpSpPr>
          <a:xfrm>
            <a:off x="1368872" y="1824789"/>
            <a:ext cx="3804750" cy="3276478"/>
            <a:chOff x="-1" y="0"/>
            <a:chExt cx="10146000" cy="8737274"/>
          </a:xfrm>
        </p:grpSpPr>
        <p:sp>
          <p:nvSpPr>
            <p:cNvPr id="426" name="Shape 426"/>
            <p:cNvSpPr txBox="1"/>
            <p:nvPr/>
          </p:nvSpPr>
          <p:spPr>
            <a:xfrm>
              <a:off x="-1" y="8284274"/>
              <a:ext cx="101460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800" u="sng" cap="none" strike="noStrike">
                  <a:solidFill>
                    <a:schemeClr val="hlink"/>
                  </a:solidFill>
                  <a:latin typeface="Helvetica Neue"/>
                  <a:ea typeface="Helvetica Neue"/>
                  <a:cs typeface="Helvetica Neue"/>
                  <a:sym typeface="Helvetica Neue"/>
                  <a:hlinkClick r:id="rId7"/>
                </a:rPr>
                <a:t>http://rasbt.github.io/mlxtend/user_guide/general_concepts/activation-functions/</a:t>
              </a:r>
              <a:r>
                <a:rPr b="1" i="0" lang="en" sz="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</a:t>
              </a:r>
              <a:endParaRPr sz="500"/>
            </a:p>
          </p:txBody>
        </p:sp>
        <p:pic>
          <p:nvPicPr>
            <p:cNvPr descr="Image" id="427" name="Shape 4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9655" y="0"/>
              <a:ext cx="8260385" cy="81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31625" y="3451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Activation Functions</a:t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714100" y="4557900"/>
            <a:ext cx="80814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https://dashee87.github.io/data%20science/deep%20learning/visualising-activation-functions-in-neural-networks/</a:t>
            </a:r>
            <a:r>
              <a:rPr lang="en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100"/>
          </a:p>
        </p:txBody>
      </p:sp>
      <p:pic>
        <p:nvPicPr>
          <p:cNvPr id="434" name="Shape 4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538" y="1600232"/>
            <a:ext cx="4686918" cy="271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pic>
        <p:nvPicPr>
          <p:cNvPr descr="Image" id="440" name="Shape 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6d48r2iVVawPk1d9Z7lBuRU6x1NWFEHfeIemEO6ooCTyTS8wEdGqlXwW0gAWquPB4vePoJvJmWLX1vQ4MWb4-_wGgfC9lk6iNd03UfphMJ2oQhUKbo2Em9hCfGnrYm9WhOif6g8J2M.png" id="441" name="Shape 4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409" y="1797095"/>
            <a:ext cx="5522549" cy="122841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RHx5ub7gwVar7Va1nYJ5bgQwSiR_ZY8ByYhujBGtJRuI5Ws_3qLWTDo4-nrOcgb_5rkUf7D2TgYGz9d3hDOTIUYFBf27bxX7UQXxWxJ_SH-w8xIcAeqbDGlCY1lPhc-V9lx0wvp8nqM.jpg" id="442" name="Shape 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960" y="212981"/>
            <a:ext cx="1905645" cy="93371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1718166" y="3385328"/>
            <a:ext cx="52767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 = np.loadtxt(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'data-diabetes.csv'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000" u="none" cap="none" strike="noStrike">
                <a:solidFill>
                  <a:srgbClr val="661E99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 Variable(torch.from_numpy(xy[:, 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 Variable(torch.from_numpy(xy[:, [-</a:t>
            </a:r>
            <a:r>
              <a:rPr b="0" i="0" lang="en" sz="10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]]))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(x_data.data.shape) # torch.Size([759, 8])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148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(y_data.data.shape) # torch.Size([759, 1])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039962" y="273020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Wide &amp; Deep</a:t>
            </a:r>
            <a:endParaRPr/>
          </a:p>
        </p:txBody>
      </p:sp>
      <p:pic>
        <p:nvPicPr>
          <p:cNvPr descr="Image"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14925" y="947649"/>
            <a:ext cx="7214100" cy="403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78" name="Shape 17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456" name="Shape 456"/>
          <p:cNvSpPr txBox="1"/>
          <p:nvPr/>
        </p:nvSpPr>
        <p:spPr>
          <a:xfrm>
            <a:off x="44188" y="44648"/>
            <a:ext cx="4497000" cy="5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7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7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7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7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7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7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yYhr_VuwmB_l4ddk_Fj4pnr0PXe-0yjoYM_XG0ZZE1k3bE0HeO8-U__pKBI20Knfh7_heXn673ERI4VZkw-fDXWiMoEozis9OmlzVKDKkiDD2VWyZss37sWZTkAxzKdWHFCXbaZO2M.png" id="458" name="Shape 4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997" y="3069453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872904" y="3031164"/>
            <a:ext cx="3061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460" name="Shape 4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4463" y="4181555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 txBox="1"/>
          <p:nvPr/>
        </p:nvSpPr>
        <p:spPr>
          <a:xfrm>
            <a:off x="3545903" y="4143300"/>
            <a:ext cx="4230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462" name="Shape 4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372" y="1150319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3509275" y="1240650"/>
            <a:ext cx="3387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7-1</a:t>
            </a:r>
            <a:endParaRPr/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495450" y="1595075"/>
            <a:ext cx="8081400" cy="30360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Classifying Diabetes with deep nets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More than 10 layers</a:t>
            </a:r>
            <a:endParaRPr sz="2400">
              <a:solidFill>
                <a:schemeClr val="dk1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Find other classification datasets 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Try with deep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Try different activation functions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Sigmoid to something else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4845200" y="2022550"/>
            <a:ext cx="3299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87" name="Shape 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&amp; Deep</a:t>
            </a:r>
            <a:endParaRPr sz="500"/>
          </a:p>
        </p:txBody>
      </p:sp>
      <p:sp>
        <p:nvSpPr>
          <p:cNvPr id="189" name="Shape 18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HKUST PHD Program Application</a:t>
            </a:r>
            <a:endParaRPr/>
          </a:p>
        </p:txBody>
      </p:sp>
      <p:graphicFrame>
        <p:nvGraphicFramePr>
          <p:cNvPr id="195" name="Shape 195"/>
          <p:cNvGraphicFramePr/>
          <p:nvPr/>
        </p:nvGraphicFramePr>
        <p:xfrm>
          <a:off x="918114" y="1641000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{A6A34FFA-B5EF-46B8-B3E5-0DCCD95683B1}</a:tableStyleId>
              </a:tblPr>
              <a:tblGrid>
                <a:gridCol w="1453800"/>
                <a:gridCol w="145380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GPA (a)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3.3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81993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197" name="Shape 197"/>
          <p:cNvSpPr txBox="1"/>
          <p:nvPr/>
        </p:nvSpPr>
        <p:spPr>
          <a:xfrm>
            <a:off x="2436511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sp>
        <p:nvSpPr>
          <p:cNvPr id="198" name="Shape 198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2" name="Shape 202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03" name="Shape 203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enough?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experience and others?</a:t>
            </a:r>
            <a:endParaRPr/>
          </a:p>
        </p:txBody>
      </p:sp>
      <p:graphicFrame>
        <p:nvGraphicFramePr>
          <p:cNvPr id="210" name="Shape 210"/>
          <p:cNvGraphicFramePr/>
          <p:nvPr/>
        </p:nvGraphicFramePr>
        <p:xfrm>
          <a:off x="1630264" y="1686436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{A6A34FFA-B5EF-46B8-B3E5-0DCCD95683B1}</a:tableStyleId>
              </a:tblPr>
              <a:tblGrid>
                <a:gridCol w="1435425"/>
                <a:gridCol w="1435425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cap="none" strike="noStrike"/>
                        <a:t>Experience (b)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Admission?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0.9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 txBox="1"/>
          <p:nvPr/>
        </p:nvSpPr>
        <p:spPr>
          <a:xfrm>
            <a:off x="463857" y="383519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12" name="Shape 212"/>
          <p:cNvSpPr txBox="1"/>
          <p:nvPr/>
        </p:nvSpPr>
        <p:spPr>
          <a:xfrm>
            <a:off x="2728492" y="383519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" y="1640665"/>
            <a:ext cx="1590158" cy="195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6012278" y="2379061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567" y="2401464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Shape 216"/>
          <p:cNvCxnSpPr/>
          <p:nvPr/>
        </p:nvCxnSpPr>
        <p:spPr>
          <a:xfrm>
            <a:off x="5558915" y="247907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17" name="Shape 217"/>
          <p:cNvCxnSpPr/>
          <p:nvPr/>
        </p:nvCxnSpPr>
        <p:spPr>
          <a:xfrm>
            <a:off x="6795362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Shape 218"/>
          <p:cNvSpPr/>
          <p:nvPr/>
        </p:nvSpPr>
        <p:spPr>
          <a:xfrm>
            <a:off x="7235173" y="2379061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19" name="Shape 219"/>
          <p:cNvCxnSpPr/>
          <p:nvPr/>
        </p:nvCxnSpPr>
        <p:spPr>
          <a:xfrm>
            <a:off x="7886733" y="2617186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5554153" y="2764824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21" name="Shape 2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598" y="2415650"/>
            <a:ext cx="132766" cy="1327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2" name="Shape 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5676" y="2643683"/>
            <a:ext cx="112168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Shape 23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1" name="Shape 23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Shape 23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33" name="Shape 23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36" name="Shape 23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47" name="Shape 247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8" name="Shape 248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49" name="Shape 249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50" name="Shape 250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52" name="Shape 252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2318395" y="4121209"/>
            <a:ext cx="250988" cy="167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56" name="Shape 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Shape 2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8" name="Shape 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Shape 267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68" name="Shape 268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9" name="Shape 269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70" name="Shape 270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73" name="Shape 273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5" name="Shape 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6" name="Shape 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7" name="Shape 2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8" name="Shape 27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80" name="Shape 2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2" name="Shape 28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31625" y="299221"/>
            <a:ext cx="82809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5990914" y="1871662"/>
            <a:ext cx="752700" cy="47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  <p:pic>
        <p:nvPicPr>
          <p:cNvPr descr="Image"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204" y="1894065"/>
            <a:ext cx="291196" cy="431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Shape 290"/>
          <p:cNvCxnSpPr/>
          <p:nvPr/>
        </p:nvCxnSpPr>
        <p:spPr>
          <a:xfrm>
            <a:off x="5537551" y="197167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Shape 291"/>
          <p:cNvCxnSpPr/>
          <p:nvPr/>
        </p:nvCxnSpPr>
        <p:spPr>
          <a:xfrm>
            <a:off x="6773998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Shape 292"/>
          <p:cNvSpPr/>
          <p:nvPr/>
        </p:nvSpPr>
        <p:spPr>
          <a:xfrm>
            <a:off x="7213808" y="1871662"/>
            <a:ext cx="623400" cy="476100"/>
          </a:xfrm>
          <a:prstGeom prst="rect">
            <a:avLst/>
          </a:prstGeom>
          <a:solidFill>
            <a:srgbClr val="F3B80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</a:t>
            </a:r>
            <a:endParaRPr sz="500"/>
          </a:p>
        </p:txBody>
      </p:sp>
      <p:cxnSp>
        <p:nvCxnSpPr>
          <p:cNvPr id="293" name="Shape 293"/>
          <p:cNvCxnSpPr/>
          <p:nvPr/>
        </p:nvCxnSpPr>
        <p:spPr>
          <a:xfrm>
            <a:off x="7865370" y="2109787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4" name="Shape 294"/>
          <p:cNvCxnSpPr/>
          <p:nvPr/>
        </p:nvCxnSpPr>
        <p:spPr>
          <a:xfrm>
            <a:off x="5532788" y="2257425"/>
            <a:ext cx="413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391932" y="1721048"/>
            <a:ext cx="20769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2.1, 0.1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4.2, 0.8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3.1, 0.9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3.3, 0.2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</a:t>
            </a:r>
            <a:endParaRPr sz="500"/>
          </a:p>
        </p:txBody>
      </p:sp>
      <p:sp>
        <p:nvSpPr>
          <p:cNvPr id="296" name="Shape 296"/>
          <p:cNvSpPr txBox="1"/>
          <p:nvPr/>
        </p:nvSpPr>
        <p:spPr>
          <a:xfrm>
            <a:off x="2656568" y="1721048"/>
            <a:ext cx="16182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y_data =[[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</a:t>
            </a:r>
            <a:r>
              <a:rPr b="0" i="0" lang="en" sz="12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[1.0]]</a:t>
            </a:r>
            <a:endParaRPr sz="500"/>
          </a:p>
        </p:txBody>
      </p:sp>
      <p:pic>
        <p:nvPicPr>
          <p:cNvPr descr="Image" id="297" name="Shape 2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234" y="1908251"/>
            <a:ext cx="132765" cy="132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8" name="Shape 2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4312" y="2136283"/>
            <a:ext cx="112167" cy="208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9" name="Shape 2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275" y="2976711"/>
            <a:ext cx="1601451" cy="39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5170138" y="3826229"/>
            <a:ext cx="3017400" cy="439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= torch.nn.Linear(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0432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y_prd = linear(x_data)</a:t>
            </a:r>
            <a:endParaRPr sz="500"/>
          </a:p>
        </p:txBody>
      </p:sp>
      <p:pic>
        <p:nvPicPr>
          <p:cNvPr descr="Image" id="301" name="Shape 3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728" y="2825016"/>
            <a:ext cx="2694416" cy="13229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7280" y="39363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2318395" y="4121209"/>
            <a:ext cx="251100" cy="16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04" name="Shape 3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50151" y="4166715"/>
            <a:ext cx="112173" cy="7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1349" y="4327075"/>
            <a:ext cx="3189625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Shape 3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59427" y="1653226"/>
            <a:ext cx="210725" cy="104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