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56" r:id="rId4"/>
    <p:sldId id="331" r:id="rId5"/>
    <p:sldId id="350" r:id="rId6"/>
    <p:sldId id="368" r:id="rId7"/>
    <p:sldId id="322" r:id="rId8"/>
    <p:sldId id="358" r:id="rId9"/>
    <p:sldId id="369" r:id="rId10"/>
    <p:sldId id="357" r:id="rId11"/>
    <p:sldId id="360" r:id="rId12"/>
    <p:sldId id="344" r:id="rId13"/>
    <p:sldId id="373" r:id="rId14"/>
    <p:sldId id="374" r:id="rId15"/>
    <p:sldId id="379" r:id="rId16"/>
    <p:sldId id="380" r:id="rId17"/>
    <p:sldId id="381" r:id="rId18"/>
    <p:sldId id="345" r:id="rId19"/>
    <p:sldId id="382" r:id="rId20"/>
    <p:sldId id="355" r:id="rId21"/>
    <p:sldId id="305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4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3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4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8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6493573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Class and Object 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Example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DBEB6-699C-4C81-9FEF-B642D46FC9B7}"/>
              </a:ext>
            </a:extLst>
          </p:cNvPr>
          <p:cNvSpPr txBox="1"/>
          <p:nvPr/>
        </p:nvSpPr>
        <p:spPr>
          <a:xfrm>
            <a:off x="2192694" y="1245379"/>
            <a:ext cx="8107976" cy="5116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Use the words </a:t>
            </a:r>
            <a:r>
              <a:rPr lang="en-CA" sz="2000" b="0" i="1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and </a:t>
            </a:r>
            <a:r>
              <a:rPr lang="en-CA" sz="2000" b="0" i="1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abc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instead of </a:t>
            </a:r>
            <a:r>
              <a:rPr lang="en-CA" sz="2000" b="0" i="1" dirty="0">
                <a:solidFill>
                  <a:srgbClr val="000000"/>
                </a:solidFill>
                <a:effectLst/>
                <a:latin typeface="+mj-ea"/>
                <a:ea typeface="+mj-ea"/>
              </a:rPr>
              <a:t>self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Person: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__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name, age):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mysillyobject.name = name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 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mysillyobject.age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= age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myfunc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CA" sz="20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abc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</a:t>
            </a:r>
            <a:r>
              <a:rPr lang="en-CA" sz="20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en-CA" sz="20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"Hello my name is "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+ abc.name)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Person(</a:t>
            </a:r>
            <a:r>
              <a:rPr lang="en-CA" sz="20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"John"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36</a:t>
            </a: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CA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17858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751032" y="2525657"/>
            <a:ext cx="5463227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Math 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38334" y="1440570"/>
            <a:ext cx="10319657" cy="515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Python has a set of built-in math functions, including an extensive math module, that allows to perform mathematical tasks on numbers.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+mj-ea"/>
              </a:rPr>
              <a:t>Python has also a built-in module called </a:t>
            </a:r>
            <a:r>
              <a:rPr lang="en-US" altLang="en-US" dirty="0">
                <a:solidFill>
                  <a:srgbClr val="DC143C"/>
                </a:solidFill>
                <a:latin typeface="+mj-ea"/>
              </a:rPr>
              <a:t>math</a:t>
            </a:r>
            <a:r>
              <a:rPr lang="en-US" altLang="en-US" dirty="0">
                <a:solidFill>
                  <a:srgbClr val="000000"/>
                </a:solidFill>
                <a:latin typeface="+mj-ea"/>
              </a:rPr>
              <a:t>, which extends the list of mathematical functions.</a:t>
            </a:r>
            <a:endParaRPr lang="en-US" altLang="en-US" dirty="0">
              <a:solidFill>
                <a:schemeClr val="tx1"/>
              </a:solidFill>
              <a:latin typeface="+mj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+mj-ea"/>
              </a:rPr>
              <a:t>To use it, it must import the </a:t>
            </a:r>
            <a:r>
              <a:rPr lang="en-US" altLang="en-US" dirty="0">
                <a:solidFill>
                  <a:srgbClr val="DC143C"/>
                </a:solidFill>
                <a:latin typeface="+mj-ea"/>
              </a:rPr>
              <a:t>math</a:t>
            </a:r>
            <a:r>
              <a:rPr lang="en-US" altLang="en-US" dirty="0">
                <a:solidFill>
                  <a:srgbClr val="000000"/>
                </a:solidFill>
                <a:latin typeface="+mj-ea"/>
              </a:rPr>
              <a:t> module:</a:t>
            </a:r>
            <a:endParaRPr lang="en-US" altLang="en-US" dirty="0">
              <a:solidFill>
                <a:schemeClr val="tx1"/>
              </a:solidFill>
              <a:latin typeface="+mj-ea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math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404040"/>
                </a:solidFill>
                <a:latin typeface="Roboto Slab"/>
              </a:rPr>
              <a:t>Python Math and Module</a:t>
            </a:r>
            <a:endParaRPr lang="en-CA" sz="32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404040"/>
                </a:solidFill>
                <a:latin typeface="Roboto Slab"/>
              </a:rPr>
              <a:t>Example</a:t>
            </a:r>
            <a:endParaRPr lang="en-CA" sz="32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82880-A6B1-4D09-8C7C-EE6F74AA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84" y="1206840"/>
            <a:ext cx="9909373" cy="492951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When imported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module, it can start using methods and constants of the module.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for example, returns the square root of a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math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64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4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min() 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and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max()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9A7AE-FB59-4447-8629-DD30710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75" y="1389740"/>
            <a:ext cx="9433249" cy="50489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max()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functions can be used to find the lowest or highest value in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07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lang="en-CA" sz="3200" b="1" dirty="0">
                <a:solidFill>
                  <a:srgbClr val="FF0000"/>
                </a:solidFill>
                <a:latin typeface="Roboto Slab"/>
              </a:rPr>
              <a:t>abs()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123D31-88F4-424D-8EB1-D31F1AEC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23" y="1887753"/>
            <a:ext cx="9069354" cy="406517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abs()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returns the absolute (positive) value of the specified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abs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7.25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86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pow(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E6ADD-A58A-4122-B000-90FEF303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4" y="1953069"/>
            <a:ext cx="10310327" cy="39409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pow(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function returns the value of x to the power of y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en-US" altLang="en-US" sz="2400" b="0" i="0" u="none" strike="noStrike" cap="none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Return the value of 4 to the power of 3 (same as 4 * 4 * 4):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404040"/>
                </a:solidFill>
                <a:effectLst/>
                <a:latin typeface="Roboto Slab"/>
              </a:rPr>
              <a:t>Fun</a:t>
            </a:r>
            <a:r>
              <a:rPr lang="en-CA" sz="3200" b="1" dirty="0">
                <a:solidFill>
                  <a:srgbClr val="404040"/>
                </a:solidFill>
                <a:latin typeface="Roboto Slab"/>
              </a:rPr>
              <a:t>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CA" sz="3200" b="1" i="0" dirty="0">
              <a:solidFill>
                <a:srgbClr val="FF0000"/>
              </a:solidFill>
              <a:effectLst/>
              <a:latin typeface="Roboto Slab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6A9AB6-1E86-4352-8000-9BD2142D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9" y="1366113"/>
            <a:ext cx="11010122" cy="51521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math.ceil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rounds a number upwards to its nearest integer, and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rounds a number downwards to its nearest integer, and returns the result: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math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math.ceil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1.4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math.floor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1.4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(x)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# returns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(y)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# returns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16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6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4">
            <a:extLst>
              <a:ext uri="{FF2B5EF4-FFF2-40B4-BE49-F238E27FC236}">
                <a16:creationId xmlns:a16="http://schemas.microsoft.com/office/drawing/2014/main" id="{F3E2249D-99E3-4A20-98BD-1BEFBD802D12}"/>
              </a:ext>
            </a:extLst>
          </p:cNvPr>
          <p:cNvSpPr txBox="1"/>
          <p:nvPr/>
        </p:nvSpPr>
        <p:spPr>
          <a:xfrm>
            <a:off x="6245712" y="6121460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https://validator.w3.org</a:t>
            </a:r>
          </a:p>
        </p:txBody>
      </p:sp>
      <p:sp>
        <p:nvSpPr>
          <p:cNvPr id="12" name="文本框 144">
            <a:extLst>
              <a:ext uri="{FF2B5EF4-FFF2-40B4-BE49-F238E27FC236}">
                <a16:creationId xmlns:a16="http://schemas.microsoft.com/office/drawing/2014/main" id="{90939B05-E442-4B83-A78F-8DD353BD17A8}"/>
              </a:ext>
            </a:extLst>
          </p:cNvPr>
          <p:cNvSpPr txBox="1"/>
          <p:nvPr/>
        </p:nvSpPr>
        <p:spPr>
          <a:xfrm>
            <a:off x="2858761" y="516869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Markup Validator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0E69D-958A-4414-8666-A20CF8C3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21791"/>
            <a:ext cx="9601200" cy="47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089234" y="2248659"/>
            <a:ext cx="4145301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Class</a:t>
            </a:r>
          </a:p>
          <a:p>
            <a:pPr algn="ctr"/>
            <a:r>
              <a:rPr lang="en-US" altLang="zh-CN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and Object</a:t>
            </a: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AA2B35-6FF3-4F16-BAB4-1D9D32C09FFE}"/>
              </a:ext>
            </a:extLst>
          </p:cNvPr>
          <p:cNvSpPr txBox="1"/>
          <p:nvPr/>
        </p:nvSpPr>
        <p:spPr>
          <a:xfrm>
            <a:off x="1792777" y="3254737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2" name="文本框 144">
            <a:extLst>
              <a:ext uri="{FF2B5EF4-FFF2-40B4-BE49-F238E27FC236}">
                <a16:creationId xmlns:a16="http://schemas.microsoft.com/office/drawing/2014/main" id="{D86EFBFA-9A0D-4E50-BF22-DCF65D9196E2}"/>
              </a:ext>
            </a:extLst>
          </p:cNvPr>
          <p:cNvSpPr txBox="1"/>
          <p:nvPr/>
        </p:nvSpPr>
        <p:spPr>
          <a:xfrm>
            <a:off x="3312851" y="532423"/>
            <a:ext cx="592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of a static 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D9A1A-2CA9-4F82-B803-F3C4E5264738}"/>
              </a:ext>
            </a:extLst>
          </p:cNvPr>
          <p:cNvSpPr txBox="1"/>
          <p:nvPr/>
        </p:nvSpPr>
        <p:spPr>
          <a:xfrm>
            <a:off x="2931111" y="6175219"/>
            <a:ext cx="93171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FF0000"/>
                </a:solidFill>
              </a:rPr>
              <a:t>https://github.com/jianchentech/WebCamp/blob/main/WebProject/WebStatic.md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972C5-8026-4D06-86E9-B5C60EE4DA57}"/>
              </a:ext>
            </a:extLst>
          </p:cNvPr>
          <p:cNvSpPr txBox="1"/>
          <p:nvPr/>
        </p:nvSpPr>
        <p:spPr>
          <a:xfrm>
            <a:off x="1216241" y="1126657"/>
            <a:ext cx="9945949" cy="1085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Web Presentation:     April 11 11:00 AM</a:t>
            </a:r>
            <a:endParaRPr lang="en-CA" sz="4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A57F50-0767-49CB-9AF7-A20A4C895D92}"/>
              </a:ext>
            </a:extLst>
          </p:cNvPr>
          <p:cNvSpPr txBox="1"/>
          <p:nvPr/>
        </p:nvSpPr>
        <p:spPr>
          <a:xfrm>
            <a:off x="999477" y="2514312"/>
            <a:ext cx="417398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Eric                        10 M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00"/>
                </a:highlight>
              </a:rPr>
              <a:t>ins</a:t>
            </a:r>
            <a:endParaRPr lang="en-CA" sz="2400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David      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Vincent                10 Mins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Jeremy                 10 Mins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 err="1">
                <a:solidFill>
                  <a:srgbClr val="FF0000"/>
                </a:solidFill>
                <a:highlight>
                  <a:srgbClr val="00FF00"/>
                </a:highlight>
              </a:rPr>
              <a:t>Vivianne</a:t>
            </a: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              10 Mins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highlight>
                  <a:srgbClr val="00FF00"/>
                </a:highlight>
              </a:rPr>
              <a:t>Helen                   10 Mins</a:t>
            </a:r>
            <a:endParaRPr lang="en-US" sz="24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C282D-76BA-4DCF-99F8-B1AF0D3FB198}"/>
              </a:ext>
            </a:extLst>
          </p:cNvPr>
          <p:cNvSpPr txBox="1"/>
          <p:nvPr/>
        </p:nvSpPr>
        <p:spPr>
          <a:xfrm>
            <a:off x="5847425" y="2576678"/>
            <a:ext cx="5098001" cy="33590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Introduction of your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Present the static website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Functionality of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Code resource and file structure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FF00"/>
                </a:solidFill>
              </a:rPr>
              <a:t>WebSite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CA" sz="2400" dirty="0">
                <a:solidFill>
                  <a:srgbClr val="FFFF00"/>
                </a:solidFill>
              </a:rPr>
              <a:t>layout and design styling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</a:rPr>
              <a:t>Meet the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361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Python Classes/Objects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9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6CF99-4A71-4E80-9CA8-64941A8DBE6A}"/>
              </a:ext>
            </a:extLst>
          </p:cNvPr>
          <p:cNvSpPr txBox="1"/>
          <p:nvPr/>
        </p:nvSpPr>
        <p:spPr>
          <a:xfrm>
            <a:off x="1561396" y="2233845"/>
            <a:ext cx="9308767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Python is an object oriented programming language.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Almost everything in Python is an object, with its properties and methods.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 Class is like an object constructor, or a "blueprint" for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2817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0816" y="1397294"/>
            <a:ext cx="10170368" cy="86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25BD3-184E-4278-B69E-506379FECA55}"/>
              </a:ext>
            </a:extLst>
          </p:cNvPr>
          <p:cNvSpPr txBox="1"/>
          <p:nvPr/>
        </p:nvSpPr>
        <p:spPr>
          <a:xfrm>
            <a:off x="1499897" y="47314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372989-26DB-4890-B386-04E13509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458" y="1643168"/>
            <a:ext cx="8640147" cy="444874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To create a class, use the keyword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 named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 with a property named x: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 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Object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B748-0FCA-4BE5-A30D-F33EA5E4E238}"/>
              </a:ext>
            </a:extLst>
          </p:cNvPr>
          <p:cNvSpPr txBox="1"/>
          <p:nvPr/>
        </p:nvSpPr>
        <p:spPr>
          <a:xfrm>
            <a:off x="1639858" y="1610905"/>
            <a:ext cx="8913066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Now </a:t>
            </a: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</a:rPr>
              <a:t>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can use the class named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to create objects: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an object named p1, and print the value of x: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MyClass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(p1.x)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__</a:t>
            </a:r>
            <a:r>
              <a:rPr lang="en-CA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D084-4985-44F5-B965-6D80269A942E}"/>
              </a:ext>
            </a:extLst>
          </p:cNvPr>
          <p:cNvSpPr txBox="1"/>
          <p:nvPr/>
        </p:nvSpPr>
        <p:spPr>
          <a:xfrm>
            <a:off x="1017037" y="1551430"/>
            <a:ext cx="10347649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examples above are classes and objects in their simplest form, and are not really useful in real life applications.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To understand the meaning of classes we have to understand the built-in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All classes have a function called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__(), which is always executed when the class is being initiated.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Use the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 to assign values to object properties, or other operations that are necessary to do when the object is being created:</a:t>
            </a:r>
          </a:p>
        </p:txBody>
      </p:sp>
    </p:spTree>
    <p:extLst>
      <p:ext uri="{BB962C8B-B14F-4D97-AF65-F5344CB8AC3E}">
        <p14:creationId xmlns:p14="http://schemas.microsoft.com/office/powerpoint/2010/main" val="30100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F7DAA-35C4-4883-82EF-5F49A24BF826}"/>
              </a:ext>
            </a:extLst>
          </p:cNvPr>
          <p:cNvSpPr txBox="1"/>
          <p:nvPr/>
        </p:nvSpPr>
        <p:spPr>
          <a:xfrm>
            <a:off x="821419" y="1077027"/>
            <a:ext cx="10678444" cy="5567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Create a class named Person, use the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__() function to assign values for name and age: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Person: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__(self, name, age):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 self.name = name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 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self.age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= age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p1 = Person(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+mj-ea"/>
                <a:ea typeface="+mj-ea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36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(p1.name)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ea"/>
                <a:ea typeface="+mj-ea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(p1.age)</a:t>
            </a: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Object Methods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F01CF-B253-4055-A8C4-3100F9EF6FD8}"/>
              </a:ext>
            </a:extLst>
          </p:cNvPr>
          <p:cNvSpPr txBox="1"/>
          <p:nvPr/>
        </p:nvSpPr>
        <p:spPr>
          <a:xfrm>
            <a:off x="436984" y="1286608"/>
            <a:ext cx="11318032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can also contain methods. Methods in objects are functions that belong to the object.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us create a method in the Person class: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a function that prints a greeting, and execute it on the p1 object: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22278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The self Parameter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31F61F-5C8D-4C99-B64A-3AE8C501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81" y="1830598"/>
            <a:ext cx="10515470" cy="2935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parameter is a reference to the current instance of the class, and is used to access variables that belongs to the class.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It does not have to be named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, you can call it whatever you like, but it has to be the first parameter of any function in the class: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1038</Words>
  <Application>Microsoft Office PowerPoint</Application>
  <PresentationFormat>Widescreen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Microsoft YaHei</vt:lpstr>
      <vt:lpstr>Microsoft YaHei</vt:lpstr>
      <vt:lpstr>Noto Sans S Chinese Regular</vt:lpstr>
      <vt:lpstr>Roboto Slab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Classes/Objects</vt:lpstr>
      <vt:lpstr>PowerPoint Presentation</vt:lpstr>
      <vt:lpstr>Create Object</vt:lpstr>
      <vt:lpstr>The __init__() Function</vt:lpstr>
      <vt:lpstr>PowerPoint Presentation</vt:lpstr>
      <vt:lpstr>Object Methods</vt:lpstr>
      <vt:lpstr>The self Parameter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102</cp:revision>
  <dcterms:created xsi:type="dcterms:W3CDTF">2021-01-01T23:09:03Z</dcterms:created>
  <dcterms:modified xsi:type="dcterms:W3CDTF">2021-04-04T03:10:03Z</dcterms:modified>
</cp:coreProperties>
</file>