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tags/tag69.xml" ContentType="application/vnd.openxmlformats-officedocument.presentationml.tags+xml"/>
  <Override PartName="/ppt/notesSlides/notesSlide11.xml" ContentType="application/vnd.openxmlformats-officedocument.presentationml.notesSlide+xml"/>
  <Override PartName="/ppt/tags/tag70.xml" ContentType="application/vnd.openxmlformats-officedocument.presentationml.tags+xml"/>
  <Override PartName="/ppt/notesSlides/notesSlide1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4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3" r:id="rId3"/>
    <p:sldId id="354" r:id="rId4"/>
    <p:sldId id="331" r:id="rId5"/>
    <p:sldId id="350" r:id="rId6"/>
    <p:sldId id="351" r:id="rId7"/>
    <p:sldId id="259" r:id="rId8"/>
    <p:sldId id="257" r:id="rId9"/>
    <p:sldId id="322" r:id="rId10"/>
    <p:sldId id="343" r:id="rId11"/>
    <p:sldId id="344" r:id="rId12"/>
    <p:sldId id="352" r:id="rId13"/>
    <p:sldId id="353" r:id="rId14"/>
    <p:sldId id="345" r:id="rId15"/>
    <p:sldId id="342" r:id="rId16"/>
    <p:sldId id="355" r:id="rId17"/>
    <p:sldId id="305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58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7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2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1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8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1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91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5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hyperlink" Target="https://github.com/jianchentech/PythonLesson/blob/master/pythonProject/BeginnerProject/oddEvenCalculator.md" TargetMode="Externa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tags" Target="../tags/tag109.xml"/><Relationship Id="rId3" Type="http://schemas.openxmlformats.org/officeDocument/2006/relationships/tags" Target="../tags/tag86.xml"/><Relationship Id="rId21" Type="http://schemas.openxmlformats.org/officeDocument/2006/relationships/tags" Target="../tags/tag104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notesSlide" Target="../notesSlides/notesSlide17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tags" Target="../tags/tag112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tags" Target="../tags/tag114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8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programiz.com/python-programming/keywords-identifier#rules" TargetMode="Externa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5215980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</a:t>
            </a:r>
            <a:r>
              <a:rPr lang="en-CA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Function (2)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302646" y="2196330"/>
            <a:ext cx="10170368" cy="331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Optional documentation string (docstring) to describe what the function does.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One or more valid python statements that make up the function body. Statements must have the same indentation level (usually 4 spaces).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An optional 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  <a:ea typeface="Droid Sans Mono"/>
              </a:rPr>
              <a:t>return</a:t>
            </a:r>
            <a:r>
              <a:rPr lang="en-US" altLang="en-US" dirty="0">
                <a:solidFill>
                  <a:schemeClr val="tx1"/>
                </a:solidFill>
                <a:ea typeface="euclid_circular_a"/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statement to return a value from the function.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ea typeface="euclid_circular_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8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110081" y="1309126"/>
            <a:ext cx="9542627" cy="1644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D4251"/>
                </a:solidFill>
                <a:latin typeface="Arial" panose="020B0604020202020204" pitchFamily="34" charset="0"/>
                <a:ea typeface="Lora"/>
              </a:rPr>
              <a:t>When a Python interpreter reads a Python file, it first sets a few special variables. Then it executes the code from the file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D4251"/>
                </a:solidFill>
                <a:latin typeface="Arial" panose="020B0604020202020204" pitchFamily="34" charset="0"/>
                <a:ea typeface="Lora"/>
              </a:rPr>
              <a:t>One of those variables is called __name__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+mj-ea"/>
                <a:ea typeface="+mj-ea"/>
              </a:rPr>
              <a:t>If __name__ == “__main__” Function</a:t>
            </a:r>
            <a:endParaRPr lang="en-CA" sz="3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46C9F-0B40-4B0A-8252-B7296B20F823}"/>
              </a:ext>
            </a:extLst>
          </p:cNvPr>
          <p:cNvSpPr txBox="1"/>
          <p:nvPr/>
        </p:nvSpPr>
        <p:spPr>
          <a:xfrm>
            <a:off x="2729299" y="3290529"/>
            <a:ext cx="5444318" cy="260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def sum(a, b):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a+b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if __name__ == "__main__":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print(sum(4, 19))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Case 1: Running the module directly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C2C9D-B562-48F9-A9A2-046BC2F75C26}"/>
              </a:ext>
            </a:extLst>
          </p:cNvPr>
          <p:cNvSpPr txBox="1"/>
          <p:nvPr/>
        </p:nvSpPr>
        <p:spPr>
          <a:xfrm>
            <a:off x="1322614" y="1157197"/>
            <a:ext cx="10079393" cy="165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If you run the module directly in a standalone program then in that case the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+mj-ea"/>
                <a:ea typeface="+mj-ea"/>
              </a:rPr>
              <a:t>__name__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 attribute is set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+mj-ea"/>
                <a:ea typeface="+mj-ea"/>
              </a:rPr>
              <a:t>__main__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For example, create a file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+mj-ea"/>
                <a:ea typeface="+mj-ea"/>
              </a:rPr>
              <a:t>main.py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 and enter below 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05622-3AE5-473C-A53A-32610C6F06F8}"/>
              </a:ext>
            </a:extLst>
          </p:cNvPr>
          <p:cNvSpPr txBox="1"/>
          <p:nvPr/>
        </p:nvSpPr>
        <p:spPr>
          <a:xfrm>
            <a:off x="2500606" y="3090993"/>
            <a:ext cx="81549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 print "Directly called from python interpreter"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print "Value of __name__ attribute is "+__name__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else: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print "Not directly called"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print "Value of __name__ attribute is "+__name__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C4770-72B5-4E84-A215-9AF420B884D8}"/>
              </a:ext>
            </a:extLst>
          </p:cNvPr>
          <p:cNvSpPr txBox="1"/>
          <p:nvPr/>
        </p:nvSpPr>
        <p:spPr>
          <a:xfrm>
            <a:off x="2778190" y="5606438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Directly called from Python interpreter Value of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__name__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attribute is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__main__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3A519-D42B-40A9-8629-23814D2F9479}"/>
              </a:ext>
            </a:extLst>
          </p:cNvPr>
          <p:cNvCxnSpPr>
            <a:endCxn id="15" idx="0"/>
          </p:cNvCxnSpPr>
          <p:nvPr/>
        </p:nvCxnSpPr>
        <p:spPr>
          <a:xfrm>
            <a:off x="5826967" y="4845318"/>
            <a:ext cx="0" cy="731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89569"/>
            <a:ext cx="9542627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Case 2: Using the module with import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146262"/>
            <a:ext cx="10170368" cy="2164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If you use the module in another program (using the </a:t>
            </a:r>
            <a:r>
              <a:rPr lang="en-US" altLang="en-US" sz="1600" dirty="0">
                <a:solidFill>
                  <a:srgbClr val="5E5E5E"/>
                </a:solidFill>
                <a:latin typeface="Consolas" panose="020B0609020204030204" pitchFamily="49" charset="0"/>
                <a:ea typeface="Work Sans"/>
              </a:rPr>
              <a:t>import</a:t>
            </a:r>
            <a:r>
              <a:rPr lang="en-US" altLang="en-US" dirty="0">
                <a:solidFill>
                  <a:srgbClr val="323232"/>
                </a:solidFill>
                <a:ea typeface="Work Sans"/>
              </a:rPr>
              <a:t> </a:t>
            </a: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function), then in that case the value of </a:t>
            </a:r>
            <a:r>
              <a:rPr lang="en-US" altLang="en-US" sz="1600" dirty="0">
                <a:solidFill>
                  <a:srgbClr val="5E5E5E"/>
                </a:solidFill>
                <a:latin typeface="Consolas" panose="020B0609020204030204" pitchFamily="49" charset="0"/>
                <a:ea typeface="Work Sans"/>
              </a:rPr>
              <a:t>__name__</a:t>
            </a:r>
            <a:r>
              <a:rPr lang="en-US" altLang="en-US" dirty="0">
                <a:solidFill>
                  <a:srgbClr val="323232"/>
                </a:solidFill>
                <a:ea typeface="Work Sans"/>
              </a:rPr>
              <a:t> </a:t>
            </a: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attribute is set to the filename of the module.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Let’s try to import the above created </a:t>
            </a:r>
            <a:r>
              <a:rPr lang="en-US" altLang="en-US" sz="1600" dirty="0">
                <a:solidFill>
                  <a:srgbClr val="5E5E5E"/>
                </a:solidFill>
                <a:latin typeface="Consolas" panose="020B0609020204030204" pitchFamily="49" charset="0"/>
                <a:ea typeface="Work Sans"/>
              </a:rPr>
              <a:t>main.py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69F75-93E8-46D2-BBFC-2642E19E6045}"/>
              </a:ext>
            </a:extLst>
          </p:cNvPr>
          <p:cNvSpPr txBox="1"/>
          <p:nvPr/>
        </p:nvSpPr>
        <p:spPr>
          <a:xfrm>
            <a:off x="4605751" y="3643603"/>
            <a:ext cx="3409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400" b="0" i="0" dirty="0">
                <a:effectLst/>
                <a:latin typeface="Consolas" panose="020B0609020204030204" pitchFamily="49" charset="0"/>
              </a:rPr>
              <a:t>import main.py</a:t>
            </a:r>
            <a:endParaRPr lang="en-US" sz="2400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CA453-4706-4B04-9C20-F5D5AD6E0FBB}"/>
              </a:ext>
            </a:extLst>
          </p:cNvPr>
          <p:cNvSpPr txBox="1"/>
          <p:nvPr/>
        </p:nvSpPr>
        <p:spPr>
          <a:xfrm>
            <a:off x="4121798" y="531718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Not directly called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Value of __name__ attribute is main</a:t>
            </a:r>
            <a:endParaRPr lang="en-C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C14DDA-7BAA-4FCD-B0AA-7EAA8854AF34}"/>
              </a:ext>
            </a:extLst>
          </p:cNvPr>
          <p:cNvCxnSpPr/>
          <p:nvPr/>
        </p:nvCxnSpPr>
        <p:spPr>
          <a:xfrm>
            <a:off x="5987476" y="4105268"/>
            <a:ext cx="0" cy="11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700604" y="2525657"/>
            <a:ext cx="2910925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Project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Random Choice</a:t>
            </a:r>
            <a:r>
              <a:rPr lang="en-CA" altLang="zh-CN" dirty="0">
                <a:latin typeface="+mj-ea"/>
                <a:ea typeface="+mj-ea"/>
              </a:rPr>
              <a:t>()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49F6EF25-30C2-4A98-8A80-3EED4C53142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0081" y="1309126"/>
            <a:ext cx="9542627" cy="536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3D4251"/>
              </a:solidFill>
              <a:latin typeface="Arial" panose="020B0604020202020204" pitchFamily="34" charset="0"/>
              <a:ea typeface="Lor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1E46-E783-4617-8452-40340CB41E10}"/>
              </a:ext>
            </a:extLst>
          </p:cNvPr>
          <p:cNvSpPr txBox="1"/>
          <p:nvPr/>
        </p:nvSpPr>
        <p:spPr>
          <a:xfrm>
            <a:off x="2887919" y="3519519"/>
            <a:ext cx="7459729" cy="261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CA" sz="2400" dirty="0"/>
            </a:b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CA" sz="2400" dirty="0"/>
            </a:br>
            <a:endParaRPr lang="en-CA" sz="2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random.choice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357C1-A59D-41E1-80C1-D007CA120F47}"/>
              </a:ext>
            </a:extLst>
          </p:cNvPr>
          <p:cNvSpPr txBox="1"/>
          <p:nvPr/>
        </p:nvSpPr>
        <p:spPr>
          <a:xfrm>
            <a:off x="977383" y="1188790"/>
            <a:ext cx="10377972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choice()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 returns a randomly selected element from the specified sequence.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 sequence can be a string, a range, a list, a tuple or any other kind of sequence.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32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15">
            <a:extLst>
              <a:ext uri="{FF2B5EF4-FFF2-40B4-BE49-F238E27FC236}">
                <a16:creationId xmlns:a16="http://schemas.microsoft.com/office/drawing/2014/main" id="{920CC6A3-E53E-4B97-8A37-121599AC88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6163" y="2733632"/>
            <a:ext cx="10170368" cy="303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algn="ctr"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https://github.com/jianchentech/PythonLesson/blob/master/pythonProject/</a:t>
            </a:r>
            <a:r>
              <a:rPr lang="en-US">
                <a:solidFill>
                  <a:schemeClr val="tx1"/>
                </a:solidFill>
                <a:latin typeface="+mj-ea"/>
                <a:hlinkClick r:id="rId5"/>
              </a:rPr>
              <a:t>BeginnerProject/oddEvenCalculator.</a:t>
            </a: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md</a:t>
            </a: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en-US" sz="3600" i="1" dirty="0">
                <a:solidFill>
                  <a:srgbClr val="FF0000"/>
                </a:solidFill>
                <a:latin typeface="Arial Unicode MS"/>
                <a:ea typeface="JetBrains Mono"/>
              </a:rPr>
              <a:t>Deadline: February 13 11:50PM, 2021</a:t>
            </a:r>
            <a:endParaRPr lang="en-US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Project – Guess Number Game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12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408320" y="2275084"/>
            <a:ext cx="5749716" cy="1569660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Set for </a:t>
            </a:r>
          </a:p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Collection of Data</a:t>
            </a:r>
            <a:endParaRPr lang="en-CA" sz="4800" dirty="0">
              <a:solidFill>
                <a:srgbClr val="009999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052141" y="3661368"/>
            <a:ext cx="7875431" cy="20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 = 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Sets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6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Sets are used to store multiple items in a single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set is a collection which is both </a:t>
            </a:r>
            <a:r>
              <a:rPr lang="en-US" i="1" dirty="0">
                <a:solidFill>
                  <a:schemeClr val="tx1"/>
                </a:solidFill>
              </a:rPr>
              <a:t>unordered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i="1" dirty="0">
                <a:solidFill>
                  <a:schemeClr val="tx1"/>
                </a:solidFill>
              </a:rPr>
              <a:t>unindexed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Sets are written with curly brackets.</a:t>
            </a:r>
          </a:p>
        </p:txBody>
      </p:sp>
    </p:spTree>
    <p:extLst>
      <p:ext uri="{BB962C8B-B14F-4D97-AF65-F5344CB8AC3E}">
        <p14:creationId xmlns:p14="http://schemas.microsoft.com/office/powerpoint/2010/main" val="418667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Add Set Items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61798" y="1483625"/>
            <a:ext cx="10170368" cy="109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Once a set is created, you cannot change its items, but you can add new items.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add one item to a set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add()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method.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D26E5-9014-4D2A-A1CE-BE10780A0012}"/>
              </a:ext>
            </a:extLst>
          </p:cNvPr>
          <p:cNvSpPr txBox="1"/>
          <p:nvPr/>
        </p:nvSpPr>
        <p:spPr>
          <a:xfrm>
            <a:off x="1688248" y="2917655"/>
            <a:ext cx="7875431" cy="2756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2400" dirty="0"/>
            </a:b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thisset.add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2400" dirty="0"/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753560" y="3429000"/>
            <a:ext cx="7875431" cy="224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2400" dirty="0"/>
            </a:b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thisset.remove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2400" dirty="0"/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38241"/>
            <a:ext cx="5968407" cy="535531"/>
          </a:xfrm>
        </p:spPr>
        <p:txBody>
          <a:bodyPr/>
          <a:lstStyle/>
          <a:p>
            <a:r>
              <a:rPr lang="en-CA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Remove Item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6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remove an item in a set,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remove()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, or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discard()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method.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692912" y="2805158"/>
            <a:ext cx="833263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union()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a new set with all items from both sets: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set2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set3 = set1.union(set2)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(set3)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Join Sets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044" y="1114528"/>
            <a:ext cx="10170368" cy="152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There are several ways to join two or more sets in Python.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can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union()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that returns a new set containing all items from both sets, or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update()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that inserts all the items from one set into another: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376573" y="2525657"/>
            <a:ext cx="3558988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Function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弧形 19"/>
          <p:cNvSpPr/>
          <p:nvPr>
            <p:custDataLst>
              <p:tags r:id="rId1"/>
            </p:custDataLst>
          </p:nvPr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>
            <p:custDataLst>
              <p:tags r:id="rId2"/>
            </p:custDataLst>
          </p:nvPr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2" name="文本框 91"/>
          <p:cNvSpPr txBox="1"/>
          <p:nvPr>
            <p:custDataLst>
              <p:tags r:id="rId10"/>
            </p:custDataLst>
          </p:nvPr>
        </p:nvSpPr>
        <p:spPr>
          <a:xfrm>
            <a:off x="933257" y="1641604"/>
            <a:ext cx="982493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In Python, a function is a group of related statements that performs a specific task.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Functions help break our program into smaller and modular chunks. As our program grows larger and larger, functions make it more organized and manageable.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Furthermore, it avoids repetition and makes the code reusable.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1138-662E-47C1-8630-0EED9D589DDD}"/>
              </a:ext>
            </a:extLst>
          </p:cNvPr>
          <p:cNvSpPr txBox="1"/>
          <p:nvPr/>
        </p:nvSpPr>
        <p:spPr>
          <a:xfrm>
            <a:off x="1540649" y="695981"/>
            <a:ext cx="707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P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ython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Functin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 Definition</a:t>
            </a:r>
            <a:endParaRPr lang="en-CA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6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6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6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Function Components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3"/>
            </p:custDataLst>
          </p:nvPr>
        </p:nvSpPr>
        <p:spPr>
          <a:xfrm>
            <a:off x="1010816" y="1878053"/>
            <a:ext cx="10170368" cy="3306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Keyword 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  <a:ea typeface="Droid Sans Mono"/>
              </a:rPr>
              <a:t>def</a:t>
            </a:r>
            <a:r>
              <a:rPr lang="en-US" altLang="en-US" dirty="0">
                <a:solidFill>
                  <a:schemeClr val="tx1"/>
                </a:solidFill>
                <a:ea typeface="euclid_circular_a"/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that marks the start of the function header.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A function name to uniquely identify the function. Function naming follows the same </a:t>
            </a:r>
            <a:r>
              <a:rPr lang="en-US" altLang="en-US" dirty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hlinkClick r:id="rId6"/>
              </a:rPr>
              <a:t>rules of writing identifiers in Python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Parameters (arguments) through which we pass values to a function. They are optional.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A colon (:) to mark the end of the function header.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8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821</Words>
  <Application>Microsoft Office PowerPoint</Application>
  <PresentationFormat>Widescreen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Microsoft YaHei</vt:lpstr>
      <vt:lpstr>Noto Sans S Chinese Regular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1_Office 主题</vt:lpstr>
      <vt:lpstr>PowerPoint Presentation</vt:lpstr>
      <vt:lpstr>PowerPoint Presentation</vt:lpstr>
      <vt:lpstr>Python Sets</vt:lpstr>
      <vt:lpstr>Add Set Items</vt:lpstr>
      <vt:lpstr>Remove Item</vt:lpstr>
      <vt:lpstr>Join Sets</vt:lpstr>
      <vt:lpstr>PowerPoint Presentation</vt:lpstr>
      <vt:lpstr>PowerPoint Presentation</vt:lpstr>
      <vt:lpstr>Function Components</vt:lpstr>
      <vt:lpstr>PowerPoint Presentation</vt:lpstr>
      <vt:lpstr>PowerPoint Presentation</vt:lpstr>
      <vt:lpstr>Case 1: Running the module directly</vt:lpstr>
      <vt:lpstr>Case 2: Using the module with import</vt:lpstr>
      <vt:lpstr>PowerPoint Presentation</vt:lpstr>
      <vt:lpstr>Random Choice()</vt:lpstr>
      <vt:lpstr>Project – Guess Number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49</cp:revision>
  <dcterms:created xsi:type="dcterms:W3CDTF">2021-01-01T23:09:03Z</dcterms:created>
  <dcterms:modified xsi:type="dcterms:W3CDTF">2021-01-31T14:50:31Z</dcterms:modified>
</cp:coreProperties>
</file>