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6.xml" ContentType="application/vnd.openxmlformats-officedocument.presentationml.notesSlide+xml"/>
  <Override PartName="/ppt/theme/themeOverride1.xml" ContentType="application/vnd.openxmlformats-officedocument.themeOverride+xml"/>
  <Override PartName="/ppt/tags/tag54.xml" ContentType="application/vnd.openxmlformats-officedocument.presentationml.tags+xml"/>
  <Override PartName="/ppt/tags/tag55.xml" ContentType="application/vnd.openxmlformats-officedocument.presentationml.tags+xml"/>
  <Override PartName="/ppt/notesSlides/notesSlide7.xml" ContentType="application/vnd.openxmlformats-officedocument.presentationml.notesSlide+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3.xml" ContentType="application/vnd.openxmlformats-officedocument.presentationml.notesSlide+xml"/>
  <Override PartName="/ppt/tags/tag7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6.xml" ContentType="application/vnd.openxmlformats-officedocument.presentationml.notesSlide+xml"/>
  <Override PartName="/ppt/tags/tag81.xml" ContentType="application/vnd.openxmlformats-officedocument.presentationml.tags+xml"/>
  <Override PartName="/ppt/notesSlides/notesSlide1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8.xml" ContentType="application/vnd.openxmlformats-officedocument.presentationml.notesSlide+xml"/>
  <Override PartName="/ppt/tags/tag84.xml" ContentType="application/vnd.openxmlformats-officedocument.presentationml.tags+xml"/>
  <Override PartName="/ppt/notesSlides/notesSlide1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2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313" r:id="rId3"/>
    <p:sldId id="356" r:id="rId4"/>
    <p:sldId id="331" r:id="rId5"/>
    <p:sldId id="350" r:id="rId6"/>
    <p:sldId id="259" r:id="rId7"/>
    <p:sldId id="322" r:id="rId8"/>
    <p:sldId id="357" r:id="rId9"/>
    <p:sldId id="358" r:id="rId10"/>
    <p:sldId id="360" r:id="rId11"/>
    <p:sldId id="344" r:id="rId12"/>
    <p:sldId id="361" r:id="rId13"/>
    <p:sldId id="362" r:id="rId14"/>
    <p:sldId id="363" r:id="rId15"/>
    <p:sldId id="364" r:id="rId16"/>
    <p:sldId id="365" r:id="rId17"/>
    <p:sldId id="366" r:id="rId18"/>
    <p:sldId id="342" r:id="rId19"/>
    <p:sldId id="367" r:id="rId20"/>
    <p:sldId id="345" r:id="rId21"/>
    <p:sldId id="355" r:id="rId22"/>
    <p:sldId id="305"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26" autoAdjust="0"/>
  </p:normalViewPr>
  <p:slideViewPr>
    <p:cSldViewPr snapToGrid="0" showGuides="1">
      <p:cViewPr varScale="1">
        <p:scale>
          <a:sx n="82" d="100"/>
          <a:sy n="82" d="100"/>
        </p:scale>
        <p:origin x="581" y="62"/>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2021/2/19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2021/2/19</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4009157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189964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91657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3481874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381181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1248378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1882347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727058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163131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19</a:t>
            </a:fld>
            <a:endParaRPr lang="zh-CN" altLang="en-US"/>
          </a:p>
        </p:txBody>
      </p:sp>
    </p:spTree>
    <p:extLst>
      <p:ext uri="{BB962C8B-B14F-4D97-AF65-F5344CB8AC3E}">
        <p14:creationId xmlns:p14="http://schemas.microsoft.com/office/powerpoint/2010/main" val="84545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20</a:t>
            </a:fld>
            <a:endParaRPr lang="zh-CN" altLang="en-US"/>
          </a:p>
        </p:txBody>
      </p:sp>
    </p:spTree>
    <p:extLst>
      <p:ext uri="{BB962C8B-B14F-4D97-AF65-F5344CB8AC3E}">
        <p14:creationId xmlns:p14="http://schemas.microsoft.com/office/powerpoint/2010/main" val="4165782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21</a:t>
            </a:fld>
            <a:endParaRPr lang="zh-CN" altLang="en-US"/>
          </a:p>
        </p:txBody>
      </p:sp>
    </p:spTree>
    <p:extLst>
      <p:ext uri="{BB962C8B-B14F-4D97-AF65-F5344CB8AC3E}">
        <p14:creationId xmlns:p14="http://schemas.microsoft.com/office/powerpoint/2010/main" val="1985991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22</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180477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216000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2199663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217330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13" Type="http://schemas.openxmlformats.org/officeDocument/2006/relationships/hyperlink" Target="https://www.w3schools.com/python/ref_keyword_except.asp" TargetMode="External"/><Relationship Id="rId18" Type="http://schemas.openxmlformats.org/officeDocument/2006/relationships/hyperlink" Target="https://www.w3schools.com/python/ref_keyword_global.asp" TargetMode="External"/><Relationship Id="rId26" Type="http://schemas.openxmlformats.org/officeDocument/2006/relationships/hyperlink" Target="https://www.w3schools.com/python/ref_keyword_not.asp" TargetMode="External"/><Relationship Id="rId3" Type="http://schemas.openxmlformats.org/officeDocument/2006/relationships/hyperlink" Target="https://www.w3schools.com/python/ref_keyword_and.asp" TargetMode="External"/><Relationship Id="rId21" Type="http://schemas.openxmlformats.org/officeDocument/2006/relationships/hyperlink" Target="https://www.w3schools.com/python/ref_keyword_in.asp" TargetMode="External"/><Relationship Id="rId7" Type="http://schemas.openxmlformats.org/officeDocument/2006/relationships/hyperlink" Target="https://www.w3schools.com/python/ref_keyword_class.asp" TargetMode="External"/><Relationship Id="rId12" Type="http://schemas.openxmlformats.org/officeDocument/2006/relationships/hyperlink" Target="https://www.w3schools.com/python/ref_keyword_else.asp" TargetMode="External"/><Relationship Id="rId17" Type="http://schemas.openxmlformats.org/officeDocument/2006/relationships/hyperlink" Target="https://www.w3schools.com/python/ref_keyword_from.asp" TargetMode="External"/><Relationship Id="rId25" Type="http://schemas.openxmlformats.org/officeDocument/2006/relationships/hyperlink" Target="https://www.w3schools.com/python/ref_keyword_nonlocal.asp" TargetMode="External"/><Relationship Id="rId33" Type="http://schemas.openxmlformats.org/officeDocument/2006/relationships/hyperlink" Target="https://www.w3schools.com/python/ref_keyword_while.asp" TargetMode="External"/><Relationship Id="rId2" Type="http://schemas.openxmlformats.org/officeDocument/2006/relationships/notesSlide" Target="../notesSlides/notesSlide15.xml"/><Relationship Id="rId16" Type="http://schemas.openxmlformats.org/officeDocument/2006/relationships/hyperlink" Target="https://www.w3schools.com/python/ref_keyword_for.asp" TargetMode="External"/><Relationship Id="rId20" Type="http://schemas.openxmlformats.org/officeDocument/2006/relationships/hyperlink" Target="https://www.w3schools.com/python/ref_keyword_import.asp" TargetMode="External"/><Relationship Id="rId29" Type="http://schemas.openxmlformats.org/officeDocument/2006/relationships/hyperlink" Target="https://www.w3schools.com/python/ref_keyword_raise.asp" TargetMode="External"/><Relationship Id="rId1" Type="http://schemas.openxmlformats.org/officeDocument/2006/relationships/slideLayout" Target="../slideLayouts/slideLayout2.xml"/><Relationship Id="rId6" Type="http://schemas.openxmlformats.org/officeDocument/2006/relationships/hyperlink" Target="https://www.w3schools.com/python/ref_keyword_break.asp" TargetMode="External"/><Relationship Id="rId11" Type="http://schemas.openxmlformats.org/officeDocument/2006/relationships/hyperlink" Target="https://www.w3schools.com/python/ref_keyword_elif.asp" TargetMode="External"/><Relationship Id="rId24" Type="http://schemas.openxmlformats.org/officeDocument/2006/relationships/hyperlink" Target="https://www.w3schools.com/python/ref_keyword_none.asp" TargetMode="External"/><Relationship Id="rId32" Type="http://schemas.openxmlformats.org/officeDocument/2006/relationships/hyperlink" Target="https://www.w3schools.com/python/ref_keyword_try.asp" TargetMode="External"/><Relationship Id="rId5" Type="http://schemas.openxmlformats.org/officeDocument/2006/relationships/hyperlink" Target="https://www.w3schools.com/python/ref_keyword_assert.asp" TargetMode="External"/><Relationship Id="rId15" Type="http://schemas.openxmlformats.org/officeDocument/2006/relationships/hyperlink" Target="https://www.w3schools.com/python/ref_keyword_finally.asp" TargetMode="External"/><Relationship Id="rId23" Type="http://schemas.openxmlformats.org/officeDocument/2006/relationships/hyperlink" Target="https://www.w3schools.com/python/ref_keyword_lambda.asp" TargetMode="External"/><Relationship Id="rId28" Type="http://schemas.openxmlformats.org/officeDocument/2006/relationships/hyperlink" Target="https://www.w3schools.com/python/ref_keyword_pass.asp" TargetMode="External"/><Relationship Id="rId10" Type="http://schemas.openxmlformats.org/officeDocument/2006/relationships/hyperlink" Target="https://www.w3schools.com/python/ref_keyword_del.asp" TargetMode="External"/><Relationship Id="rId19" Type="http://schemas.openxmlformats.org/officeDocument/2006/relationships/hyperlink" Target="https://www.w3schools.com/python/ref_keyword_if.asp" TargetMode="External"/><Relationship Id="rId31" Type="http://schemas.openxmlformats.org/officeDocument/2006/relationships/hyperlink" Target="https://www.w3schools.com/python/ref_keyword_true.asp" TargetMode="External"/><Relationship Id="rId4" Type="http://schemas.openxmlformats.org/officeDocument/2006/relationships/hyperlink" Target="https://www.w3schools.com/python/ref_keyword_as.asp" TargetMode="External"/><Relationship Id="rId9" Type="http://schemas.openxmlformats.org/officeDocument/2006/relationships/hyperlink" Target="https://www.w3schools.com/python/ref_keyword_def.asp" TargetMode="External"/><Relationship Id="rId14" Type="http://schemas.openxmlformats.org/officeDocument/2006/relationships/hyperlink" Target="https://www.w3schools.com/python/ref_keyword_false.asp" TargetMode="External"/><Relationship Id="rId22" Type="http://schemas.openxmlformats.org/officeDocument/2006/relationships/hyperlink" Target="https://www.w3schools.com/python/ref_keyword_is.asp" TargetMode="External"/><Relationship Id="rId27" Type="http://schemas.openxmlformats.org/officeDocument/2006/relationships/hyperlink" Target="https://www.w3schools.com/python/ref_keyword_or.asp" TargetMode="External"/><Relationship Id="rId30" Type="http://schemas.openxmlformats.org/officeDocument/2006/relationships/hyperlink" Target="https://www.w3schools.com/python/ref_keyword_return.asp" TargetMode="External"/><Relationship Id="rId8" Type="http://schemas.openxmlformats.org/officeDocument/2006/relationships/hyperlink" Target="https://www.w3schools.com/python/ref_keyword_continue.asp" TargetMode="Externa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7.xml"/><Relationship Id="rId7"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hyperlink" Target="https://github.com/jianchentech/PythonLesson/blob/master/pythonProject/BeginnerProject/credentialCreator.md" TargetMode="Externa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 Type="http://schemas.openxmlformats.org/officeDocument/2006/relationships/tags" Target="../tags/tag96.xml"/><Relationship Id="rId21" Type="http://schemas.openxmlformats.org/officeDocument/2006/relationships/tags" Target="../tags/tag114.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notesSlide" Target="../notesSlides/notesSlide22.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29" Type="http://schemas.openxmlformats.org/officeDocument/2006/relationships/tags" Target="../tags/tag122.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slideLayout" Target="../slideLayouts/slideLayout1.xml"/><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tags" Target="../tags/tag124.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tags" Target="../tags/tag123.xml"/><Relationship Id="rId8" Type="http://schemas.openxmlformats.org/officeDocument/2006/relationships/tags" Target="../tags/tag10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hemeOverride" Target="../theme/themeOverride1.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5909951"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a:t>
            </a:r>
            <a:r>
              <a:rPr lang="en-CA" altLang="zh-CN" sz="4800" dirty="0">
                <a:solidFill>
                  <a:srgbClr val="009999"/>
                </a:solidFill>
                <a:effectLst/>
                <a:latin typeface="+mj-lt"/>
                <a:ea typeface="Noto Sans S Chinese Medium" panose="020B0600000000000000" pitchFamily="34" charset="-122"/>
                <a:sym typeface="+mn-lt"/>
              </a:rPr>
              <a:t>Variable Scope</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3</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864495" y="2525657"/>
            <a:ext cx="5236306"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Global Scope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1310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539289" y="1981745"/>
            <a:ext cx="9542627" cy="2894510"/>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algn="just" eaLnBrk="0" fontAlgn="base" hangingPunct="0">
              <a:lnSpc>
                <a:spcPct val="200000"/>
              </a:lnSpc>
              <a:spcBef>
                <a:spcPct val="0"/>
              </a:spcBef>
              <a:spcAft>
                <a:spcPct val="0"/>
              </a:spcAft>
            </a:pPr>
            <a:r>
              <a:rPr lang="en-US" dirty="0">
                <a:solidFill>
                  <a:schemeClr val="tx1"/>
                </a:solidFill>
                <a:latin typeface="+mj-ea"/>
              </a:rPr>
              <a:t>This is perhaps the easiest scope to understand. Whenever a variable is defined outside any function, it becomes a global variable, and its scope is anywhere within the program. Which means it can be used by any function.</a:t>
            </a:r>
            <a:endParaRPr lang="en-US" altLang="en-US" dirty="0">
              <a:solidFill>
                <a:schemeClr val="tx1"/>
              </a:solidFill>
              <a:latin typeface="+mj-ea"/>
            </a:endParaRP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US" sz="3200" b="1" dirty="0">
                <a:solidFill>
                  <a:srgbClr val="3D4251"/>
                </a:solidFill>
                <a:latin typeface="+mj-ea"/>
                <a:ea typeface="+mj-ea"/>
              </a:rPr>
              <a:t>Global Scope</a:t>
            </a:r>
            <a:endParaRPr lang="en-CA" sz="3200" dirty="0">
              <a:latin typeface="+mj-ea"/>
              <a:ea typeface="+mj-ea"/>
            </a:endParaRPr>
          </a:p>
        </p:txBody>
      </p:sp>
    </p:spTree>
    <p:extLst>
      <p:ext uri="{BB962C8B-B14F-4D97-AF65-F5344CB8AC3E}">
        <p14:creationId xmlns:p14="http://schemas.microsoft.com/office/powerpoint/2010/main" val="2730511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US" sz="3200" b="1" dirty="0">
                <a:solidFill>
                  <a:srgbClr val="3D4251"/>
                </a:solidFill>
                <a:latin typeface="+mj-ea"/>
                <a:ea typeface="+mj-ea"/>
              </a:rPr>
              <a:t>Example</a:t>
            </a:r>
            <a:endParaRPr lang="en-CA" sz="3200" dirty="0">
              <a:latin typeface="+mj-ea"/>
              <a:ea typeface="+mj-ea"/>
            </a:endParaRPr>
          </a:p>
        </p:txBody>
      </p:sp>
      <p:sp>
        <p:nvSpPr>
          <p:cNvPr id="9" name="TextBox 8">
            <a:extLst>
              <a:ext uri="{FF2B5EF4-FFF2-40B4-BE49-F238E27FC236}">
                <a16:creationId xmlns:a16="http://schemas.microsoft.com/office/drawing/2014/main" id="{0DB46C9F-0B40-4B0A-8252-B7296B20F823}"/>
              </a:ext>
            </a:extLst>
          </p:cNvPr>
          <p:cNvSpPr txBox="1"/>
          <p:nvPr/>
        </p:nvSpPr>
        <p:spPr>
          <a:xfrm>
            <a:off x="2183363" y="1670705"/>
            <a:ext cx="8164286" cy="4524315"/>
          </a:xfrm>
          <a:prstGeom prst="rect">
            <a:avLst/>
          </a:prstGeom>
          <a:noFill/>
        </p:spPr>
        <p:txBody>
          <a:bodyPr wrap="square">
            <a:spAutoFit/>
          </a:bodyPr>
          <a:lstStyle/>
          <a:p>
            <a:pPr algn="l"/>
            <a:r>
              <a:rPr lang="en-US" sz="2400" b="0" i="0" dirty="0">
                <a:solidFill>
                  <a:srgbClr val="000000"/>
                </a:solidFill>
                <a:effectLst/>
                <a:latin typeface="Verdana" panose="020B0604030504040204" pitchFamily="34" charset="0"/>
              </a:rPr>
              <a:t>A variable created outside of a function is global and can be used by anyone:</a:t>
            </a:r>
          </a:p>
          <a:p>
            <a:pPr algn="l"/>
            <a:endParaRPr lang="en-US" sz="2400" b="0" i="0" dirty="0">
              <a:solidFill>
                <a:srgbClr val="000000"/>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x = </a:t>
            </a:r>
            <a:r>
              <a:rPr lang="en-US" sz="2400" b="0" i="0" dirty="0">
                <a:solidFill>
                  <a:srgbClr val="FF0000"/>
                </a:solidFill>
                <a:effectLst/>
                <a:latin typeface="Consolas" panose="020B0609020204030204" pitchFamily="49" charset="0"/>
              </a:rPr>
              <a:t>300</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def</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myfunc</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err="1">
                <a:solidFill>
                  <a:srgbClr val="000000"/>
                </a:solidFill>
                <a:effectLst/>
                <a:latin typeface="Consolas" panose="020B0609020204030204" pitchFamily="49" charset="0"/>
              </a:rPr>
              <a:t>myfunc</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p>
          <a:p>
            <a:pPr algn="l"/>
            <a:endParaRPr lang="en-US" sz="2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981493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4</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701016" y="2525657"/>
            <a:ext cx="5563254"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Built-in Scope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5782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324685" y="1514400"/>
            <a:ext cx="9542627" cy="4378122"/>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algn="just" eaLnBrk="0" fontAlgn="base" hangingPunct="0">
              <a:lnSpc>
                <a:spcPct val="200000"/>
              </a:lnSpc>
              <a:spcBef>
                <a:spcPct val="0"/>
              </a:spcBef>
              <a:spcAft>
                <a:spcPct val="0"/>
              </a:spcAft>
            </a:pPr>
            <a:r>
              <a:rPr lang="en-US" dirty="0">
                <a:solidFill>
                  <a:schemeClr val="tx1"/>
                </a:solidFill>
                <a:latin typeface="+mj-ea"/>
              </a:rPr>
              <a:t>This is the widest scope that exists! All the special reserved keywords fall under this scope. We can call the keywords anywhere within our program without having to define them before use.</a:t>
            </a:r>
          </a:p>
          <a:p>
            <a:pPr lvl="0" algn="just" eaLnBrk="0" fontAlgn="base" hangingPunct="0">
              <a:lnSpc>
                <a:spcPct val="200000"/>
              </a:lnSpc>
              <a:spcBef>
                <a:spcPct val="0"/>
              </a:spcBef>
              <a:spcAft>
                <a:spcPct val="0"/>
              </a:spcAft>
            </a:pPr>
            <a:r>
              <a:rPr lang="en-US" b="1" dirty="0">
                <a:solidFill>
                  <a:schemeClr val="tx1"/>
                </a:solidFill>
              </a:rPr>
              <a:t>Keywords</a:t>
            </a:r>
            <a:r>
              <a:rPr lang="en-US" dirty="0">
                <a:solidFill>
                  <a:schemeClr val="tx1"/>
                </a:solidFill>
              </a:rPr>
              <a:t> are simply special reserved words. They are kept for specific purposes and cannot be used for any other purpose in the program.</a:t>
            </a:r>
            <a:endParaRPr lang="en-US" altLang="en-US" sz="4000" dirty="0">
              <a:solidFill>
                <a:schemeClr val="tx1"/>
              </a:solidFill>
              <a:latin typeface="+mj-ea"/>
            </a:endParaRP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US" sz="3200" b="1" dirty="0">
                <a:solidFill>
                  <a:srgbClr val="3D4251"/>
                </a:solidFill>
                <a:latin typeface="+mj-ea"/>
                <a:ea typeface="+mj-ea"/>
              </a:rPr>
              <a:t>Built-in Scope</a:t>
            </a:r>
            <a:endParaRPr lang="en-CA" sz="3200" dirty="0">
              <a:latin typeface="+mj-ea"/>
              <a:ea typeface="+mj-ea"/>
            </a:endParaRPr>
          </a:p>
        </p:txBody>
      </p:sp>
    </p:spTree>
    <p:extLst>
      <p:ext uri="{BB962C8B-B14F-4D97-AF65-F5344CB8AC3E}">
        <p14:creationId xmlns:p14="http://schemas.microsoft.com/office/powerpoint/2010/main" val="35741952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250040" y="323853"/>
            <a:ext cx="8080571" cy="584775"/>
          </a:xfrm>
          <a:prstGeom prst="rect">
            <a:avLst/>
          </a:prstGeom>
          <a:noFill/>
        </p:spPr>
        <p:txBody>
          <a:bodyPr wrap="square">
            <a:spAutoFit/>
          </a:bodyPr>
          <a:lstStyle/>
          <a:p>
            <a:r>
              <a:rPr lang="en-US" sz="3200" b="1" dirty="0">
                <a:solidFill>
                  <a:srgbClr val="3D4251"/>
                </a:solidFill>
                <a:latin typeface="+mj-ea"/>
                <a:ea typeface="+mj-ea"/>
              </a:rPr>
              <a:t>Example </a:t>
            </a:r>
            <a:endParaRPr lang="en-CA" sz="3200" dirty="0">
              <a:latin typeface="+mj-ea"/>
              <a:ea typeface="+mj-ea"/>
            </a:endParaRPr>
          </a:p>
        </p:txBody>
      </p:sp>
      <p:graphicFrame>
        <p:nvGraphicFramePr>
          <p:cNvPr id="2" name="Table 1">
            <a:extLst>
              <a:ext uri="{FF2B5EF4-FFF2-40B4-BE49-F238E27FC236}">
                <a16:creationId xmlns:a16="http://schemas.microsoft.com/office/drawing/2014/main" id="{6CECD065-C04E-4FF3-90E2-4A53B93532C8}"/>
              </a:ext>
            </a:extLst>
          </p:cNvPr>
          <p:cNvGraphicFramePr>
            <a:graphicFrameLocks noGrp="1"/>
          </p:cNvGraphicFramePr>
          <p:nvPr>
            <p:extLst>
              <p:ext uri="{D42A27DB-BD31-4B8C-83A1-F6EECF244321}">
                <p14:modId xmlns:p14="http://schemas.microsoft.com/office/powerpoint/2010/main" val="2782178576"/>
              </p:ext>
            </p:extLst>
          </p:nvPr>
        </p:nvGraphicFramePr>
        <p:xfrm>
          <a:off x="830425" y="1164290"/>
          <a:ext cx="10468945" cy="5457408"/>
        </p:xfrm>
        <a:graphic>
          <a:graphicData uri="http://schemas.openxmlformats.org/drawingml/2006/table">
            <a:tbl>
              <a:tblPr/>
              <a:tblGrid>
                <a:gridCol w="2609007">
                  <a:extLst>
                    <a:ext uri="{9D8B030D-6E8A-4147-A177-3AD203B41FA5}">
                      <a16:colId xmlns:a16="http://schemas.microsoft.com/office/drawing/2014/main" val="122861462"/>
                    </a:ext>
                  </a:extLst>
                </a:gridCol>
                <a:gridCol w="7859938">
                  <a:extLst>
                    <a:ext uri="{9D8B030D-6E8A-4147-A177-3AD203B41FA5}">
                      <a16:colId xmlns:a16="http://schemas.microsoft.com/office/drawing/2014/main" val="836075730"/>
                    </a:ext>
                  </a:extLst>
                </a:gridCol>
              </a:tblGrid>
              <a:tr h="157937">
                <a:tc>
                  <a:txBody>
                    <a:bodyPr/>
                    <a:lstStyle/>
                    <a:p>
                      <a:pPr algn="l" fontAlgn="t"/>
                      <a:r>
                        <a:rPr lang="en-CA" sz="800">
                          <a:effectLst/>
                          <a:latin typeface="+mj-ea"/>
                          <a:ea typeface="+mj-ea"/>
                        </a:rPr>
                        <a:t>Keyword</a:t>
                      </a: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Description</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11650099"/>
                  </a:ext>
                </a:extLst>
              </a:tr>
              <a:tr h="157937">
                <a:tc>
                  <a:txBody>
                    <a:bodyPr/>
                    <a:lstStyle/>
                    <a:p>
                      <a:pPr algn="l" fontAlgn="t"/>
                      <a:r>
                        <a:rPr lang="en-CA" sz="800">
                          <a:effectLst/>
                          <a:latin typeface="+mj-ea"/>
                          <a:ea typeface="+mj-ea"/>
                          <a:hlinkClick r:id="rId3"/>
                        </a:rPr>
                        <a:t>and</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A logical operator</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8550957"/>
                  </a:ext>
                </a:extLst>
              </a:tr>
              <a:tr h="157937">
                <a:tc>
                  <a:txBody>
                    <a:bodyPr/>
                    <a:lstStyle/>
                    <a:p>
                      <a:pPr algn="l" fontAlgn="t"/>
                      <a:r>
                        <a:rPr lang="en-CA" sz="800">
                          <a:effectLst/>
                          <a:latin typeface="+mj-ea"/>
                          <a:ea typeface="+mj-ea"/>
                          <a:hlinkClick r:id="rId4"/>
                        </a:rPr>
                        <a:t>as</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To create an alias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49603928"/>
                  </a:ext>
                </a:extLst>
              </a:tr>
              <a:tr h="157937">
                <a:tc>
                  <a:txBody>
                    <a:bodyPr/>
                    <a:lstStyle/>
                    <a:p>
                      <a:pPr algn="l" fontAlgn="t"/>
                      <a:r>
                        <a:rPr lang="en-CA" sz="800">
                          <a:effectLst/>
                          <a:latin typeface="+mj-ea"/>
                          <a:ea typeface="+mj-ea"/>
                          <a:hlinkClick r:id="rId5"/>
                        </a:rPr>
                        <a:t>assert</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For debugging</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760924573"/>
                  </a:ext>
                </a:extLst>
              </a:tr>
              <a:tr h="157937">
                <a:tc>
                  <a:txBody>
                    <a:bodyPr/>
                    <a:lstStyle/>
                    <a:p>
                      <a:pPr algn="l" fontAlgn="t"/>
                      <a:r>
                        <a:rPr lang="en-CA" sz="800">
                          <a:effectLst/>
                          <a:latin typeface="+mj-ea"/>
                          <a:ea typeface="+mj-ea"/>
                          <a:hlinkClick r:id="rId6"/>
                        </a:rPr>
                        <a:t>break</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break out of a loop</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11236133"/>
                  </a:ext>
                </a:extLst>
              </a:tr>
              <a:tr h="157937">
                <a:tc>
                  <a:txBody>
                    <a:bodyPr/>
                    <a:lstStyle/>
                    <a:p>
                      <a:pPr algn="l" fontAlgn="t"/>
                      <a:r>
                        <a:rPr lang="en-CA" sz="800">
                          <a:effectLst/>
                          <a:latin typeface="+mj-ea"/>
                          <a:ea typeface="+mj-ea"/>
                          <a:hlinkClick r:id="rId7"/>
                        </a:rPr>
                        <a:t>class</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To define a class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70358770"/>
                  </a:ext>
                </a:extLst>
              </a:tr>
              <a:tr h="157937">
                <a:tc>
                  <a:txBody>
                    <a:bodyPr/>
                    <a:lstStyle/>
                    <a:p>
                      <a:pPr algn="l" fontAlgn="t"/>
                      <a:r>
                        <a:rPr lang="en-CA" sz="800">
                          <a:effectLst/>
                          <a:latin typeface="+mj-ea"/>
                          <a:ea typeface="+mj-ea"/>
                          <a:hlinkClick r:id="rId8"/>
                        </a:rPr>
                        <a:t>continue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continue to the next iteration of a loop</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13165740"/>
                  </a:ext>
                </a:extLst>
              </a:tr>
              <a:tr h="157937">
                <a:tc>
                  <a:txBody>
                    <a:bodyPr/>
                    <a:lstStyle/>
                    <a:p>
                      <a:pPr algn="l" fontAlgn="t"/>
                      <a:r>
                        <a:rPr lang="en-CA" sz="800">
                          <a:effectLst/>
                          <a:latin typeface="+mj-ea"/>
                          <a:ea typeface="+mj-ea"/>
                          <a:hlinkClick r:id="rId9"/>
                        </a:rPr>
                        <a:t>def</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To define a function</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01667143"/>
                  </a:ext>
                </a:extLst>
              </a:tr>
              <a:tr h="157937">
                <a:tc>
                  <a:txBody>
                    <a:bodyPr/>
                    <a:lstStyle/>
                    <a:p>
                      <a:pPr algn="l" fontAlgn="t"/>
                      <a:r>
                        <a:rPr lang="en-CA" sz="800">
                          <a:effectLst/>
                          <a:latin typeface="+mj-ea"/>
                          <a:ea typeface="+mj-ea"/>
                          <a:hlinkClick r:id="rId10"/>
                        </a:rPr>
                        <a:t>del</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To delete an object</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0153432"/>
                  </a:ext>
                </a:extLst>
              </a:tr>
              <a:tr h="157937">
                <a:tc>
                  <a:txBody>
                    <a:bodyPr/>
                    <a:lstStyle/>
                    <a:p>
                      <a:pPr algn="l" fontAlgn="t"/>
                      <a:r>
                        <a:rPr lang="en-CA" sz="800">
                          <a:effectLst/>
                          <a:latin typeface="+mj-ea"/>
                          <a:ea typeface="+mj-ea"/>
                          <a:hlinkClick r:id="rId11"/>
                        </a:rPr>
                        <a:t>elif</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Used in conditional statements, same as else if</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50925187"/>
                  </a:ext>
                </a:extLst>
              </a:tr>
              <a:tr h="157937">
                <a:tc>
                  <a:txBody>
                    <a:bodyPr/>
                    <a:lstStyle/>
                    <a:p>
                      <a:pPr algn="l" fontAlgn="t"/>
                      <a:r>
                        <a:rPr lang="en-CA" sz="800">
                          <a:effectLst/>
                          <a:latin typeface="+mj-ea"/>
                          <a:ea typeface="+mj-ea"/>
                          <a:hlinkClick r:id="rId12"/>
                        </a:rPr>
                        <a:t>else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Used in conditional statements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6252116"/>
                  </a:ext>
                </a:extLst>
              </a:tr>
              <a:tr h="157937">
                <a:tc>
                  <a:txBody>
                    <a:bodyPr/>
                    <a:lstStyle/>
                    <a:p>
                      <a:pPr algn="l" fontAlgn="t"/>
                      <a:r>
                        <a:rPr lang="en-CA" sz="800">
                          <a:effectLst/>
                          <a:latin typeface="+mj-ea"/>
                          <a:ea typeface="+mj-ea"/>
                          <a:hlinkClick r:id="rId13"/>
                        </a:rPr>
                        <a:t>except</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Used with exceptions, what to do when an exception occurs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51019172"/>
                  </a:ext>
                </a:extLst>
              </a:tr>
              <a:tr h="157937">
                <a:tc>
                  <a:txBody>
                    <a:bodyPr/>
                    <a:lstStyle/>
                    <a:p>
                      <a:pPr algn="l" fontAlgn="t"/>
                      <a:r>
                        <a:rPr lang="en-CA" sz="800">
                          <a:effectLst/>
                          <a:latin typeface="+mj-ea"/>
                          <a:ea typeface="+mj-ea"/>
                          <a:hlinkClick r:id="rId14"/>
                        </a:rPr>
                        <a:t>False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Boolean value, result of comparison operations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5610468"/>
                  </a:ext>
                </a:extLst>
              </a:tr>
              <a:tr h="157937">
                <a:tc>
                  <a:txBody>
                    <a:bodyPr/>
                    <a:lstStyle/>
                    <a:p>
                      <a:pPr algn="l" fontAlgn="t"/>
                      <a:r>
                        <a:rPr lang="en-CA" sz="800">
                          <a:effectLst/>
                          <a:latin typeface="+mj-ea"/>
                          <a:ea typeface="+mj-ea"/>
                          <a:hlinkClick r:id="rId15"/>
                        </a:rPr>
                        <a:t>finally</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Used with exceptions, a block of code that will be executed no matter if there is an exception or not</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51548925"/>
                  </a:ext>
                </a:extLst>
              </a:tr>
              <a:tr h="157937">
                <a:tc>
                  <a:txBody>
                    <a:bodyPr/>
                    <a:lstStyle/>
                    <a:p>
                      <a:pPr algn="l" fontAlgn="t"/>
                      <a:r>
                        <a:rPr lang="en-CA" sz="800">
                          <a:effectLst/>
                          <a:latin typeface="+mj-ea"/>
                          <a:ea typeface="+mj-ea"/>
                          <a:hlinkClick r:id="rId16"/>
                        </a:rPr>
                        <a:t>for</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create a for loop</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3453689"/>
                  </a:ext>
                </a:extLst>
              </a:tr>
              <a:tr h="157937">
                <a:tc>
                  <a:txBody>
                    <a:bodyPr/>
                    <a:lstStyle/>
                    <a:p>
                      <a:pPr algn="l" fontAlgn="t"/>
                      <a:r>
                        <a:rPr lang="en-CA" sz="800">
                          <a:effectLst/>
                          <a:latin typeface="+mj-ea"/>
                          <a:ea typeface="+mj-ea"/>
                          <a:hlinkClick r:id="rId17"/>
                        </a:rPr>
                        <a:t>from</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import specific parts of a module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71463104"/>
                  </a:ext>
                </a:extLst>
              </a:tr>
              <a:tr h="157937">
                <a:tc>
                  <a:txBody>
                    <a:bodyPr/>
                    <a:lstStyle/>
                    <a:p>
                      <a:pPr algn="l" fontAlgn="t"/>
                      <a:r>
                        <a:rPr lang="en-CA" sz="800">
                          <a:effectLst/>
                          <a:latin typeface="+mj-ea"/>
                          <a:ea typeface="+mj-ea"/>
                          <a:hlinkClick r:id="rId18"/>
                        </a:rPr>
                        <a:t>global</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dirty="0">
                          <a:effectLst/>
                          <a:latin typeface="+mj-ea"/>
                          <a:ea typeface="+mj-ea"/>
                        </a:rPr>
                        <a:t>To declare a global variable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98002359"/>
                  </a:ext>
                </a:extLst>
              </a:tr>
              <a:tr h="157937">
                <a:tc>
                  <a:txBody>
                    <a:bodyPr/>
                    <a:lstStyle/>
                    <a:p>
                      <a:pPr algn="l" fontAlgn="t"/>
                      <a:r>
                        <a:rPr lang="en-CA" sz="800">
                          <a:effectLst/>
                          <a:latin typeface="+mj-ea"/>
                          <a:ea typeface="+mj-ea"/>
                          <a:hlinkClick r:id="rId19"/>
                        </a:rPr>
                        <a:t>if</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make a conditional statement</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26122488"/>
                  </a:ext>
                </a:extLst>
              </a:tr>
              <a:tr h="157937">
                <a:tc>
                  <a:txBody>
                    <a:bodyPr/>
                    <a:lstStyle/>
                    <a:p>
                      <a:pPr algn="l" fontAlgn="t"/>
                      <a:r>
                        <a:rPr lang="en-CA" sz="800">
                          <a:effectLst/>
                          <a:latin typeface="+mj-ea"/>
                          <a:ea typeface="+mj-ea"/>
                          <a:hlinkClick r:id="rId20"/>
                        </a:rPr>
                        <a:t>import</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To import a module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87718335"/>
                  </a:ext>
                </a:extLst>
              </a:tr>
              <a:tr h="157937">
                <a:tc>
                  <a:txBody>
                    <a:bodyPr/>
                    <a:lstStyle/>
                    <a:p>
                      <a:pPr algn="l" fontAlgn="t"/>
                      <a:r>
                        <a:rPr lang="en-CA" sz="800">
                          <a:effectLst/>
                          <a:latin typeface="+mj-ea"/>
                          <a:ea typeface="+mj-ea"/>
                          <a:hlinkClick r:id="rId21"/>
                        </a:rPr>
                        <a:t>in</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check if a value is present in a list, tuple, etc.</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614071180"/>
                  </a:ext>
                </a:extLst>
              </a:tr>
              <a:tr h="157937">
                <a:tc>
                  <a:txBody>
                    <a:bodyPr/>
                    <a:lstStyle/>
                    <a:p>
                      <a:pPr algn="l" fontAlgn="t"/>
                      <a:r>
                        <a:rPr lang="en-CA" sz="800">
                          <a:effectLst/>
                          <a:latin typeface="+mj-ea"/>
                          <a:ea typeface="+mj-ea"/>
                          <a:hlinkClick r:id="rId22"/>
                        </a:rPr>
                        <a:t>is</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test if two variables are equal</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79765899"/>
                  </a:ext>
                </a:extLst>
              </a:tr>
              <a:tr h="157937">
                <a:tc>
                  <a:txBody>
                    <a:bodyPr/>
                    <a:lstStyle/>
                    <a:p>
                      <a:pPr algn="l" fontAlgn="t"/>
                      <a:r>
                        <a:rPr lang="en-CA" sz="800">
                          <a:effectLst/>
                          <a:latin typeface="+mj-ea"/>
                          <a:ea typeface="+mj-ea"/>
                          <a:hlinkClick r:id="rId23"/>
                        </a:rPr>
                        <a:t>lambda</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create an anonymous function</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03808851"/>
                  </a:ext>
                </a:extLst>
              </a:tr>
              <a:tr h="157937">
                <a:tc>
                  <a:txBody>
                    <a:bodyPr/>
                    <a:lstStyle/>
                    <a:p>
                      <a:pPr algn="l" fontAlgn="t"/>
                      <a:r>
                        <a:rPr lang="en-CA" sz="800">
                          <a:effectLst/>
                          <a:latin typeface="+mj-ea"/>
                          <a:ea typeface="+mj-ea"/>
                          <a:hlinkClick r:id="rId24"/>
                        </a:rPr>
                        <a:t>None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Represents a null value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60105134"/>
                  </a:ext>
                </a:extLst>
              </a:tr>
              <a:tr h="157937">
                <a:tc>
                  <a:txBody>
                    <a:bodyPr/>
                    <a:lstStyle/>
                    <a:p>
                      <a:pPr algn="l" fontAlgn="t"/>
                      <a:r>
                        <a:rPr lang="en-CA" sz="800">
                          <a:effectLst/>
                          <a:latin typeface="+mj-ea"/>
                          <a:ea typeface="+mj-ea"/>
                          <a:hlinkClick r:id="rId25"/>
                        </a:rPr>
                        <a:t>nonlocal</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To declare a non-local variable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84670638"/>
                  </a:ext>
                </a:extLst>
              </a:tr>
              <a:tr h="157937">
                <a:tc>
                  <a:txBody>
                    <a:bodyPr/>
                    <a:lstStyle/>
                    <a:p>
                      <a:pPr algn="l" fontAlgn="t"/>
                      <a:r>
                        <a:rPr lang="en-CA" sz="800">
                          <a:effectLst/>
                          <a:latin typeface="+mj-ea"/>
                          <a:ea typeface="+mj-ea"/>
                          <a:hlinkClick r:id="rId26"/>
                        </a:rPr>
                        <a:t>not</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A logical operator</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57632437"/>
                  </a:ext>
                </a:extLst>
              </a:tr>
              <a:tr h="157937">
                <a:tc>
                  <a:txBody>
                    <a:bodyPr/>
                    <a:lstStyle/>
                    <a:p>
                      <a:pPr algn="l" fontAlgn="t"/>
                      <a:r>
                        <a:rPr lang="en-CA" sz="800">
                          <a:effectLst/>
                          <a:latin typeface="+mj-ea"/>
                          <a:ea typeface="+mj-ea"/>
                          <a:hlinkClick r:id="rId27"/>
                        </a:rPr>
                        <a:t>or</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A logical operator</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56156517"/>
                  </a:ext>
                </a:extLst>
              </a:tr>
              <a:tr h="157937">
                <a:tc>
                  <a:txBody>
                    <a:bodyPr/>
                    <a:lstStyle/>
                    <a:p>
                      <a:pPr algn="l" fontAlgn="t"/>
                      <a:r>
                        <a:rPr lang="en-CA" sz="800">
                          <a:effectLst/>
                          <a:latin typeface="+mj-ea"/>
                          <a:ea typeface="+mj-ea"/>
                          <a:hlinkClick r:id="rId28"/>
                        </a:rPr>
                        <a:t>pass</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A null statement, a statement that will do nothing</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4713166"/>
                  </a:ext>
                </a:extLst>
              </a:tr>
              <a:tr h="157937">
                <a:tc>
                  <a:txBody>
                    <a:bodyPr/>
                    <a:lstStyle/>
                    <a:p>
                      <a:pPr algn="l" fontAlgn="t"/>
                      <a:r>
                        <a:rPr lang="en-CA" sz="800">
                          <a:effectLst/>
                          <a:latin typeface="+mj-ea"/>
                          <a:ea typeface="+mj-ea"/>
                          <a:hlinkClick r:id="rId29"/>
                        </a:rPr>
                        <a:t>raise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To raise an exception</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54902331"/>
                  </a:ext>
                </a:extLst>
              </a:tr>
              <a:tr h="157937">
                <a:tc>
                  <a:txBody>
                    <a:bodyPr/>
                    <a:lstStyle/>
                    <a:p>
                      <a:pPr algn="l" fontAlgn="t"/>
                      <a:r>
                        <a:rPr lang="en-CA" sz="800">
                          <a:effectLst/>
                          <a:latin typeface="+mj-ea"/>
                          <a:ea typeface="+mj-ea"/>
                          <a:hlinkClick r:id="rId30"/>
                        </a:rPr>
                        <a:t>return</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exit a function and return a value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65832014"/>
                  </a:ext>
                </a:extLst>
              </a:tr>
              <a:tr h="157937">
                <a:tc>
                  <a:txBody>
                    <a:bodyPr/>
                    <a:lstStyle/>
                    <a:p>
                      <a:pPr algn="l" fontAlgn="t"/>
                      <a:r>
                        <a:rPr lang="en-CA" sz="800">
                          <a:effectLst/>
                          <a:latin typeface="+mj-ea"/>
                          <a:ea typeface="+mj-ea"/>
                          <a:hlinkClick r:id="rId31"/>
                        </a:rPr>
                        <a:t>True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Boolean value, result of comparison operations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28051614"/>
                  </a:ext>
                </a:extLst>
              </a:tr>
              <a:tr h="157937">
                <a:tc>
                  <a:txBody>
                    <a:bodyPr/>
                    <a:lstStyle/>
                    <a:p>
                      <a:pPr algn="l" fontAlgn="t"/>
                      <a:r>
                        <a:rPr lang="en-CA" sz="800">
                          <a:effectLst/>
                          <a:latin typeface="+mj-ea"/>
                          <a:ea typeface="+mj-ea"/>
                          <a:hlinkClick r:id="rId32"/>
                        </a:rPr>
                        <a:t>try</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make a try...except statement</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8976626"/>
                  </a:ext>
                </a:extLst>
              </a:tr>
              <a:tr h="157937">
                <a:tc>
                  <a:txBody>
                    <a:bodyPr/>
                    <a:lstStyle/>
                    <a:p>
                      <a:pPr algn="l" fontAlgn="t"/>
                      <a:r>
                        <a:rPr lang="en-CA" sz="800">
                          <a:effectLst/>
                          <a:latin typeface="+mj-ea"/>
                          <a:ea typeface="+mj-ea"/>
                          <a:hlinkClick r:id="rId33"/>
                        </a:rPr>
                        <a:t>while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create a while loop</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64597566"/>
                  </a:ext>
                </a:extLst>
              </a:tr>
              <a:tr h="157937">
                <a:tc>
                  <a:txBody>
                    <a:bodyPr/>
                    <a:lstStyle/>
                    <a:p>
                      <a:pPr algn="l" fontAlgn="t"/>
                      <a:r>
                        <a:rPr lang="en-CA" sz="800">
                          <a:effectLst/>
                          <a:latin typeface="+mj-ea"/>
                          <a:ea typeface="+mj-ea"/>
                        </a:rPr>
                        <a:t>with</a:t>
                      </a: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Used to simplify exception handling</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19361314"/>
                  </a:ext>
                </a:extLst>
              </a:tr>
              <a:tr h="157937">
                <a:tc>
                  <a:txBody>
                    <a:bodyPr/>
                    <a:lstStyle/>
                    <a:p>
                      <a:pPr algn="l" fontAlgn="t"/>
                      <a:r>
                        <a:rPr lang="en-CA" sz="800">
                          <a:effectLst/>
                          <a:latin typeface="+mj-ea"/>
                          <a:ea typeface="+mj-ea"/>
                        </a:rPr>
                        <a:t>yield</a:t>
                      </a: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800" dirty="0">
                          <a:effectLst/>
                          <a:latin typeface="+mj-ea"/>
                          <a:ea typeface="+mj-ea"/>
                        </a:rPr>
                        <a:t>To end a function, returns a generator</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74208942"/>
                  </a:ext>
                </a:extLst>
              </a:tr>
            </a:tbl>
          </a:graphicData>
        </a:graphic>
      </p:graphicFrame>
    </p:spTree>
    <p:extLst>
      <p:ext uri="{BB962C8B-B14F-4D97-AF65-F5344CB8AC3E}">
        <p14:creationId xmlns:p14="http://schemas.microsoft.com/office/powerpoint/2010/main" val="3533159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5</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260231" y="2525657"/>
            <a:ext cx="6146234"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CA" altLang="zh-CN" sz="6000" dirty="0">
                <a:solidFill>
                  <a:srgbClr val="009999"/>
                </a:solidFill>
                <a:latin typeface="+mj-ea"/>
                <a:ea typeface="+mj-ea"/>
                <a:sym typeface="+mn-lt"/>
              </a:rPr>
              <a:t>Enclosed Scope</a:t>
            </a: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63499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324685" y="1999592"/>
            <a:ext cx="9542627" cy="3639458"/>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algn="just" eaLnBrk="0" fontAlgn="base" hangingPunct="0">
              <a:lnSpc>
                <a:spcPct val="200000"/>
              </a:lnSpc>
              <a:spcBef>
                <a:spcPct val="0"/>
              </a:spcBef>
              <a:spcAft>
                <a:spcPct val="0"/>
              </a:spcAft>
            </a:pPr>
            <a:r>
              <a:rPr lang="en-US" dirty="0">
                <a:solidFill>
                  <a:schemeClr val="tx1"/>
                </a:solidFill>
                <a:latin typeface="+mj-ea"/>
              </a:rPr>
              <a:t>As explained previously, the variable x is not available outside the function, but it is available for any function inside the function</a:t>
            </a:r>
          </a:p>
          <a:p>
            <a:pPr lvl="0" algn="just" eaLnBrk="0" fontAlgn="base" hangingPunct="0">
              <a:lnSpc>
                <a:spcPct val="200000"/>
              </a:lnSpc>
              <a:spcBef>
                <a:spcPct val="0"/>
              </a:spcBef>
              <a:spcAft>
                <a:spcPct val="0"/>
              </a:spcAft>
            </a:pPr>
            <a:r>
              <a:rPr lang="en-US" b="1" dirty="0">
                <a:solidFill>
                  <a:schemeClr val="tx1"/>
                </a:solidFill>
                <a:latin typeface="+mj-ea"/>
              </a:rPr>
              <a:t>What if we have a nested function (function defined inside another function)? How does the scope change? </a:t>
            </a: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82474"/>
            <a:ext cx="8080571" cy="584775"/>
          </a:xfrm>
          <a:prstGeom prst="rect">
            <a:avLst/>
          </a:prstGeom>
          <a:noFill/>
        </p:spPr>
        <p:txBody>
          <a:bodyPr wrap="square">
            <a:spAutoFit/>
          </a:bodyPr>
          <a:lstStyle/>
          <a:p>
            <a:r>
              <a:rPr lang="en-US" sz="3200" b="1" dirty="0">
                <a:solidFill>
                  <a:srgbClr val="3D4251"/>
                </a:solidFill>
                <a:latin typeface="+mj-ea"/>
                <a:ea typeface="+mj-ea"/>
              </a:rPr>
              <a:t>Enclosed Scope</a:t>
            </a:r>
            <a:endParaRPr lang="en-CA" sz="3200" dirty="0">
              <a:latin typeface="+mj-ea"/>
              <a:ea typeface="+mj-ea"/>
            </a:endParaRPr>
          </a:p>
        </p:txBody>
      </p:sp>
    </p:spTree>
    <p:extLst>
      <p:ext uri="{BB962C8B-B14F-4D97-AF65-F5344CB8AC3E}">
        <p14:creationId xmlns:p14="http://schemas.microsoft.com/office/powerpoint/2010/main" val="18200465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1"/>
            </p:custDataLst>
          </p:nvPr>
        </p:nvSpPr>
        <p:spPr>
          <a:xfrm>
            <a:off x="1216163" y="428910"/>
            <a:ext cx="8580979" cy="535531"/>
          </a:xfrm>
        </p:spPr>
        <p:txBody>
          <a:bodyPr/>
          <a:lstStyle/>
          <a:p>
            <a:r>
              <a:rPr lang="en-US" altLang="zh-CN" dirty="0">
                <a:latin typeface="+mj-ea"/>
                <a:ea typeface="+mj-ea"/>
              </a:rPr>
              <a:t>Example </a:t>
            </a:r>
            <a:endParaRPr lang="zh-CN" altLang="en-US" dirty="0">
              <a:latin typeface="+mj-ea"/>
              <a:ea typeface="+mj-ea"/>
            </a:endParaRPr>
          </a:p>
        </p:txBody>
      </p:sp>
      <p:sp>
        <p:nvSpPr>
          <p:cNvPr id="5" name="Shape 1915">
            <a:extLst>
              <a:ext uri="{FF2B5EF4-FFF2-40B4-BE49-F238E27FC236}">
                <a16:creationId xmlns:a16="http://schemas.microsoft.com/office/drawing/2014/main" id="{49F6EF25-30C2-4A98-8A80-3EED4C531426}"/>
              </a:ext>
            </a:extLst>
          </p:cNvPr>
          <p:cNvSpPr/>
          <p:nvPr>
            <p:custDataLst>
              <p:tags r:id="rId2"/>
            </p:custDataLst>
          </p:nvPr>
        </p:nvSpPr>
        <p:spPr>
          <a:xfrm>
            <a:off x="1110081" y="1309126"/>
            <a:ext cx="9542627" cy="53681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endParaRPr lang="en-US" altLang="en-US" dirty="0">
              <a:solidFill>
                <a:srgbClr val="3D4251"/>
              </a:solidFill>
              <a:latin typeface="Arial" panose="020B0604020202020204" pitchFamily="34" charset="0"/>
              <a:ea typeface="Lora"/>
            </a:endParaRPr>
          </a:p>
        </p:txBody>
      </p:sp>
      <p:sp>
        <p:nvSpPr>
          <p:cNvPr id="8" name="TextBox 7">
            <a:extLst>
              <a:ext uri="{FF2B5EF4-FFF2-40B4-BE49-F238E27FC236}">
                <a16:creationId xmlns:a16="http://schemas.microsoft.com/office/drawing/2014/main" id="{2A4357C1-A59D-41E1-80C1-D007CA120F47}"/>
              </a:ext>
            </a:extLst>
          </p:cNvPr>
          <p:cNvSpPr txBox="1"/>
          <p:nvPr/>
        </p:nvSpPr>
        <p:spPr>
          <a:xfrm>
            <a:off x="2202026" y="1057200"/>
            <a:ext cx="8145625" cy="5577937"/>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def outer():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a:t>
            </a:r>
            <a:r>
              <a:rPr lang="en-US" altLang="en-US" sz="2000" dirty="0" err="1">
                <a:solidFill>
                  <a:srgbClr val="444444"/>
                </a:solidFill>
                <a:latin typeface="+mj-ea"/>
                <a:ea typeface="+mj-ea"/>
              </a:rPr>
              <a:t>first_num</a:t>
            </a:r>
            <a:r>
              <a:rPr lang="en-US" altLang="en-US" sz="2000" dirty="0">
                <a:solidFill>
                  <a:srgbClr val="444444"/>
                </a:solidFill>
                <a:latin typeface="+mj-ea"/>
                <a:ea typeface="+mj-ea"/>
              </a:rPr>
              <a:t> = 1</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def inner():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 = 2</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 Print statement 1 - Scope: Inner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print("</a:t>
            </a:r>
            <a:r>
              <a:rPr lang="en-US" altLang="en-US" sz="2000" dirty="0" err="1">
                <a:solidFill>
                  <a:srgbClr val="444444"/>
                </a:solidFill>
                <a:latin typeface="+mj-ea"/>
                <a:ea typeface="+mj-ea"/>
              </a:rPr>
              <a:t>first_num</a:t>
            </a:r>
            <a:r>
              <a:rPr lang="en-US" altLang="en-US" sz="2000" dirty="0">
                <a:solidFill>
                  <a:srgbClr val="444444"/>
                </a:solidFill>
                <a:latin typeface="+mj-ea"/>
                <a:ea typeface="+mj-ea"/>
              </a:rPr>
              <a:t> from outer: ", </a:t>
            </a:r>
            <a:r>
              <a:rPr lang="en-US" altLang="en-US" sz="2000" dirty="0" err="1">
                <a:solidFill>
                  <a:srgbClr val="444444"/>
                </a:solidFill>
                <a:latin typeface="+mj-ea"/>
                <a:ea typeface="+mj-ea"/>
              </a:rPr>
              <a:t>first_num</a:t>
            </a:r>
            <a:r>
              <a:rPr lang="en-US" altLang="en-US" sz="2000" dirty="0">
                <a:solidFill>
                  <a:srgbClr val="444444"/>
                </a:solidFill>
                <a:latin typeface="+mj-ea"/>
                <a:ea typeface="+mj-ea"/>
              </a:rPr>
              <a:t>)</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 Print statement 2 - Scope: Inner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print("</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 from inner: ", </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inner()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 Print statement 3 - Scope: Outer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print("</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 from inner: ", </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outer()</a:t>
            </a:r>
          </a:p>
        </p:txBody>
      </p:sp>
    </p:spTree>
    <p:extLst>
      <p:ext uri="{BB962C8B-B14F-4D97-AF65-F5344CB8AC3E}">
        <p14:creationId xmlns:p14="http://schemas.microsoft.com/office/powerpoint/2010/main" val="2653236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915">
            <a:extLst>
              <a:ext uri="{FF2B5EF4-FFF2-40B4-BE49-F238E27FC236}">
                <a16:creationId xmlns:a16="http://schemas.microsoft.com/office/drawing/2014/main" id="{49F6EF25-30C2-4A98-8A80-3EED4C531426}"/>
              </a:ext>
            </a:extLst>
          </p:cNvPr>
          <p:cNvSpPr/>
          <p:nvPr>
            <p:custDataLst>
              <p:tags r:id="rId1"/>
            </p:custDataLst>
          </p:nvPr>
        </p:nvSpPr>
        <p:spPr>
          <a:xfrm>
            <a:off x="765111" y="851924"/>
            <a:ext cx="11290040" cy="330680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eaLnBrk="0" fontAlgn="base" hangingPunct="0">
              <a:lnSpc>
                <a:spcPct val="150000"/>
              </a:lnSpc>
              <a:spcBef>
                <a:spcPct val="0"/>
              </a:spcBef>
              <a:spcAft>
                <a:spcPct val="0"/>
              </a:spcAft>
            </a:pPr>
            <a:r>
              <a:rPr lang="en-US" altLang="en-US" dirty="0">
                <a:solidFill>
                  <a:srgbClr val="3D4251"/>
                </a:solidFill>
                <a:latin typeface="Arial" panose="020B0604020202020204" pitchFamily="34" charset="0"/>
                <a:ea typeface="Lora"/>
              </a:rPr>
              <a:t>It needs to call print(x) within inner(), which is a function nested in outer(). Then Python will first look if "x" was defined locally within inner(). If not, the variable defined in outer() will be used. This is the enclosing function. If it also wasn't defined there, the Python interpreter will go up another level - to the global scope. Above that, you will only find the built-in scope, which contains special variables reserved for Python itself.</a:t>
            </a:r>
          </a:p>
        </p:txBody>
      </p:sp>
      <p:pic>
        <p:nvPicPr>
          <p:cNvPr id="3" name="Picture 2">
            <a:extLst>
              <a:ext uri="{FF2B5EF4-FFF2-40B4-BE49-F238E27FC236}">
                <a16:creationId xmlns:a16="http://schemas.microsoft.com/office/drawing/2014/main" id="{DC2919ED-76E4-4D38-95F0-B587BE737D9E}"/>
              </a:ext>
            </a:extLst>
          </p:cNvPr>
          <p:cNvPicPr>
            <a:picLocks noChangeAspect="1"/>
          </p:cNvPicPr>
          <p:nvPr/>
        </p:nvPicPr>
        <p:blipFill>
          <a:blip r:embed="rId4"/>
          <a:stretch>
            <a:fillRect/>
          </a:stretch>
        </p:blipFill>
        <p:spPr>
          <a:xfrm>
            <a:off x="5122902" y="3653092"/>
            <a:ext cx="7069098" cy="3223569"/>
          </a:xfrm>
          <a:prstGeom prst="rect">
            <a:avLst/>
          </a:prstGeom>
        </p:spPr>
      </p:pic>
    </p:spTree>
    <p:extLst>
      <p:ext uri="{BB962C8B-B14F-4D97-AF65-F5344CB8AC3E}">
        <p14:creationId xmlns:p14="http://schemas.microsoft.com/office/powerpoint/2010/main" val="4413424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mn-ea"/>
                  <a:sym typeface="+mn-lt"/>
                </a:rPr>
                <a:t>1</a:t>
              </a:r>
              <a:endParaRPr lang="zh-CN" altLang="en-US" sz="4000" b="1"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061446" y="2687170"/>
            <a:ext cx="4443461"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Python Scope</a:t>
            </a: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6</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700604" y="2525657"/>
            <a:ext cx="2910925"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Project</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53447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216163" y="2733632"/>
            <a:ext cx="10170368" cy="3033010"/>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https://github.com/jianchentech/PythonLesson/blob/master/pythonProject/BeginnerProject/credentialCreator.md</a:t>
            </a:r>
            <a:endParaRPr lang="en-US" dirty="0">
              <a:solidFill>
                <a:schemeClr val="tx1"/>
              </a:solidFill>
              <a:latin typeface="+mj-ea"/>
            </a:endParaRPr>
          </a:p>
          <a:p>
            <a:pPr algn="ctr" fontAlgn="base">
              <a:lnSpc>
                <a:spcPct val="150000"/>
              </a:lnSpc>
            </a:pPr>
            <a:endParaRPr lang="en-US" dirty="0">
              <a:solidFill>
                <a:schemeClr val="tx1"/>
              </a:solidFill>
              <a:latin typeface="+mj-ea"/>
            </a:endParaRPr>
          </a:p>
          <a:p>
            <a:pPr algn="ctr" fontAlgn="base">
              <a:lnSpc>
                <a:spcPct val="150000"/>
              </a:lnSpc>
            </a:pPr>
            <a:r>
              <a:rPr lang="en-US" altLang="en-US" sz="3600" i="1" dirty="0">
                <a:solidFill>
                  <a:srgbClr val="FF0000"/>
                </a:solidFill>
                <a:latin typeface="Arial Unicode MS"/>
                <a:ea typeface="JetBrains Mono"/>
              </a:rPr>
              <a:t>Deadline: March 06 11:50PM, 2021</a:t>
            </a:r>
            <a:endParaRPr lang="en-US" altLang="en-US" sz="3600" dirty="0">
              <a:solidFill>
                <a:srgbClr val="FF0000"/>
              </a:solidFill>
              <a:latin typeface="Arial" panose="020B0604020202020204" pitchFamily="34" charset="0"/>
            </a:endParaRPr>
          </a:p>
          <a:p>
            <a:pPr algn="ctr" fontAlgn="base">
              <a:lnSpc>
                <a:spcPct val="150000"/>
              </a:lnSpc>
            </a:pPr>
            <a:endParaRPr lang="en-US"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3" y="419579"/>
            <a:ext cx="8580979" cy="535531"/>
          </a:xfrm>
        </p:spPr>
        <p:txBody>
          <a:bodyPr/>
          <a:lstStyle/>
          <a:p>
            <a:r>
              <a:rPr lang="en-US" altLang="zh-CN" dirty="0">
                <a:latin typeface="+mj-ea"/>
                <a:ea typeface="+mj-ea"/>
              </a:rPr>
              <a:t>Project – Guess Number Game</a:t>
            </a:r>
            <a:endParaRPr lang="zh-CN" altLang="en-US" dirty="0">
              <a:latin typeface="+mj-ea"/>
              <a:ea typeface="+mj-ea"/>
            </a:endParaRPr>
          </a:p>
        </p:txBody>
      </p:sp>
    </p:spTree>
    <p:extLst>
      <p:ext uri="{BB962C8B-B14F-4D97-AF65-F5344CB8AC3E}">
        <p14:creationId xmlns:p14="http://schemas.microsoft.com/office/powerpoint/2010/main" val="2361253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US" altLang="zh-CN" dirty="0">
                <a:latin typeface="+mj-ea"/>
                <a:ea typeface="+mj-ea"/>
              </a:rPr>
              <a:t>Variable</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774044" y="1105198"/>
            <a:ext cx="10170368" cy="54002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endParaRPr lang="en-US" dirty="0">
              <a:solidFill>
                <a:schemeClr val="tx1"/>
              </a:solidFill>
              <a:latin typeface="+mj-ea"/>
            </a:endParaRPr>
          </a:p>
        </p:txBody>
      </p:sp>
      <p:sp>
        <p:nvSpPr>
          <p:cNvPr id="2" name="Rectangle 1">
            <a:extLst>
              <a:ext uri="{FF2B5EF4-FFF2-40B4-BE49-F238E27FC236}">
                <a16:creationId xmlns:a16="http://schemas.microsoft.com/office/drawing/2014/main" id="{DC7FCC48-E61E-4D2A-9F09-8283630A92D9}"/>
              </a:ext>
            </a:extLst>
          </p:cNvPr>
          <p:cNvSpPr>
            <a:spLocks noChangeArrowheads="1"/>
          </p:cNvSpPr>
          <p:nvPr/>
        </p:nvSpPr>
        <p:spPr bwMode="auto">
          <a:xfrm>
            <a:off x="1513312" y="2216026"/>
            <a:ext cx="9165375" cy="304698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400" b="0" i="0" u="none" strike="noStrike" cap="none" normalizeH="0" baseline="0" dirty="0">
                <a:ln>
                  <a:noFill/>
                </a:ln>
                <a:effectLst/>
                <a:latin typeface="+mj-ea"/>
                <a:ea typeface="+mj-ea"/>
              </a:rPr>
              <a:t>A variable is a label or a name given to a certain location in memory. This location holds the value you want your program to remember, for use later on. What's great in Python is that you do not have to explicitly state what the type of variable you want to define is - it can be of any type (string, integer, float, etc.). To create a new variable in Python, you simply use the </a:t>
            </a:r>
            <a:r>
              <a:rPr kumimoji="0" lang="en-US" altLang="en-US" sz="2400" b="1" i="0" u="none" strike="noStrike" cap="none" normalizeH="0" baseline="0" dirty="0">
                <a:ln>
                  <a:noFill/>
                </a:ln>
                <a:effectLst/>
                <a:latin typeface="+mj-ea"/>
                <a:ea typeface="+mj-ea"/>
              </a:rPr>
              <a:t>assignment operator</a:t>
            </a:r>
            <a:r>
              <a:rPr lang="en-US" altLang="en-US" sz="2400" dirty="0">
                <a:latin typeface="+mj-ea"/>
                <a:ea typeface="+mj-ea"/>
              </a:rPr>
              <a:t> (=)</a:t>
            </a:r>
            <a:r>
              <a:rPr kumimoji="0" lang="en-US" altLang="en-US" sz="2400" b="0" i="0" u="none" strike="noStrike" cap="none" normalizeH="0" baseline="0" dirty="0">
                <a:ln>
                  <a:noFill/>
                </a:ln>
                <a:effectLst/>
                <a:latin typeface="+mj-ea"/>
                <a:ea typeface="+mj-ea"/>
              </a:rPr>
              <a:t> and assign the desired value to it. </a:t>
            </a:r>
          </a:p>
        </p:txBody>
      </p:sp>
    </p:spTree>
    <p:extLst>
      <p:ext uri="{BB962C8B-B14F-4D97-AF65-F5344CB8AC3E}">
        <p14:creationId xmlns:p14="http://schemas.microsoft.com/office/powerpoint/2010/main" val="2817450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US" altLang="zh-CN" dirty="0">
                <a:solidFill>
                  <a:srgbClr val="000000"/>
                </a:solidFill>
                <a:latin typeface="+mj-ea"/>
                <a:ea typeface="+mj-ea"/>
              </a:rPr>
              <a:t>Initializing Variable</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1010816" y="1397294"/>
            <a:ext cx="10170368" cy="86055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endParaRPr lang="en-US" altLang="en-US" sz="4000" dirty="0">
              <a:solidFill>
                <a:schemeClr val="tx1"/>
              </a:solidFill>
              <a:latin typeface="Arial" panose="020B0604020202020204" pitchFamily="34" charset="0"/>
            </a:endParaRPr>
          </a:p>
        </p:txBody>
      </p:sp>
      <p:sp>
        <p:nvSpPr>
          <p:cNvPr id="7" name="TextBox 6">
            <a:extLst>
              <a:ext uri="{FF2B5EF4-FFF2-40B4-BE49-F238E27FC236}">
                <a16:creationId xmlns:a16="http://schemas.microsoft.com/office/drawing/2014/main" id="{6693BF62-F9D5-4C4C-9B19-E05896E3284D}"/>
              </a:ext>
            </a:extLst>
          </p:cNvPr>
          <p:cNvSpPr txBox="1"/>
          <p:nvPr/>
        </p:nvSpPr>
        <p:spPr>
          <a:xfrm>
            <a:off x="1252246" y="1198334"/>
            <a:ext cx="9928938" cy="280794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mj-ea"/>
                <a:ea typeface="+mj-ea"/>
              </a:rPr>
              <a:t>Assigning an initial value to a variable is called initializing the variable. You just initialized the variable: Var with a string value of </a:t>
            </a:r>
            <a:r>
              <a:rPr lang="en-US" sz="2000" dirty="0">
                <a:solidFill>
                  <a:srgbClr val="000000"/>
                </a:solidFill>
                <a:latin typeface="Consolas" panose="020B0609020204030204" pitchFamily="49" charset="0"/>
              </a:rPr>
              <a:t>“This is a variable” </a:t>
            </a:r>
            <a:r>
              <a:rPr lang="en-US" sz="2000" dirty="0">
                <a:latin typeface="+mj-ea"/>
                <a:ea typeface="+mj-ea"/>
              </a:rPr>
              <a:t>and variable Num with an integer or numeric value of 1.</a:t>
            </a:r>
          </a:p>
          <a:p>
            <a:pPr marL="342900" indent="-342900" algn="just">
              <a:lnSpc>
                <a:spcPct val="150000"/>
              </a:lnSpc>
              <a:buFont typeface="Wingdings" panose="05000000000000000000" pitchFamily="2" charset="2"/>
              <a:buChar char="Ø"/>
            </a:pPr>
            <a:r>
              <a:rPr lang="en-US" sz="2000" dirty="0">
                <a:latin typeface="+mj-ea"/>
                <a:ea typeface="+mj-ea"/>
              </a:rPr>
              <a:t>The part to the left of the assignment operator is the variable name, and the right side is its value. The right-hand side can also be an arithmetic operation - in which case, it will be evaluated before the assignment occurs.</a:t>
            </a:r>
            <a:endParaRPr lang="en-CA" sz="2000" dirty="0">
              <a:latin typeface="+mj-ea"/>
              <a:ea typeface="+mj-ea"/>
            </a:endParaRPr>
          </a:p>
        </p:txBody>
      </p:sp>
      <p:sp>
        <p:nvSpPr>
          <p:cNvPr id="8" name="TextBox 7">
            <a:extLst>
              <a:ext uri="{FF2B5EF4-FFF2-40B4-BE49-F238E27FC236}">
                <a16:creationId xmlns:a16="http://schemas.microsoft.com/office/drawing/2014/main" id="{DEE4A8ED-D013-4000-8EDE-0B1A5C942501}"/>
              </a:ext>
            </a:extLst>
          </p:cNvPr>
          <p:cNvSpPr txBox="1"/>
          <p:nvPr/>
        </p:nvSpPr>
        <p:spPr>
          <a:xfrm>
            <a:off x="2509538" y="4175013"/>
            <a:ext cx="8332237" cy="2123658"/>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gn="l"/>
            <a:r>
              <a:rPr lang="en-US" sz="2400" b="0" i="0" dirty="0">
                <a:solidFill>
                  <a:srgbClr val="000000"/>
                </a:solidFill>
                <a:effectLst/>
                <a:latin typeface="Consolas" panose="020B0609020204030204" pitchFamily="49" charset="0"/>
              </a:rPr>
              <a:t>Var = </a:t>
            </a:r>
            <a:r>
              <a:rPr lang="en-US" sz="2400" dirty="0">
                <a:solidFill>
                  <a:srgbClr val="000000"/>
                </a:solidFill>
                <a:latin typeface="Consolas" panose="020B0609020204030204" pitchFamily="49" charset="0"/>
              </a:rPr>
              <a:t>“This is a variable”</a:t>
            </a:r>
          </a:p>
          <a:p>
            <a:pPr algn="l"/>
            <a:r>
              <a:rPr lang="en-US" sz="2400" b="0" i="0" dirty="0">
                <a:solidFill>
                  <a:srgbClr val="000000"/>
                </a:solidFill>
                <a:effectLst/>
                <a:latin typeface="Consolas" panose="020B0609020204030204" pitchFamily="49" charset="0"/>
              </a:rPr>
              <a:t>Num = 1</a:t>
            </a:r>
          </a:p>
          <a:p>
            <a:pPr algn="l"/>
            <a:r>
              <a:rPr lang="en-US" sz="2400" b="0" i="0" dirty="0">
                <a:solidFill>
                  <a:srgbClr val="000000"/>
                </a:solidFill>
                <a:effectLst/>
                <a:latin typeface="Consolas" panose="020B0609020204030204" pitchFamily="49" charset="0"/>
              </a:rPr>
              <a:t>Bool = true</a:t>
            </a:r>
          </a:p>
          <a:p>
            <a:pPr algn="l"/>
            <a:r>
              <a:rPr lang="en-US" sz="2400" dirty="0">
                <a:solidFill>
                  <a:srgbClr val="000000"/>
                </a:solidFill>
                <a:latin typeface="Consolas" panose="020B0609020204030204" pitchFamily="49" charset="0"/>
              </a:rPr>
              <a:t>Sum = 1 + 2*3</a:t>
            </a:r>
            <a:endParaRPr lang="en-US"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E18A1A-1487-4AF1-99A5-3793A5AA497A}"/>
              </a:ext>
            </a:extLst>
          </p:cNvPr>
          <p:cNvSpPr txBox="1"/>
          <p:nvPr/>
        </p:nvSpPr>
        <p:spPr>
          <a:xfrm>
            <a:off x="3946551" y="3649017"/>
            <a:ext cx="3527269" cy="2241255"/>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2400" b="1" dirty="0">
                <a:solidFill>
                  <a:schemeClr val="tx1"/>
                </a:solidFill>
                <a:latin typeface="+mj-ea"/>
              </a:rPr>
              <a:t>Local</a:t>
            </a:r>
          </a:p>
          <a:p>
            <a:pPr marL="342900" indent="-342900" algn="l">
              <a:lnSpc>
                <a:spcPct val="150000"/>
              </a:lnSpc>
              <a:buFont typeface="Wingdings" panose="05000000000000000000" pitchFamily="2" charset="2"/>
              <a:buChar char="Ø"/>
            </a:pPr>
            <a:r>
              <a:rPr lang="en-US" sz="2400" b="1" dirty="0">
                <a:solidFill>
                  <a:schemeClr val="tx1"/>
                </a:solidFill>
                <a:latin typeface="+mj-ea"/>
              </a:rPr>
              <a:t>Enclosing</a:t>
            </a:r>
          </a:p>
          <a:p>
            <a:pPr marL="342900" indent="-342900" algn="l">
              <a:lnSpc>
                <a:spcPct val="150000"/>
              </a:lnSpc>
              <a:buFont typeface="Wingdings" panose="05000000000000000000" pitchFamily="2" charset="2"/>
              <a:buChar char="Ø"/>
            </a:pPr>
            <a:r>
              <a:rPr lang="en-US" sz="2400" b="1" dirty="0">
                <a:solidFill>
                  <a:schemeClr val="tx1"/>
                </a:solidFill>
                <a:latin typeface="+mj-ea"/>
              </a:rPr>
              <a:t>Global</a:t>
            </a:r>
          </a:p>
          <a:p>
            <a:pPr marL="342900" indent="-342900" algn="l">
              <a:lnSpc>
                <a:spcPct val="150000"/>
              </a:lnSpc>
              <a:buFont typeface="Wingdings" panose="05000000000000000000" pitchFamily="2" charset="2"/>
              <a:buChar char="Ø"/>
            </a:pPr>
            <a:r>
              <a:rPr lang="en-US" sz="2400" b="1" dirty="0">
                <a:solidFill>
                  <a:schemeClr val="tx1"/>
                </a:solidFill>
                <a:latin typeface="+mj-ea"/>
              </a:rPr>
              <a:t>Built-in</a:t>
            </a:r>
            <a:endParaRPr lang="en-US" sz="2400" b="0" i="0" dirty="0">
              <a:solidFill>
                <a:srgbClr val="000000"/>
              </a:solidFill>
              <a:effectLst/>
              <a:latin typeface="Verdana" panose="020B0604030504040204" pitchFamily="34" charset="0"/>
            </a:endParaRPr>
          </a:p>
        </p:txBody>
      </p:sp>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3" y="428910"/>
            <a:ext cx="5968407" cy="535531"/>
          </a:xfrm>
        </p:spPr>
        <p:txBody>
          <a:bodyPr/>
          <a:lstStyle/>
          <a:p>
            <a:r>
              <a:rPr lang="en-US" altLang="zh-CN" dirty="0">
                <a:solidFill>
                  <a:schemeClr val="tx1"/>
                </a:solidFill>
                <a:latin typeface="+mj-ea"/>
                <a:ea typeface="+mj-ea"/>
              </a:rPr>
              <a:t>Variable Scope</a:t>
            </a:r>
            <a:endParaRPr lang="zh-CN" altLang="en-US" dirty="0">
              <a:solidFill>
                <a:schemeClr val="tx1"/>
              </a:solidFill>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1010816" y="1095866"/>
            <a:ext cx="10170368" cy="220201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a:lnSpc>
                <a:spcPct val="150000"/>
              </a:lnSpc>
            </a:pPr>
            <a:r>
              <a:rPr lang="en-US" dirty="0">
                <a:solidFill>
                  <a:schemeClr val="tx1"/>
                </a:solidFill>
                <a:latin typeface="+mj-ea"/>
              </a:rPr>
              <a:t>Not all variables can be accessed from anywhere in a program. The part of a program where a variable is accessible is called its scope. There are four major types of variable scope and is the basis for the </a:t>
            </a:r>
            <a:r>
              <a:rPr lang="en-US" b="1" dirty="0">
                <a:solidFill>
                  <a:schemeClr val="tx1"/>
                </a:solidFill>
                <a:latin typeface="+mj-ea"/>
              </a:rPr>
              <a:t>LEGB rule</a:t>
            </a:r>
            <a:r>
              <a:rPr lang="en-US" dirty="0">
                <a:solidFill>
                  <a:schemeClr val="tx1"/>
                </a:solidFill>
                <a:latin typeface="+mj-ea"/>
              </a:rPr>
              <a:t>. </a:t>
            </a:r>
          </a:p>
        </p:txBody>
      </p:sp>
    </p:spTree>
    <p:extLst>
      <p:ext uri="{BB962C8B-B14F-4D97-AF65-F5344CB8AC3E}">
        <p14:creationId xmlns:p14="http://schemas.microsoft.com/office/powerpoint/2010/main" val="15191765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2</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114849" y="2525657"/>
            <a:ext cx="4735592"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Local Scope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08661"/>
            <a:ext cx="6906432" cy="535531"/>
          </a:xfrm>
        </p:spPr>
        <p:txBody>
          <a:bodyPr/>
          <a:lstStyle/>
          <a:p>
            <a:r>
              <a:rPr lang="en-US" i="0" dirty="0">
                <a:solidFill>
                  <a:srgbClr val="000000"/>
                </a:solidFill>
                <a:effectLst/>
                <a:latin typeface="+mj-ea"/>
                <a:ea typeface="+mj-ea"/>
              </a:rPr>
              <a:t>Local Scope</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hape 1915">
            <a:extLst>
              <a:ext uri="{FF2B5EF4-FFF2-40B4-BE49-F238E27FC236}">
                <a16:creationId xmlns:a16="http://schemas.microsoft.com/office/drawing/2014/main" id="{1ECD6A75-F84D-4752-94AE-2ABF1F14632E}"/>
              </a:ext>
            </a:extLst>
          </p:cNvPr>
          <p:cNvSpPr/>
          <p:nvPr>
            <p:custDataLst>
              <p:tags r:id="rId3"/>
            </p:custDataLst>
          </p:nvPr>
        </p:nvSpPr>
        <p:spPr>
          <a:xfrm>
            <a:off x="1329690" y="1898177"/>
            <a:ext cx="9876050" cy="363317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a:lnSpc>
                <a:spcPct val="200000"/>
              </a:lnSpc>
            </a:pPr>
            <a:r>
              <a:rPr lang="en-US" dirty="0">
                <a:solidFill>
                  <a:schemeClr val="tx1"/>
                </a:solidFill>
                <a:latin typeface="+mj-ea"/>
              </a:rPr>
              <a:t>Whenever you define a variable within a function, its scope lies ONLY within the function. It is accessible from the point at which it is defined until the end of the function and exists for as long as the function is executing. Which means its value cannot be changed or even accessed from outside the function. </a:t>
            </a: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US" dirty="0">
                <a:solidFill>
                  <a:srgbClr val="000000"/>
                </a:solidFill>
                <a:latin typeface="+mj-ea"/>
                <a:ea typeface="+mj-ea"/>
              </a:rPr>
              <a:t>Example</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70F1EF4-4AE0-4220-8EC4-63398B0C1918}"/>
              </a:ext>
            </a:extLst>
          </p:cNvPr>
          <p:cNvSpPr txBox="1"/>
          <p:nvPr/>
        </p:nvSpPr>
        <p:spPr>
          <a:xfrm>
            <a:off x="1614261" y="1571012"/>
            <a:ext cx="9815609" cy="4465005"/>
          </a:xfrm>
          <a:prstGeom prst="rect">
            <a:avLst/>
          </a:prstGeom>
          <a:noFill/>
        </p:spPr>
        <p:txBody>
          <a:bodyPr wrap="square">
            <a:spAutoFit/>
          </a:bodyPr>
          <a:lstStyle/>
          <a:p>
            <a:pPr algn="l">
              <a:lnSpc>
                <a:spcPct val="150000"/>
              </a:lnSpc>
            </a:pPr>
            <a:r>
              <a:rPr lang="en-US" sz="2400" b="0" i="0" dirty="0">
                <a:solidFill>
                  <a:srgbClr val="000000"/>
                </a:solidFill>
                <a:effectLst/>
                <a:latin typeface="Consolas" panose="020B0609020204030204" pitchFamily="49" charset="0"/>
              </a:rPr>
              <a:t>def </a:t>
            </a:r>
            <a:r>
              <a:rPr lang="en-US" sz="2400" b="0" i="0" dirty="0" err="1">
                <a:solidFill>
                  <a:srgbClr val="000000"/>
                </a:solidFill>
                <a:effectLst/>
                <a:latin typeface="Consolas" panose="020B0609020204030204" pitchFamily="49" charset="0"/>
              </a:rPr>
              <a:t>print_number</a:t>
            </a:r>
            <a:r>
              <a:rPr lang="en-US" sz="2400" b="0" i="0" dirty="0">
                <a:solidFill>
                  <a:srgbClr val="000000"/>
                </a:solidFill>
                <a:effectLst/>
                <a:latin typeface="Consolas" panose="020B0609020204030204" pitchFamily="49" charset="0"/>
              </a:rPr>
              <a:t>():</a:t>
            </a:r>
          </a:p>
          <a:p>
            <a:pPr algn="l">
              <a:lnSpc>
                <a:spcPct val="150000"/>
              </a:lnSpc>
            </a:pP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 = 1</a:t>
            </a:r>
          </a:p>
          <a:p>
            <a:pPr algn="l">
              <a:lnSpc>
                <a:spcPct val="150000"/>
              </a:lnSpc>
            </a:pPr>
            <a:r>
              <a:rPr lang="en-US" sz="2400" b="0" i="0" dirty="0">
                <a:solidFill>
                  <a:srgbClr val="000000"/>
                </a:solidFill>
                <a:effectLst/>
                <a:latin typeface="Consolas" panose="020B0609020204030204" pitchFamily="49" charset="0"/>
              </a:rPr>
              <a:t>    # Print statement 1</a:t>
            </a:r>
          </a:p>
          <a:p>
            <a:pPr algn="l">
              <a:lnSpc>
                <a:spcPct val="150000"/>
              </a:lnSpc>
            </a:pPr>
            <a:r>
              <a:rPr lang="en-US" sz="2400" b="0" i="0" dirty="0">
                <a:solidFill>
                  <a:srgbClr val="000000"/>
                </a:solidFill>
                <a:effectLst/>
                <a:latin typeface="Consolas" panose="020B0609020204030204" pitchFamily="49" charset="0"/>
              </a:rPr>
              <a:t>    print("The first number defined is: ",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a:t>
            </a:r>
          </a:p>
          <a:p>
            <a:pPr algn="l">
              <a:lnSpc>
                <a:spcPct val="150000"/>
              </a:lnSpc>
            </a:pPr>
            <a:endParaRPr lang="en-US" sz="2400" b="0" i="0" dirty="0">
              <a:solidFill>
                <a:srgbClr val="000000"/>
              </a:solidFill>
              <a:effectLst/>
              <a:latin typeface="Consolas" panose="020B0609020204030204" pitchFamily="49" charset="0"/>
            </a:endParaRPr>
          </a:p>
          <a:p>
            <a:pPr algn="l">
              <a:lnSpc>
                <a:spcPct val="150000"/>
              </a:lnSpc>
            </a:pPr>
            <a:r>
              <a:rPr lang="en-US" sz="2400" b="0" i="0" dirty="0" err="1">
                <a:solidFill>
                  <a:srgbClr val="000000"/>
                </a:solidFill>
                <a:effectLst/>
                <a:latin typeface="Consolas" panose="020B0609020204030204" pitchFamily="49" charset="0"/>
              </a:rPr>
              <a:t>print_number</a:t>
            </a:r>
            <a:r>
              <a:rPr lang="en-US" sz="2400" b="0" i="0" dirty="0">
                <a:solidFill>
                  <a:srgbClr val="000000"/>
                </a:solidFill>
                <a:effectLst/>
                <a:latin typeface="Consolas" panose="020B0609020204030204" pitchFamily="49" charset="0"/>
              </a:rPr>
              <a:t>()</a:t>
            </a:r>
          </a:p>
          <a:p>
            <a:pPr algn="l">
              <a:lnSpc>
                <a:spcPct val="150000"/>
              </a:lnSpc>
            </a:pPr>
            <a:r>
              <a:rPr lang="en-US" sz="2400" b="0" i="0" dirty="0">
                <a:solidFill>
                  <a:srgbClr val="000000"/>
                </a:solidFill>
                <a:effectLst/>
                <a:latin typeface="Consolas" panose="020B0609020204030204" pitchFamily="49" charset="0"/>
              </a:rPr>
              <a:t># Print statement 2</a:t>
            </a:r>
          </a:p>
          <a:p>
            <a:pPr algn="l">
              <a:lnSpc>
                <a:spcPct val="150000"/>
              </a:lnSpc>
            </a:pPr>
            <a:r>
              <a:rPr lang="en-US" sz="2400" b="0" i="0" dirty="0">
                <a:solidFill>
                  <a:srgbClr val="000000"/>
                </a:solidFill>
                <a:effectLst/>
                <a:latin typeface="Consolas" panose="020B0609020204030204" pitchFamily="49" charset="0"/>
              </a:rPr>
              <a:t>print("The first number defined is: ",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858322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US" dirty="0">
                <a:solidFill>
                  <a:srgbClr val="000000"/>
                </a:solidFill>
                <a:latin typeface="+mj-ea"/>
                <a:ea typeface="+mj-ea"/>
              </a:rPr>
              <a:t>Explanation</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70F1EF4-4AE0-4220-8EC4-63398B0C1918}"/>
              </a:ext>
            </a:extLst>
          </p:cNvPr>
          <p:cNvSpPr txBox="1"/>
          <p:nvPr/>
        </p:nvSpPr>
        <p:spPr>
          <a:xfrm>
            <a:off x="908542" y="1641249"/>
            <a:ext cx="10374915" cy="3911007"/>
          </a:xfrm>
          <a:prstGeom prst="rect">
            <a:avLst/>
          </a:prstGeom>
          <a:noFill/>
        </p:spPr>
        <p:txBody>
          <a:bodyPr wrap="square">
            <a:spAutoFit/>
          </a:bodyPr>
          <a:lstStyle/>
          <a:p>
            <a:pPr algn="just">
              <a:lnSpc>
                <a:spcPct val="150000"/>
              </a:lnSpc>
            </a:pPr>
            <a:r>
              <a:rPr lang="en-US" sz="2400" b="0" i="0" dirty="0">
                <a:solidFill>
                  <a:srgbClr val="000000"/>
                </a:solidFill>
                <a:effectLst/>
                <a:latin typeface="Consolas" panose="020B0609020204030204" pitchFamily="49" charset="0"/>
              </a:rPr>
              <a:t>We were able to print the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 variable by calling the function </a:t>
            </a:r>
            <a:r>
              <a:rPr lang="en-US" sz="2400" b="0" i="0" dirty="0" err="1">
                <a:solidFill>
                  <a:srgbClr val="000000"/>
                </a:solidFill>
                <a:effectLst/>
                <a:latin typeface="Consolas" panose="020B0609020204030204" pitchFamily="49" charset="0"/>
              </a:rPr>
              <a:t>print_number</a:t>
            </a:r>
            <a:r>
              <a:rPr lang="en-US" sz="2400" b="0" i="0" dirty="0">
                <a:solidFill>
                  <a:srgbClr val="000000"/>
                </a:solidFill>
                <a:effectLst/>
                <a:latin typeface="Consolas" panose="020B0609020204030204" pitchFamily="49" charset="0"/>
              </a:rPr>
              <a:t>() (# Print statement 1). But when trying to access and then print the same variable from outside the function (# Print statement 2), it raised a </a:t>
            </a:r>
            <a:r>
              <a:rPr lang="en-US" sz="2400" b="0" i="0" dirty="0" err="1">
                <a:solidFill>
                  <a:srgbClr val="000000"/>
                </a:solidFill>
                <a:effectLst/>
                <a:latin typeface="Consolas" panose="020B0609020204030204" pitchFamily="49" charset="0"/>
              </a:rPr>
              <a:t>NameError</a:t>
            </a:r>
            <a:r>
              <a:rPr lang="en-US" sz="2400" b="0" i="0" dirty="0">
                <a:solidFill>
                  <a:srgbClr val="000000"/>
                </a:solidFill>
                <a:effectLst/>
                <a:latin typeface="Consolas" panose="020B0609020204030204" pitchFamily="49" charset="0"/>
              </a:rPr>
              <a:t>. This is because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 is "local" to the function - thus, it cannot be reached from outside the function body.</a:t>
            </a:r>
          </a:p>
        </p:txBody>
      </p:sp>
    </p:spTree>
    <p:extLst>
      <p:ext uri="{BB962C8B-B14F-4D97-AF65-F5344CB8AC3E}">
        <p14:creationId xmlns:p14="http://schemas.microsoft.com/office/powerpoint/2010/main" val="222781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07.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08.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09.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10.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11.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12.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113.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114.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115.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116.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117.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118.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19.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20.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21.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22.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23.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24.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0"/>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10"/>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10"/>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4"/>
</p:tagLst>
</file>

<file path=ppt/tags/tag51.xml><?xml version="1.0" encoding="utf-8"?>
<p:tagLst xmlns:a="http://schemas.openxmlformats.org/drawingml/2006/main" xmlns:r="http://schemas.openxmlformats.org/officeDocument/2006/relationships" xmlns:p="http://schemas.openxmlformats.org/presentationml/2006/main">
  <p:tag name="NUM" val="5"/>
</p:tagLst>
</file>

<file path=ppt/tags/tag52.xml><?xml version="1.0" encoding="utf-8"?>
<p:tagLst xmlns:a="http://schemas.openxmlformats.org/drawingml/2006/main" xmlns:r="http://schemas.openxmlformats.org/officeDocument/2006/relationships" xmlns:p="http://schemas.openxmlformats.org/presentationml/2006/main">
  <p:tag name="NUM" val="6"/>
</p:tagLst>
</file>

<file path=ppt/tags/tag53.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10"/>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4"/>
</p:tagLst>
</file>

<file path=ppt/tags/tag62.xml><?xml version="1.0" encoding="utf-8"?>
<p:tagLst xmlns:a="http://schemas.openxmlformats.org/drawingml/2006/main" xmlns:r="http://schemas.openxmlformats.org/officeDocument/2006/relationships" xmlns:p="http://schemas.openxmlformats.org/presentationml/2006/main">
  <p:tag name="NUM" val="5"/>
</p:tagLst>
</file>

<file path=ppt/tags/tag63.xml><?xml version="1.0" encoding="utf-8"?>
<p:tagLst xmlns:a="http://schemas.openxmlformats.org/drawingml/2006/main" xmlns:r="http://schemas.openxmlformats.org/officeDocument/2006/relationships" xmlns:p="http://schemas.openxmlformats.org/presentationml/2006/main">
  <p:tag name="NUM" val="6"/>
</p:tagLst>
</file>

<file path=ppt/tags/tag64.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65.xml><?xml version="1.0" encoding="utf-8"?>
<p:tagLst xmlns:a="http://schemas.openxmlformats.org/drawingml/2006/main" xmlns:r="http://schemas.openxmlformats.org/officeDocument/2006/relationships" xmlns:p="http://schemas.openxmlformats.org/presentationml/2006/main">
  <p:tag name="NUM" val="10"/>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73.xml><?xml version="1.0" encoding="utf-8"?>
<p:tagLst xmlns:a="http://schemas.openxmlformats.org/drawingml/2006/main" xmlns:r="http://schemas.openxmlformats.org/officeDocument/2006/relationships" xmlns:p="http://schemas.openxmlformats.org/presentationml/2006/main">
  <p:tag name="NUM" val="10"/>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4"/>
</p:tagLst>
</file>

<file path=ppt/tags/tag78.xml><?xml version="1.0" encoding="utf-8"?>
<p:tagLst xmlns:a="http://schemas.openxmlformats.org/drawingml/2006/main" xmlns:r="http://schemas.openxmlformats.org/officeDocument/2006/relationships" xmlns:p="http://schemas.openxmlformats.org/presentationml/2006/main">
  <p:tag name="NUM" val="5"/>
</p:tagLst>
</file>

<file path=ppt/tags/tag79.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81.xml><?xml version="1.0" encoding="utf-8"?>
<p:tagLst xmlns:a="http://schemas.openxmlformats.org/drawingml/2006/main" xmlns:r="http://schemas.openxmlformats.org/officeDocument/2006/relationships" xmlns:p="http://schemas.openxmlformats.org/presentationml/2006/main">
  <p:tag name="NUM" val="10"/>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10"/>
</p:tagLst>
</file>

<file path=ppt/tags/tag84.xml><?xml version="1.0" encoding="utf-8"?>
<p:tagLst xmlns:a="http://schemas.openxmlformats.org/drawingml/2006/main" xmlns:r="http://schemas.openxmlformats.org/officeDocument/2006/relationships" xmlns:p="http://schemas.openxmlformats.org/presentationml/2006/main">
  <p:tag name="NUM" val="10"/>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NUM" val="6"/>
</p:tagLst>
</file>

<file path=ppt/tags/tag91.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92.xml><?xml version="1.0" encoding="utf-8"?>
<p:tagLst xmlns:a="http://schemas.openxmlformats.org/drawingml/2006/main" xmlns:r="http://schemas.openxmlformats.org/officeDocument/2006/relationships" xmlns:p="http://schemas.openxmlformats.org/presentationml/2006/main">
  <p:tag name="NUM" val="10"/>
</p:tagLst>
</file>

<file path=ppt/tags/tag93.xml><?xml version="1.0" encoding="utf-8"?>
<p:tagLst xmlns:a="http://schemas.openxmlformats.org/drawingml/2006/main" xmlns:r="http://schemas.openxmlformats.org/officeDocument/2006/relationships" xmlns:p="http://schemas.openxmlformats.org/presentationml/2006/main">
  <p:tag name="NUM" val="3"/>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6"/>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2719</TotalTime>
  <Words>1158</Words>
  <Application>Microsoft Office PowerPoint</Application>
  <PresentationFormat>Widescreen</PresentationFormat>
  <Paragraphs>168</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 Unicode MS</vt:lpstr>
      <vt:lpstr>Microsoft YaHei</vt:lpstr>
      <vt:lpstr>Noto Sans S Chinese Regular</vt:lpstr>
      <vt:lpstr>Arial</vt:lpstr>
      <vt:lpstr>Calibri</vt:lpstr>
      <vt:lpstr>Calibri Light</vt:lpstr>
      <vt:lpstr>Consolas</vt:lpstr>
      <vt:lpstr>Segoe UI</vt:lpstr>
      <vt:lpstr>Verdana</vt:lpstr>
      <vt:lpstr>Wingdings</vt:lpstr>
      <vt:lpstr>1_Office 主题</vt:lpstr>
      <vt:lpstr>PowerPoint Presentation</vt:lpstr>
      <vt:lpstr>PowerPoint Presentation</vt:lpstr>
      <vt:lpstr>Variable</vt:lpstr>
      <vt:lpstr>Initializing Variable</vt:lpstr>
      <vt:lpstr>Variable Scope</vt:lpstr>
      <vt:lpstr>PowerPoint Presentation</vt:lpstr>
      <vt:lpstr>Local Scope</vt:lpstr>
      <vt:lpstr>Example</vt:lpstr>
      <vt:lpstr>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Project – Guess Number Game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79</cp:revision>
  <dcterms:created xsi:type="dcterms:W3CDTF">2021-01-01T23:09:03Z</dcterms:created>
  <dcterms:modified xsi:type="dcterms:W3CDTF">2021-02-21T04:24:15Z</dcterms:modified>
</cp:coreProperties>
</file>