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1.xml" ContentType="application/vnd.openxmlformats-officedocument.presentationml.notesSlide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4.xml" ContentType="application/vnd.openxmlformats-officedocument.presentationml.notesSlide+xml"/>
  <Override PartName="/ppt/tags/tag78.xml" ContentType="application/vnd.openxmlformats-officedocument.presentationml.tags+xml"/>
  <Override PartName="/ppt/notesSlides/notesSlide15.xml" ContentType="application/vnd.openxmlformats-officedocument.presentationml.notesSlide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9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0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3" r:id="rId3"/>
    <p:sldId id="356" r:id="rId4"/>
    <p:sldId id="331" r:id="rId5"/>
    <p:sldId id="350" r:id="rId6"/>
    <p:sldId id="259" r:id="rId7"/>
    <p:sldId id="322" r:id="rId8"/>
    <p:sldId id="357" r:id="rId9"/>
    <p:sldId id="358" r:id="rId10"/>
    <p:sldId id="359" r:id="rId11"/>
    <p:sldId id="360" r:id="rId12"/>
    <p:sldId id="344" r:id="rId13"/>
    <p:sldId id="361" r:id="rId14"/>
    <p:sldId id="362" r:id="rId15"/>
    <p:sldId id="363" r:id="rId16"/>
    <p:sldId id="364" r:id="rId17"/>
    <p:sldId id="365" r:id="rId18"/>
    <p:sldId id="342" r:id="rId19"/>
    <p:sldId id="345" r:id="rId20"/>
    <p:sldId id="355" r:id="rId21"/>
    <p:sldId id="305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22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5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7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74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1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7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47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9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7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6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0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raspberrypi.org/about/" TargetMode="Externa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hyperlink" Target="https://www.youtube.com/watch?v=ZXpGNBzHKRY" TargetMode="Externa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hyperlink" Target="https://github.com/jianchentech/PythonLesson/blob/master/pythonProject/BeginnerProject/oddEvenCalculator.md" TargetMode="Externa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8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7158306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</a:t>
            </a:r>
            <a:r>
              <a:rPr lang="en-CA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Function Dictionary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Get Items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F1EF4-4AE0-4220-8EC4-63398B0C1918}"/>
              </a:ext>
            </a:extLst>
          </p:cNvPr>
          <p:cNvSpPr txBox="1"/>
          <p:nvPr/>
        </p:nvSpPr>
        <p:spPr>
          <a:xfrm>
            <a:off x="2047772" y="2611633"/>
            <a:ext cx="8304839" cy="261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 list of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car.items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hape 1915">
            <a:extLst>
              <a:ext uri="{FF2B5EF4-FFF2-40B4-BE49-F238E27FC236}">
                <a16:creationId xmlns:a16="http://schemas.microsoft.com/office/drawing/2014/main" id="{1ECD6A75-F84D-4752-94AE-2ABF1F1463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816" y="1358909"/>
            <a:ext cx="10170368" cy="10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Get a list of all the Items using </a:t>
            </a:r>
            <a:r>
              <a:rPr lang="en-US" altLang="en-US" dirty="0">
                <a:solidFill>
                  <a:srgbClr val="C00000"/>
                </a:solidFill>
                <a:latin typeface="Verdana" panose="020B0604030504040204" pitchFamily="34" charset="0"/>
              </a:rPr>
              <a:t>items()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in the dictionary: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803082" y="2525657"/>
            <a:ext cx="7359130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Change Dictionary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You can change the value of a specific item by referring to its key name:</a:t>
            </a:r>
            <a:endParaRPr lang="en-US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D4251"/>
                </a:solidFill>
                <a:latin typeface="+mj-ea"/>
                <a:ea typeface="+mj-ea"/>
              </a:rPr>
              <a:t>C</a:t>
            </a:r>
            <a:r>
              <a:rPr lang="en-US" altLang="zh-CN" sz="3200" b="1" dirty="0">
                <a:solidFill>
                  <a:srgbClr val="3D4251"/>
                </a:solidFill>
                <a:latin typeface="+mj-ea"/>
                <a:ea typeface="+mj-ea"/>
              </a:rPr>
              <a:t>hange Values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204271" y="2739045"/>
            <a:ext cx="89084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“Rav4"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1989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Print(car) ## Before changing values 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Print(car) ## After changing values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update()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 will update the dictionary with the items from the given argument.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argument must be a dictionary, or an 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iterable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with 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key:value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pairs.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D4251"/>
                </a:solidFill>
                <a:latin typeface="+mj-ea"/>
                <a:ea typeface="+mj-ea"/>
              </a:rPr>
              <a:t>Update Dictionary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008329" y="3070297"/>
            <a:ext cx="89084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“Rav4"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1989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460311" y="2525657"/>
            <a:ext cx="604466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Add Dictionary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Adding an item to the dictionary is done by using a new index key and assigning a value to it:</a:t>
            </a:r>
            <a:endParaRPr lang="en-US" altLang="en-US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D4251"/>
                </a:solidFill>
                <a:latin typeface="+mj-ea"/>
                <a:ea typeface="+mj-ea"/>
              </a:rPr>
              <a:t>Add Dictionary Items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008329" y="3070297"/>
            <a:ext cx="89084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“Rav4"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1989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car[“color”]= “red”</a:t>
            </a:r>
          </a:p>
          <a:p>
            <a:pPr algn="l"/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rint(car)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9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1915"/>
          <p:cNvSpPr/>
          <p:nvPr>
            <p:custDataLst>
              <p:tags r:id="rId1"/>
            </p:custDataLst>
          </p:nvPr>
        </p:nvSpPr>
        <p:spPr>
          <a:xfrm>
            <a:off x="1110081" y="1309126"/>
            <a:ext cx="9542627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Add a color item to the dictionary by using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update()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method: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C9024-1B2C-4E5F-8982-C6D7F965C621}"/>
              </a:ext>
            </a:extLst>
          </p:cNvPr>
          <p:cNvSpPr txBox="1"/>
          <p:nvPr/>
        </p:nvSpPr>
        <p:spPr>
          <a:xfrm>
            <a:off x="1324685" y="491804"/>
            <a:ext cx="808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D4251"/>
                </a:solidFill>
                <a:latin typeface="+mj-ea"/>
                <a:ea typeface="+mj-ea"/>
              </a:rPr>
              <a:t>Update Dictionary </a:t>
            </a:r>
            <a:endParaRPr lang="en-CA" sz="32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46C9F-0B40-4B0A-8252-B7296B20F823}"/>
              </a:ext>
            </a:extLst>
          </p:cNvPr>
          <p:cNvSpPr txBox="1"/>
          <p:nvPr/>
        </p:nvSpPr>
        <p:spPr>
          <a:xfrm>
            <a:off x="2017659" y="2871218"/>
            <a:ext cx="89084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“Rav4"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1989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CA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CA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“color"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“blue"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algn="l"/>
            <a:r>
              <a:rPr lang="en-CA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print(car)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764664" y="2525657"/>
            <a:ext cx="5137368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Raspberry PI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raspberry pi">
            <a:extLst>
              <a:ext uri="{FF2B5EF4-FFF2-40B4-BE49-F238E27FC236}">
                <a16:creationId xmlns:a16="http://schemas.microsoft.com/office/drawing/2014/main" id="{D304AF44-E67A-479F-8A80-41D6A169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08646"/>
            <a:ext cx="2474844" cy="204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Raspberry PI 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49F6EF25-30C2-4A98-8A80-3EED4C53142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0081" y="1309126"/>
            <a:ext cx="9542627" cy="536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3D4251"/>
              </a:solidFill>
              <a:latin typeface="Arial" panose="020B0604020202020204" pitchFamily="34" charset="0"/>
              <a:ea typeface="Lor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E1E46-E783-4617-8452-40340CB41E10}"/>
              </a:ext>
            </a:extLst>
          </p:cNvPr>
          <p:cNvSpPr txBox="1"/>
          <p:nvPr/>
        </p:nvSpPr>
        <p:spPr>
          <a:xfrm>
            <a:off x="9473683" y="6275497"/>
            <a:ext cx="2718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  <a:hlinkClick r:id="rId6"/>
              </a:rPr>
              <a:t>Raspberry PI DIY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357C1-A59D-41E1-80C1-D007CA120F47}"/>
              </a:ext>
            </a:extLst>
          </p:cNvPr>
          <p:cNvSpPr txBox="1"/>
          <p:nvPr/>
        </p:nvSpPr>
        <p:spPr>
          <a:xfrm>
            <a:off x="907014" y="964441"/>
            <a:ext cx="10377972" cy="373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+mj-ea"/>
                <a:ea typeface="+mj-ea"/>
              </a:rPr>
              <a:t>Raspberry Pi is the name of a series of single-board computers made by the </a:t>
            </a:r>
            <a:r>
              <a:rPr lang="en-US" sz="2000" b="0" i="0" u="none" strike="noStrike" dirty="0">
                <a:solidFill>
                  <a:srgbClr val="58C7E4"/>
                </a:solidFill>
                <a:effectLst/>
                <a:latin typeface="+mj-ea"/>
                <a:ea typeface="+mj-ea"/>
                <a:hlinkClick r:id="rId7"/>
              </a:rPr>
              <a:t>Raspberry Pi Foundation</a:t>
            </a:r>
            <a:endParaRPr lang="en-US" sz="2000" b="0" i="0" u="none" strike="noStrike" dirty="0">
              <a:solidFill>
                <a:srgbClr val="58C7E4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444444"/>
                </a:solidFill>
                <a:latin typeface="+mj-ea"/>
                <a:ea typeface="+mj-ea"/>
              </a:rPr>
              <a:t>The original Pi had a single-core 700MHz CPU and just 256MB RAM, and the latest model has a quad-core 1.4GHz CPU with 1GB RAM. The main price point for Raspberry Pi has always been $35 and all models have been $35 or less, including the Pi Zero, which costs just $5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rgbClr val="444444"/>
                </a:solidFill>
                <a:latin typeface="+mj-ea"/>
                <a:ea typeface="+mj-ea"/>
              </a:rPr>
              <a:t>Raspberry PI was used to learn programming skills, build hardware projects, do home automation, and even use them in industrial applications.</a:t>
            </a:r>
            <a:endParaRPr lang="en-US" altLang="en-US" sz="2000" dirty="0">
              <a:solidFill>
                <a:srgbClr val="444444"/>
              </a:solidFill>
              <a:latin typeface="+mj-ea"/>
              <a:ea typeface="+mj-ea"/>
            </a:endParaRPr>
          </a:p>
        </p:txBody>
      </p:sp>
      <p:pic>
        <p:nvPicPr>
          <p:cNvPr id="6150" name="Picture 6" descr="Image result for raspberry pi">
            <a:extLst>
              <a:ext uri="{FF2B5EF4-FFF2-40B4-BE49-F238E27FC236}">
                <a16:creationId xmlns:a16="http://schemas.microsoft.com/office/drawing/2014/main" id="{BF216932-6A99-47B2-AA9E-DF7ECB0F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3" y="4808647"/>
            <a:ext cx="3419061" cy="20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raspberry pi">
            <a:extLst>
              <a:ext uri="{FF2B5EF4-FFF2-40B4-BE49-F238E27FC236}">
                <a16:creationId xmlns:a16="http://schemas.microsoft.com/office/drawing/2014/main" id="{2B2D20EC-6029-4AC7-8F05-A16171F4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04" y="4790659"/>
            <a:ext cx="3101009" cy="206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6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700604" y="2525657"/>
            <a:ext cx="2910925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Project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5378952" y="2687170"/>
            <a:ext cx="5808450" cy="830997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Dictionary</a:t>
            </a: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</a:t>
            </a:r>
            <a:r>
              <a:rPr lang="en-US">
                <a:solidFill>
                  <a:schemeClr val="tx1"/>
                </a:solidFill>
                <a:latin typeface="+mj-ea"/>
                <a:hlinkClick r:id="rId5"/>
              </a:rPr>
              <a:t>BeginnerProject/oddEvenCalculator.</a:t>
            </a: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February 13 11:50PM,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Guess Number Game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12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490879" y="3702079"/>
            <a:ext cx="83326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Dictionaries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74044" y="1105198"/>
            <a:ext cx="10170368" cy="27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 are used to store data values in 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key:value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 pairs.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dictionary is a collection which is unordered, changeable and does not allow duplicates.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Dictionaries are written with curly brackets, and have keys and values</a:t>
            </a:r>
          </a:p>
        </p:txBody>
      </p:sp>
    </p:spTree>
    <p:extLst>
      <p:ext uri="{BB962C8B-B14F-4D97-AF65-F5344CB8AC3E}">
        <p14:creationId xmlns:p14="http://schemas.microsoft.com/office/powerpoint/2010/main" val="2817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j-ea"/>
                <a:ea typeface="+mj-ea"/>
              </a:rPr>
              <a:t>D</a:t>
            </a:r>
            <a:r>
              <a:rPr lang="en-CA" altLang="zh-CN" dirty="0" err="1">
                <a:solidFill>
                  <a:srgbClr val="000000"/>
                </a:solidFill>
                <a:latin typeface="+mj-ea"/>
                <a:ea typeface="+mj-ea"/>
              </a:rPr>
              <a:t>ictionary</a:t>
            </a:r>
            <a:r>
              <a:rPr lang="en-CA" altLang="zh-CN" dirty="0">
                <a:solidFill>
                  <a:srgbClr val="000000"/>
                </a:solidFill>
                <a:latin typeface="+mj-ea"/>
                <a:ea typeface="+mj-ea"/>
              </a:rPr>
              <a:t> Length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816" y="1397294"/>
            <a:ext cx="10170368" cy="109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determine how many items a dictionary has, use the </a:t>
            </a:r>
            <a:r>
              <a:rPr lang="en-US" alt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function: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26E5-9014-4D2A-A1CE-BE10780A0012}"/>
              </a:ext>
            </a:extLst>
          </p:cNvPr>
          <p:cNvSpPr txBox="1"/>
          <p:nvPr/>
        </p:nvSpPr>
        <p:spPr>
          <a:xfrm>
            <a:off x="1688248" y="2917655"/>
            <a:ext cx="7875431" cy="2202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the number of items in the dictionary: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697577" y="2088116"/>
            <a:ext cx="8304839" cy="4465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String, int,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list data types: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“valid"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8910"/>
            <a:ext cx="5968407" cy="535531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  <a:r>
              <a:rPr lang="en-CA" altLang="zh-CN" dirty="0" err="1">
                <a:solidFill>
                  <a:schemeClr val="tx1"/>
                </a:solidFill>
                <a:latin typeface="+mj-ea"/>
                <a:ea typeface="+mj-ea"/>
              </a:rPr>
              <a:t>ictionary</a:t>
            </a:r>
            <a:r>
              <a:rPr lang="en-CA" altLang="zh-CN" dirty="0">
                <a:solidFill>
                  <a:schemeClr val="tx1"/>
                </a:solidFill>
                <a:latin typeface="+mj-ea"/>
                <a:ea typeface="+mj-ea"/>
              </a:rPr>
              <a:t> Data Type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816" y="1543736"/>
            <a:ext cx="10170368" cy="544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The values in dictionary items can be of any data type:</a:t>
            </a:r>
          </a:p>
        </p:txBody>
      </p:sp>
    </p:spTree>
    <p:extLst>
      <p:ext uri="{BB962C8B-B14F-4D97-AF65-F5344CB8AC3E}">
        <p14:creationId xmlns:p14="http://schemas.microsoft.com/office/powerpoint/2010/main" val="1519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970593" y="2525657"/>
            <a:ext cx="7024102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Access Dictionary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Accessing Items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F1EF4-4AE0-4220-8EC4-63398B0C1918}"/>
              </a:ext>
            </a:extLst>
          </p:cNvPr>
          <p:cNvSpPr txBox="1"/>
          <p:nvPr/>
        </p:nvSpPr>
        <p:spPr>
          <a:xfrm>
            <a:off x="2047772" y="2611633"/>
            <a:ext cx="8304839" cy="3911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“Honda"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2019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"colors"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Print(car[“year”])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hape 1915">
            <a:extLst>
              <a:ext uri="{FF2B5EF4-FFF2-40B4-BE49-F238E27FC236}">
                <a16:creationId xmlns:a16="http://schemas.microsoft.com/office/drawing/2014/main" id="{1ECD6A75-F84D-4752-94AE-2ABF1F1463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10816" y="1358909"/>
            <a:ext cx="10170368" cy="1092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Access the items of a dictionary by referring to its key name, inside square brackets:</a:t>
            </a: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Get Keys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F1EF4-4AE0-4220-8EC4-63398B0C1918}"/>
              </a:ext>
            </a:extLst>
          </p:cNvPr>
          <p:cNvSpPr txBox="1"/>
          <p:nvPr/>
        </p:nvSpPr>
        <p:spPr>
          <a:xfrm>
            <a:off x="2383674" y="2508996"/>
            <a:ext cx="8304839" cy="20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 list of the keys: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car.keys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Shape 1915">
            <a:extLst>
              <a:ext uri="{FF2B5EF4-FFF2-40B4-BE49-F238E27FC236}">
                <a16:creationId xmlns:a16="http://schemas.microsoft.com/office/drawing/2014/main" id="{1ECD6A75-F84D-4752-94AE-2ABF1F1463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816" y="1235616"/>
            <a:ext cx="10170368" cy="53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Get a list of all the keys using </a:t>
            </a:r>
            <a:r>
              <a:rPr lang="en-US" altLang="en-US" dirty="0">
                <a:solidFill>
                  <a:srgbClr val="C00000"/>
                </a:solidFill>
                <a:latin typeface="Verdana" panose="020B0604030504040204" pitchFamily="34" charset="0"/>
              </a:rPr>
              <a:t>keys()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in the dictionary: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3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Get </a:t>
            </a:r>
            <a:r>
              <a:rPr lang="en-US" dirty="0">
                <a:solidFill>
                  <a:srgbClr val="000000"/>
                </a:solidFill>
                <a:latin typeface="+mj-ea"/>
                <a:ea typeface="+mj-ea"/>
              </a:rPr>
              <a:t>Value</a:t>
            </a:r>
            <a:r>
              <a:rPr lang="en-US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9E1E3-2FB7-4BDC-8C45-A875576C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" y="3665016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F1EF4-4AE0-4220-8EC4-63398B0C1918}"/>
              </a:ext>
            </a:extLst>
          </p:cNvPr>
          <p:cNvSpPr txBox="1"/>
          <p:nvPr/>
        </p:nvSpPr>
        <p:spPr>
          <a:xfrm>
            <a:off x="2047772" y="2611633"/>
            <a:ext cx="8304839" cy="261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a list of the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Values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hape 1915">
            <a:extLst>
              <a:ext uri="{FF2B5EF4-FFF2-40B4-BE49-F238E27FC236}">
                <a16:creationId xmlns:a16="http://schemas.microsoft.com/office/drawing/2014/main" id="{1ECD6A75-F84D-4752-94AE-2ABF1F1463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10816" y="1358909"/>
            <a:ext cx="10170368" cy="10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Get a list of all the keys using </a:t>
            </a:r>
            <a:r>
              <a:rPr lang="en-US" altLang="en-US" dirty="0">
                <a:solidFill>
                  <a:srgbClr val="C00000"/>
                </a:solidFill>
                <a:latin typeface="Verdana" panose="020B0604030504040204" pitchFamily="34" charset="0"/>
              </a:rPr>
              <a:t>values()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method in the dictionary: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802</Words>
  <Application>Microsoft Office PowerPoint</Application>
  <PresentationFormat>Widescreen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1_Office 主题</vt:lpstr>
      <vt:lpstr>PowerPoint Presentation</vt:lpstr>
      <vt:lpstr>PowerPoint Presentation</vt:lpstr>
      <vt:lpstr>Python Dictionaries</vt:lpstr>
      <vt:lpstr>Dictionary Length</vt:lpstr>
      <vt:lpstr>Dictionary Data Type</vt:lpstr>
      <vt:lpstr>PowerPoint Presentation</vt:lpstr>
      <vt:lpstr>Accessing Items</vt:lpstr>
      <vt:lpstr>Get Keys</vt:lpstr>
      <vt:lpstr>Get Values</vt:lpstr>
      <vt:lpstr>Get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Raspberry PI </vt:lpstr>
      <vt:lpstr>PowerPoint Presentation</vt:lpstr>
      <vt:lpstr>Project – Guess Number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63</cp:revision>
  <dcterms:created xsi:type="dcterms:W3CDTF">2021-01-01T23:09:03Z</dcterms:created>
  <dcterms:modified xsi:type="dcterms:W3CDTF">2021-02-06T04:34:46Z</dcterms:modified>
</cp:coreProperties>
</file>