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7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9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0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1.xml" ContentType="application/vnd.openxmlformats-officedocument.presentationml.notesSlide+xml"/>
  <Override PartName="/ppt/tags/tag72.xml" ContentType="application/vnd.openxmlformats-officedocument.presentationml.tags+xml"/>
  <Override PartName="/ppt/notesSlides/notesSlide12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3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4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5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3" r:id="rId3"/>
    <p:sldId id="349" r:id="rId4"/>
    <p:sldId id="331" r:id="rId5"/>
    <p:sldId id="350" r:id="rId6"/>
    <p:sldId id="351" r:id="rId7"/>
    <p:sldId id="259" r:id="rId8"/>
    <p:sldId id="257" r:id="rId9"/>
    <p:sldId id="322" r:id="rId10"/>
    <p:sldId id="343" r:id="rId11"/>
    <p:sldId id="344" r:id="rId12"/>
    <p:sldId id="352" r:id="rId13"/>
    <p:sldId id="353" r:id="rId14"/>
    <p:sldId id="345" r:id="rId15"/>
    <p:sldId id="342" r:id="rId16"/>
    <p:sldId id="305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42" userDrawn="1">
          <p15:clr>
            <a:srgbClr val="A4A3A4"/>
          </p15:clr>
        </p15:guide>
        <p15:guide id="4" pos="7038" userDrawn="1">
          <p15:clr>
            <a:srgbClr val="A4A3A4"/>
          </p15:clr>
        </p15:guide>
        <p15:guide id="5" orient="horz" pos="3793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Jian Chen" initials="JJC" lastIdx="1" clrIdx="0">
    <p:extLst>
      <p:ext uri="{19B8F6BF-5375-455C-9EA6-DF929625EA0E}">
        <p15:presenceInfo xmlns:p15="http://schemas.microsoft.com/office/powerpoint/2012/main" userId="S::jjchen@pfdrive.com::d79c11a1-0e46-4bb0-b15a-82e0b4c167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E9EBEC"/>
    <a:srgbClr val="A5A5A5"/>
    <a:srgbClr val="5F5F5F"/>
    <a:srgbClr val="606060"/>
    <a:srgbClr val="FEA205"/>
    <a:srgbClr val="EAECED"/>
    <a:srgbClr val="E8EBEC"/>
    <a:srgbClr val="E3E6E7"/>
    <a:srgbClr val="F6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5226" autoAdjust="0"/>
  </p:normalViewPr>
  <p:slideViewPr>
    <p:cSldViewPr snapToGrid="0" showGuides="1">
      <p:cViewPr varScale="1">
        <p:scale>
          <a:sx n="82" d="100"/>
          <a:sy n="82" d="100"/>
        </p:scale>
        <p:origin x="581" y="58"/>
      </p:cViewPr>
      <p:guideLst>
        <p:guide orient="horz" pos="2160"/>
        <p:guide pos="3840"/>
        <p:guide pos="642"/>
        <p:guide pos="7038"/>
        <p:guide orient="horz" pos="3793"/>
        <p:guide orient="horz" pos="7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360"/>
    </p:cViewPr>
  </p:sorterViewPr>
  <p:notesViewPr>
    <p:cSldViewPr snapToGrid="0">
      <p:cViewPr varScale="1">
        <p:scale>
          <a:sx n="46" d="100"/>
          <a:sy n="46" d="100"/>
        </p:scale>
        <p:origin x="23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5C123-D6CD-4046-9E13-CA7186604EF0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000D-5344-416A-A6D3-78D17177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1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DC34-D585-42D5-89F7-991AD639A885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743B-58E3-4952-98AC-60B7F3305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30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773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47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129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61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82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14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22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5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0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0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72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55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5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15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49"/>
          <p:cNvSpPr>
            <a:spLocks noGrp="1"/>
          </p:cNvSpPr>
          <p:nvPr>
            <p:ph type="body" sz="quarter" idx="13" hasCustomPrompt="1"/>
          </p:nvPr>
        </p:nvSpPr>
        <p:spPr>
          <a:xfrm>
            <a:off x="1278508" y="777517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5" name="椭圆 4"/>
          <p:cNvSpPr>
            <a:spLocks noChangeAspect="1"/>
          </p:cNvSpPr>
          <p:nvPr userDrawn="1"/>
        </p:nvSpPr>
        <p:spPr>
          <a:xfrm>
            <a:off x="708348" y="341440"/>
            <a:ext cx="238542" cy="238544"/>
          </a:xfrm>
          <a:prstGeom prst="ellips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A5A5A5"/>
              </a:gs>
              <a:gs pos="100000">
                <a:srgbClr val="A5A5A5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 userDrawn="1"/>
        </p:nvSpPr>
        <p:spPr>
          <a:xfrm>
            <a:off x="828780" y="736168"/>
            <a:ext cx="278298" cy="278301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 userDrawn="1"/>
        </p:nvSpPr>
        <p:spPr>
          <a:xfrm>
            <a:off x="274609" y="360716"/>
            <a:ext cx="556599" cy="556603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944 1.11111E-6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6" grpId="0" animBg="1"/>
      <p:bldP spid="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7" r:id="rId2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slideLayout" Target="../slideLayouts/slideLayout1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notesSlide" Target="../notesSlides/notesSlide1.xml"/><Relationship Id="rId8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9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hyperlink" Target="https://github.com/jianchentech/PythonLesson/blob/master/pythonProject/BeginnerProject/patternPrinter.md" TargetMode="Externa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26" Type="http://schemas.openxmlformats.org/officeDocument/2006/relationships/tags" Target="../tags/tag109.xml"/><Relationship Id="rId3" Type="http://schemas.openxmlformats.org/officeDocument/2006/relationships/tags" Target="../tags/tag86.xml"/><Relationship Id="rId21" Type="http://schemas.openxmlformats.org/officeDocument/2006/relationships/tags" Target="../tags/tag104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5" Type="http://schemas.openxmlformats.org/officeDocument/2006/relationships/tags" Target="../tags/tag108.xml"/><Relationship Id="rId33" Type="http://schemas.openxmlformats.org/officeDocument/2006/relationships/notesSlide" Target="../notesSlides/notesSlide16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20" Type="http://schemas.openxmlformats.org/officeDocument/2006/relationships/tags" Target="../tags/tag103.xml"/><Relationship Id="rId29" Type="http://schemas.openxmlformats.org/officeDocument/2006/relationships/tags" Target="../tags/tag112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24" Type="http://schemas.openxmlformats.org/officeDocument/2006/relationships/tags" Target="../tags/tag107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23" Type="http://schemas.openxmlformats.org/officeDocument/2006/relationships/tags" Target="../tags/tag106.xml"/><Relationship Id="rId28" Type="http://schemas.openxmlformats.org/officeDocument/2006/relationships/tags" Target="../tags/tag111.xml"/><Relationship Id="rId10" Type="http://schemas.openxmlformats.org/officeDocument/2006/relationships/tags" Target="../tags/tag93.xml"/><Relationship Id="rId19" Type="http://schemas.openxmlformats.org/officeDocument/2006/relationships/tags" Target="../tags/tag102.xml"/><Relationship Id="rId31" Type="http://schemas.openxmlformats.org/officeDocument/2006/relationships/tags" Target="../tags/tag114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Relationship Id="rId22" Type="http://schemas.openxmlformats.org/officeDocument/2006/relationships/tags" Target="../tags/tag105.xml"/><Relationship Id="rId27" Type="http://schemas.openxmlformats.org/officeDocument/2006/relationships/tags" Target="../tags/tag110.xml"/><Relationship Id="rId30" Type="http://schemas.openxmlformats.org/officeDocument/2006/relationships/tags" Target="../tags/tag113.xml"/><Relationship Id="rId8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notesSlide" Target="../notesSlides/notesSlide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hemeOverride" Target="../theme/themeOverride1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PA_组合 110"/>
          <p:cNvGrpSpPr/>
          <p:nvPr>
            <p:custDataLst>
              <p:tags r:id="rId1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2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811737" y="675645"/>
            <a:ext cx="5215980" cy="830997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4800" dirty="0">
                <a:solidFill>
                  <a:srgbClr val="009999"/>
                </a:solidFill>
                <a:effectLst/>
                <a:latin typeface="+mj-lt"/>
                <a:ea typeface="Noto Sans S Chinese Medium" panose="020B0600000000000000" pitchFamily="34" charset="-122"/>
                <a:sym typeface="+mn-lt"/>
              </a:rPr>
              <a:t>Python </a:t>
            </a:r>
            <a:r>
              <a:rPr lang="en-CA" altLang="zh-CN" sz="4800" dirty="0">
                <a:solidFill>
                  <a:srgbClr val="009999"/>
                </a:solidFill>
                <a:effectLst/>
                <a:latin typeface="+mj-lt"/>
                <a:ea typeface="Noto Sans S Chinese Medium" panose="020B0600000000000000" pitchFamily="34" charset="-122"/>
                <a:sym typeface="+mn-lt"/>
              </a:rPr>
              <a:t>Function (1)</a:t>
            </a:r>
            <a:endParaRPr lang="zh-CN" altLang="en-US" sz="4800" dirty="0">
              <a:solidFill>
                <a:srgbClr val="009999"/>
              </a:solidFill>
              <a:effectLst/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  <p:sp>
        <p:nvSpPr>
          <p:cNvPr id="143" name="PA_Corners 46"/>
          <p:cNvSpPr/>
          <p:nvPr>
            <p:custDataLst>
              <p:tags r:id="rId32"/>
            </p:custDataLst>
          </p:nvPr>
        </p:nvSpPr>
        <p:spPr>
          <a:xfrm>
            <a:off x="922341" y="1671120"/>
            <a:ext cx="8816657" cy="75027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9999"/>
              </a:solidFill>
              <a:cs typeface="+mn-ea"/>
              <a:sym typeface="+mn-lt"/>
            </a:endParaRPr>
          </a:p>
        </p:txBody>
      </p:sp>
      <p:sp>
        <p:nvSpPr>
          <p:cNvPr id="146" name="PA_圆角矩形 159">
            <a:extLst>
              <a:ext uri="{FF2B5EF4-FFF2-40B4-BE49-F238E27FC236}">
                <a16:creationId xmlns:a16="http://schemas.microsoft.com/office/drawing/2014/main" id="{4955DF4E-214F-4FBE-BDC2-FB91AE865A05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610804" y="2994717"/>
            <a:ext cx="4259248" cy="1119452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 w="25400">
            <a:gradFill>
              <a:gsLst>
                <a:gs pos="15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zh-CN" dirty="0">
              <a:sym typeface="+mn-lt"/>
            </a:endParaRPr>
          </a:p>
          <a:p>
            <a:pPr algn="ctr"/>
            <a:endParaRPr lang="en-CA" b="1" dirty="0"/>
          </a:p>
          <a:p>
            <a:pPr algn="ctr"/>
            <a:r>
              <a:rPr lang="en-US" sz="3200" b="1" dirty="0">
                <a:solidFill>
                  <a:prstClr val="white"/>
                </a:solidFill>
                <a:latin typeface="+mj-ea"/>
                <a:ea typeface="+mj-ea"/>
              </a:rPr>
              <a:t>Justin Jian Chen</a:t>
            </a:r>
            <a:endParaRPr lang="zh-CN" altLang="en-US" sz="3200" b="1" dirty="0">
              <a:solidFill>
                <a:prstClr val="white"/>
              </a:solidFill>
              <a:latin typeface="+mj-ea"/>
              <a:ea typeface="+mj-ea"/>
              <a:sym typeface="+mn-lt"/>
            </a:endParaRPr>
          </a:p>
          <a:p>
            <a:pPr algn="ctr"/>
            <a:endParaRPr lang="zh-CN" altLang="en-US" dirty="0">
              <a:solidFill>
                <a:prstClr val="white"/>
              </a:solidFill>
              <a:ea typeface="Noto Sans S Chinese Medium" panose="020B0600000000000000" pitchFamily="34" charset="-122"/>
              <a:sym typeface="+mn-lt"/>
            </a:endParaRPr>
          </a:p>
          <a:p>
            <a:pPr algn="ctr"/>
            <a:endParaRPr lang="zh-CN" altLang="en-US" sz="2000" b="1" dirty="0">
              <a:solidFill>
                <a:prstClr val="white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9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7.40741E-7 L -0.11901 -7.40741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6 3.33333E-6 L 4.16667E-6 0.07129 " pathEditMode="relative" rAng="0" ptsTypes="AA">
                                      <p:cBhvr>
                                        <p:cTn id="141" dur="1250" spd="-100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03" grpId="0"/>
      <p:bldP spid="103" grpId="1"/>
      <p:bldP spid="103" grpId="2"/>
      <p:bldP spid="143" grpId="0" animBg="1"/>
      <p:bldP spid="143" grpId="1" animBg="1"/>
      <p:bldP spid="146" grpId="0" animBg="1"/>
      <p:bldP spid="14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340567"/>
            <a:ext cx="9542627" cy="53553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+mj-ea"/>
                <a:ea typeface="+mj-ea"/>
              </a:rPr>
              <a:t>Calling a Function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9" name="Shape 1915"/>
          <p:cNvSpPr/>
          <p:nvPr>
            <p:custDataLst>
              <p:tags r:id="rId2"/>
            </p:custDataLst>
          </p:nvPr>
        </p:nvSpPr>
        <p:spPr>
          <a:xfrm>
            <a:off x="1010816" y="1272202"/>
            <a:ext cx="10170368" cy="546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To call a function, use the function name followed by parentheses</a:t>
            </a:r>
            <a:endParaRPr 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1952414" y="2879802"/>
            <a:ext cx="8567090" cy="2569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from a function"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dirty="0"/>
            </a:br>
            <a:r>
              <a:rPr lang="en-US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463050"/>
            <a:ext cx="9542627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Parameters or Arguments</a:t>
            </a:r>
          </a:p>
        </p:txBody>
      </p:sp>
      <p:sp>
        <p:nvSpPr>
          <p:cNvPr id="39" name="Shape 1915"/>
          <p:cNvSpPr/>
          <p:nvPr>
            <p:custDataLst>
              <p:tags r:id="rId2"/>
            </p:custDataLst>
          </p:nvPr>
        </p:nvSpPr>
        <p:spPr>
          <a:xfrm>
            <a:off x="1324686" y="1719674"/>
            <a:ext cx="9542627" cy="3864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Information can be passed into functions as arguments.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Arguments are specified after the function name, inside the parentheses. You can add as many arguments as you want, just separate them with a comma.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The following example has a function with one argument (</a:t>
            </a:r>
            <a:r>
              <a:rPr lang="en-US" dirty="0" err="1">
                <a:solidFill>
                  <a:schemeClr val="tx1"/>
                </a:solidFill>
                <a:latin typeface="+mj-ea"/>
              </a:rPr>
              <a:t>fname</a:t>
            </a:r>
            <a:r>
              <a:rPr lang="en-US" dirty="0">
                <a:solidFill>
                  <a:schemeClr val="tx1"/>
                </a:solidFill>
                <a:latin typeface="+mj-ea"/>
              </a:rPr>
              <a:t>). When the function is called, we pass along a first name, which is used inside the function to print the full name</a:t>
            </a:r>
          </a:p>
        </p:txBody>
      </p:sp>
    </p:spTree>
    <p:extLst>
      <p:ext uri="{BB962C8B-B14F-4D97-AF65-F5344CB8AC3E}">
        <p14:creationId xmlns:p14="http://schemas.microsoft.com/office/powerpoint/2010/main" val="273051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340567"/>
            <a:ext cx="9542627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Parameters or Arguments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1556752" y="1884997"/>
            <a:ext cx="9350734" cy="3726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"Emil"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"Tobias"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"Linus"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114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389569"/>
            <a:ext cx="9542627" cy="535531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Return Values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9" name="Shape 1915"/>
          <p:cNvSpPr/>
          <p:nvPr>
            <p:custDataLst>
              <p:tags r:id="rId2"/>
            </p:custDataLst>
          </p:nvPr>
        </p:nvSpPr>
        <p:spPr>
          <a:xfrm>
            <a:off x="1010816" y="1267560"/>
            <a:ext cx="1017036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To let a function return a value, use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statement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69F75-93E8-46D2-BBFC-2642E19E6045}"/>
              </a:ext>
            </a:extLst>
          </p:cNvPr>
          <p:cNvSpPr txBox="1"/>
          <p:nvPr/>
        </p:nvSpPr>
        <p:spPr>
          <a:xfrm>
            <a:off x="3028878" y="2373108"/>
            <a:ext cx="8567090" cy="3723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(x):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 x</a:t>
            </a:r>
            <a:b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97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6700604" y="2525657"/>
            <a:ext cx="2910925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Project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4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15">
            <a:extLst>
              <a:ext uri="{FF2B5EF4-FFF2-40B4-BE49-F238E27FC236}">
                <a16:creationId xmlns:a16="http://schemas.microsoft.com/office/drawing/2014/main" id="{920CC6A3-E53E-4B97-8A37-121599AC887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16163" y="2733632"/>
            <a:ext cx="10170368" cy="3033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algn="ctr"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j-ea"/>
                <a:hlinkClick r:id="rId5"/>
              </a:rPr>
              <a:t>https://github.com/jianchentech/PythonLesson/blob/master/pythonProject/BeginnerProject/guessNumber.md</a:t>
            </a:r>
            <a:endParaRPr lang="en-US" dirty="0">
              <a:solidFill>
                <a:schemeClr val="tx1"/>
              </a:solidFill>
              <a:latin typeface="+mj-ea"/>
            </a:endParaRPr>
          </a:p>
          <a:p>
            <a:pPr algn="ctr"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en-US" altLang="en-US" sz="3600" i="1" dirty="0">
                <a:solidFill>
                  <a:srgbClr val="FF0000"/>
                </a:solidFill>
                <a:latin typeface="Arial Unicode MS"/>
                <a:ea typeface="JetBrains Mono"/>
              </a:rPr>
              <a:t>Deadline: January 30 12:00PM, 2021</a:t>
            </a:r>
            <a:endParaRPr lang="en-US" altLang="en-US" sz="3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6E67618-524D-4FF7-91DB-B06DA412D8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163" y="428910"/>
            <a:ext cx="8580979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Project – Guess Number Game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323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A_矩形 104"/>
          <p:cNvSpPr/>
          <p:nvPr>
            <p:custDataLst>
              <p:tags r:id="rId1"/>
            </p:custDataLst>
          </p:nvPr>
        </p:nvSpPr>
        <p:spPr>
          <a:xfrm>
            <a:off x="378691" y="3238806"/>
            <a:ext cx="6065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sz="3600" i="1" dirty="0">
                <a:solidFill>
                  <a:srgbClr val="009999"/>
                </a:solidFill>
                <a:latin typeface="+mj-ea"/>
                <a:ea typeface="+mj-ea"/>
                <a:cs typeface="+mn-ea"/>
              </a:rPr>
              <a:t>Avez-vous des questions ?</a:t>
            </a:r>
            <a:endParaRPr lang="zh-CN" altLang="en-US" sz="3600" i="1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111" name="PA_组合 110"/>
          <p:cNvGrpSpPr/>
          <p:nvPr>
            <p:custDataLst>
              <p:tags r:id="rId2"/>
            </p:custDataLst>
          </p:nvPr>
        </p:nvGrpSpPr>
        <p:grpSpPr>
          <a:xfrm flipH="1">
            <a:off x="6298564" y="-12318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1353444" y="1683463"/>
            <a:ext cx="3494931" cy="1446550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fr-CA" altLang="en-US" sz="8800" dirty="0">
                <a:solidFill>
                  <a:srgbClr val="009999"/>
                </a:solidFill>
                <a:effectLst/>
                <a:latin typeface="+mj-lt"/>
                <a:ea typeface="+mj-ea"/>
              </a:rPr>
              <a:t>Merci !</a:t>
            </a:r>
            <a:endParaRPr lang="zh-CN" altLang="en-US" sz="9600" dirty="0">
              <a:solidFill>
                <a:srgbClr val="009999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97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3.33333E-6 -3.7037E-7 L 0.09037 -3.7037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5" grpId="1"/>
      <p:bldP spid="103" grpId="0"/>
      <p:bldP spid="103" grpId="1"/>
      <p:bldP spid="10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+mn-ea"/>
                  <a:sym typeface="+mn-lt"/>
                </a:rPr>
                <a:t>1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5408320" y="2275084"/>
            <a:ext cx="5749716" cy="1569660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sz="4800" dirty="0">
                <a:solidFill>
                  <a:srgbClr val="009999"/>
                </a:solidFill>
                <a:effectLst/>
                <a:latin typeface="+mj-ea"/>
                <a:ea typeface="+mj-ea"/>
              </a:rPr>
              <a:t>Tuple for </a:t>
            </a:r>
          </a:p>
          <a:p>
            <a:pPr algn="ctr"/>
            <a:r>
              <a:rPr lang="en-US" sz="4800" dirty="0">
                <a:solidFill>
                  <a:srgbClr val="009999"/>
                </a:solidFill>
                <a:effectLst/>
                <a:latin typeface="+mj-ea"/>
                <a:ea typeface="+mj-ea"/>
              </a:rPr>
              <a:t>Collection of Data</a:t>
            </a:r>
            <a:endParaRPr lang="en-CA" sz="4800" dirty="0">
              <a:solidFill>
                <a:srgbClr val="009999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14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2052141" y="3639621"/>
            <a:ext cx="7875431" cy="20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 = 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“planet"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“sky"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“sea"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(tup)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Python Tuples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04673" y="1319802"/>
            <a:ext cx="10170368" cy="1648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Tuples are used to store multiple items in a single variable.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A tuple is a collection which is ordered and </a:t>
            </a:r>
            <a:r>
              <a:rPr lang="en-US" b="1" dirty="0">
                <a:solidFill>
                  <a:schemeClr val="tx1"/>
                </a:solidFill>
                <a:latin typeface="+mj-ea"/>
              </a:rPr>
              <a:t>unchangeable</a:t>
            </a:r>
            <a:r>
              <a:rPr lang="en-US" dirty="0">
                <a:solidFill>
                  <a:schemeClr val="tx1"/>
                </a:solidFill>
                <a:latin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Tuples are written with round brackets.</a:t>
            </a:r>
          </a:p>
        </p:txBody>
      </p:sp>
    </p:spTree>
    <p:extLst>
      <p:ext uri="{BB962C8B-B14F-4D97-AF65-F5344CB8AC3E}">
        <p14:creationId xmlns:p14="http://schemas.microsoft.com/office/powerpoint/2010/main" val="313595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Tuple Length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61798" y="1474295"/>
            <a:ext cx="10170368" cy="1096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To determine how many items a tuple has, use the </a:t>
            </a:r>
            <a:r>
              <a:rPr lang="en-US" alt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function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D26E5-9014-4D2A-A1CE-BE10780A0012}"/>
              </a:ext>
            </a:extLst>
          </p:cNvPr>
          <p:cNvSpPr txBox="1"/>
          <p:nvPr/>
        </p:nvSpPr>
        <p:spPr>
          <a:xfrm>
            <a:off x="1622933" y="3365524"/>
            <a:ext cx="7875431" cy="20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 = 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(tup))</a:t>
            </a:r>
          </a:p>
        </p:txBody>
      </p:sp>
    </p:spTree>
    <p:extLst>
      <p:ext uri="{BB962C8B-B14F-4D97-AF65-F5344CB8AC3E}">
        <p14:creationId xmlns:p14="http://schemas.microsoft.com/office/powerpoint/2010/main" val="128835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1678915" y="2657339"/>
            <a:ext cx="7875431" cy="3357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String, int and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data types: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tuple1 = 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tuple2 = (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tuple3 = (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tuple4 = 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216642"/>
            <a:ext cx="5968407" cy="978729"/>
          </a:xfrm>
        </p:spPr>
        <p:txBody>
          <a:bodyPr/>
          <a:lstStyle/>
          <a:p>
            <a:r>
              <a:rPr lang="en-CA" altLang="en-US" dirty="0">
                <a:latin typeface="+mj-ea"/>
                <a:ea typeface="+mj-ea"/>
              </a:rPr>
              <a:t>Tuple Items - Data Types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04673" y="1319802"/>
            <a:ext cx="10170368" cy="110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Tuple items can be of any data type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 tuple can contain different data types</a:t>
            </a:r>
          </a:p>
        </p:txBody>
      </p:sp>
    </p:spTree>
    <p:extLst>
      <p:ext uri="{BB962C8B-B14F-4D97-AF65-F5344CB8AC3E}">
        <p14:creationId xmlns:p14="http://schemas.microsoft.com/office/powerpoint/2010/main" val="15191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3213802" y="2629222"/>
            <a:ext cx="8332631" cy="3911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 = (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"melon"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(tup[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(tup[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algn="l">
              <a:lnSpc>
                <a:spcPct val="150000"/>
              </a:lnSpc>
            </a:pP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(tup[</a:t>
            </a:r>
            <a:r>
              <a:rPr lang="en-CA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Access Tuple Items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74044" y="1105198"/>
            <a:ext cx="10170368" cy="1648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Positive Indexing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/>
                </a:solidFill>
                <a:latin typeface="+mj-ea"/>
              </a:rPr>
              <a:t>Negative Indexing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15629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6376573" y="2525657"/>
            <a:ext cx="3558988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Function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2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弧形 19"/>
          <p:cNvSpPr/>
          <p:nvPr>
            <p:custDataLst>
              <p:tags r:id="rId1"/>
            </p:custDataLst>
          </p:nvPr>
        </p:nvSpPr>
        <p:spPr>
          <a:xfrm>
            <a:off x="-2290773" y="-1637259"/>
            <a:ext cx="4767943" cy="4767943"/>
          </a:xfrm>
          <a:prstGeom prst="arc">
            <a:avLst>
              <a:gd name="adj1" fmla="val 1279359"/>
              <a:gd name="adj2" fmla="val 188280"/>
            </a:avLst>
          </a:prstGeom>
          <a:ln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3" name="任意多边形 52"/>
          <p:cNvSpPr/>
          <p:nvPr>
            <p:custDataLst>
              <p:tags r:id="rId2"/>
            </p:custDataLst>
          </p:nvPr>
        </p:nvSpPr>
        <p:spPr>
          <a:xfrm>
            <a:off x="-57150" y="5408413"/>
            <a:ext cx="12325350" cy="1330769"/>
          </a:xfrm>
          <a:custGeom>
            <a:avLst/>
            <a:gdLst>
              <a:gd name="connsiteX0" fmla="*/ 0 w 12325350"/>
              <a:gd name="connsiteY0" fmla="*/ 859037 h 1330769"/>
              <a:gd name="connsiteX1" fmla="*/ 323850 w 12325350"/>
              <a:gd name="connsiteY1" fmla="*/ 478037 h 1330769"/>
              <a:gd name="connsiteX2" fmla="*/ 638175 w 12325350"/>
              <a:gd name="connsiteY2" fmla="*/ 220862 h 1330769"/>
              <a:gd name="connsiteX3" fmla="*/ 895350 w 12325350"/>
              <a:gd name="connsiteY3" fmla="*/ 97037 h 1330769"/>
              <a:gd name="connsiteX4" fmla="*/ 1200150 w 12325350"/>
              <a:gd name="connsiteY4" fmla="*/ 135137 h 1330769"/>
              <a:gd name="connsiteX5" fmla="*/ 1419225 w 12325350"/>
              <a:gd name="connsiteY5" fmla="*/ 306587 h 1330769"/>
              <a:gd name="connsiteX6" fmla="*/ 1800225 w 12325350"/>
              <a:gd name="connsiteY6" fmla="*/ 754262 h 1330769"/>
              <a:gd name="connsiteX7" fmla="*/ 2105025 w 12325350"/>
              <a:gd name="connsiteY7" fmla="*/ 1040012 h 1330769"/>
              <a:gd name="connsiteX8" fmla="*/ 2305050 w 12325350"/>
              <a:gd name="connsiteY8" fmla="*/ 1173362 h 1330769"/>
              <a:gd name="connsiteX9" fmla="*/ 2533650 w 12325350"/>
              <a:gd name="connsiteY9" fmla="*/ 1240037 h 1330769"/>
              <a:gd name="connsiteX10" fmla="*/ 3000375 w 12325350"/>
              <a:gd name="connsiteY10" fmla="*/ 1173362 h 1330769"/>
              <a:gd name="connsiteX11" fmla="*/ 3914775 w 12325350"/>
              <a:gd name="connsiteY11" fmla="*/ 639962 h 1330769"/>
              <a:gd name="connsiteX12" fmla="*/ 4629150 w 12325350"/>
              <a:gd name="connsiteY12" fmla="*/ 230387 h 1330769"/>
              <a:gd name="connsiteX13" fmla="*/ 5124450 w 12325350"/>
              <a:gd name="connsiteY13" fmla="*/ 58937 h 1330769"/>
              <a:gd name="connsiteX14" fmla="*/ 5495925 w 12325350"/>
              <a:gd name="connsiteY14" fmla="*/ 30362 h 1330769"/>
              <a:gd name="connsiteX15" fmla="*/ 6181725 w 12325350"/>
              <a:gd name="connsiteY15" fmla="*/ 468512 h 1330769"/>
              <a:gd name="connsiteX16" fmla="*/ 6781800 w 12325350"/>
              <a:gd name="connsiteY16" fmla="*/ 1154312 h 1330769"/>
              <a:gd name="connsiteX17" fmla="*/ 7191375 w 12325350"/>
              <a:gd name="connsiteY17" fmla="*/ 1325762 h 1330769"/>
              <a:gd name="connsiteX18" fmla="*/ 7648575 w 12325350"/>
              <a:gd name="connsiteY18" fmla="*/ 1020962 h 1330769"/>
              <a:gd name="connsiteX19" fmla="*/ 8181975 w 12325350"/>
              <a:gd name="connsiteY19" fmla="*/ 316112 h 1330769"/>
              <a:gd name="connsiteX20" fmla="*/ 8505825 w 12325350"/>
              <a:gd name="connsiteY20" fmla="*/ 68462 h 1330769"/>
              <a:gd name="connsiteX21" fmla="*/ 8848725 w 12325350"/>
              <a:gd name="connsiteY21" fmla="*/ 163712 h 1330769"/>
              <a:gd name="connsiteX22" fmla="*/ 9391650 w 12325350"/>
              <a:gd name="connsiteY22" fmla="*/ 782837 h 1330769"/>
              <a:gd name="connsiteX23" fmla="*/ 9839325 w 12325350"/>
              <a:gd name="connsiteY23" fmla="*/ 1230512 h 1330769"/>
              <a:gd name="connsiteX24" fmla="*/ 10267950 w 12325350"/>
              <a:gd name="connsiteY24" fmla="*/ 1240037 h 1330769"/>
              <a:gd name="connsiteX25" fmla="*/ 10839450 w 12325350"/>
              <a:gd name="connsiteY25" fmla="*/ 782837 h 1330769"/>
              <a:gd name="connsiteX26" fmla="*/ 11153775 w 12325350"/>
              <a:gd name="connsiteY26" fmla="*/ 487562 h 1330769"/>
              <a:gd name="connsiteX27" fmla="*/ 11563350 w 12325350"/>
              <a:gd name="connsiteY27" fmla="*/ 354212 h 1330769"/>
              <a:gd name="connsiteX28" fmla="*/ 11896725 w 12325350"/>
              <a:gd name="connsiteY28" fmla="*/ 439937 h 1330769"/>
              <a:gd name="connsiteX29" fmla="*/ 12325350 w 12325350"/>
              <a:gd name="connsiteY29" fmla="*/ 763787 h 133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325350" h="1330769">
                <a:moveTo>
                  <a:pt x="0" y="859037"/>
                </a:moveTo>
                <a:cubicBezTo>
                  <a:pt x="108744" y="721718"/>
                  <a:pt x="217488" y="584399"/>
                  <a:pt x="323850" y="478037"/>
                </a:cubicBezTo>
                <a:cubicBezTo>
                  <a:pt x="430212" y="371675"/>
                  <a:pt x="542925" y="284362"/>
                  <a:pt x="638175" y="220862"/>
                </a:cubicBezTo>
                <a:cubicBezTo>
                  <a:pt x="733425" y="157362"/>
                  <a:pt x="801688" y="111324"/>
                  <a:pt x="895350" y="97037"/>
                </a:cubicBezTo>
                <a:cubicBezTo>
                  <a:pt x="989012" y="82750"/>
                  <a:pt x="1112838" y="100212"/>
                  <a:pt x="1200150" y="135137"/>
                </a:cubicBezTo>
                <a:cubicBezTo>
                  <a:pt x="1287462" y="170062"/>
                  <a:pt x="1319213" y="203400"/>
                  <a:pt x="1419225" y="306587"/>
                </a:cubicBezTo>
                <a:cubicBezTo>
                  <a:pt x="1519237" y="409774"/>
                  <a:pt x="1685925" y="632025"/>
                  <a:pt x="1800225" y="754262"/>
                </a:cubicBezTo>
                <a:cubicBezTo>
                  <a:pt x="1914525" y="876499"/>
                  <a:pt x="2020888" y="970162"/>
                  <a:pt x="2105025" y="1040012"/>
                </a:cubicBezTo>
                <a:cubicBezTo>
                  <a:pt x="2189163" y="1109862"/>
                  <a:pt x="2233613" y="1140025"/>
                  <a:pt x="2305050" y="1173362"/>
                </a:cubicBezTo>
                <a:cubicBezTo>
                  <a:pt x="2376487" y="1206699"/>
                  <a:pt x="2417763" y="1240037"/>
                  <a:pt x="2533650" y="1240037"/>
                </a:cubicBezTo>
                <a:cubicBezTo>
                  <a:pt x="2649537" y="1240037"/>
                  <a:pt x="2770188" y="1273374"/>
                  <a:pt x="3000375" y="1173362"/>
                </a:cubicBezTo>
                <a:cubicBezTo>
                  <a:pt x="3230562" y="1073350"/>
                  <a:pt x="3914775" y="639962"/>
                  <a:pt x="3914775" y="639962"/>
                </a:cubicBezTo>
                <a:cubicBezTo>
                  <a:pt x="4186238" y="482799"/>
                  <a:pt x="4427538" y="327224"/>
                  <a:pt x="4629150" y="230387"/>
                </a:cubicBezTo>
                <a:cubicBezTo>
                  <a:pt x="4830763" y="133549"/>
                  <a:pt x="4979988" y="92274"/>
                  <a:pt x="5124450" y="58937"/>
                </a:cubicBezTo>
                <a:cubicBezTo>
                  <a:pt x="5268913" y="25599"/>
                  <a:pt x="5319713" y="-37900"/>
                  <a:pt x="5495925" y="30362"/>
                </a:cubicBezTo>
                <a:cubicBezTo>
                  <a:pt x="5672137" y="98624"/>
                  <a:pt x="5967412" y="281187"/>
                  <a:pt x="6181725" y="468512"/>
                </a:cubicBezTo>
                <a:cubicBezTo>
                  <a:pt x="6396038" y="655837"/>
                  <a:pt x="6613525" y="1011437"/>
                  <a:pt x="6781800" y="1154312"/>
                </a:cubicBezTo>
                <a:cubicBezTo>
                  <a:pt x="6950075" y="1297187"/>
                  <a:pt x="7046913" y="1347987"/>
                  <a:pt x="7191375" y="1325762"/>
                </a:cubicBezTo>
                <a:cubicBezTo>
                  <a:pt x="7335837" y="1303537"/>
                  <a:pt x="7483475" y="1189237"/>
                  <a:pt x="7648575" y="1020962"/>
                </a:cubicBezTo>
                <a:cubicBezTo>
                  <a:pt x="7813675" y="852687"/>
                  <a:pt x="8039100" y="474862"/>
                  <a:pt x="8181975" y="316112"/>
                </a:cubicBezTo>
                <a:cubicBezTo>
                  <a:pt x="8324850" y="157362"/>
                  <a:pt x="8394700" y="93862"/>
                  <a:pt x="8505825" y="68462"/>
                </a:cubicBezTo>
                <a:cubicBezTo>
                  <a:pt x="8616950" y="43062"/>
                  <a:pt x="8701087" y="44649"/>
                  <a:pt x="8848725" y="163712"/>
                </a:cubicBezTo>
                <a:cubicBezTo>
                  <a:pt x="8996363" y="282775"/>
                  <a:pt x="9226550" y="605037"/>
                  <a:pt x="9391650" y="782837"/>
                </a:cubicBezTo>
                <a:cubicBezTo>
                  <a:pt x="9556750" y="960637"/>
                  <a:pt x="9693275" y="1154312"/>
                  <a:pt x="9839325" y="1230512"/>
                </a:cubicBezTo>
                <a:cubicBezTo>
                  <a:pt x="9985375" y="1306712"/>
                  <a:pt x="10101263" y="1314649"/>
                  <a:pt x="10267950" y="1240037"/>
                </a:cubicBezTo>
                <a:cubicBezTo>
                  <a:pt x="10434637" y="1165425"/>
                  <a:pt x="10691813" y="908249"/>
                  <a:pt x="10839450" y="782837"/>
                </a:cubicBezTo>
                <a:cubicBezTo>
                  <a:pt x="10987087" y="657425"/>
                  <a:pt x="11033125" y="558999"/>
                  <a:pt x="11153775" y="487562"/>
                </a:cubicBezTo>
                <a:cubicBezTo>
                  <a:pt x="11274425" y="416125"/>
                  <a:pt x="11439525" y="362149"/>
                  <a:pt x="11563350" y="354212"/>
                </a:cubicBezTo>
                <a:cubicBezTo>
                  <a:pt x="11687175" y="346274"/>
                  <a:pt x="11769725" y="371674"/>
                  <a:pt x="11896725" y="439937"/>
                </a:cubicBezTo>
                <a:cubicBezTo>
                  <a:pt x="12023725" y="508199"/>
                  <a:pt x="12174537" y="635993"/>
                  <a:pt x="12325350" y="763787"/>
                </a:cubicBezTo>
              </a:path>
            </a:pathLst>
          </a:custGeom>
          <a:noFill/>
          <a:ln w="25400" cap="rnd" cmpd="sng" algn="ctr">
            <a:solidFill>
              <a:srgbClr val="7C7C7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>
            <p:custDataLst>
              <p:tags r:id="rId3"/>
            </p:custDataLst>
          </p:nvPr>
        </p:nvGrpSpPr>
        <p:grpSpPr>
          <a:xfrm>
            <a:off x="466871" y="5167055"/>
            <a:ext cx="1008000" cy="2936689"/>
            <a:chOff x="466871" y="5154355"/>
            <a:chExt cx="1008000" cy="2936689"/>
          </a:xfrm>
        </p:grpSpPr>
        <p:sp>
          <p:nvSpPr>
            <p:cNvPr id="48" name="等腰三角形 9"/>
            <p:cNvSpPr/>
            <p:nvPr/>
          </p:nvSpPr>
          <p:spPr>
            <a:xfrm rot="10800000">
              <a:off x="466871" y="5608198"/>
              <a:ext cx="1008000" cy="248284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517029" y="5154355"/>
              <a:ext cx="907686" cy="90768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1745295" y="6092326"/>
            <a:ext cx="741401" cy="2160000"/>
            <a:chOff x="1770695" y="6092326"/>
            <a:chExt cx="741401" cy="2160000"/>
          </a:xfrm>
        </p:grpSpPr>
        <p:sp>
          <p:nvSpPr>
            <p:cNvPr id="51" name="等腰三角形 9"/>
            <p:cNvSpPr/>
            <p:nvPr/>
          </p:nvSpPr>
          <p:spPr>
            <a:xfrm rot="10800000">
              <a:off x="1770695" y="6426137"/>
              <a:ext cx="741401" cy="18261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807586" y="6092326"/>
              <a:ext cx="669600" cy="669605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5"/>
            </p:custDataLst>
          </p:nvPr>
        </p:nvGrpSpPr>
        <p:grpSpPr>
          <a:xfrm>
            <a:off x="3127820" y="6074100"/>
            <a:ext cx="605980" cy="1656000"/>
            <a:chOff x="3127820" y="6086800"/>
            <a:chExt cx="605980" cy="1656000"/>
          </a:xfrm>
        </p:grpSpPr>
        <p:sp>
          <p:nvSpPr>
            <p:cNvPr id="76" name="等腰三角形 9"/>
            <p:cNvSpPr/>
            <p:nvPr/>
          </p:nvSpPr>
          <p:spPr>
            <a:xfrm rot="10800000">
              <a:off x="3127820" y="6342722"/>
              <a:ext cx="605980" cy="140007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3174892" y="6086800"/>
              <a:ext cx="513356" cy="51336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6"/>
            </p:custDataLst>
          </p:nvPr>
        </p:nvGrpSpPr>
        <p:grpSpPr>
          <a:xfrm>
            <a:off x="4445045" y="5183458"/>
            <a:ext cx="864000" cy="2517173"/>
            <a:chOff x="4445045" y="5208858"/>
            <a:chExt cx="864000" cy="2517173"/>
          </a:xfrm>
        </p:grpSpPr>
        <p:sp>
          <p:nvSpPr>
            <p:cNvPr id="79" name="等腰三角形 9"/>
            <p:cNvSpPr/>
            <p:nvPr/>
          </p:nvSpPr>
          <p:spPr>
            <a:xfrm rot="10800000">
              <a:off x="4445045" y="5597868"/>
              <a:ext cx="864000" cy="212816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4488037" y="5208858"/>
              <a:ext cx="780326" cy="780329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7"/>
            </p:custDataLst>
          </p:nvPr>
        </p:nvGrpSpPr>
        <p:grpSpPr>
          <a:xfrm>
            <a:off x="5845726" y="5660469"/>
            <a:ext cx="1037968" cy="3024000"/>
            <a:chOff x="5845726" y="5660469"/>
            <a:chExt cx="1037968" cy="3024000"/>
          </a:xfrm>
        </p:grpSpPr>
        <p:sp>
          <p:nvSpPr>
            <p:cNvPr id="82" name="等腰三角形 9"/>
            <p:cNvSpPr/>
            <p:nvPr/>
          </p:nvSpPr>
          <p:spPr>
            <a:xfrm rot="10800000">
              <a:off x="5845726" y="6127805"/>
              <a:ext cx="1037968" cy="255666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5897374" y="5660469"/>
              <a:ext cx="937446" cy="937447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8"/>
            </p:custDataLst>
          </p:nvPr>
        </p:nvGrpSpPr>
        <p:grpSpPr>
          <a:xfrm>
            <a:off x="8682069" y="5544686"/>
            <a:ext cx="654812" cy="1783018"/>
            <a:chOff x="8682069" y="5557386"/>
            <a:chExt cx="654812" cy="1783018"/>
          </a:xfrm>
        </p:grpSpPr>
        <p:sp>
          <p:nvSpPr>
            <p:cNvPr id="85" name="等腰三角形 9"/>
            <p:cNvSpPr/>
            <p:nvPr/>
          </p:nvSpPr>
          <p:spPr>
            <a:xfrm rot="10800000">
              <a:off x="8682069" y="5832938"/>
              <a:ext cx="654812" cy="150746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8733927" y="5557386"/>
              <a:ext cx="552731" cy="55274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9"/>
            </p:custDataLst>
          </p:nvPr>
        </p:nvGrpSpPr>
        <p:grpSpPr>
          <a:xfrm>
            <a:off x="11330422" y="5471913"/>
            <a:ext cx="716685" cy="2088000"/>
            <a:chOff x="11330422" y="5408413"/>
            <a:chExt cx="716685" cy="2088000"/>
          </a:xfrm>
        </p:grpSpPr>
        <p:sp>
          <p:nvSpPr>
            <p:cNvPr id="88" name="等腰三角形 9"/>
            <p:cNvSpPr/>
            <p:nvPr/>
          </p:nvSpPr>
          <p:spPr>
            <a:xfrm rot="10800000">
              <a:off x="11330422" y="5731097"/>
              <a:ext cx="716685" cy="176531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11366083" y="5408413"/>
              <a:ext cx="647278" cy="647285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2" name="文本框 91"/>
          <p:cNvSpPr txBox="1"/>
          <p:nvPr>
            <p:custDataLst>
              <p:tags r:id="rId10"/>
            </p:custDataLst>
          </p:nvPr>
        </p:nvSpPr>
        <p:spPr>
          <a:xfrm>
            <a:off x="933257" y="1964669"/>
            <a:ext cx="9824936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+mj-ea"/>
                <a:ea typeface="+mj-ea"/>
              </a:rPr>
              <a:t>A function is a block of code which only runs when it is called.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+mj-ea"/>
                <a:ea typeface="+mj-ea"/>
              </a:rPr>
              <a:t>You can pass data, known as parameters, into a function.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+mj-ea"/>
                <a:ea typeface="+mj-ea"/>
              </a:rPr>
              <a:t>A function can return data as a result.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51138-662E-47C1-8630-0EED9D589DDD}"/>
              </a:ext>
            </a:extLst>
          </p:cNvPr>
          <p:cNvSpPr txBox="1"/>
          <p:nvPr/>
        </p:nvSpPr>
        <p:spPr>
          <a:xfrm>
            <a:off x="1540649" y="695981"/>
            <a:ext cx="7073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P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ython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Functin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 Definition</a:t>
            </a:r>
            <a:endParaRPr lang="en-CA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33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1.48148E-6 L 0.09037 -1.48148E-6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66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66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66667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66667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9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0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2" grpId="0"/>
          <p:bldP spid="9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1.48148E-6 L 0.09037 -1.48148E-6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2" grpId="0"/>
          <p:bldP spid="92" grpId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Creating a Function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9" name="Shape 1915"/>
          <p:cNvSpPr/>
          <p:nvPr>
            <p:custDataLst>
              <p:tags r:id="rId3"/>
            </p:custDataLst>
          </p:nvPr>
        </p:nvSpPr>
        <p:spPr>
          <a:xfrm>
            <a:off x="904673" y="1498673"/>
            <a:ext cx="10170368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 Python a function is defined using the def keyword: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2036060" y="2778750"/>
            <a:ext cx="8567090" cy="2196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  <a:endParaRPr lang="en-US" sz="2400" b="1" dirty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400" dirty="0">
                <a:latin typeface="+mj-ea"/>
                <a:ea typeface="+mj-ea"/>
              </a:rPr>
              <a:t>def </a:t>
            </a:r>
            <a:r>
              <a:rPr lang="en-US" sz="2400" dirty="0" err="1">
                <a:latin typeface="+mj-ea"/>
                <a:ea typeface="+mj-ea"/>
              </a:rPr>
              <a:t>my_function</a:t>
            </a:r>
            <a:r>
              <a:rPr lang="en-US" sz="2400" dirty="0">
                <a:latin typeface="+mj-ea"/>
                <a:ea typeface="+mj-ea"/>
              </a:rPr>
              <a:t>():</a:t>
            </a:r>
            <a:br>
              <a:rPr lang="en-US" sz="2400" dirty="0">
                <a:latin typeface="+mj-ea"/>
                <a:ea typeface="+mj-ea"/>
              </a:rPr>
            </a:br>
            <a:r>
              <a:rPr lang="en-US" sz="2400" dirty="0">
                <a:latin typeface="+mj-ea"/>
                <a:ea typeface="+mj-ea"/>
              </a:rPr>
              <a:t>    print("Hello from a function")</a:t>
            </a:r>
          </a:p>
        </p:txBody>
      </p:sp>
    </p:spTree>
    <p:extLst>
      <p:ext uri="{BB962C8B-B14F-4D97-AF65-F5344CB8AC3E}">
        <p14:creationId xmlns:p14="http://schemas.microsoft.com/office/powerpoint/2010/main" val="2026088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0928F36-A265-4885-87F4-A9952308858E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项目\自创项目\2017-11\球形微立体"/>
  <p:tag name="ISPRING_FIRST_PUBLISH" val="1"/>
  <p:tag name="ISPRING_SCORM_PASSING_SCORE" val="100.000000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OUKiUuLhOzRzQQAAF8SAAAdAAAAdW5pdmVyc2FsL2NvbW1vbl9tZXNzYWdlcy5sbmetWOtu2zYU/l+g70AIKLABXdoOaDAMiQNaYhwhMuVKdC4bBoGRGJuIJLq6OM1+7Wn2YHuSHVKyY/cCSUmAODApn+8cnst3DnV08iVL0VoUpVT5sfXh4L2FRB6rROaLY2vOTn/5zUJlxfOEpyoXx1auLHQyev3qKOX5ouYLAd9fv0LoKBNlCctypFePaySTY2s2jmx/OsP0OvL8iR+N3Yk1slW24vkD8tRC/fTr4eGXDx8Pfz5618r1gQmn2PP2gZBB+vi+BxBlge9FgEa8iJIrZo30/2Fy/px5LiXWqP0yTHoWkAtrpP93ys2DgFAWhZ7rkMgNI+oz4wuPMOJYo2tVoyVfC1QptJbiHlVLAXGsZCFQmcrEPIgVbOS16FLm+FPs0iggIQtcm7k+tUahKoqHtwaW19VSFaCuRIks+U0qEqMTMsY8XxWiBNW8goxC8FctJfxSZVzmB92qL6nnYyfCs1k0JWGIJ+Bctj0UIO3B38tqCc8Sod6Civs8VTxBt4UAQD9EfLVKZdz8UoarQls4S/lDpxUBvnTpJGK+74URoc5mxxqRPEFOwfVhB6IEOCQBABS8FMUTZCOT60Yc4TQdhnDmTs48+DBtwplcLFP4VEPtmBHIhJnIu6QgU0kAOR6Gl37gaKeBKsTRipflvSqSvSzdjWcXsEttHwrBZjvgTGNsgCE/JLBXUYi46gLz8JzaZ9GYUfg6JuBcj9d5vOwpBxXy3STdTckaYrWbeJ3536JFY/8KShwYyR8i4Z8DEZ0PkbgmIZAHCbtkKL5wJ1hTgSafDTNsmCfmutDTB8TjGOR0SNdS1SXsaJcAPxgOKg+GqQnJpzmkkou9HxBcgwoRN6uFXAuwo0hE0akIONcmjs7sT3P3j+gUux5xIkh1IKCImWagNWb8AeWqQjxZ8zwW6EbEXMf0AZ4lMjHPdO4Z/Z9r+TfiVcu3b1qqpg65ejPUnj12/45ZdQk2VZXIVlWXau2w1vynWKHr7Icm9Dn60/SHNqE4cP2XiUwpszpt2sCz47O1bGiMOo14pqf6R+ulLQkbvh+7QFhjqfpLEJgzdE+D0SDtL+XSU1A0a9oG9BU3vx2gk/otAFXoqRgX4Ko9Ey403feXvyTj0GXQMy7FTSmrzoHMVGMToO+HNoYJOBWVeCzGG3GrYPZLBV83cxl0RhPpzoDujH17rYK5zAOTKQAu2pGqRKnMwP6kB+Z8SjYeaAh+7ySXqk4TU7ypvDMkD76tM/HtQHlbqMzsprzcJG/TZE6eY0VzuKBROhswkmzrr3d8dsrv6VEKCQ5gCLExtfXkYutaTXsKQQloV3gs3Aw+UAsZr+IlNNNbVedJT6DmFuOQUwxg7ZlDwYt4+d8///bE+MqSZhe1u78PAtEjGbAg2YL9SVUlyr+6QBge78uZRR+p9ta3ket5CWQuZOGL3K5401oylcHWQbdeSPI2aJgxbJ9NoQ5Ck/aqLmB0G4IwxcE5cJm5GVijKS/ugAiZUukgFONqnYDVMO2PF++6SmUuhsg+r5XoAzN3FmHHMW8hoPjgknnX9MwEbjlx+zoiVYveYPYZpsCzX+GJRFZDAQNCtm8Z9E3a3Fo9uBZDAvWoStPaNiwGRNGsH2li/W2n265K8yro6N3Om6H/AVBLAwQUAAIACADlColLsXU6XJgDAADBDQAAJwAAAHVuaXZlcnNhbC9mbGFzaF9wdWJsaXNoaW5nX3NldHRpbmdzLnhtbNVX227bOBB991cQLPpYK+km2TSQHWQTGzWS2G7sXvIU0OJYYkORqkjZdZ/2a/ph/ZIORV832URJa2AXhmFpOHPmPkOHx19TSSaQG6FVg+7WdygBFWkuVNyg74ftV4eUGMsUZ1IraFClKTlu1sKsGElhkgFYi6yGIIwyR5lt0MTa7CgIptNpXZgsd6daFhbxTT3SaZDlYEBZyINMshn+2FkGhs4RKgDgN9VqLtas1QgJPdKl5oUEIjharoRzism2ZCahgWcbseg2znWh+KmWOid5PGrQF4cn7rPg8VBnIgXlYmKaSHRke8Q4F84KJgfiG5AERJygubuv9yiZCm6TBsXHwAmEwV2YEtz7zhzMqcYgKDvHT8Eyzizzr16hha/WLAiexGeKpSIa4glxAWjQs+HNae+yf9K9vvnY+mvQGba8CY/IvL3ut64uOt3zm2GvdzHs9FdSaPyG7jDYNC5EJ3SRR7C0LcSUZEzNLnSs/2GwAYsFJVkew1C3BcZrzKQBSj5nEL8rmBR2hjHcwbq7BchOTAaRvXIBalCbF0BXcB4Q7cKoraK/f7CK/sHBhu+B17/y6z4zQ2YtixLME/pb2hYG66QF21irjWS4dzLSki89gnQEvMtSWCu/wa1QbeTcpWSMSZDoay8DRQZMYckLi/5HSwBTjIwVtiz19pz7JBdMEsTDngRyObgTjyhhOTpp1unz0Ls6i5ofdSE5memCSHELxGqC+StSfEqArBckGec6LanYM5YYKVDjRMAU+LGPpQf8N0XXqCItUNKFWYL1Gr4U4hsZwVjniAtsgu2MdGE8fv1JwBkzZgXKFja+HFx0zlo3ne5Z69NL5yDjE6aiJ4Jj0iHN7Fbw2YwobRdyGI6IFQbKpHDBy7MqvtWfnwYj0kL6NP/uZKxBbzEl29HylMQ8akFltQmblI3omquExhYUmBKPiQcRjgyhCqgKGDFFtJIzwiIcy8a19UTowiDFN7CHNs+30MsTocq3GMcbasw55JUgd3Zf/7G3f/Dn4ZujevDj7++vHhSaL6y+ZE6d31inD665RyQfWHbLRXF3joaBm/H3j/xyNf1XJ37/qvWhSla6rU/DSgXRGlSC61Xh6p1X4bryK6q/tp4qmYAjLfYtikNNilRY4L+zQJ9RKr98O/C1tp1S2aLfv9oi/xu3/dvysrxxOw6De6/87iQVSqQYDDdYl/8Tmvt7O3jfvveoVkO0zb9dzdpPUEsDBBQAAgAIAOUKiUt6CqCyzwIAAIcKAAAhAAAAdW5pdmVyc2FsL2ZsYXNoX3NraW5fc2V0dGluZ3MueG1slVZtT9swEP6+X1Fl3wkb22BSWglKkZDYQID47iTXxKpjR/alrP9+fkvjtA0JPSHVd89zdz7fXUnUhvLFl9ksyRopgeMrVDUjCLO6kbBsFIpqHqFsIIodTDAhXwCR8kIZTaub0XwepQ2i4GeZ4Kh9nXEhK8Kixdc7+0liixxjiS3IqZw1yaALc2k/Uyg+xs9LI0OETFQ14bsHUYizlGSbQoqG56OplbsaJKN8o5Hnvy+Xq8EAjCq8R6h6Oa2ujEyj1BKUApPSr5WRURYjKbA20rn9TOR0oT6+/QFtSxVFS7v+ZmSIVpMC+kW+ujYyjOfa+ydexREQ/qGGXnw3MghlZAey7/zizsggQ9RN/alspChMQfucjx9xz2GC5Hr8NOH23MgowVzIBBp9BV+eH7dGApD/Gs59YsZVCvZk6nqwEMyjpwwWZm8kcXtyNlWK98cG9XzAYk2Y0oBQ1YGedNJPpFGtm76uwz3DO+V56MtrOsibYE0FS5dw4K6v7/DL5Y3dFaHTvS7IUMLWK4MUO2WH/KvreoQMlB3yhdEcHjnbHWdwaHKk9pFviH/Oj+uvrcCJPu4r1h5bswn1YGZXhcG9pgVVIoeFWQl6YROkgr/SCswDJrE1udzio+QSTra0sIw/BpfuXhBqlcQHet9zpzssQYoMTjWezVSv66DK9jjelu7HobugO89Q7/J5RBBJVlb6riqaed48stVxP4vHFF8bkPd8LaaSKiI3IF+FYJPjcIEwGSzckA3BkzioQhKfrnLinZwqP2+qFORKvxqFfff0lQ5Y0qJk+g/fKLxDfsAYsDoqltofJ1Q3o3vHQOGbAIjMyrYF3MFZqoYhZbCFdgkECnvlobslSo/eUMNd4wOsMRwWrznoyXCauqb0O6NrlhDXN5wgvOm8TjOcpd/4HtfvfCSpslfrbYCxFd0uNtN+IcgpfDv1XGv7cRG10vwD+h9QSwMEFAACAAgA5QqJS3hHtLmEAwAAUg0AACYAAAB1bml2ZXJzYWwvaHRtbF9wdWJsaXNoaW5nX3NldHRpbmdzLnhtbN1XX2/bNhB/96cgOPSxVtK1WRbIDrLEQY0mthd7a/MU0OJZ4kKRqkjadZ/2afbB9kl2FP238RIlqDFgMAyLp7vf/b+j49MvuSRTKI3QqkUPmweUgEo0Fypt0d9Gl6+PKTGWKc6kVtCiSlNy2m7EhRtLYbIhWIushiCMMieFbdHM2uIkimazWVOYovRvtXQW8U0z0XlUlGBAWSijQrI5/th5AYYuEGoA4DfXaiHWbjQIiQPSteZOAhEcLVfCO8Xke5tLGgWuMUvu01I7xc+11CUp03GL/nB85j9LnoB0IXJQPiSmjURPtieMc+GNYHIovgLJQKQZWnv45i0lM8Ft1qL4GHmBOHoIU4EH15mHOdcYA2UX+DlYxpll4RgUWvhizZIQSHyuWC6SEb4h3v8WvRjdnfevB2e927uPnV+G3VEnmPCEzPvbQefmqtv7cDfq969G3cFaCo3f0h1H28bF6IR2ZQIr22LMSMHU/Eqn+huDDVisJ8nKFEb6UmC8JkwaoOSPAtJfHZPCzjGGB1h29wDFmSkgsTc+QC1qSwd0DRcA0S6M2jr6747W0T862vI9CvrXfu0yM2bWsiTDPKG/lW1xtElask202kqGP5OxlnzlEeRj4D2WY4AHl4qSCUZdonP9AhQZMoUlLiw6nKwkjBsbK2xV2pcL7rNSMEmwfLEHgVwPHwQgyViJXplN+iLWvrCS9kftJCdz7YgU90CsJpgwl+NTBmSzAsmk1HlFlcxYYqRAjVMBM+CnIXgB8N8U3aKK3KGkj6sEGzR8duIrGcNEl4gLbIrti3RhAn7zWcAFM2YNypY2vhpedS86d93eRefTK+8g41OmkmeCY5YhL+xe8NmcKG2XchiOhDkDVVK44NW7Or41X54GI3InQ5q/dzI2oPeYkv1oeU5inrSgttqMTatG9M1VQWMLCkxJwMQXCU4ToRzUBUyYIlrJOWEJzmHj23oqtDNICQ0coM3LLQzyRKjqlOI2RY0lh7IW5MHhmx/fvjv66fjnk2b0959/vX5UaLGhBpJ5dWFFnT+6156QfGS7rTbDwzkaR36o757x1S76ZsSP/7sZP7jp/F4nD73Op1GtEugMa8H163D1P9ThuglLabCxkGqZgEMsDU2JY0yKXFjg37MkX1AcOy8A4tHqCPW0n+LYo6c72+B/4mk4rS69W7fcONp5dW8gfft/ULvxD1BLAwQUAAIACADlColLqL2ioowBAAALBgAAHwAAAHVuaXZlcnNhbC9odG1sX3NraW5fc2V0dGluZ3MuanONlFFPwjAQx9/5FMt8NQRFBX0jAokJDyb6ZnzoxjEWurZpO2QSvru7TqDtOrH/F3r97X+7G719L6pXnMbRU7Q3v83+1d2bGGBsRaiCa/eAdh0UeBALCQqYJjrn7D0vgOYMYo/cIqllCafw4Uw0CfDUijHjnVRvGoSy7GIeeJtYBBxkIKZCD28D4Fcgtgs9/H0K9qyympKshiel1pz1U8503as+47Ighomv5mbZJXow34K8gK5ICo7pyKwu8ux4P0LZXMoLQVi14BnvJyTdZJKXbNmVf10JkPUX3zTA4HH0PHPsaK70i4bCTzwbo7pJ/Fcp+M37MEMFYUoSoJbvwKw/UMe4XZBHb3OV6yM9uUHZtCAZtLo0nqBcjNVel7vZcBp2uiGGtyiHoKQC2bIazlEOyEUp/pNS8gw70kLbPT+hlJNlzrKGmw5QQQ5fFm27uncu9G6Kip0rxL0rtA5dv6JrdPigCoDamUrHvMrLuwjZhWZiOHH3vArOofYo0f4owf1H9HlhgLoj99A7/ABQSwMEFAACAAgA5gqJS3jROIyhEgAA9yYAABcAAAB1bml2ZXJzYWwvdW5pdmVyc2FsLnBuZ+1aa1hTV7pGYUQcDY7WESwCDlRrVVCoYDAkIg6XokKlLVAxgaGIloZAIpeQW5U6dMZLENFgkew61eKFGhG5BEgCRQ0QIJQqUUISFJIIIYlkGza5TwJ2zjk/zjxnfpx//MjKs9fe7/ou6/ve73vW3n9LOBi9Ytm6ZU5OTitiY/YdcnJycXNycs5busQ+89dfRn+w/y0iHIre63S332vCfuGSFXEgwsmpjv57c/rv7NduuTEpBCcnWKfjt4iPu/mFk9PGs7H7Ij4pQqsl4WeuH5c8TuddAdq79j3c5xKcFDK4JoJ8ck3KJ3/c91nyw337Vu/8dP8n+5ITHrZ/sTpipcvqXx4ASoSIhyZoj+Akv/afeDpdUnJlonjiNtNTopqaZLqPxJb7xxYforyK9AmLGVQ3QLzfjQ2edbFPDq7O1vpu95egSbbD2wP6YnztT4bXaUw+tvKcTX4n/WPLT/h5uvlX98zdkcRELY6tCVoVY0eGll/YM3hrfpFzX/iXnfhg7nG7nAT7Q/b/8idzN8v9b9kXcEwcCp4DhrXSzGM+hShDd7wGTVI3GA1CmlUb538kch63ydSHoxKgczjyGEq2g/LeRPG8wGE1i2ZRSSCezdIaT365unWs/fWXi3+7W/yjlxG84UIqaWemJg3m2xVy6A5pWrUzAjek7gJ9CraoZvxTV5CzTDdZsnwFbbbTx0rRljM/mpM6EVWF2zvbs4U15W12v4JLrhQLxVywWnviWDIrNAgxHuK5Icj3C0TXTd8JuWDeF8l8rtuLDQauC3wU5w4RUGxEtdH6u8Oe7w8l+Xi4X19bdWGPXa+Wk/2Wjd8c9lwU9IHXB4y+fBBsC0rnWG7obpe0/Sli8Ez33GJHiAzul76ARJiOwhzMPRiMIMu3YCY86ji8OHnc2n7sY7o+bmPQhyODvOYypTmIYis1U8eFe3uAH/Ire7R9BSd6MjCsektUZU0AamjkaEOjpbXOyu4mND/S3kmfc8Xd5kjZprQtpU1elRowxew1qaTijwkjtuAE6QFQKxcgjJcRDxJr2bZUVCn7AgbYnZsaaajkbC19Th4BSUE+NjO8K2F737Ht8mKD/trHyifymh6+IsEAXsw77p1N7WUp49A6VdySv2X/ZhEfNgl3CX9Tr1HdcZ2BzcK/kq+scn4JH+uoC8QlCyh9WbX0S0oGf41YGdb5c9ufNijaqyPH27Cw88c5B5i/Flc1tLFSkSIA35p6mS5ANKbiYHfEEENRN3WJ/lxqAvApOa0U1K/GaU8Vf+KJWoSvPnugtAcLFtWk2p5FmJ/J2axULpKpxxo8FMLn1/CcZDF3m1D+jD+zbj4Ok6TGK9aurKOElcPe+3wG20Zolq3Tt/BlgkVbXYX6TJmS+126pVZ7TTdCkBFmBScJ4S4KJRtgk5GfEThdQkL18ZzVbCq1uvNVWE4vpY8yriOiif2GXZmjlQIQibdU8HejAF3jsy10aCAihH6cQmXT9QPVAvCZQpcayhDG5E7OiBVc2CUZa0T2gMviHDzCpL8w1vUIlWMV9O46/neCRp8mc/F6pi613/MfdzfPp6Ncnhbi+jrDtbm0omSkjR7pOpTxUxOqZvnymru7hSTTFUUb9vFpMqLRtRv+TjyhiogmNXW/ePMsHf/XKxWmlOiSis5ZBJDKXX+40e/hsPFZo5za2CQAq0oKmfziLilXm9iEEYDwmeRD0qSoa5tFQv42YSAKwMTXBAi1BwIEprOIRoOln6UMIZKYKqOp+Jh/Mg0HqkZs2zLnAi3ney9yo2ut8rnX9bGBrDb6pc7DOa3hXj5fwr7mD+/urdHfq/QRlWQM70YoKH3imZx6qAh/rF9MkCBY7APSRkqqWMwqBc1FU2P3kY0NHH6FbpfCohR2hq0ap/Rh+9mW4VTbwJ3dQVvH73Evq5RcRRqAryYiawLiweluMZ2zLBP96B7MX2W5bi6m5AR/KDk0n+BLPkcl0l6thAaCYL2mZPd8ZUVJSk6T98D5naVNGUL5QHoIrsqZRL0KxLPJpKJe03dNaslGhjxsM/047Cc2GlYHgg/Cv/1RP3Oc6+In5+t9eVjKV9li09U5/RKqhRVCQs/YVSi/Xy2CHUHJhZicegvhgkroEdSXEVsTAOi8+j3bdXnVfKZPk2NfTSOw8JrsecqV7FFlGZvsXntK/mPYEKMCSITVMJCN+nqQpKYowuRY8Pk4x1kpfbGDjpVeVuHc1WweMaUYphcLzUqk0jK1fh/Y2EY/TuXpMjTQMw+H6zwPNbqCiBn9U28DkcrD+6gsV0mm48zOmXoDaLrHASqacLbaWt4mu+eICM+luh0S2DIxvtVzdSN0sRFXFXit+cZbdq8oOQJD8NEt1jJ8pcDCn1lJvs2WvDf289lV8Cfq9XvARq8gUaSKrCDf5RUmILL8u/i5FABe1N8BZ7CAp8wSRRswIrx1wVduVbwm1errsFWL0noy+jMAVdbSLr4f77yaP/1E3SSv63W6eH6Fy2aIY6X2WoTa57cEYFZaAJCU2/t9EOogSELRA3lon8PUESuxOz/QUm9+Mp/KoYdgBfCHWHe8+2bXOq9x/K4q03l1hykZXtGnhq1Hul9SKUebuNpKRVplCbrWtbeCz6bUsqUzebV0bNTXbKHXVlGnwqtNJCBY4qJPEcW3ZHeI/Xf0VtCqrBvPw6LETAGY100nmPQGoMXy+d1Wbs9fKPvv6DOQY59qUPQM0wfnIhlCPtFi6QUeIf5qIN5F0cOhOo6W/JUyjKTdzZNy1cNvVf0Etpcw2oKDL1fmXirBabIvOX8Oy2J8yFr6rTqLJtxM31Q6XFfoww9ofZCf3LVoJ7TbueMB8kd1pjLEmU/B8S4rq/n3vW8mWr2+creQgHDUCROWjfUGb/TxJwcsQIs5AWweG9BSNOAARclG0FHB8W+JI1Je/w8ovEzpe0k4qRj9EPqDIV9KnViU03OSpFFtfnDehZ4SVck3by2gooLXYQXHyiCKTBP8DuesHD4yfGdp+Xw5uxa0vPek+apzwl3AebptcfolYQhQvNkM/ylwE21Z+ExMmalf2wcWr+m4hpeBq0zEg8GLJYWvYw3BYJmYt1UORyj4tsy3QZ8MP6tMYHaOouEefXH9oo998Td70/Ho02XCMGXaFZWCT57ZCVzjXiei3A1Tett9BES00j9GUhnU5Xa+5uWdcc2whM4bl5HpVBlpM370Nfy1MPNOG4VbEO46bvgxlyRaz0Y474k6PTIz0FF8F1DFFtfNtSPX390CbJZ6j0MwM9ggFwu3Kuv7PNfibwqzbBA6L7e3bTINLUXigD/sHTzztuCnlaJ3vC7D7a1MWvbFnq4XKIySeoy8a3wH5ufAibb5VFlx2Zm45CT8e+UeG8LeHVw7yDGOruO+yz2x4q1QLBLUBs+Wb3zbK33571ul8utH5ziVmQwKl3w0eE1j4q2eZ7O/Zf6r4/o/NWgf2qZ50f+m81M7+5hHXbX25tTprIt92ONpb2mdvg5a5ZjJ9HeMPTGOseKCY3zfb5F9tDd69vH7BcACYAGwAFgALAAWAAuABcACYAGwAFgALAAWAAuABcAC4P8DMOlcOHdoFmsD5s4my/13/mfHav6x8weRseXfvV2ggXTOxWYU8TTUmXpAwtEPHS7EWCaTtEjwirDthK5ZN6vbBRa958BoG5gTM/2JgfUIxexEPK34l5RAUR9WMUOCLO+M16EUcOjlhVEtzWaSrOW+Pi1xNd3vGesbu+yQflgbSDMI4kzd0jh5LUNJuJ2qvFWdEd+tfQEXWgYDvN2os50+GmQ744h30/W1opbPUHRbou7LDXaoQLApnpXp6yEzSSGrZQrGUE1JZm4JtHLQ+s3sI7+OxCMYXfN7nEpv05oYNo71R8f7VjSyTjf3SpVXw2xJVEsUn49Db4jUwamXF9K0EeFrytH7bWeSfIkNdp8MTuuW9XJs51uW1Ay39u3s1qrBnhjfiV9MmLbF3XdO27WHMVhHZCbczey82xxx6kVz02vQaHWxO5wulcr4fLs/r0MMxj8wYmjDs7CnUuzdA9ypUeIX/mVvXqktFPJyx7tamsh4wPTZnIQe1PTswFmXaCMI2MiQREuFNOdCpUVR0ssC/2rRbytmkZTVhQW21onhq19qQ0STdJp5jAfoLcXpfh2NhEDStwSBU9mO0adJGI5pWMQtgBRVOOSYXoThmZ7UIJ+qPH5//Ve7dIR8IHQIXkCz62DE0S2B+zn7DzYUVmXrB+z7EXNvArCZlZJsFmdog2+gAD6ubpJp8vGSkajBFzNWpHe57WMSJCl0l2oGxJGOsFNvsI2k55iGDuOeSgfKtHnbGbjAdwmGD6CdKBmapgGRMtSLT0hN8EzkEjF9DFFKvKoifC6/r1feIZqMeSPFr7QySvCqr4xDTdx8yCCkUQs9nl1UKULKYU0QlBdv5edaQtEigUIEjnnbQ46TxA2haHmM/p3Ag5TDvBPpWmBEUCjCuM+S5DxI0foa594BBhmu1g81AWNzci0etcItwg19WzBKkRifgjx63LKpQwlo+vkvBrCJUtuIAqkxWdzOusTRjL8CxkwX8YbRCjplKqMQZZ2ma6k2kwx8aH4VjWohyS8l7foT5i/ggN0T5zOwrCZrc7TdB+6o1MdeZYSB3vQiNBdZKvF0wy/tFyqN8FdCyn74Ujp5iAJj8czyQBtB0hYuXx0FNsY5trCm1q/D2KZI4613Uwyg8CnMJGbiuBJUVVzw5zFVwqJyejzVUpa06qwefrXqQtpmWdl2WUna7sXjobYknvFTuVIscKwqo0yfwYyEf6PTiXd7gLWljXa/eWUHyEx5dMexuZB3dHupAD7V//521zE1C0Qm5oRCO/pY/OWLPb0VWPC5Pn9X88NbMzmEj5hxMA3hJkD/M3U/OKIUqQiYPoLg+yDW1krx3UYfUJlOxQR0x9x7Y0/1Ft4Gwiy9dpc4MlPaiFaKZdYZSTTK+At0hF6Trk3orfcetsdtXi2brOWHOxLQKkMrh72TlblV9QnUcL8IKVPVyxJFWitM6wjPycc72s7SNDYuEI6yp8vBK/SONt2Gkggp8of2Av+uyu1Cwu6CXsoNNvATu5/cCzDigldtpeguAmTFax9Sac8ztLbTx/paoy8yqNf/nTgUKTaZdp3fydBa5jaIbxOrUlXXCrAwffCyWvlr0iRpVW+m3XLP9fh2NCYl95aDESoMHnbv33AijpRGnWoYKeCwPNcNIpTb/Dp+dGRXoqdbzq/Sa5VZ4Q84PPpYMsEgpZPsDn4zFfq8lQW/p8i9CiiDLXCoVx68avw+8dN2Mu/Ujp9w74LvubIpmlAJFLfi5dtMMBjM2Ys8gxXTOdGnUmkcS6U28l6PuFFUBUGI6FPmlOYP/ToGpYx3x0OppJu94iHVLL6kBvvf3KrWD/lAdhqfSC9V5022h/lFUHtPhrIWd70o1F5yUak/Cw7opbsboigOftmsillpaP6RaGL7dYwEsHwrk96plS3NQzyO2a41ldsD31CzHOLmvQikTp+xeb0Pgmq54fFpwDSiZMKLdCemfvNoc5ZVePTzwCqMcN5wtHv4MXTQqnERfO0N/fcIOTZj/WJFyMSAaAJQvTUUVBH/3P5gvRv+uTFVJBhShmJa7lnulxBpwmz/SohyPOrUDZlFU1jI4hong53b4Uh7yskso66oZ+Ff6/AmNY7WSnpfwes3tBJuq2WPMnSooyCKS2L4FJMc1nNgnOuW1BpYrfiCr2LNIsKsJJtEA2WUUu5BW+qc6eCOZFmILG4DNvoUlv3VkpP5Xil20qDIH4Febo0lj9/zdAuhTMRhWkgWvaiQ/3U4OyfHbyKXRPOhd9tu9hlb8qesDlNlMAv0ZOcclT9fHgJNnD7nEvgz3GLXTwVt7GKsnDq3eOx/MiVyieMrIrHxijW7wFEk7uifwiB78iTCLAarC2CZytJKyWAftMIFYy+2pkw39vmTe8Ik/yofUBlu6ewnc0z/PoabKwsMrnRUCD2LRoEev4t7A0SlyrHs/YPE/yooBoart87ixjzliOZ1fdCeopi5kmR7aavQIe1mPJBJUezCA3N0D/bv1ppNz5Fb/U5ejw7ErG2ACnXE4lcitOO7FZLtjG0j6eO5B3UI2+FZexm/xd3/KMvzxlpRBu/hNqgaclTisXA6Da3NvMjqRD01xq9AV0XaXMYorUX+RbdVF4VBHwU2kilPMszAIQ1IJKsv2UvrthPnZMDo1XppA/fvL3cgUwqmY16/Y0swbP3Bf47dkR34bZEd7CxOtle0juw9djFzLd1log7pN+tBvvyxoz9hqjdXT8DYb2oLVwiJCHuLgX7b8LRw/9NO539rlSZsra0m1LfvnHZ+eazW8YmbU+yfD+67uzft1D8BUEsDBBQAAgAIAOYKiUu2gi+oTQAAAGsAAAAbAAAAdW5pdmVyc2FsL3VuaXZlcnNhbC5wbmcueG1ss7GvyM1RKEstKs7Mz7NVMtQzULK34+WyKShKLctMLVeoAIoZ6RlAgJJCpa2SGRK3PDOlJAOowsDAEiGYkZqZnlFiq2Ruag4X1AeaCQBQSwMEFAACAAgALJ1DSw3AMR7AAQAA2gMAAA8AAABub25lL3BsYXllci54bWylkk9v1DAQxc9bqd8h8r12lgpRrRx6QMqJokoLiNvKm0wTU8cOngm7++2Z/NmkW5BA4pBo8jLvZ8+z9f2xcclPiGiDz8RapiIBX4TS+ioTXz7nN3fi/v31lW6dOUFMbJkJHzyIpAQsom2JfY+G6ky8ECRDRcIvj5sj2kzURO1GqcPhIA+3MsRKvUnTtfr28HFb1NCYG+uRjC+Yu+zlViRttCFaOmXiXSqur1YD8gJnkXt8hcF1/cooi9CoNgKCJ4hq3PZs3dDfzfw0wSs6tYCCR18Ns+9N8fwQys4B9tpKj21bIOoJg7bStLHrO59gLDIxNuwaQDQVoHS+Emr0qj+Y9ZMzWE8cvMD23LbbO4s1iyN96N4t6u5sGbJXE0ddgnQzTDCcYt45l4OhLkIpkgg/OstV3mO/zkeQrsW4nOfuHT5bL/FQsMZVbgoK8fSBHXwkU5Ryjl6O0cvB1NuH4hMXj1Oc2wUyB7OEoGtq3Nt/zqPv/p84SngynSNxXsH6Eo655b8EDY9CwDP2mqTWyX61M5V31+2bF1fjQhp3N2XxHUVCJlbA17A0ZNSizzD1mqbV+DklNMei1e/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+oTQAAAGsAAAAbAAAAAAAAAAEAAAAAAIcnAAB1bml2ZXJzYWwvdW5pdmVyc2FsLnBuZy54bWxQSwECAAAUAAIACAAsnUNLDcAxHsABAADaAwAADwAAAAAAAAABAAAAAAANKAAAbm9uZS9wbGF5ZXIueG1sUEsFBgAAAAAJAAkAnQIAAPopAAAAAA=="/>
  <p:tag name="ISPRING_SCORM_RATE_QUIZZES" val="0"/>
  <p:tag name="ISPRING_PRESENTATION_TITLE" val="2018微立体总结PPT模板（1）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heme/theme1.xml><?xml version="1.0" encoding="utf-8"?>
<a:theme xmlns:a="http://schemas.openxmlformats.org/drawingml/2006/main" name="1_Office 主题">
  <a:themeElements>
    <a:clrScheme name="自定义 10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6BB2E1"/>
      </a:accent1>
      <a:accent2>
        <a:srgbClr val="265B85"/>
      </a:accent2>
      <a:accent3>
        <a:srgbClr val="FFA500"/>
      </a:accent3>
      <a:accent4>
        <a:srgbClr val="FFD20E"/>
      </a:accent4>
      <a:accent5>
        <a:srgbClr val="B03A0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0">
    <a:dk1>
      <a:srgbClr val="000000"/>
    </a:dk1>
    <a:lt1>
      <a:sysClr val="window" lastClr="FFFFFF"/>
    </a:lt1>
    <a:dk2>
      <a:srgbClr val="44546A"/>
    </a:dk2>
    <a:lt2>
      <a:srgbClr val="E7E6E6"/>
    </a:lt2>
    <a:accent1>
      <a:srgbClr val="6BB2E1"/>
    </a:accent1>
    <a:accent2>
      <a:srgbClr val="265B85"/>
    </a:accent2>
    <a:accent3>
      <a:srgbClr val="FFA500"/>
    </a:accent3>
    <a:accent4>
      <a:srgbClr val="FFD20E"/>
    </a:accent4>
    <a:accent5>
      <a:srgbClr val="B03A05"/>
    </a:accent5>
    <a:accent6>
      <a:srgbClr val="FFFF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571</Words>
  <Application>Microsoft Office PowerPoint</Application>
  <PresentationFormat>Widescreen</PresentationFormat>
  <Paragraphs>83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 Unicode MS</vt:lpstr>
      <vt:lpstr>微软雅黑</vt:lpstr>
      <vt:lpstr>Noto Sans S Chinese Regular</vt:lpstr>
      <vt:lpstr>Arial</vt:lpstr>
      <vt:lpstr>Calibri</vt:lpstr>
      <vt:lpstr>Calibri Light</vt:lpstr>
      <vt:lpstr>Consolas</vt:lpstr>
      <vt:lpstr>Segoe UI</vt:lpstr>
      <vt:lpstr>Verdana</vt:lpstr>
      <vt:lpstr>Wingdings</vt:lpstr>
      <vt:lpstr>1_Office 主题</vt:lpstr>
      <vt:lpstr>PowerPoint Presentation</vt:lpstr>
      <vt:lpstr>PowerPoint Presentation</vt:lpstr>
      <vt:lpstr>Python Tuples</vt:lpstr>
      <vt:lpstr>Tuple Length</vt:lpstr>
      <vt:lpstr>Tuple Items - Data Types</vt:lpstr>
      <vt:lpstr>Access Tuple Items</vt:lpstr>
      <vt:lpstr>PowerPoint Presentation</vt:lpstr>
      <vt:lpstr>PowerPoint Presentation</vt:lpstr>
      <vt:lpstr>Creating a Function</vt:lpstr>
      <vt:lpstr>Calling a Function</vt:lpstr>
      <vt:lpstr>Parameters or Arguments</vt:lpstr>
      <vt:lpstr>Parameters or Arguments</vt:lpstr>
      <vt:lpstr>Return Values</vt:lpstr>
      <vt:lpstr>PowerPoint Presentation</vt:lpstr>
      <vt:lpstr>Project – Guess Number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Jian Chen</dc:creator>
  <cp:lastModifiedBy>Justin Jian Chen</cp:lastModifiedBy>
  <cp:revision>36</cp:revision>
  <dcterms:created xsi:type="dcterms:W3CDTF">2021-01-01T23:09:03Z</dcterms:created>
  <dcterms:modified xsi:type="dcterms:W3CDTF">2021-01-24T04:32:41Z</dcterms:modified>
</cp:coreProperties>
</file>