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8" r:id="rId3"/>
    <p:sldId id="297" r:id="rId4"/>
    <p:sldId id="306" r:id="rId5"/>
    <p:sldId id="325" r:id="rId6"/>
    <p:sldId id="338" r:id="rId7"/>
    <p:sldId id="258" r:id="rId8"/>
    <p:sldId id="341" r:id="rId9"/>
    <p:sldId id="342" r:id="rId10"/>
    <p:sldId id="349" r:id="rId11"/>
    <p:sldId id="345" r:id="rId12"/>
    <p:sldId id="343" r:id="rId13"/>
    <p:sldId id="346" r:id="rId14"/>
    <p:sldId id="294" r:id="rId15"/>
    <p:sldId id="321" r:id="rId16"/>
    <p:sldId id="350" r:id="rId17"/>
    <p:sldId id="322" r:id="rId18"/>
    <p:sldId id="323" r:id="rId19"/>
    <p:sldId id="334" r:id="rId20"/>
    <p:sldId id="348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7602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 Function</a:t>
            </a: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Invocation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9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095130" y="186776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Invoking Function as a Function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C174D-6427-4483-A25F-0F825088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80" y="1033974"/>
            <a:ext cx="10697592" cy="559347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return a * b;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(10, 2);           // Will return 20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function above does not belong to any object. But in JavaScript there is always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default global 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HTML the default global object is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page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itself, so the function above "belongs" to the HTML page.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a browser the page object is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browser window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The function above automatically becomes a window function.</a:t>
            </a:r>
          </a:p>
        </p:txBody>
      </p:sp>
    </p:spTree>
    <p:extLst>
      <p:ext uri="{BB962C8B-B14F-4D97-AF65-F5344CB8AC3E}">
        <p14:creationId xmlns:p14="http://schemas.microsoft.com/office/powerpoint/2010/main" val="3523524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A87CA-89D6-45AC-8ED9-973903F9FAD0}"/>
              </a:ext>
            </a:extLst>
          </p:cNvPr>
          <p:cNvSpPr txBox="1"/>
          <p:nvPr/>
        </p:nvSpPr>
        <p:spPr>
          <a:xfrm>
            <a:off x="1207363" y="1219581"/>
            <a:ext cx="9916357" cy="441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invoke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and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window.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invoke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is the same function: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inovke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return a * b;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window.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 2);    // Will also return 20</a:t>
            </a:r>
          </a:p>
        </p:txBody>
      </p:sp>
    </p:spTree>
    <p:extLst>
      <p:ext uri="{BB962C8B-B14F-4D97-AF65-F5344CB8AC3E}">
        <p14:creationId xmlns:p14="http://schemas.microsoft.com/office/powerpoint/2010/main" val="3924415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305018" y="186776"/>
            <a:ext cx="9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What is this keyword?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61788-F4C6-4D17-A8B4-F397BD5C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85373"/>
              </p:ext>
            </p:extLst>
          </p:nvPr>
        </p:nvGraphicFramePr>
        <p:xfrm>
          <a:off x="2384974" y="2505433"/>
          <a:ext cx="8024411" cy="3960022"/>
        </p:xfrm>
        <a:graphic>
          <a:graphicData uri="http://schemas.openxmlformats.org/drawingml/2006/table">
            <a:tbl>
              <a:tblPr/>
              <a:tblGrid>
                <a:gridCol w="8024411">
                  <a:extLst>
                    <a:ext uri="{9D8B030D-6E8A-4147-A177-3AD203B41FA5}">
                      <a16:colId xmlns:a16="http://schemas.microsoft.com/office/drawing/2014/main" val="3898227303"/>
                    </a:ext>
                  </a:extLst>
                </a:gridCol>
              </a:tblGrid>
              <a:tr h="700124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>
                          <a:effectLst/>
                        </a:rPr>
                        <a:t>In an object method, this refers to the </a:t>
                      </a:r>
                      <a:r>
                        <a:rPr lang="en-US" b="1">
                          <a:effectLst/>
                        </a:rPr>
                        <a:t>object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94954"/>
                  </a:ext>
                </a:extLst>
              </a:tr>
              <a:tr h="700124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>
                          <a:effectLst/>
                        </a:rPr>
                        <a:t>Alone, this refers to the </a:t>
                      </a:r>
                      <a:r>
                        <a:rPr lang="en-US" b="1">
                          <a:effectLst/>
                        </a:rPr>
                        <a:t>global object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120"/>
                  </a:ext>
                </a:extLst>
              </a:tr>
              <a:tr h="700124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In a function, this refers to the </a:t>
                      </a:r>
                      <a:r>
                        <a:rPr lang="en-US" b="1" dirty="0">
                          <a:effectLst/>
                        </a:rPr>
                        <a:t>global object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2747"/>
                  </a:ext>
                </a:extLst>
              </a:tr>
              <a:tr h="459402">
                <a:tc>
                  <a:txBody>
                    <a:bodyPr/>
                    <a:lstStyle/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59692"/>
                  </a:ext>
                </a:extLst>
              </a:tr>
              <a:tr h="700124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>
                          <a:effectLst/>
                        </a:rPr>
                        <a:t>In an event, this refers to the </a:t>
                      </a:r>
                      <a:r>
                        <a:rPr lang="en-US" b="1">
                          <a:effectLst/>
                        </a:rPr>
                        <a:t>element</a:t>
                      </a:r>
                      <a:r>
                        <a:rPr lang="en-US">
                          <a:effectLst/>
                        </a:rPr>
                        <a:t> that received the event.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15625"/>
                  </a:ext>
                </a:extLst>
              </a:tr>
              <a:tr h="700124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Methods like call(), apply(), and bind() can refer this to </a:t>
                      </a:r>
                      <a:r>
                        <a:rPr lang="en-US" b="1" dirty="0">
                          <a:effectLst/>
                        </a:rPr>
                        <a:t>any object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530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7A65CD-62FA-4FD6-A660-EB374858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35" y="1008477"/>
            <a:ext cx="11333018" cy="120032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JavaScript,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refers to an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object depends on how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being invoked (used or called).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refers to different objects depending on how it is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7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80957B3-5E2D-4151-9CD0-11C211635D0F}"/>
              </a:ext>
            </a:extLst>
          </p:cNvPr>
          <p:cNvSpPr/>
          <p:nvPr/>
        </p:nvSpPr>
        <p:spPr>
          <a:xfrm>
            <a:off x="612559" y="833108"/>
            <a:ext cx="11043822" cy="290661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Invoking Function as a Method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5037-697A-4B24-A986-BEA614E3DFBE}"/>
              </a:ext>
            </a:extLst>
          </p:cNvPr>
          <p:cNvSpPr txBox="1"/>
          <p:nvPr/>
        </p:nvSpPr>
        <p:spPr>
          <a:xfrm>
            <a:off x="1518084" y="904123"/>
            <a:ext cx="9401823" cy="168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JavaScript you can define functions as object methods.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 object (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</a:rPr>
              <a:t>Person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 includes two properties (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), and a method (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fullName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7FB56-3592-45F0-AED5-64FA80F95A7A}"/>
              </a:ext>
            </a:extLst>
          </p:cNvPr>
          <p:cNvSpPr txBox="1"/>
          <p:nvPr/>
        </p:nvSpPr>
        <p:spPr>
          <a:xfrm>
            <a:off x="1518084" y="3739721"/>
            <a:ext cx="9001957" cy="304698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:"John",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"Doe",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function ()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 return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this.firstName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" " +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this.lastName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.fullName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         // Will return "John Doe"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69F11B-49D8-4E2F-93F5-670504028126}"/>
              </a:ext>
            </a:extLst>
          </p:cNvPr>
          <p:cNvSpPr txBox="1"/>
          <p:nvPr/>
        </p:nvSpPr>
        <p:spPr>
          <a:xfrm>
            <a:off x="560773" y="793779"/>
            <a:ext cx="11248008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fullName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is a function. The function belongs to the object. </a:t>
            </a:r>
            <a:r>
              <a:rPr lang="en-US" altLang="en-US" sz="2400" b="1" dirty="0">
                <a:solidFill>
                  <a:schemeClr val="bg1"/>
                </a:solidFill>
                <a:latin typeface="Verdana" panose="020B0604030504040204" pitchFamily="34" charset="0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the owner of the 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thing called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is the object that "owns" the JavaScript code. In this case 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 </a:t>
            </a:r>
            <a:r>
              <a:rPr lang="en-US" altLang="en-US" sz="2400" b="1" dirty="0">
                <a:solidFill>
                  <a:schemeClr val="bg1"/>
                </a:solidFill>
                <a:latin typeface="Verdana" panose="020B0604030504040204" pitchFamily="34" charset="0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1420E-772E-416E-8A38-A927DAA58F3A}"/>
              </a:ext>
            </a:extLst>
          </p:cNvPr>
          <p:cNvSpPr txBox="1"/>
          <p:nvPr/>
        </p:nvSpPr>
        <p:spPr>
          <a:xfrm>
            <a:off x="3384612" y="3429000"/>
            <a:ext cx="4791723" cy="304698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:"John",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"Doe",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function 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 return this;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.fullName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  <a:endParaRPr lang="en-CA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1D29E86-3F87-481D-969F-A22439EA36FE}"/>
              </a:ext>
            </a:extLst>
          </p:cNvPr>
          <p:cNvSpPr/>
          <p:nvPr/>
        </p:nvSpPr>
        <p:spPr>
          <a:xfrm>
            <a:off x="5291091" y="2363439"/>
            <a:ext cx="754604" cy="1065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4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72515" y="215908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Function</a:t>
            </a:r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Exercises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 flipH="1">
            <a:off x="8756565" y="2839263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4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712351" y="128278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Temperature Converter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2EDE2-DF27-40F3-A63C-9F60E1FD9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773" y="762338"/>
            <a:ext cx="7446887" cy="4381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Helvetica Neue"/>
              </a:rPr>
              <a:t>Create a function called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Menlo"/>
              </a:rPr>
              <a:t>celsiusToFahrenheit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Helvetica Neue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Store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celsius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 temperature into a variable.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Convert it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fahrenheit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 and output "NN°C is NN°F".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Helvetica Neue"/>
              </a:rPr>
              <a:t>Create a function called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Menlo"/>
              </a:rPr>
              <a:t>fahrenheitToCelsius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ea typeface="Helvetica Neue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Now store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fahrenheit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 temperature into a variable.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Convert it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celsius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 and output "NN°F is NN°C."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C34C4-7B5D-4918-9154-F0B90676B93D}"/>
              </a:ext>
            </a:extLst>
          </p:cNvPr>
          <p:cNvSpPr txBox="1"/>
          <p:nvPr/>
        </p:nvSpPr>
        <p:spPr>
          <a:xfrm>
            <a:off x="710212" y="5448168"/>
            <a:ext cx="4705165" cy="86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CA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Celsius to Fahrenheit formula</a:t>
            </a:r>
            <a:endParaRPr lang="en-CA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°F  = °C * 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9/5</a:t>
            </a:r>
            <a:r>
              <a:rPr lang="en-CA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+ 32.00</a:t>
            </a:r>
            <a:endParaRPr lang="en-CA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575B3-43A4-4D71-BE07-E126CB1B5090}"/>
              </a:ext>
            </a:extLst>
          </p:cNvPr>
          <p:cNvSpPr txBox="1"/>
          <p:nvPr/>
        </p:nvSpPr>
        <p:spPr>
          <a:xfrm>
            <a:off x="7102135" y="5445447"/>
            <a:ext cx="4705165" cy="86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CA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Fahrenheit to Celsius formula</a:t>
            </a:r>
            <a:endParaRPr lang="en-CA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CA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°C = (°F – 32)*5/9</a:t>
            </a:r>
            <a:endParaRPr lang="en-CA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CC5694-378F-421A-BA6E-66511B0AF4C2}"/>
              </a:ext>
            </a:extLst>
          </p:cNvPr>
          <p:cNvCxnSpPr/>
          <p:nvPr/>
        </p:nvCxnSpPr>
        <p:spPr>
          <a:xfrm rot="5400000">
            <a:off x="185453" y="3401126"/>
            <a:ext cx="3199397" cy="889245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C8F3B0-40DB-4BE6-A5D8-8DF1ED25AF3E}"/>
              </a:ext>
            </a:extLst>
          </p:cNvPr>
          <p:cNvCxnSpPr/>
          <p:nvPr/>
        </p:nvCxnSpPr>
        <p:spPr>
          <a:xfrm rot="16200000" flipH="1">
            <a:off x="9559770" y="4265721"/>
            <a:ext cx="1402672" cy="118073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86E58-BD2C-485E-A335-D6EE6F1771BB}"/>
              </a:ext>
            </a:extLst>
          </p:cNvPr>
          <p:cNvSpPr txBox="1"/>
          <p:nvPr/>
        </p:nvSpPr>
        <p:spPr>
          <a:xfrm>
            <a:off x="2396971" y="1505579"/>
            <a:ext cx="7732449" cy="44521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celsiusToFahrenheit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celsius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var 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celsiusInF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celsius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*9)/5 + 32;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console.log(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celsius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'°C is ' + 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celsiusInF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'°F');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fahrenheitToCelsius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fahrenheit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var 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fahrenheitInC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((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fahrenheit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- 32)*5)/9;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console.log(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fahrenheit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'°F is ' + </a:t>
            </a:r>
            <a:r>
              <a:rPr lang="en-CA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fahrenheitInC</a:t>
            </a: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'°C');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Geometrizer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FCA1F-0818-4509-9698-DA610038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0766"/>
            <a:ext cx="9525740" cy="160552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Create a function called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calcCircumfrence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Pass the radius to the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Calculate the circumference based on the radius, and output "The circumference is NN".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FA1E-5F04-4CBF-93CB-574F597EB451}"/>
              </a:ext>
            </a:extLst>
          </p:cNvPr>
          <p:cNvSpPr txBox="1"/>
          <p:nvPr/>
        </p:nvSpPr>
        <p:spPr>
          <a:xfrm>
            <a:off x="1" y="4973018"/>
            <a:ext cx="9525739" cy="15696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Create a function called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calcArea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Pass the radius to the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/>
              </a:rPr>
              <a:t>Calculate the area based on the radius, and output "The area is NN".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6DA330-580E-46A1-8DDD-63CFAEF7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157" y="2510632"/>
            <a:ext cx="8643891" cy="246221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ea typeface="BlinkMacSystemFont"/>
                <a:cs typeface="Courier New" panose="02070409020205090404" pitchFamily="49" charset="0"/>
              </a:rPr>
              <a:t>c = 2πr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BlinkMacSystemFon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ea typeface="BlinkMacSystemFont"/>
                <a:cs typeface="Courier New" panose="02070409020205090404" pitchFamily="49" charset="0"/>
              </a:rPr>
              <a:t>A = πr² = πd²/4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BlinkMacSystemFon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ea typeface="BlinkMacSystemFont"/>
                <a:cs typeface="Courier New" panose="020704090202050904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BlinkMacSystemFont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BlinkMacSystemFont"/>
              </a:rPr>
              <a:t>stands for circumference;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ea typeface="BlinkMacSystemFont"/>
                <a:cs typeface="Courier New" panose="02070409020205090404" pitchFamily="49" charset="0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BlinkMacSystemFont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BlinkMacSystemFont"/>
              </a:rPr>
              <a:t>for radius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</a:t>
            </a:r>
            <a:r>
              <a:rPr lang="en-US" altLang="en-US" sz="2000" dirty="0">
                <a:solidFill>
                  <a:schemeClr val="bg1"/>
                </a:solidFill>
                <a:ea typeface="BlinkMacSystemFont"/>
              </a:rPr>
              <a:t> for area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BlinkMacSystemFon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ea typeface="BlinkMacSystemFont"/>
                <a:cs typeface="Courier New" panose="02070409020205090404" pitchFamily="49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BlinkMacSystemFont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BlinkMacSystemFont"/>
              </a:rPr>
              <a:t>for the diameter of the circle.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ea typeface="BlinkMacSystemFont"/>
                <a:cs typeface="Courier New" panose="02070409020205090404" pitchFamily="49" charset="0"/>
              </a:rPr>
              <a:t>π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BlinkMacSystemFont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BlinkMacSystemFont"/>
              </a:rPr>
              <a:t>is a constant approximately equal to 3.14159265359 and stands for the circumference-to-diameter ratio of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BlinkMacSystemFont"/>
              </a:rPr>
              <a:t>any circle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45D623-2DEA-46C2-BC35-3DF24AF6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90" y="2526294"/>
            <a:ext cx="1884126" cy="24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640776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Function</a:t>
            </a: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Definition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0BF56-085C-4660-A4B7-4ED12F8A7169}"/>
              </a:ext>
            </a:extLst>
          </p:cNvPr>
          <p:cNvGrpSpPr/>
          <p:nvPr/>
        </p:nvGrpSpPr>
        <p:grpSpPr>
          <a:xfrm>
            <a:off x="2077375" y="1473693"/>
            <a:ext cx="8265111" cy="4772455"/>
            <a:chOff x="2343705" y="1686757"/>
            <a:chExt cx="8265111" cy="4772455"/>
          </a:xfrm>
        </p:grpSpPr>
        <p:sp>
          <p:nvSpPr>
            <p:cNvPr id="8" name="Callout: Up Arrow 7">
              <a:extLst>
                <a:ext uri="{FF2B5EF4-FFF2-40B4-BE49-F238E27FC236}">
                  <a16:creationId xmlns:a16="http://schemas.microsoft.com/office/drawing/2014/main" id="{013103D3-47E2-4AA1-B57F-3E6C47756729}"/>
                </a:ext>
              </a:extLst>
            </p:cNvPr>
            <p:cNvSpPr/>
            <p:nvPr/>
          </p:nvSpPr>
          <p:spPr>
            <a:xfrm>
              <a:off x="2343705" y="1686757"/>
              <a:ext cx="7989903" cy="4772455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65991C-50EE-4D18-B4AE-EAA3EFA51DF0}"/>
                </a:ext>
              </a:extLst>
            </p:cNvPr>
            <p:cNvSpPr txBox="1"/>
            <p:nvPr/>
          </p:nvSpPr>
          <p:spPr>
            <a:xfrm>
              <a:off x="2929633" y="3500389"/>
              <a:ext cx="7679183" cy="29588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function </a:t>
              </a:r>
              <a:r>
                <a:rPr lang="en-CA" sz="2400" dirty="0" err="1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calcGeometry</a:t>
              </a: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(radius) {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var circumference = </a:t>
              </a:r>
              <a:r>
                <a:rPr lang="en-CA" sz="2400" dirty="0" err="1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Math.PI</a:t>
              </a: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* 2*radius;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console.log("The circumference is " + circumference);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var area = </a:t>
              </a:r>
              <a:r>
                <a:rPr lang="en-CA" sz="2400" dirty="0" err="1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Math.PI</a:t>
              </a: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* radius*radius;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console.log("The area is " + area);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CA" sz="24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63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4">
            <a:extLst>
              <a:ext uri="{FF2B5EF4-FFF2-40B4-BE49-F238E27FC236}">
                <a16:creationId xmlns:a16="http://schemas.microsoft.com/office/drawing/2014/main" id="{8A18A274-B9F4-467D-839E-0C834F01134F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Function Declaration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8107-472C-4181-82C1-A0ADD8B1C911}"/>
              </a:ext>
            </a:extLst>
          </p:cNvPr>
          <p:cNvSpPr txBox="1"/>
          <p:nvPr/>
        </p:nvSpPr>
        <p:spPr>
          <a:xfrm>
            <a:off x="1979723" y="1044791"/>
            <a:ext cx="8052046" cy="156966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unctions are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declared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with the following syntax:</a:t>
            </a: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E782-78F0-4909-BE2C-70B8A4798919}"/>
              </a:ext>
            </a:extLst>
          </p:cNvPr>
          <p:cNvSpPr txBox="1"/>
          <p:nvPr/>
        </p:nvSpPr>
        <p:spPr>
          <a:xfrm>
            <a:off x="1671958" y="3450220"/>
            <a:ext cx="8901343" cy="2677656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Declared functions are not executed immediately. They are "saved for later use", and will be executed later, when they are invoked (called upon).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return a * b;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8388989-8744-4EC8-80A5-07F92D6AE41F}"/>
              </a:ext>
            </a:extLst>
          </p:cNvPr>
          <p:cNvSpPr/>
          <p:nvPr/>
        </p:nvSpPr>
        <p:spPr>
          <a:xfrm>
            <a:off x="5610683" y="2642468"/>
            <a:ext cx="949911" cy="78999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Function Expression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FD6A4-CFFE-471C-8C0F-5A275ADFB4FA}"/>
              </a:ext>
            </a:extLst>
          </p:cNvPr>
          <p:cNvSpPr txBox="1"/>
          <p:nvPr/>
        </p:nvSpPr>
        <p:spPr>
          <a:xfrm>
            <a:off x="582967" y="1354425"/>
            <a:ext cx="11026066" cy="500361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JavaScript function can also be defined using an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expression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function expression can be stored in a variable: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x = function (a, b) {return a * b};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Store a function expression in a variable used as a function: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x = function (a, b) {return a * b};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z = x(4, 3);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is actually an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anonymous 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(without a name).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Functions stored in variables have no function names. They are always invoked (called) using the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as Values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3902D-A7E5-4AEE-8916-6A554AA765A0}"/>
              </a:ext>
            </a:extLst>
          </p:cNvPr>
          <p:cNvSpPr txBox="1"/>
          <p:nvPr/>
        </p:nvSpPr>
        <p:spPr>
          <a:xfrm>
            <a:off x="2070717" y="1905915"/>
            <a:ext cx="8333912" cy="391100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functions can be used as values: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return a * b;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(4, 3);</a:t>
            </a: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as Expression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0D5D8-135C-44DD-A426-F1BCBA1B0D35}"/>
              </a:ext>
            </a:extLst>
          </p:cNvPr>
          <p:cNvSpPr txBox="1"/>
          <p:nvPr/>
        </p:nvSpPr>
        <p:spPr>
          <a:xfrm>
            <a:off x="2096609" y="1666148"/>
            <a:ext cx="7998781" cy="391100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functions can be used in expressions: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return a * b;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x =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(4, 3) * 2;</a:t>
            </a:r>
          </a:p>
        </p:txBody>
      </p:sp>
    </p:spTree>
    <p:extLst>
      <p:ext uri="{BB962C8B-B14F-4D97-AF65-F5344CB8AC3E}">
        <p14:creationId xmlns:p14="http://schemas.microsoft.com/office/powerpoint/2010/main" val="15001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7602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 Function</a:t>
            </a: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Parameters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766656" y="186776"/>
            <a:ext cx="878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Parameters and Arguments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F317-EA05-4607-A58D-635F8B28CE32}"/>
              </a:ext>
            </a:extLst>
          </p:cNvPr>
          <p:cNvSpPr txBox="1"/>
          <p:nvPr/>
        </p:nvSpPr>
        <p:spPr>
          <a:xfrm>
            <a:off x="314038" y="1253842"/>
            <a:ext cx="11583146" cy="230832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unctions can have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parameters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parameters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are 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listed in the function definition.</a:t>
            </a:r>
          </a:p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arguments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are the real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passed to (and received by) the function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607745-4821-40A2-9EF9-E0402C14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38" y="4319542"/>
            <a:ext cx="11583146" cy="2123286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Parameter Rules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definitions do not specify data types for parameters.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do not perform type checking on the passed arguments.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do not check the number of arguments received.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70C2E0D-EB3F-42F4-92DC-4E7797C8AFE7}"/>
              </a:ext>
            </a:extLst>
          </p:cNvPr>
          <p:cNvSpPr/>
          <p:nvPr/>
        </p:nvSpPr>
        <p:spPr>
          <a:xfrm>
            <a:off x="5669874" y="3562166"/>
            <a:ext cx="692458" cy="757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175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85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Parameters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3107-27B0-4153-A495-C176F67D43FE}"/>
              </a:ext>
            </a:extLst>
          </p:cNvPr>
          <p:cNvSpPr txBox="1"/>
          <p:nvPr/>
        </p:nvSpPr>
        <p:spPr>
          <a:xfrm>
            <a:off x="461636" y="904131"/>
            <a:ext cx="11248008" cy="22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a function is called with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missing arguments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the missing values are set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Sometimes this is acceptable, but sometimes it is better to assign a default value to the parameter: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9DF35-4D31-7F77-5F66-742599686B0C}"/>
              </a:ext>
            </a:extLst>
          </p:cNvPr>
          <p:cNvSpPr txBox="1"/>
          <p:nvPr/>
        </p:nvSpPr>
        <p:spPr>
          <a:xfrm>
            <a:off x="765699" y="3549992"/>
            <a:ext cx="4596413" cy="253941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(x, y)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if (y === undefined)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 y = 2;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  return x*y;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045F-E518-2F8D-BCDF-80A6EF6271B3}"/>
              </a:ext>
            </a:extLst>
          </p:cNvPr>
          <p:cNvSpPr txBox="1"/>
          <p:nvPr/>
        </p:nvSpPr>
        <p:spPr>
          <a:xfrm>
            <a:off x="6394142" y="4107031"/>
            <a:ext cx="5111318" cy="12929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(x, y=2)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return x*y;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6E75D9EA-382F-4475-E309-E44F5E4941FF}"/>
              </a:ext>
            </a:extLst>
          </p:cNvPr>
          <p:cNvSpPr/>
          <p:nvPr/>
        </p:nvSpPr>
        <p:spPr>
          <a:xfrm>
            <a:off x="5438682" y="4484689"/>
            <a:ext cx="878890" cy="5376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3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17551</TotalTime>
  <Words>1206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 Unicode MS</vt:lpstr>
      <vt:lpstr>Microsoft YaHei</vt:lpstr>
      <vt:lpstr>Microsoft YaHei</vt:lpstr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163</cp:revision>
  <dcterms:created xsi:type="dcterms:W3CDTF">2017-05-21T03:23:00Z</dcterms:created>
  <dcterms:modified xsi:type="dcterms:W3CDTF">2022-05-08T00:19:08Z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