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8" r:id="rId3"/>
    <p:sldId id="325" r:id="rId4"/>
    <p:sldId id="338" r:id="rId5"/>
    <p:sldId id="297" r:id="rId6"/>
    <p:sldId id="306" r:id="rId7"/>
    <p:sldId id="258" r:id="rId8"/>
    <p:sldId id="341" r:id="rId9"/>
    <p:sldId id="342" r:id="rId10"/>
    <p:sldId id="351" r:id="rId11"/>
    <p:sldId id="349" r:id="rId12"/>
    <p:sldId id="345" r:id="rId13"/>
    <p:sldId id="343" r:id="rId14"/>
    <p:sldId id="352" r:id="rId15"/>
    <p:sldId id="353" r:id="rId16"/>
    <p:sldId id="350" r:id="rId17"/>
    <p:sldId id="346" r:id="rId18"/>
    <p:sldId id="354" r:id="rId19"/>
    <p:sldId id="355" r:id="rId20"/>
    <p:sldId id="356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2022/5/14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2022/5/14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C3CC3BD-E5B8-8A96-F258-64F0B39D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64" y="3515418"/>
            <a:ext cx="10695373" cy="209797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innerHTML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Property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useful for getting or replacing the content of HTML elements.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can be used to get or change any HTML element, including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BBF77-E3A1-6005-970A-5E93EE92617C}"/>
              </a:ext>
            </a:extLst>
          </p:cNvPr>
          <p:cNvSpPr txBox="1"/>
          <p:nvPr/>
        </p:nvSpPr>
        <p:spPr>
          <a:xfrm>
            <a:off x="739065" y="812830"/>
            <a:ext cx="10695373" cy="169277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getElementById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common way to access an HTML element is to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used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id="demo"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find the 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276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32313" y="2230808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 Document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9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095130" y="186776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</a:rPr>
              <a:t>HTML DOM Document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C174D-6427-4483-A25F-0F825088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14" y="1731812"/>
            <a:ext cx="10697592" cy="370065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HTML DOM document object is the owner of all other objects in web page.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document object represents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web page.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it need to access any element in an HTML page, always start with accessing the document object.</a:t>
            </a:r>
          </a:p>
        </p:txBody>
      </p:sp>
    </p:spTree>
    <p:extLst>
      <p:ext uri="{BB962C8B-B14F-4D97-AF65-F5344CB8AC3E}">
        <p14:creationId xmlns:p14="http://schemas.microsoft.com/office/powerpoint/2010/main" val="3523524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EC048-32BE-B5DE-5D48-62C23A17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42606"/>
              </p:ext>
            </p:extLst>
          </p:nvPr>
        </p:nvGraphicFramePr>
        <p:xfrm>
          <a:off x="337171" y="1424807"/>
          <a:ext cx="11221555" cy="4008386"/>
        </p:xfrm>
        <a:graphic>
          <a:graphicData uri="http://schemas.openxmlformats.org/drawingml/2006/table">
            <a:tbl>
              <a:tblPr/>
              <a:tblGrid>
                <a:gridCol w="5606349">
                  <a:extLst>
                    <a:ext uri="{9D8B030D-6E8A-4147-A177-3AD203B41FA5}">
                      <a16:colId xmlns:a16="http://schemas.microsoft.com/office/drawing/2014/main" val="2426759152"/>
                    </a:ext>
                  </a:extLst>
                </a:gridCol>
                <a:gridCol w="5615206">
                  <a:extLst>
                    <a:ext uri="{9D8B030D-6E8A-4147-A177-3AD203B41FA5}">
                      <a16:colId xmlns:a16="http://schemas.microsoft.com/office/drawing/2014/main" val="3185363567"/>
                    </a:ext>
                  </a:extLst>
                </a:gridCol>
              </a:tblGrid>
              <a:tr h="945636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solidFill>
                            <a:srgbClr val="FFFF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6686"/>
                  </a:ext>
                </a:extLst>
              </a:tr>
              <a:tr h="945636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document.getElementById(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id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Find an element by element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10841"/>
                  </a:ext>
                </a:extLst>
              </a:tr>
              <a:tr h="1058557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document.getElementsByTagName(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name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Find elements by tag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857396"/>
                  </a:ext>
                </a:extLst>
              </a:tr>
              <a:tr h="1058557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 err="1">
                          <a:solidFill>
                            <a:srgbClr val="FFFF00"/>
                          </a:solidFill>
                          <a:effectLst/>
                        </a:rPr>
                        <a:t>document.getElementsByClassName</a:t>
                      </a:r>
                      <a:r>
                        <a:rPr lang="en-CA" sz="2400" dirty="0">
                          <a:solidFill>
                            <a:srgbClr val="FFFF00"/>
                          </a:solidFill>
                          <a:effectLst/>
                        </a:rPr>
                        <a:t>(</a:t>
                      </a:r>
                      <a:r>
                        <a:rPr lang="en-CA" sz="2400" i="1" dirty="0">
                          <a:solidFill>
                            <a:srgbClr val="FFFF00"/>
                          </a:solidFill>
                          <a:effectLst/>
                        </a:rPr>
                        <a:t>name</a:t>
                      </a:r>
                      <a:r>
                        <a:rPr lang="en-CA" sz="2400" dirty="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Find elements by class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3160"/>
                  </a:ext>
                </a:extLst>
              </a:tr>
            </a:tbl>
          </a:graphicData>
        </a:graphic>
      </p:graphicFrame>
      <p:sp>
        <p:nvSpPr>
          <p:cNvPr id="6" name="文本框 144">
            <a:extLst>
              <a:ext uri="{FF2B5EF4-FFF2-40B4-BE49-F238E27FC236}">
                <a16:creationId xmlns:a16="http://schemas.microsoft.com/office/drawing/2014/main" id="{F2769240-DAD1-3B4B-E4EA-CF0EFB130218}"/>
              </a:ext>
            </a:extLst>
          </p:cNvPr>
          <p:cNvSpPr txBox="1"/>
          <p:nvPr/>
        </p:nvSpPr>
        <p:spPr>
          <a:xfrm>
            <a:off x="2095130" y="186776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</a:rPr>
              <a:t>Finding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9244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F2769240-DAD1-3B4B-E4EA-CF0EFB130218}"/>
              </a:ext>
            </a:extLst>
          </p:cNvPr>
          <p:cNvSpPr txBox="1"/>
          <p:nvPr/>
        </p:nvSpPr>
        <p:spPr>
          <a:xfrm>
            <a:off x="2095130" y="186776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</a:rPr>
              <a:t>Changing HTML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AB0CEC-19DA-CB80-4BCC-F86AC02F8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5630"/>
              </p:ext>
            </p:extLst>
          </p:nvPr>
        </p:nvGraphicFramePr>
        <p:xfrm>
          <a:off x="485455" y="1503589"/>
          <a:ext cx="11259700" cy="4578928"/>
        </p:xfrm>
        <a:graphic>
          <a:graphicData uri="http://schemas.openxmlformats.org/drawingml/2006/table">
            <a:tbl>
              <a:tblPr/>
              <a:tblGrid>
                <a:gridCol w="5625406">
                  <a:extLst>
                    <a:ext uri="{9D8B030D-6E8A-4147-A177-3AD203B41FA5}">
                      <a16:colId xmlns:a16="http://schemas.microsoft.com/office/drawing/2014/main" val="151078305"/>
                    </a:ext>
                  </a:extLst>
                </a:gridCol>
                <a:gridCol w="5634294">
                  <a:extLst>
                    <a:ext uri="{9D8B030D-6E8A-4147-A177-3AD203B41FA5}">
                      <a16:colId xmlns:a16="http://schemas.microsoft.com/office/drawing/2014/main" val="1124992202"/>
                    </a:ext>
                  </a:extLst>
                </a:gridCol>
              </a:tblGrid>
              <a:tr h="7180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36980"/>
                  </a:ext>
                </a:extLst>
              </a:tr>
              <a:tr h="7180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1" dirty="0" err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US" sz="2400" dirty="0" err="1">
                          <a:solidFill>
                            <a:srgbClr val="FFFF00"/>
                          </a:solidFill>
                          <a:effectLst/>
                        </a:rPr>
                        <a:t>.innerHTML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 =  </a:t>
                      </a:r>
                      <a:r>
                        <a:rPr lang="en-US" sz="2400" i="1" dirty="0">
                          <a:solidFill>
                            <a:srgbClr val="FFFF00"/>
                          </a:solidFill>
                          <a:effectLst/>
                        </a:rPr>
                        <a:t>new html content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Change the inner HTML of an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360414"/>
                  </a:ext>
                </a:extLst>
              </a:tr>
              <a:tr h="7180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.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attribute = new value</a:t>
                      </a:r>
                      <a:endParaRPr lang="en-CA" sz="240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Change the attribute value of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82535"/>
                  </a:ext>
                </a:extLst>
              </a:tr>
              <a:tr h="7180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.style.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property = new style</a:t>
                      </a:r>
                      <a:endParaRPr lang="en-CA" sz="240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Change the style of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21672"/>
                  </a:ext>
                </a:extLst>
              </a:tr>
              <a:tr h="7180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26832"/>
                  </a:ext>
                </a:extLst>
              </a:tr>
              <a:tr h="7180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.setAttribute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(attribute, value)</a:t>
                      </a:r>
                      <a:endParaRPr lang="en-CA" sz="240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Change the attribute value of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58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F2769240-DAD1-3B4B-E4EA-CF0EFB130218}"/>
              </a:ext>
            </a:extLst>
          </p:cNvPr>
          <p:cNvSpPr txBox="1"/>
          <p:nvPr/>
        </p:nvSpPr>
        <p:spPr>
          <a:xfrm>
            <a:off x="2095130" y="186776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</a:rPr>
              <a:t>Adding and Deleting Elements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DB092-3B28-4F4F-5901-2324B015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03721"/>
              </p:ext>
            </p:extLst>
          </p:nvPr>
        </p:nvGraphicFramePr>
        <p:xfrm>
          <a:off x="488385" y="1781064"/>
          <a:ext cx="11426298" cy="4239978"/>
        </p:xfrm>
        <a:graphic>
          <a:graphicData uri="http://schemas.openxmlformats.org/drawingml/2006/table">
            <a:tbl>
              <a:tblPr/>
              <a:tblGrid>
                <a:gridCol w="5708640">
                  <a:extLst>
                    <a:ext uri="{9D8B030D-6E8A-4147-A177-3AD203B41FA5}">
                      <a16:colId xmlns:a16="http://schemas.microsoft.com/office/drawing/2014/main" val="3614006646"/>
                    </a:ext>
                  </a:extLst>
                </a:gridCol>
                <a:gridCol w="5717658">
                  <a:extLst>
                    <a:ext uri="{9D8B030D-6E8A-4147-A177-3AD203B41FA5}">
                      <a16:colId xmlns:a16="http://schemas.microsoft.com/office/drawing/2014/main" val="3003099063"/>
                    </a:ext>
                  </a:extLst>
                </a:gridCol>
              </a:tblGrid>
              <a:tr h="7066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23946"/>
                  </a:ext>
                </a:extLst>
              </a:tr>
              <a:tr h="7066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document.createElement(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Create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88849"/>
                  </a:ext>
                </a:extLst>
              </a:tr>
              <a:tr h="7066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document.removeChild(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Remove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03021"/>
                  </a:ext>
                </a:extLst>
              </a:tr>
              <a:tr h="7066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document.appendChild(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element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Add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31079"/>
                  </a:ext>
                </a:extLst>
              </a:tr>
              <a:tr h="7066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document.replaceChild(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new, old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Replace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81674"/>
                  </a:ext>
                </a:extLst>
              </a:tr>
              <a:tr h="7066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document.write(</a:t>
                      </a:r>
                      <a:r>
                        <a:rPr lang="en-CA" sz="2400" i="1">
                          <a:solidFill>
                            <a:srgbClr val="FFFF00"/>
                          </a:solidFill>
                          <a:effectLst/>
                        </a:rPr>
                        <a:t>text</a:t>
                      </a:r>
                      <a:r>
                        <a:rPr lang="en-CA" sz="2400">
                          <a:solidFill>
                            <a:srgbClr val="FFFF00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Write into the HTML output stream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8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51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4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72515" y="215908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DOM Elements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 flipH="1">
            <a:off x="8756565" y="2839263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4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305018" y="186776"/>
            <a:ext cx="9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Finding HTML Element by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CB99-733B-ECDE-BC57-FA53F62F08A9}"/>
              </a:ext>
            </a:extLst>
          </p:cNvPr>
          <p:cNvSpPr txBox="1"/>
          <p:nvPr/>
        </p:nvSpPr>
        <p:spPr>
          <a:xfrm>
            <a:off x="893685" y="1598760"/>
            <a:ext cx="10404629" cy="39078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easiest way to find an HTML element in the DOM, is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use the element id,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like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id=“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element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unique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en-US" sz="2400" dirty="0">
              <a:solidFill>
                <a:srgbClr val="FFFF00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element is found, the method will return the element as an object (in element).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element is not found, element will contain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7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305018" y="186776"/>
            <a:ext cx="9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Finding HTML Elements by Tag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FC146-9F59-FAD9-BEB1-2C28A805DBC1}"/>
              </a:ext>
            </a:extLst>
          </p:cNvPr>
          <p:cNvSpPr txBox="1"/>
          <p:nvPr/>
        </p:nvSpPr>
        <p:spPr>
          <a:xfrm>
            <a:off x="932155" y="1116985"/>
            <a:ext cx="10528917" cy="515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inds all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elements: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element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("p");</a:t>
            </a:r>
            <a:endParaRPr lang="en-US" altLang="en-US" sz="2400" dirty="0">
              <a:solidFill>
                <a:srgbClr val="0563C1"/>
              </a:solidFill>
              <a:latin typeface="Verdana" panose="020B060403050404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inds the element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id="main"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and then finds all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elements inside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("main");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y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x.getElementsByTagName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("p");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305018" y="186776"/>
            <a:ext cx="9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Finding HTML Elements by Class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CB99-733B-ECDE-BC57-FA53F62F08A9}"/>
              </a:ext>
            </a:extLst>
          </p:cNvPr>
          <p:cNvSpPr txBox="1"/>
          <p:nvPr/>
        </p:nvSpPr>
        <p:spPr>
          <a:xfrm>
            <a:off x="1034249" y="1687536"/>
            <a:ext cx="10123502" cy="3678251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 all HTML elements with the same class name,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eturns a list of all elements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class=“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38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173438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DOM Intro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305018" y="186776"/>
            <a:ext cx="9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Finding HTML Elements by CSS Selectors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CB99-733B-ECDE-BC57-FA53F62F08A9}"/>
              </a:ext>
            </a:extLst>
          </p:cNvPr>
          <p:cNvSpPr txBox="1"/>
          <p:nvPr/>
        </p:nvSpPr>
        <p:spPr>
          <a:xfrm>
            <a:off x="568170" y="1492228"/>
            <a:ext cx="10910657" cy="4420441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 all HTML elements that match a specified CSS selector (id, class names, types, attributes, values of attributes,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),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eturns a list of all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elements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class="intro"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p.intro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");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1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DOM Definition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3902D-A7E5-4AEE-8916-6A554AA765A0}"/>
              </a:ext>
            </a:extLst>
          </p:cNvPr>
          <p:cNvSpPr txBox="1"/>
          <p:nvPr/>
        </p:nvSpPr>
        <p:spPr>
          <a:xfrm>
            <a:off x="718866" y="1195375"/>
            <a:ext cx="10461661" cy="223362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24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"The W3C Document Object Model (DOM) is a platform and language-neutral interface that allows programs and scripts to dynamically access and update the content, structure, and style of a document."</a:t>
            </a:r>
            <a:endParaRPr lang="en-CA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3A307-B105-34C3-A7D5-433212AB7E4B}"/>
              </a:ext>
            </a:extLst>
          </p:cNvPr>
          <p:cNvSpPr txBox="1"/>
          <p:nvPr/>
        </p:nvSpPr>
        <p:spPr>
          <a:xfrm>
            <a:off x="1613225" y="4285752"/>
            <a:ext cx="8672945" cy="167962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Core DOM - standard model for all document types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XML DOM - standard model for XML documents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DOM - standard model for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 DOM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0D5D8-135C-44DD-A426-F1BCBA1B0D35}"/>
              </a:ext>
            </a:extLst>
          </p:cNvPr>
          <p:cNvSpPr txBox="1"/>
          <p:nvPr/>
        </p:nvSpPr>
        <p:spPr>
          <a:xfrm>
            <a:off x="831542" y="1550739"/>
            <a:ext cx="10528915" cy="444961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HTML DOM is a standard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model and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programming interface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for HTML.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HTML elements as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objects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all HTML elements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access all HTML elements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events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for all HTML elements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The HTML DOM is a standard for how to get, change, add, or delete HTML elements.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4">
            <a:extLst>
              <a:ext uri="{FF2B5EF4-FFF2-40B4-BE49-F238E27FC236}">
                <a16:creationId xmlns:a16="http://schemas.microsoft.com/office/drawing/2014/main" id="{8A18A274-B9F4-467D-839E-0C834F01134F}"/>
              </a:ext>
            </a:extLst>
          </p:cNvPr>
          <p:cNvSpPr txBox="1"/>
          <p:nvPr/>
        </p:nvSpPr>
        <p:spPr>
          <a:xfrm>
            <a:off x="2494625" y="186776"/>
            <a:ext cx="632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chemeClr val="bg1"/>
                </a:solidFill>
              </a:rPr>
              <a:t>HTML DOM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8107-472C-4181-82C1-A0ADD8B1C911}"/>
              </a:ext>
            </a:extLst>
          </p:cNvPr>
          <p:cNvSpPr txBox="1"/>
          <p:nvPr/>
        </p:nvSpPr>
        <p:spPr>
          <a:xfrm>
            <a:off x="1091954" y="972111"/>
            <a:ext cx="10511161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a web page is loaded, the browser creates 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ocument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odel of the page.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DOM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model is constructed as a tree of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Objects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8" name="Picture 4" descr="JavaScript DOM Tutorial with Example">
            <a:extLst>
              <a:ext uri="{FF2B5EF4-FFF2-40B4-BE49-F238E27FC236}">
                <a16:creationId xmlns:a16="http://schemas.microsoft.com/office/drawing/2014/main" id="{092AD334-8C7E-C43F-4374-C723C3DD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74" y="2501952"/>
            <a:ext cx="58483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69EF2-00CC-8508-DCBD-96ADD084C712}"/>
              </a:ext>
            </a:extLst>
          </p:cNvPr>
          <p:cNvSpPr txBox="1"/>
          <p:nvPr/>
        </p:nvSpPr>
        <p:spPr>
          <a:xfrm>
            <a:off x="10117255" y="2501952"/>
            <a:ext cx="1931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HTML DOM Tree of Objects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D7117-9A9A-7D16-E242-5C606E87325B}"/>
              </a:ext>
            </a:extLst>
          </p:cNvPr>
          <p:cNvSpPr txBox="1"/>
          <p:nvPr/>
        </p:nvSpPr>
        <p:spPr>
          <a:xfrm>
            <a:off x="194520" y="3148283"/>
            <a:ext cx="6014033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is Demo of HTML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CA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CA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is heading</a:t>
            </a:r>
            <a:r>
              <a:rPr lang="en-CA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following is the input text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Dynamic HTML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FD6A4-CFFE-471C-8C0F-5A275ADFB4FA}"/>
              </a:ext>
            </a:extLst>
          </p:cNvPr>
          <p:cNvSpPr txBox="1"/>
          <p:nvPr/>
        </p:nvSpPr>
        <p:spPr>
          <a:xfrm>
            <a:off x="703039" y="1169699"/>
            <a:ext cx="11026066" cy="514211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change all the HTML elements in the page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change all the HTML attributes in the page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change all the CSS styles in the page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remove existing HTML elements and attributes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add new HTML elements and attributes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react to all existing HTML events in the page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can 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25783" y="17602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HTML DOM Methods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766656" y="186776"/>
            <a:ext cx="878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DOM Programming Interface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7A2D6-C2DB-AAAF-C450-D0B8B6FBB2E2}"/>
              </a:ext>
            </a:extLst>
          </p:cNvPr>
          <p:cNvSpPr txBox="1"/>
          <p:nvPr/>
        </p:nvSpPr>
        <p:spPr>
          <a:xfrm>
            <a:off x="652509" y="1225689"/>
            <a:ext cx="11017188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HTML DOM can be accessed with JavaScript (and with other programming languages).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the DOM, all HTML elements are defined as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programming interface is the properties and methods of each object.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a value that you can get or set (like changing the content of an HTML element).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an action you can do (like add or deleting an HTML element).</a:t>
            </a:r>
          </a:p>
        </p:txBody>
      </p:sp>
    </p:spTree>
    <p:extLst>
      <p:ext uri="{BB962C8B-B14F-4D97-AF65-F5344CB8AC3E}">
        <p14:creationId xmlns:p14="http://schemas.microsoft.com/office/powerpoint/2010/main" val="3024175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9DF35-4D31-7F77-5F66-742599686B0C}"/>
              </a:ext>
            </a:extLst>
          </p:cNvPr>
          <p:cNvSpPr txBox="1"/>
          <p:nvPr/>
        </p:nvSpPr>
        <p:spPr>
          <a:xfrm>
            <a:off x="1420426" y="724766"/>
            <a:ext cx="9321554" cy="461690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4FCBE-1137-2B7F-F315-7FE4569F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33" y="5785011"/>
            <a:ext cx="10253709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while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31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17925</TotalTime>
  <Words>981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166</cp:revision>
  <dcterms:created xsi:type="dcterms:W3CDTF">2017-05-21T03:23:00Z</dcterms:created>
  <dcterms:modified xsi:type="dcterms:W3CDTF">2022-05-15T01:58:36Z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