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94" r:id="rId4"/>
    <p:sldId id="321" r:id="rId5"/>
    <p:sldId id="322" r:id="rId6"/>
    <p:sldId id="323" r:id="rId7"/>
    <p:sldId id="324" r:id="rId8"/>
    <p:sldId id="325" r:id="rId9"/>
    <p:sldId id="326" r:id="rId10"/>
    <p:sldId id="318" r:id="rId11"/>
    <p:sldId id="315" r:id="rId12"/>
    <p:sldId id="316" r:id="rId13"/>
    <p:sldId id="297" r:id="rId14"/>
    <p:sldId id="270" r:id="rId15"/>
    <p:sldId id="306" r:id="rId16"/>
    <p:sldId id="307" r:id="rId17"/>
    <p:sldId id="311" r:id="rId18"/>
    <p:sldId id="329" r:id="rId19"/>
    <p:sldId id="328" r:id="rId20"/>
    <p:sldId id="327" r:id="rId21"/>
    <p:sldId id="330" r:id="rId22"/>
    <p:sldId id="331" r:id="rId23"/>
    <p:sldId id="332" r:id="rId24"/>
    <p:sldId id="282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Events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HTML Events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6FEA2-BBB2-4EFC-A9D8-901EB7D5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80" y="915269"/>
            <a:ext cx="11828836" cy="5515945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event can be something the browser does, or something a user does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below: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web page has finished loading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input field was changed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button was clicked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lets you execute code when events are detected.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single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or 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quotes: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following example,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(with code), is added to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('demo').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Date()"&gt;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time is?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above, the JavaScript code changes the content of the element with id="demo".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en-US" altLang="zh-CN" sz="3600" dirty="0">
                <a:solidFill>
                  <a:schemeClr val="bg1"/>
                </a:solidFill>
              </a:rPr>
              <a:t>ommon HTML Events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1F92DE-B3DF-4DAC-9142-17FA81B8C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52869"/>
              </p:ext>
            </p:extLst>
          </p:nvPr>
        </p:nvGraphicFramePr>
        <p:xfrm>
          <a:off x="822032" y="2028375"/>
          <a:ext cx="10510982" cy="4069283"/>
        </p:xfrm>
        <a:graphic>
          <a:graphicData uri="http://schemas.openxmlformats.org/drawingml/2006/table">
            <a:tbl>
              <a:tblPr/>
              <a:tblGrid>
                <a:gridCol w="5255491">
                  <a:extLst>
                    <a:ext uri="{9D8B030D-6E8A-4147-A177-3AD203B41FA5}">
                      <a16:colId xmlns:a16="http://schemas.microsoft.com/office/drawing/2014/main" val="742214121"/>
                    </a:ext>
                  </a:extLst>
                </a:gridCol>
                <a:gridCol w="5255491">
                  <a:extLst>
                    <a:ext uri="{9D8B030D-6E8A-4147-A177-3AD203B41FA5}">
                      <a16:colId xmlns:a16="http://schemas.microsoft.com/office/drawing/2014/main" val="86678449"/>
                    </a:ext>
                  </a:extLst>
                </a:gridCol>
              </a:tblGrid>
              <a:tr h="490895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Event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29311"/>
                  </a:ext>
                </a:extLst>
              </a:tr>
              <a:tr h="54445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onchange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02254"/>
                  </a:ext>
                </a:extLst>
              </a:tr>
              <a:tr h="4895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onclick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153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 err="1">
                          <a:effectLst/>
                        </a:rPr>
                        <a:t>onmouseover</a:t>
                      </a:r>
                      <a:endParaRPr lang="en-CA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50266"/>
                  </a:ext>
                </a:extLst>
              </a:tr>
              <a:tr h="669565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onmouseout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9746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onkeydown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pushes a keyboard key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31307"/>
                  </a:ext>
                </a:extLst>
              </a:tr>
              <a:tr h="85434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onload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435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7AFBAFA-466D-4B96-B815-38C9B239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18" y="1058636"/>
            <a:ext cx="9972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Here is a list of some common HTML events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F9722-1F9F-4735-8FBC-D55F56D024D1}"/>
              </a:ext>
            </a:extLst>
          </p:cNvPr>
          <p:cNvSpPr txBox="1"/>
          <p:nvPr/>
        </p:nvSpPr>
        <p:spPr>
          <a:xfrm>
            <a:off x="490960" y="862829"/>
            <a:ext cx="11333019" cy="564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Event handlers can be used to handle and verify user input, user actions, and browser actions: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Things that should be done every time a page loads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Things that should be done when the page is closed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Action that should be performed when a user clicks a button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Content that should be verified when a user inputs data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Many different methods can be used to let JavaScript work with events: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event attributes can execute JavaScript code directly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event attributes can call JavaScript functions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assign your own event handler functions to HTML elements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prevent events from being sent or being handled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lvl="1" algn="r">
              <a:lnSpc>
                <a:spcPct val="150000"/>
              </a:lnSpc>
            </a:pPr>
            <a:r>
              <a:rPr lang="en-US" sz="2400" b="0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https://www.w3schools.com/jsref/dom_obj_event.asp</a:t>
            </a:r>
          </a:p>
        </p:txBody>
      </p:sp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Javascript</a:t>
            </a:r>
            <a:r>
              <a:rPr lang="en-US" altLang="zh-CN" sz="3600" dirty="0">
                <a:solidFill>
                  <a:schemeClr val="bg1"/>
                </a:solidFill>
              </a:rPr>
              <a:t> Event Handler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7" y="2166757"/>
            <a:ext cx="5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String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Concept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30D98-69BC-4ED6-8EEC-2FDEDA266243}"/>
              </a:ext>
            </a:extLst>
          </p:cNvPr>
          <p:cNvSpPr txBox="1"/>
          <p:nvPr/>
        </p:nvSpPr>
        <p:spPr>
          <a:xfrm>
            <a:off x="683580" y="1096249"/>
            <a:ext cx="11185865" cy="501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strings: storing and manipulating text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with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zero or more characters written inside quotes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(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single or double quotes):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carName1 = "Volvo XC60";  // Double quotes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carName2 = 'Volvo XC60';  // Single quotes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use quotes inside a string, as long as they don't match the quotes surrounding the string: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answer1 = "It's alright";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answer2 = "He is called 'Johnny'";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answer3 = 'He is called "Johnny"';</a:t>
            </a: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Length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6FA18-3B49-4A2F-93F5-EBAF3757492D}"/>
              </a:ext>
            </a:extLst>
          </p:cNvPr>
          <p:cNvSpPr txBox="1"/>
          <p:nvPr/>
        </p:nvSpPr>
        <p:spPr>
          <a:xfrm>
            <a:off x="1278384" y="1589874"/>
            <a:ext cx="9960746" cy="367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can use the built-in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to find the length of a string: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"ABCDEFGHIJKLMNOPQRSTUVWXYZ";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Escape Character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837AA7-25D6-4756-B69D-00C7A050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74323"/>
              </p:ext>
            </p:extLst>
          </p:nvPr>
        </p:nvGraphicFramePr>
        <p:xfrm>
          <a:off x="1171851" y="3897296"/>
          <a:ext cx="9818704" cy="2773928"/>
        </p:xfrm>
        <a:graphic>
          <a:graphicData uri="http://schemas.openxmlformats.org/drawingml/2006/table">
            <a:tbl>
              <a:tblPr/>
              <a:tblGrid>
                <a:gridCol w="2454676">
                  <a:extLst>
                    <a:ext uri="{9D8B030D-6E8A-4147-A177-3AD203B41FA5}">
                      <a16:colId xmlns:a16="http://schemas.microsoft.com/office/drawing/2014/main" val="4265147693"/>
                    </a:ext>
                  </a:extLst>
                </a:gridCol>
                <a:gridCol w="3682014">
                  <a:extLst>
                    <a:ext uri="{9D8B030D-6E8A-4147-A177-3AD203B41FA5}">
                      <a16:colId xmlns:a16="http://schemas.microsoft.com/office/drawing/2014/main" val="3517380281"/>
                    </a:ext>
                  </a:extLst>
                </a:gridCol>
                <a:gridCol w="3682014">
                  <a:extLst>
                    <a:ext uri="{9D8B030D-6E8A-4147-A177-3AD203B41FA5}">
                      <a16:colId xmlns:a16="http://schemas.microsoft.com/office/drawing/2014/main" val="636634164"/>
                    </a:ext>
                  </a:extLst>
                </a:gridCol>
              </a:tblGrid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74631"/>
                  </a:ext>
                </a:extLst>
              </a:tr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\'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Single quote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039547"/>
                  </a:ext>
                </a:extLst>
              </a:tr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\"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Double quote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45655"/>
                  </a:ext>
                </a:extLst>
              </a:tr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\\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\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Backslash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41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770EC2-6DA8-447C-8FBF-AAFD97520475}"/>
              </a:ext>
            </a:extLst>
          </p:cNvPr>
          <p:cNvSpPr txBox="1"/>
          <p:nvPr/>
        </p:nvSpPr>
        <p:spPr>
          <a:xfrm>
            <a:off x="488272" y="706265"/>
            <a:ext cx="112302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trings must be written within quotes, JavaScript will misunderstand this string: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"We are the so-called "Vikings" from the north.";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string will be chopped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"We are the so-called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avoid this problem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backslash escape 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backslash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 escape character turns special characters into string characters: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7" y="2166757"/>
            <a:ext cx="5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String Methods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07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Extract String Parts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BCD2D-5B8A-4289-9506-C2CE96C7B7C1}"/>
              </a:ext>
            </a:extLst>
          </p:cNvPr>
          <p:cNvSpPr txBox="1"/>
          <p:nvPr/>
        </p:nvSpPr>
        <p:spPr>
          <a:xfrm>
            <a:off x="1704512" y="1733766"/>
            <a:ext cx="9694416" cy="368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 3 methods for extracting a part of a string: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slice(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substring(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142032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Object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Slice()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E696B-C39C-4AB8-BFE8-D5BADBB78AAD}"/>
              </a:ext>
            </a:extLst>
          </p:cNvPr>
          <p:cNvSpPr txBox="1"/>
          <p:nvPr/>
        </p:nvSpPr>
        <p:spPr>
          <a:xfrm>
            <a:off x="479394" y="1149433"/>
            <a:ext cx="11221375" cy="487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extracts a part of a string and returns the extracted part in a new string.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method takes 2 parameters: the start position, and the end position (end not included).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example slices out a portion of a string from position 7 to position 12 (13-1):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(7, 13);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counts positions from zero like array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First position is 0</a:t>
            </a:r>
            <a:r>
              <a:rPr lang="en-US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 and 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econd position is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a parameter is negative, the position is counted from the end of the string.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example slices out a portion of a string from position -12 to position -6: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(-12, -6);</a:t>
            </a:r>
            <a:endParaRPr lang="en-C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1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Slice()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C3C63-DCD6-47D5-B231-4897AD490FB8}"/>
              </a:ext>
            </a:extLst>
          </p:cNvPr>
          <p:cNvSpPr txBox="1"/>
          <p:nvPr/>
        </p:nvSpPr>
        <p:spPr>
          <a:xfrm>
            <a:off x="843379" y="1380413"/>
            <a:ext cx="10599937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second parameter, the method will slice out the rest of the string: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(7);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or, counting from the end: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(-12);</a:t>
            </a:r>
          </a:p>
        </p:txBody>
      </p:sp>
    </p:spTree>
    <p:extLst>
      <p:ext uri="{BB962C8B-B14F-4D97-AF65-F5344CB8AC3E}">
        <p14:creationId xmlns:p14="http://schemas.microsoft.com/office/powerpoint/2010/main" val="289828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substring()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0C876-1AD9-436A-A63D-56D9243A66CD}"/>
              </a:ext>
            </a:extLst>
          </p:cNvPr>
          <p:cNvSpPr txBox="1"/>
          <p:nvPr/>
        </p:nvSpPr>
        <p:spPr>
          <a:xfrm>
            <a:off x="656947" y="1218804"/>
            <a:ext cx="11061577" cy="446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similar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difference is that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cannot accept negative indexes.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(7, 13);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second parameter,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will slice out the rest of the string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0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</a:t>
            </a:r>
            <a:r>
              <a:rPr lang="en-US" sz="3600" dirty="0" err="1">
                <a:solidFill>
                  <a:schemeClr val="bg1"/>
                </a:solidFill>
              </a:rPr>
              <a:t>substr</a:t>
            </a:r>
            <a:r>
              <a:rPr lang="en-US" sz="3600" dirty="0">
                <a:solidFill>
                  <a:schemeClr val="bg1"/>
                </a:solidFill>
              </a:rPr>
              <a:t>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3B3F-92B2-4B61-89D0-3C02EC13BE89}"/>
              </a:ext>
            </a:extLst>
          </p:cNvPr>
          <p:cNvSpPr txBox="1"/>
          <p:nvPr/>
        </p:nvSpPr>
        <p:spPr>
          <a:xfrm>
            <a:off x="541539" y="749367"/>
            <a:ext cx="111237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similar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difference is that the second parameter specifies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extracted part.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(7, 6);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second parameter,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will slice out the rest of the string.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(7);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first parameter is negative, the position counts from the end of the string.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(-4);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46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Object, Property and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B48D8-F02E-4C1F-81AF-89633A81E216}"/>
              </a:ext>
            </a:extLst>
          </p:cNvPr>
          <p:cNvSpPr txBox="1"/>
          <p:nvPr/>
        </p:nvSpPr>
        <p:spPr>
          <a:xfrm>
            <a:off x="5056945" y="2211368"/>
            <a:ext cx="44421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Property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car.name = </a:t>
            </a:r>
            <a:r>
              <a:rPr lang="en-CA" sz="2400" dirty="0">
                <a:solidFill>
                  <a:schemeClr val="bg1"/>
                </a:solidFill>
                <a:latin typeface="Verdana" panose="020B0604030504040204" pitchFamily="34" charset="0"/>
              </a:rPr>
              <a:t>Corvette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car.model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C8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car.weight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1470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car.color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1E1BE-2B42-45B6-A81B-0589D4BFC3FD}"/>
              </a:ext>
            </a:extLst>
          </p:cNvPr>
          <p:cNvSpPr txBox="1"/>
          <p:nvPr/>
        </p:nvSpPr>
        <p:spPr>
          <a:xfrm>
            <a:off x="8959794" y="2211368"/>
            <a:ext cx="27587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ethod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car.start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car.drive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car.brake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car.stop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ere Are The Coolest New Cars For 2020">
            <a:extLst>
              <a:ext uri="{FF2B5EF4-FFF2-40B4-BE49-F238E27FC236}">
                <a16:creationId xmlns:a16="http://schemas.microsoft.com/office/drawing/2014/main" id="{24CA6C99-A99E-46CA-A1D5-2312CF54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7" y="2982893"/>
            <a:ext cx="4663735" cy="262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B3E2E-3215-47F2-B4CB-D4AA61B79916}"/>
              </a:ext>
            </a:extLst>
          </p:cNvPr>
          <p:cNvSpPr txBox="1"/>
          <p:nvPr/>
        </p:nvSpPr>
        <p:spPr>
          <a:xfrm>
            <a:off x="663969" y="2203964"/>
            <a:ext cx="4001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Object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012F-28A6-4A18-AF3F-5C58790AA83D}"/>
              </a:ext>
            </a:extLst>
          </p:cNvPr>
          <p:cNvSpPr txBox="1"/>
          <p:nvPr/>
        </p:nvSpPr>
        <p:spPr>
          <a:xfrm>
            <a:off x="470518" y="1375550"/>
            <a:ext cx="112480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car has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like weight and color, and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like start and stop:</a:t>
            </a:r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Object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3DBB0-EDC0-430E-88EA-E5F4AA2FD4E2}"/>
              </a:ext>
            </a:extLst>
          </p:cNvPr>
          <p:cNvSpPr txBox="1"/>
          <p:nvPr/>
        </p:nvSpPr>
        <p:spPr>
          <a:xfrm>
            <a:off x="843379" y="1588147"/>
            <a:ext cx="10937289" cy="3895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code assigns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many values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oyota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RAV4, silver) to 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named car: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 = {type:"</a:t>
            </a:r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 T</a:t>
            </a:r>
            <a:r>
              <a:rPr lang="en-US" altLang="zh-CN" sz="2400" dirty="0">
                <a:solidFill>
                  <a:srgbClr val="FFFF00"/>
                </a:solidFill>
                <a:latin typeface="Verdana" panose="020B0604030504040204" pitchFamily="34" charset="0"/>
              </a:rPr>
              <a:t>oyota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", model:“RAV4",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color:“silver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"};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bject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Definition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950B0-89C9-4D66-8C1A-74FF627CB2E1}"/>
              </a:ext>
            </a:extLst>
          </p:cNvPr>
          <p:cNvSpPr txBox="1"/>
          <p:nvPr/>
        </p:nvSpPr>
        <p:spPr>
          <a:xfrm>
            <a:off x="967664" y="1080283"/>
            <a:ext cx="107863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define (and create) a JavaScript object with an object literal: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:"John",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:"Doe", age:50,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:"blue"};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2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Spaces and line breaks are not important. An object definition can span multiple lines: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person =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"John",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"Doe",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age: 50,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"blue"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Property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B87163-1630-48BC-A6C4-23553036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36" y="1587044"/>
            <a:ext cx="1103745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in JavaScript objects are called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AE3BE2-10E8-4FE1-9C8D-B657D9A6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76036"/>
              </p:ext>
            </p:extLst>
          </p:nvPr>
        </p:nvGraphicFramePr>
        <p:xfrm>
          <a:off x="2309092" y="2980167"/>
          <a:ext cx="8072582" cy="2438400"/>
        </p:xfrm>
        <a:graphic>
          <a:graphicData uri="http://schemas.openxmlformats.org/drawingml/2006/table">
            <a:tbl>
              <a:tblPr/>
              <a:tblGrid>
                <a:gridCol w="1612876">
                  <a:extLst>
                    <a:ext uri="{9D8B030D-6E8A-4147-A177-3AD203B41FA5}">
                      <a16:colId xmlns:a16="http://schemas.microsoft.com/office/drawing/2014/main" val="858166921"/>
                    </a:ext>
                  </a:extLst>
                </a:gridCol>
                <a:gridCol w="6459706">
                  <a:extLst>
                    <a:ext uri="{9D8B030D-6E8A-4147-A177-3AD203B41FA5}">
                      <a16:colId xmlns:a16="http://schemas.microsoft.com/office/drawing/2014/main" val="196492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 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16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firstName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John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2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lastName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Doe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4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age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20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eyeColor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0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79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ccess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Object Properties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ED321-3376-4918-99CE-949A94861C2E}"/>
              </a:ext>
            </a:extLst>
          </p:cNvPr>
          <p:cNvSpPr txBox="1"/>
          <p:nvPr/>
        </p:nvSpPr>
        <p:spPr>
          <a:xfrm>
            <a:off x="1967344" y="1482730"/>
            <a:ext cx="8035636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access object properties in two ways: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objectName.propertyName</a:t>
            </a:r>
            <a:endParaRPr lang="en-US" sz="2400" b="0" i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objectName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"]</a:t>
            </a:r>
            <a:endParaRPr lang="en-US" sz="2400" b="0" i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person["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bject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Method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0D8357-A2C1-47BA-A190-FC2F7E952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3483"/>
              </p:ext>
            </p:extLst>
          </p:nvPr>
        </p:nvGraphicFramePr>
        <p:xfrm>
          <a:off x="1682883" y="3133588"/>
          <a:ext cx="9358007" cy="2926080"/>
        </p:xfrm>
        <a:graphic>
          <a:graphicData uri="http://schemas.openxmlformats.org/drawingml/2006/table">
            <a:tbl>
              <a:tblPr/>
              <a:tblGrid>
                <a:gridCol w="1869699">
                  <a:extLst>
                    <a:ext uri="{9D8B030D-6E8A-4147-A177-3AD203B41FA5}">
                      <a16:colId xmlns:a16="http://schemas.microsoft.com/office/drawing/2014/main" val="3286679782"/>
                    </a:ext>
                  </a:extLst>
                </a:gridCol>
                <a:gridCol w="7488308">
                  <a:extLst>
                    <a:ext uri="{9D8B030D-6E8A-4147-A177-3AD203B41FA5}">
                      <a16:colId xmlns:a16="http://schemas.microsoft.com/office/drawing/2014/main" val="2600817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 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5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firstName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John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2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lastName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Doe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0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age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1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eyeColor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4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fullName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function() {return </a:t>
                      </a:r>
                      <a:r>
                        <a:rPr lang="en-US" sz="2400" dirty="0" err="1">
                          <a:effectLst/>
                        </a:rPr>
                        <a:t>this.firstName</a:t>
                      </a:r>
                      <a:r>
                        <a:rPr lang="en-US" sz="2400" dirty="0">
                          <a:effectLst/>
                        </a:rPr>
                        <a:t> + " " + </a:t>
                      </a:r>
                      <a:r>
                        <a:rPr lang="en-US" sz="2400" dirty="0" err="1">
                          <a:effectLst/>
                        </a:rPr>
                        <a:t>this.lastName</a:t>
                      </a:r>
                      <a:r>
                        <a:rPr lang="en-US" sz="2400" dirty="0">
                          <a:effectLst/>
                        </a:rPr>
                        <a:t>;}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739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81E8F9E-AA18-4591-BC59-700742F5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04" y="1054580"/>
            <a:ext cx="1069069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can also have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can be performed on objects.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 stored in properties 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definitions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method is a function stored as a property.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57935-0BC6-4C55-A7F6-CFCF953A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29" y="1421572"/>
            <a:ext cx="11322996" cy="4267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      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5566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above,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 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means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of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means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of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29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1405</Words>
  <Application>Microsoft Office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139</cp:revision>
  <dcterms:created xsi:type="dcterms:W3CDTF">2017-05-21T03:23:00Z</dcterms:created>
  <dcterms:modified xsi:type="dcterms:W3CDTF">2022-03-06T00:55:54Z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