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88" r:id="rId6"/>
    <p:sldId id="265" r:id="rId7"/>
    <p:sldId id="273" r:id="rId8"/>
    <p:sldId id="283" r:id="rId9"/>
    <p:sldId id="294" r:id="rId10"/>
    <p:sldId id="297" r:id="rId11"/>
    <p:sldId id="310" r:id="rId12"/>
    <p:sldId id="298" r:id="rId13"/>
    <p:sldId id="270" r:id="rId14"/>
    <p:sldId id="304" r:id="rId15"/>
    <p:sldId id="305" r:id="rId16"/>
    <p:sldId id="306" r:id="rId17"/>
    <p:sldId id="307" r:id="rId18"/>
    <p:sldId id="292" r:id="rId19"/>
    <p:sldId id="293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and CSS 3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668696" y="18973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Submit Button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762C62-4FB6-49D2-A728-1986FA57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3" y="936701"/>
            <a:ext cx="11372294" cy="5668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type="submit"&gt;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button for submitting the form data to a form-handler.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form-handler is typically a file on the server with a script for processing input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form-handler is specified in the form's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a submit button: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="John"&gt;&lt;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="Doe"&gt;&lt;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668696" y="18973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 Type 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4B1D7-551F-401C-B13F-7E4700CF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1472945"/>
            <a:ext cx="10866267" cy="45601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type="reset"&gt;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reset 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that will reset all form values to their default values: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="John"&gt;&lt;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="Doe"&gt;&lt;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="reset"&gt;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769635" y="189739"/>
            <a:ext cx="4791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 Type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B6FBF-B9E3-4FFC-80D1-24B3181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11" y="1813878"/>
            <a:ext cx="9232777" cy="34521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type="password"&gt;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password field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="username"&gt;&lt;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Password: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="password"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03238" y="2163608"/>
            <a:ext cx="199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CSS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 Borders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D1640-E2A5-48E2-A793-7965A0CE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41" y="3105835"/>
            <a:ext cx="10068128" cy="3335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ABA7F-6AFC-42A1-ACFC-4DD69C2AE02A}"/>
              </a:ext>
            </a:extLst>
          </p:cNvPr>
          <p:cNvSpPr txBox="1"/>
          <p:nvPr/>
        </p:nvSpPr>
        <p:spPr>
          <a:xfrm>
            <a:off x="1036741" y="1152747"/>
            <a:ext cx="963421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CSS border properties allow you to specify the style, width, and color of an element's border.</a:t>
            </a:r>
            <a:endParaRPr lang="en-CA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542191" y="186776"/>
            <a:ext cx="470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Border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1AE78-EE6E-4CA6-9231-2E861351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3" y="771551"/>
            <a:ext cx="11212498" cy="59451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specifies what kind of border to display.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following values are allowed: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dotted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dashed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solid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double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grooved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ridged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inset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3D outset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no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- Defines a hidden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can have from one to four values (for the top border, right border, bottom border, and the left border).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styles: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dashed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groove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ridge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inset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outset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p.mix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 dashed solid 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 Border Width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B2332-2507-44AB-A712-4C5C8B6D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35" y="1156934"/>
            <a:ext cx="11239130" cy="551429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CSS Border 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specifies the width of the four borders.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width can be set as a specific size (in px,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cm,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or by using one of the three pre-defined values: thin, medium, or thick: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widths: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p.one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5px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p.two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medium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p.three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2px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p.four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dotted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thick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Border Color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075E2F-F713-4072-8747-C4A4F227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2" y="910069"/>
            <a:ext cx="11514337" cy="5668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property is used to set the color of the four borders.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color can be set by: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 - specify a color name, like "red"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HEX - specify a HEX value, like "#ff0000"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 - specify a RGB value, like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(255,0,0)"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HSL - specify a HSL value, like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hsl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(0, 100%, 50%)"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transparent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is not set, it inherits the color of the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 of the different border colors: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p.one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p.two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border-style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border-color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green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03238" y="2163608"/>
            <a:ext cx="284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32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12851" y="532423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static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9320-95A6-4372-8C74-0A17BB677838}"/>
              </a:ext>
            </a:extLst>
          </p:cNvPr>
          <p:cNvSpPr txBox="1"/>
          <p:nvPr/>
        </p:nvSpPr>
        <p:spPr>
          <a:xfrm>
            <a:off x="2931111" y="6175219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FF0000"/>
                </a:solidFill>
              </a:rPr>
              <a:t>https://github.com/jianchentech/WebCamp/blob/main/WebProject/WebStatic.md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B045C-A19F-48CD-B781-F46FA96905D7}"/>
              </a:ext>
            </a:extLst>
          </p:cNvPr>
          <p:cNvSpPr txBox="1"/>
          <p:nvPr/>
        </p:nvSpPr>
        <p:spPr>
          <a:xfrm>
            <a:off x="1216241" y="1126657"/>
            <a:ext cx="9945949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Web Presentation:     April 11 11:00 AM</a:t>
            </a:r>
            <a:endParaRPr lang="en-CA" sz="4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45114-6537-4CA4-8A98-3246C053B0D4}"/>
              </a:ext>
            </a:extLst>
          </p:cNvPr>
          <p:cNvSpPr txBox="1"/>
          <p:nvPr/>
        </p:nvSpPr>
        <p:spPr>
          <a:xfrm>
            <a:off x="999477" y="2514312"/>
            <a:ext cx="41739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Eric                        10 M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00"/>
                </a:highlight>
              </a:rPr>
              <a:t>ins</a:t>
            </a:r>
            <a:endParaRPr lang="en-CA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David      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Vincent                10 Mins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Jeremy                 10 Mins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 err="1">
                <a:solidFill>
                  <a:srgbClr val="FF0000"/>
                </a:solidFill>
                <a:highlight>
                  <a:srgbClr val="00FF00"/>
                </a:highlight>
              </a:rPr>
              <a:t>Vivianne</a:t>
            </a: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Helen                   10 Mins</a:t>
            </a:r>
            <a:endParaRPr lang="en-US" sz="24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16770-E132-418D-8B94-448E41CB26C1}"/>
              </a:ext>
            </a:extLst>
          </p:cNvPr>
          <p:cNvSpPr txBox="1"/>
          <p:nvPr/>
        </p:nvSpPr>
        <p:spPr>
          <a:xfrm>
            <a:off x="5847425" y="2576678"/>
            <a:ext cx="5098001" cy="33590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Introduction of your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Present the static website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Functionality of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Code resource and file structure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FF00"/>
                </a:solidFill>
              </a:rPr>
              <a:t>WebSite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CA" sz="2400" dirty="0">
                <a:solidFill>
                  <a:srgbClr val="FFFF00"/>
                </a:solidFill>
              </a:rPr>
              <a:t>layout and design styling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Meet the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077296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1749132" y="2974729"/>
            <a:ext cx="406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7200" dirty="0">
                <a:solidFill>
                  <a:schemeClr val="bg1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967378" y="237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67378" y="399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52251" y="2395683"/>
            <a:ext cx="2531713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</a:t>
              </a:r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TML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52252" y="4030063"/>
            <a:ext cx="2531714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CSS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HTML Form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686641" y="317880"/>
            <a:ext cx="5153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&lt;form&gt; Element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FB016-BB21-4B31-9F19-F2CC7199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6" y="1351761"/>
            <a:ext cx="11248007" cy="5013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used to create an HTML form for user input: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 elements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a container for different types of input elements, such as: text fields, checkboxes, radio buttons, submit buttons,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405734" y="311298"/>
            <a:ext cx="44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&lt;input&gt; Element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E6262D-5B9A-4F24-95E7-A1CB3DF8F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96055"/>
              </p:ext>
            </p:extLst>
          </p:nvPr>
        </p:nvGraphicFramePr>
        <p:xfrm>
          <a:off x="1943652" y="2438998"/>
          <a:ext cx="8591404" cy="4229895"/>
        </p:xfrm>
        <a:graphic>
          <a:graphicData uri="http://schemas.openxmlformats.org/drawingml/2006/table">
            <a:tbl>
              <a:tblPr/>
              <a:tblGrid>
                <a:gridCol w="4295702">
                  <a:extLst>
                    <a:ext uri="{9D8B030D-6E8A-4147-A177-3AD203B41FA5}">
                      <a16:colId xmlns:a16="http://schemas.microsoft.com/office/drawing/2014/main" val="1777360076"/>
                    </a:ext>
                  </a:extLst>
                </a:gridCol>
                <a:gridCol w="4295702">
                  <a:extLst>
                    <a:ext uri="{9D8B030D-6E8A-4147-A177-3AD203B41FA5}">
                      <a16:colId xmlns:a16="http://schemas.microsoft.com/office/drawing/2014/main" val="1907465728"/>
                    </a:ext>
                  </a:extLst>
                </a:gridCol>
              </a:tblGrid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62508"/>
                  </a:ext>
                </a:extLst>
              </a:tr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5092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58507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77713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4432"/>
                  </a:ext>
                </a:extLst>
              </a:tr>
              <a:tr h="52370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9542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5AF87D3-5EE9-4A61-8005-4F284249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54" y="1022583"/>
            <a:ext cx="11008291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the most used form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can be displayed in many ways, depending on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Here are some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82392" y="186776"/>
            <a:ext cx="538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 Fields</a:t>
            </a:r>
            <a:endParaRPr lang="en-CA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2DFA10-21F4-493D-A693-B5EB7347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631" y="1112490"/>
            <a:ext cx="6862439" cy="529884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type="text"&gt;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single-line input field for text input.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input fields for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563417" y="186776"/>
            <a:ext cx="531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&lt;label&gt;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C0CE-965D-4648-A05F-0A3860CA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9" y="1711054"/>
            <a:ext cx="1099943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Notice the use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in the example above.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tag defines a label for many form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useful for screen-reader users, because the screen-reader will read out loud the label when the user focus on the input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also help users who have difficulty clicking on very small regions (such as radio buttons or checkboxes) - because when the user clicks the text within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element, it toggles the radio button/checkbox.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tag should be equal to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to bind them together.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716261" y="343555"/>
            <a:ext cx="4259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CA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adio</a:t>
            </a:r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Button</a:t>
            </a:r>
            <a:endParaRPr lang="en-CA" sz="32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CBCD7-256C-49AE-A891-DF27E030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90" y="1411090"/>
            <a:ext cx="10866268" cy="4967974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type="radio"&gt;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 radio button.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Radio buttons let a user select ONE of a limited number of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radio buttons: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="male"&gt;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="female"&gt;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="radio"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="gender"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="other"&gt;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-US" altLang="en-US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485441" y="278516"/>
            <a:ext cx="3682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heckboxes</a:t>
            </a:r>
            <a:endParaRPr lang="en-CA" sz="32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A3579-4009-435B-AD71-02B35A9A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9" y="1112490"/>
            <a:ext cx="10662081" cy="529884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 type="checkbox"&gt;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defines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checkbox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Checkboxes let a user select ZERO or MORE options of a limited number of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form with checkboxes: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="Bike"&gt;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="vehicle1"&gt;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bike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="vehicle2"&gt;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="checkbox"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="Boat"&gt;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="vehicle3"&gt;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 have a boat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1788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84</cp:revision>
  <dcterms:created xsi:type="dcterms:W3CDTF">2017-05-21T03:23:00Z</dcterms:created>
  <dcterms:modified xsi:type="dcterms:W3CDTF">2021-03-28T22:16:53Z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