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88" r:id="rId5"/>
    <p:sldId id="265" r:id="rId6"/>
    <p:sldId id="273" r:id="rId7"/>
    <p:sldId id="283" r:id="rId8"/>
    <p:sldId id="294" r:id="rId9"/>
    <p:sldId id="270" r:id="rId10"/>
    <p:sldId id="297" r:id="rId11"/>
    <p:sldId id="310" r:id="rId12"/>
    <p:sldId id="298" r:id="rId13"/>
    <p:sldId id="304" r:id="rId14"/>
    <p:sldId id="305" r:id="rId15"/>
    <p:sldId id="306" r:id="rId16"/>
    <p:sldId id="307" r:id="rId17"/>
    <p:sldId id="311" r:id="rId18"/>
    <p:sldId id="312" r:id="rId19"/>
    <p:sldId id="313" r:id="rId20"/>
    <p:sldId id="314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HTLM Form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760955" y="189739"/>
            <a:ext cx="7002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 &lt;form&gt; Elements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A8A01A-4D75-4A4A-A4B3-3993B833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502" y="1332845"/>
            <a:ext cx="927716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can contain one or more of the following form elements: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&lt;button&gt;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&lt;legend&gt;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&lt;output&gt;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&lt;option&gt;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668696" y="1897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&lt;input&gt; Element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20EDD9-7AC5-4EEF-8937-7DA897A2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14" y="2221088"/>
            <a:ext cx="9650027" cy="2744301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 of the most used form element is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can be displayed in several ways, depending on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769635" y="189739"/>
            <a:ext cx="479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&lt;label&gt; Element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B4351-717B-4C51-BF61-9DD58D55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18" y="987272"/>
            <a:ext cx="10795246" cy="5567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defines a label for several form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useful for screen-reader users, because the screen-reader will read out loud the label when the user focus on the input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also help users who have difficulty clicking on very small regions (such as radio buttons or checkboxes) - because when the user clicks the text within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element, it toggles the radio button/checkbox.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tag should be equal to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to bind them together.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&lt;select&gt;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2D919-8376-496C-A4FA-C9A90DCB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92" y="1807354"/>
            <a:ext cx="9463596" cy="394462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defines a drop-down list: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Choose a car: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volvo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Volvo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="fiat"&gt;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audi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Audi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06CED13-5CE0-48B0-AAE0-AF8DE369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41" y="1766249"/>
            <a:ext cx="8540318" cy="3121315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&lt;option&gt;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elements defines an option that can be selected.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By default, the first item in the drop-down list is selected.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 define a pre-selected option, add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to the option: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="fiat"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selected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-US" altLang="en-US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96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Visible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FFB12-6B5D-4B6E-A817-FF110B17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70" y="2334130"/>
            <a:ext cx="9463596" cy="271352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="3"&gt;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="fiat"&gt;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Allow Multiple Selections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41E92-5065-4D77-944E-13A70BB7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656" y="1648733"/>
            <a:ext cx="9108490" cy="4190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to allow the user to select more than one value: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Choose a car: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="cars"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="4"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volvo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Volvo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="fiat"&gt;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audi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Audi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</a:t>
            </a:r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textarea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Element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79555A-ABFC-4B6D-998A-8D5D7097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80" y="914507"/>
            <a:ext cx="11274640" cy="566817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defines a multi-line input field (a text area):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="message"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="10"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cols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="30"&gt;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cat was playing in the garden.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specifies the visible number of lines in a text area.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specifies the visible width of a text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can also define the size of the text area by using CSS: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="message"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="width:200px; height:600px;"&gt;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cat was playing in the garden.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&lt;button&gt;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4E4097-70F2-458E-9BF4-327DC20B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53" y="1438774"/>
            <a:ext cx="9392575" cy="197485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&lt;button&gt;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defines a clickable button: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="button"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onclick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="alert('Hello World!')"&gt;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Me!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0B50E7-600E-45C5-99EF-B7E9C07A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61" y="3646438"/>
            <a:ext cx="9916357" cy="230832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how the HTML code above will be displayed in a browser: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sz="2400" b="0" i="0" dirty="0">
                <a:solidFill>
                  <a:srgbClr val="000000"/>
                </a:solidFill>
                <a:effectLst/>
                <a:highlight>
                  <a:srgbClr val="008000"/>
                </a:highlight>
                <a:latin typeface="Verdana" panose="020B0604030504040204" pitchFamily="34" charset="0"/>
              </a:rPr>
              <a:t>Click Me!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Always specify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for the button element. Different browsers may use different default types for the button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20675" y="238445"/>
            <a:ext cx="963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</a:t>
            </a:r>
            <a:r>
              <a:rPr lang="en-US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and &lt;legend&gt;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8F9086-6BFE-4DCC-A7D5-CA6C5F3B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23" y="1165757"/>
            <a:ext cx="11150353" cy="52988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is used to group related data in a form.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&lt;legend&gt;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defines a caption for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legend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/legend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="John"&gt;&lt;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Last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="text"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="Doe"&gt;&lt;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="Submit"&gt;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HTML Form Attribute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645544" y="229568"/>
            <a:ext cx="60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&lt;</a:t>
            </a:r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5E58A-4E0E-4968-9EFC-E02F06CA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57" y="1332804"/>
            <a:ext cx="11256885" cy="505262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 specifies a list of pre-defined options for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Users will see a drop-down list of the pre-defined options as they input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element, must refer to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="browsers"&gt;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="browsers"&gt;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="Internet Explorer"&gt;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="Firefox"&gt;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="Chrome"&gt;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="Opera"&gt;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="Safari"&gt;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38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49290" y="344513"/>
            <a:ext cx="58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 Form Attributes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424ED-2198-4118-BDEB-CFF137D4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83AF03-3539-4107-8E06-45AA3F98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9" y="1536585"/>
            <a:ext cx="10662081" cy="39446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describes the different attributes for 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&lt;form&gt;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Action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defines the action to be performed when the form is submitted.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Usually, the form data is sent to a file on the server when the user clicks on the submit button.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the form data is sent to a file called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 This file contains a server-side script that handles the form data: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01BF8E7-D23C-4F0A-B2A4-AD778F10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57" y="1577179"/>
            <a:ext cx="10662081" cy="4190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CA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CA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submit, send form data to "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action_page.php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  <a:p>
            <a:pPr algn="l"/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="John"&gt;&lt;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="Doe"&gt;&lt;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b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Target Attribute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63C927-6D42-41F0-BB53-FA26F311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80469"/>
              </p:ext>
            </p:extLst>
          </p:nvPr>
        </p:nvGraphicFramePr>
        <p:xfrm>
          <a:off x="2232921" y="2341299"/>
          <a:ext cx="7687685" cy="3578498"/>
        </p:xfrm>
        <a:graphic>
          <a:graphicData uri="http://schemas.openxmlformats.org/drawingml/2006/table">
            <a:tbl>
              <a:tblPr/>
              <a:tblGrid>
                <a:gridCol w="1535120">
                  <a:extLst>
                    <a:ext uri="{9D8B030D-6E8A-4147-A177-3AD203B41FA5}">
                      <a16:colId xmlns:a16="http://schemas.microsoft.com/office/drawing/2014/main" val="1204021648"/>
                    </a:ext>
                  </a:extLst>
                </a:gridCol>
                <a:gridCol w="6152565">
                  <a:extLst>
                    <a:ext uri="{9D8B030D-6E8A-4147-A177-3AD203B41FA5}">
                      <a16:colId xmlns:a16="http://schemas.microsoft.com/office/drawing/2014/main" val="712228004"/>
                    </a:ext>
                  </a:extLst>
                </a:gridCol>
              </a:tblGrid>
              <a:tr h="48458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145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_blank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response is displayed in a new window or tab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8525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_self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response is displayed in the current window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7812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_parent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response is displayed in the parent frame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23598"/>
                  </a:ext>
                </a:extLst>
              </a:tr>
              <a:tr h="8200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_top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response is displayed in the full body of the window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4877"/>
                  </a:ext>
                </a:extLst>
              </a:tr>
              <a:tr h="820073">
                <a:tc>
                  <a:txBody>
                    <a:bodyPr/>
                    <a:lstStyle/>
                    <a:p>
                      <a:pPr algn="l" fontAlgn="t"/>
                      <a:r>
                        <a:rPr lang="en-CA" i="1">
                          <a:effectLst/>
                        </a:rPr>
                        <a:t>framename</a:t>
                      </a:r>
                      <a:endParaRPr lang="en-CA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response is displayed in a named iframe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3246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7ACFD0C-CC91-46B5-A70B-BF8699F1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64" y="982421"/>
            <a:ext cx="11138170" cy="123619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specifies where to display the response that is received after submitting the form.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can have one of the following values: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68BD1-42E4-4363-B3B0-D136113BCD5C}"/>
              </a:ext>
            </a:extLst>
          </p:cNvPr>
          <p:cNvSpPr txBox="1"/>
          <p:nvPr/>
        </p:nvSpPr>
        <p:spPr>
          <a:xfrm>
            <a:off x="1005394" y="6042480"/>
            <a:ext cx="1062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default value is _self which means that the response will open in the current window.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831C88A-FF97-4D6B-A026-44BB266B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45" y="2312625"/>
            <a:ext cx="10662081" cy="2232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Here, the submitted result will open in a new browser tab: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action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="/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action_page.php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target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="_blank"&gt;</a:t>
            </a:r>
            <a:endParaRPr lang="en-US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355759" y="343555"/>
            <a:ext cx="6125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Method Attribute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2D46B1-88D8-47AC-9E94-7E0F3850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6" y="1300405"/>
            <a:ext cx="11097088" cy="514495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attribute specifies the HTTP method to be used when submitting the form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form-data can be sent as URL variables (with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method="get"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or as HTTP post transaction (with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method="post"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default HTTP method when submitting form data is GET.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uses the GET method when submitting the form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="get"&gt;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uses the POST method when submitting the form data: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method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="post"&gt;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5BF22B5-EB72-438B-BD44-455838AE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1167"/>
            <a:ext cx="11097088" cy="603751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Notes on GET: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the form data to the URL,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NEVER use GET to send sensitive data! (the submitted form data is visible in the URL!)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length of a URL is limited (2048 characters)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Useful for form submissions where a user wants to bookmark the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is good for non-secure data, like query strings in Google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Notes on POST: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the form data inside the body of the HTTP request (the submitted form data is not shown in the URL)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 has no size limitations, and can be used to send large amounts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submissions with POST cannot be bookmarked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Always use POST if the form data contains sensitive or personal information!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HTML Form Element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1719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96</cp:revision>
  <dcterms:created xsi:type="dcterms:W3CDTF">2017-05-21T03:23:00Z</dcterms:created>
  <dcterms:modified xsi:type="dcterms:W3CDTF">2021-04-24T02:58:30Z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