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3" r:id="rId6"/>
    <p:sldId id="259" r:id="rId7"/>
    <p:sldId id="265" r:id="rId8"/>
    <p:sldId id="273" r:id="rId9"/>
    <p:sldId id="283" r:id="rId10"/>
    <p:sldId id="264" r:id="rId11"/>
    <p:sldId id="266" r:id="rId12"/>
    <p:sldId id="284" r:id="rId13"/>
    <p:sldId id="268" r:id="rId14"/>
    <p:sldId id="286" r:id="rId15"/>
    <p:sldId id="267" r:id="rId16"/>
    <p:sldId id="269" r:id="rId17"/>
    <p:sldId id="270" r:id="rId18"/>
    <p:sldId id="271" r:id="rId19"/>
    <p:sldId id="272" r:id="rId20"/>
    <p:sldId id="287" r:id="rId21"/>
    <p:sldId id="285" r:id="rId22"/>
    <p:sldId id="277" r:id="rId23"/>
    <p:sldId id="28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8-483C-9F21-0C2E99E6353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8-483C-9F21-0C2E99E6353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A28-483C-9F21-0C2E99E63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206592"/>
        <c:axId val="699207152"/>
      </c:barChart>
      <c:catAx>
        <c:axId val="6992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7152"/>
        <c:crosses val="autoZero"/>
        <c:auto val="1"/>
        <c:lblAlgn val="ctr"/>
        <c:lblOffset val="100"/>
        <c:noMultiLvlLbl val="0"/>
      </c:catAx>
      <c:valAx>
        <c:axId val="6992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Image for post">
          <a:extLst xmlns:a="http://schemas.openxmlformats.org/drawingml/2006/main">
            <a:ext uri="{FF2B5EF4-FFF2-40B4-BE49-F238E27FC236}">
              <a16:creationId xmlns:a16="http://schemas.microsoft.com/office/drawing/2014/main" id="{0E39749F-A016-4DD5-88C3-F4297386D3A2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-248575" y="-967666"/>
          <a:ext cx="6786648" cy="4731798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SqZ_hJu9z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wWdmfOib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 Introduction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 Protocol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222379" y="571079"/>
            <a:ext cx="5624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Communication protocol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455195" y="2889613"/>
            <a:ext cx="3502222" cy="1448988"/>
            <a:chOff x="8511393" y="3380385"/>
            <a:chExt cx="3502222" cy="1448988"/>
          </a:xfrm>
        </p:grpSpPr>
        <p:sp>
          <p:nvSpPr>
            <p:cNvPr id="58" name="矩形 57"/>
            <p:cNvSpPr/>
            <p:nvPr/>
          </p:nvSpPr>
          <p:spPr>
            <a:xfrm>
              <a:off x="8580130" y="3380385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511393" y="3575696"/>
              <a:ext cx="3502222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nature of the messages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order of the messages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2739198"/>
            <a:ext cx="3387256" cy="1628523"/>
            <a:chOff x="234583" y="3327402"/>
            <a:chExt cx="3122565" cy="1628523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Necessary for 2 machines to chat</a:t>
              </a:r>
            </a:p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It's basically a standard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69606" y="399178"/>
            <a:ext cx="529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 protocoles d'Internet :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58788" y="1445254"/>
            <a:ext cx="4051700" cy="1228413"/>
            <a:chOff x="973393" y="1771009"/>
            <a:chExt cx="4051700" cy="1228413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73393" y="2145855"/>
              <a:ext cx="4051700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SMTP</a:t>
              </a:r>
            </a:p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Simple Mail Transfer Protocol</a:t>
              </a:r>
              <a:endParaRPr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69457" y="4736904"/>
            <a:ext cx="3715203" cy="910195"/>
            <a:chOff x="884062" y="5062659"/>
            <a:chExt cx="3715203" cy="910195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84062" y="5119287"/>
              <a:ext cx="3590361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</a:p>
            <a:p>
              <a:pPr algn="r">
                <a:lnSpc>
                  <a:spcPct val="130000"/>
                </a:lnSpc>
              </a:pPr>
              <a:r>
                <a:rPr lang="en-CA" sz="2000" dirty="0" err="1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HyperText</a:t>
              </a:r>
              <a:r>
                <a:rPr lang="en-CA" sz="2000" dirty="0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708548" y="1032427"/>
            <a:ext cx="5021116" cy="2028632"/>
            <a:chOff x="7608505" y="1739395"/>
            <a:chExt cx="2139194" cy="2028632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165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Post Office Protocol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Combined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with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SMTP in mail server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4086827" cy="1636390"/>
            <a:chOff x="7166908" y="4926538"/>
            <a:chExt cx="2387768" cy="1636390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415482" y="5309251"/>
              <a:ext cx="2139194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FTP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File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291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Method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3052399" y="1611460"/>
            <a:ext cx="7210188" cy="405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Modify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 the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a resource to the URL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</a:t>
            </a:r>
            <a:r>
              <a:rPr lang="en-US" altLang="zh-CN" sz="3000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Reponse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1711869" y="1265231"/>
            <a:ext cx="8717871" cy="485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 HTTP </a:t>
            </a:r>
            <a:r>
              <a:rPr lang="fr-FR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</a:t>
            </a: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HTTP/1.1 200 OK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Server: Microsoft-IIS/5.0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X-Powered-By: ASP.NET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Content-Location: http://darktranquillity.com/index.html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Date: Thu, 25 Aug 2011 20:24:52 GMT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Content-Type: text/html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Accept-Ranges: bytes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Last-Modified: Wed, 20 Jul 2011 20:34:04 GMT </a:t>
            </a:r>
          </a:p>
          <a:p>
            <a:pPr>
              <a:lnSpc>
                <a:spcPct val="130000"/>
              </a:lnSpc>
            </a:pPr>
            <a:r>
              <a:rPr lang="en-CA" sz="2000" dirty="0" err="1">
                <a:solidFill>
                  <a:schemeClr val="bg1"/>
                </a:solidFill>
              </a:rPr>
              <a:t>ETag</a:t>
            </a:r>
            <a:r>
              <a:rPr lang="en-CA" sz="2000" dirty="0">
                <a:solidFill>
                  <a:schemeClr val="bg1"/>
                </a:solidFill>
              </a:rPr>
              <a:t>: "9e7ee5d1c47cc1:c53"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Content-Length: 2957</a:t>
            </a:r>
            <a:endParaRPr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3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648415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URI (URL)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31618" y="1978894"/>
            <a:ext cx="6450238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 is the address of the site, </a:t>
            </a:r>
            <a:r>
              <a:rPr lang="en-CA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Uniform Resource Identifier - URI</a:t>
            </a: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http://google.com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http://facebook.com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838200" y="347664"/>
            <a:ext cx="6163624" cy="13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 and Web Server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93BD1-5E1B-4933-BEC1-BD1106E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592" y="1845426"/>
            <a:ext cx="8503763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69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Markup Language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HTML?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530069" y="1325938"/>
            <a:ext cx="9806713" cy="4449551"/>
            <a:chOff x="7976816" y="2855479"/>
            <a:chExt cx="2834899" cy="4449551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081951"/>
              <a:ext cx="2799013" cy="4223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stands for Hyper Text Markup Language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is the standard markup language for creating Web  pages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describes the structure of a Web page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consists of a series of elements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tell the browser how to display the content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label pieces of content such as "this is a heading", "this is a paragraph", "this is a link", etc.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8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8" name="Rectangle 8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8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HTML Document and Structure</a:t>
            </a:r>
          </a:p>
        </p:txBody>
      </p:sp>
      <p:sp>
        <p:nvSpPr>
          <p:cNvPr id="150" name="Rectangle 9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F7B0B-3172-4EF6-A871-53474705F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r="2973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9DAEFFB-3603-4502-A636-7665ECE2FF73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&lt;!DOCTYPE html&gt;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&lt;html lang="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&lt;meta charset="UTF-8"&gt;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&lt;title&gt;Web Title put here&lt;/title&gt;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&lt;h1&gt;First level heading&lt;/h1&gt;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&lt;h2&gt;Second level heading&lt;/h2&gt;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&lt;p&gt;First paragraph&lt;/p&gt;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&lt;/html&gt;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017258" y="2974729"/>
            <a:ext cx="280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dirty="0">
                <a:solidFill>
                  <a:schemeClr val="bg1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967378" y="237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967378" y="31835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67378" y="399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52251" y="2395683"/>
            <a:ext cx="2531713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Evolution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52252" y="3212873"/>
            <a:ext cx="2531714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HTTP Protocol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52252" y="4030063"/>
            <a:ext cx="2531714" cy="855655"/>
            <a:chOff x="8858444" y="3567629"/>
            <a:chExt cx="2357190" cy="855655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Markup Language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167448" y="771551"/>
            <a:ext cx="9806713" cy="5523804"/>
            <a:chOff x="7976816" y="2855479"/>
            <a:chExt cx="2834899" cy="5523804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232874"/>
              <a:ext cx="2799013" cy="5146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&lt;!DOCTYPE 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declaration defines that this document is an HTML5 document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is the root element of an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&lt;head&gt;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contains meta information about the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&lt;title&gt;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specifies a title for the HTML page (which is shown in the browser's title bar or in the page's tab)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&lt;body&gt;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the document's body, and is a container for all the visible contents, such as headings, paragraphs, images, hyperlinks, tables, lists,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&lt;h1&gt;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a large heading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&lt;p&gt;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 element defines a paragraph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590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HTML Elements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F4435-4386-42DD-B69F-DF749E74A853}"/>
              </a:ext>
            </a:extLst>
          </p:cNvPr>
          <p:cNvSpPr txBox="1"/>
          <p:nvPr/>
        </p:nvSpPr>
        <p:spPr>
          <a:xfrm>
            <a:off x="1777752" y="980957"/>
            <a:ext cx="9141781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HTML element is defined by a start tag, some content, and an end tag: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 goes here...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86D884-182D-4D66-870F-31AF5CA4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36502"/>
              </p:ext>
            </p:extLst>
          </p:nvPr>
        </p:nvGraphicFramePr>
        <p:xfrm>
          <a:off x="1525110" y="2813515"/>
          <a:ext cx="9141780" cy="2287316"/>
        </p:xfrm>
        <a:graphic>
          <a:graphicData uri="http://schemas.openxmlformats.org/drawingml/2006/table">
            <a:tbl>
              <a:tblPr/>
              <a:tblGrid>
                <a:gridCol w="3047260">
                  <a:extLst>
                    <a:ext uri="{9D8B030D-6E8A-4147-A177-3AD203B41FA5}">
                      <a16:colId xmlns:a16="http://schemas.microsoft.com/office/drawing/2014/main" val="1779541703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1140201156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3587249856"/>
                    </a:ext>
                  </a:extLst>
                </a:gridCol>
              </a:tblGrid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Start 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Element content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End tag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60965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&lt;h1&gt;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Heading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&lt;/h1&gt;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61107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&lt;p&gt;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paragraph.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&lt;/p&gt;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05472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</a:t>
                      </a:r>
                      <a:r>
                        <a:rPr lang="en-CA" dirty="0" err="1">
                          <a:effectLst/>
                        </a:rPr>
                        <a:t>br</a:t>
                      </a:r>
                      <a:r>
                        <a:rPr lang="en-CA" dirty="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>
                          <a:effectLst/>
                        </a:rPr>
                        <a:t>none</a:t>
                      </a:r>
                      <a:endParaRPr lang="en-CA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 dirty="0">
                          <a:effectLst/>
                        </a:rPr>
                        <a:t>none</a:t>
                      </a:r>
                      <a:endParaRPr lang="en-CA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2189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249A142-5858-4D23-8673-039835039CD5}"/>
              </a:ext>
            </a:extLst>
          </p:cNvPr>
          <p:cNvSpPr txBox="1"/>
          <p:nvPr/>
        </p:nvSpPr>
        <p:spPr>
          <a:xfrm>
            <a:off x="764587" y="5340813"/>
            <a:ext cx="11168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Some HTML elements have no content (like the &lt;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 element). These elements are called empty elements. Empty elements do not have an end tag!</a:t>
            </a:r>
            <a:endParaRPr lang="en-CA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85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Browsers</a:t>
            </a:r>
          </a:p>
        </p:txBody>
      </p:sp>
      <p:sp>
        <p:nvSpPr>
          <p:cNvPr id="8" name="矩形 7"/>
          <p:cNvSpPr/>
          <p:nvPr/>
        </p:nvSpPr>
        <p:spPr>
          <a:xfrm>
            <a:off x="77301" y="1647322"/>
            <a:ext cx="4050816" cy="37856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purpose of a web browser (Chrome, Edge, Firefox, Safari) is to read HTML documents and display them correctly.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browser does not display the HTML tags, but uses them to determine how to display the document: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D4951-B32C-47A4-8F04-5472894E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6" y="1136342"/>
            <a:ext cx="7906683" cy="48076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Evolution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532031" y="1286100"/>
            <a:ext cx="3122565" cy="900503"/>
            <a:chOff x="7379396" y="1782296"/>
            <a:chExt cx="3122565" cy="900503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Proposal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1989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900503"/>
            <a:chOff x="1034962" y="2588021"/>
            <a:chExt cx="3122565" cy="900503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Language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Hypertext-based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6" name="组合 101">
            <a:extLst>
              <a:ext uri="{FF2B5EF4-FFF2-40B4-BE49-F238E27FC236}">
                <a16:creationId xmlns:a16="http://schemas.microsoft.com/office/drawing/2014/main" id="{B39BC11E-6725-4D9C-8A9F-EDEEE5C44FC8}"/>
              </a:ext>
            </a:extLst>
          </p:cNvPr>
          <p:cNvGrpSpPr/>
          <p:nvPr/>
        </p:nvGrpSpPr>
        <p:grpSpPr>
          <a:xfrm>
            <a:off x="7959640" y="4163948"/>
            <a:ext cx="3122565" cy="900503"/>
            <a:chOff x="7379396" y="1782296"/>
            <a:chExt cx="3122565" cy="900503"/>
          </a:xfrm>
        </p:grpSpPr>
        <p:sp>
          <p:nvSpPr>
            <p:cNvPr id="47" name="矩形 102">
              <a:extLst>
                <a:ext uri="{FF2B5EF4-FFF2-40B4-BE49-F238E27FC236}">
                  <a16:creationId xmlns:a16="http://schemas.microsoft.com/office/drawing/2014/main" id="{E087228D-B32C-4FD7-AB08-07FBB1724F94}"/>
                </a:ext>
              </a:extLst>
            </p:cNvPr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Deployed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" name="矩形 103">
              <a:extLst>
                <a:ext uri="{FF2B5EF4-FFF2-40B4-BE49-F238E27FC236}">
                  <a16:creationId xmlns:a16="http://schemas.microsoft.com/office/drawing/2014/main" id="{A68C00DC-695D-4F0F-B140-A23EE539F1EE}"/>
                </a:ext>
              </a:extLst>
            </p:cNvPr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1992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110">
            <a:extLst>
              <a:ext uri="{FF2B5EF4-FFF2-40B4-BE49-F238E27FC236}">
                <a16:creationId xmlns:a16="http://schemas.microsoft.com/office/drawing/2014/main" id="{F2A2CA5B-606D-4251-9C28-22215292FDBB}"/>
              </a:ext>
            </a:extLst>
          </p:cNvPr>
          <p:cNvGrpSpPr/>
          <p:nvPr/>
        </p:nvGrpSpPr>
        <p:grpSpPr>
          <a:xfrm>
            <a:off x="1121322" y="4406180"/>
            <a:ext cx="3122565" cy="900503"/>
            <a:chOff x="1034962" y="2588021"/>
            <a:chExt cx="3122565" cy="900503"/>
          </a:xfrm>
        </p:grpSpPr>
        <p:sp>
          <p:nvSpPr>
            <p:cNvPr id="50" name="矩形 111">
              <a:extLst>
                <a:ext uri="{FF2B5EF4-FFF2-40B4-BE49-F238E27FC236}">
                  <a16:creationId xmlns:a16="http://schemas.microsoft.com/office/drawing/2014/main" id="{7695FDE9-A8EF-4B44-8F25-489E073A5665}"/>
                </a:ext>
              </a:extLst>
            </p:cNvPr>
            <p:cNvSpPr/>
            <p:nvPr/>
          </p:nvSpPr>
          <p:spPr>
            <a:xfrm>
              <a:off x="1553598" y="2588021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Internet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" name="矩形 112">
              <a:extLst>
                <a:ext uri="{FF2B5EF4-FFF2-40B4-BE49-F238E27FC236}">
                  <a16:creationId xmlns:a16="http://schemas.microsoft.com/office/drawing/2014/main" id="{2B4D5F1B-1BC3-4FDC-A63A-CBFB6660CA60}"/>
                </a:ext>
              </a:extLst>
            </p:cNvPr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equivalent term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 History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87572896"/>
              </p:ext>
            </p:extLst>
          </p:nvPr>
        </p:nvGraphicFramePr>
        <p:xfrm>
          <a:off x="248575" y="967666"/>
          <a:ext cx="6542842" cy="460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任意形状 15"/>
          <p:cNvSpPr/>
          <p:nvPr/>
        </p:nvSpPr>
        <p:spPr>
          <a:xfrm>
            <a:off x="28575" y="604684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178">
            <a:extLst>
              <a:ext uri="{FF2B5EF4-FFF2-40B4-BE49-F238E27FC236}">
                <a16:creationId xmlns:a16="http://schemas.microsoft.com/office/drawing/2014/main" id="{28295A10-89F8-473F-845C-11D1E043F9A9}"/>
              </a:ext>
            </a:extLst>
          </p:cNvPr>
          <p:cNvSpPr/>
          <p:nvPr/>
        </p:nvSpPr>
        <p:spPr>
          <a:xfrm>
            <a:off x="1396053" y="5883262"/>
            <a:ext cx="2899290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CA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</a:t>
            </a:r>
            <a:r>
              <a:rPr lang="en-CA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584077" y="1820479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First graphics browser: 1993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0112" y="1689643"/>
            <a:ext cx="2156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NCSA Mosaic</a:t>
            </a:r>
            <a:endParaRPr lang="zh-CN" altLang="en-US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1808" y="3091868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Netscape Navigator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559275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 Explorer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44">
            <a:extLst>
              <a:ext uri="{FF2B5EF4-FFF2-40B4-BE49-F238E27FC236}">
                <a16:creationId xmlns:a16="http://schemas.microsoft.com/office/drawing/2014/main" id="{48B25832-8D58-4A18-BFC5-FA3D315CF620}"/>
              </a:ext>
            </a:extLst>
          </p:cNvPr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461A6D4F-BFF7-46D2-AAFB-10E6DD0A3E46}"/>
              </a:ext>
            </a:extLst>
          </p:cNvPr>
          <p:cNvSpPr/>
          <p:nvPr/>
        </p:nvSpPr>
        <p:spPr>
          <a:xfrm>
            <a:off x="6585555" y="3357796"/>
            <a:ext cx="22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1994 - 2007</a:t>
            </a:r>
          </a:p>
        </p:txBody>
      </p:sp>
      <p:sp>
        <p:nvSpPr>
          <p:cNvPr id="53" name="矩形 28">
            <a:extLst>
              <a:ext uri="{FF2B5EF4-FFF2-40B4-BE49-F238E27FC236}">
                <a16:creationId xmlns:a16="http://schemas.microsoft.com/office/drawing/2014/main" id="{88FE3B03-BC4E-4EAE-BE7B-D594B675926E}"/>
              </a:ext>
            </a:extLst>
          </p:cNvPr>
          <p:cNvSpPr/>
          <p:nvPr/>
        </p:nvSpPr>
        <p:spPr>
          <a:xfrm>
            <a:off x="6613665" y="4824097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Microsoft 1995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1D0593D1-1C03-4BB9-8203-66AC86CBC55A}"/>
              </a:ext>
            </a:extLst>
          </p:cNvPr>
          <p:cNvSpPr/>
          <p:nvPr/>
        </p:nvSpPr>
        <p:spPr>
          <a:xfrm>
            <a:off x="9285852" y="3677231"/>
            <a:ext cx="2672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start of the browser war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46" grpId="0"/>
      <p:bldP spid="4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972767"/>
            <a:chOff x="2885899" y="1771009"/>
            <a:chExt cx="2139194" cy="972767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Opera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1996</a:t>
              </a:r>
              <a:endParaRPr lang="zh-CN" altLang="en-US" sz="28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532920"/>
            <a:chOff x="2460071" y="5062659"/>
            <a:chExt cx="2139194" cy="1532920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Chrome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11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8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Google 2008</a:t>
              </a:r>
              <a:endParaRPr sz="28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972767"/>
            <a:chOff x="7608505" y="1739395"/>
            <a:chExt cx="2139194" cy="972767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Safari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2003</a:t>
              </a:r>
              <a:endParaRPr lang="zh-CN" altLang="en-US" sz="28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2594231" cy="972767"/>
            <a:chOff x="7166907" y="4926538"/>
            <a:chExt cx="2594231" cy="972767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Firefox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7" y="5301384"/>
              <a:ext cx="2594231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Mozilla 2004</a:t>
              </a:r>
              <a:endParaRPr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- IE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79342" y="3608933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06198" y="3427891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418644" y="2633813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29655" y="1682197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6210243" y="2657269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6033884" y="343186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445577" y="298682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439684" y="38636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250538" y="412647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765709" y="342218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253357" y="27143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979179" y="915793"/>
            <a:ext cx="2610516" cy="774956"/>
            <a:chOff x="6515612" y="1536257"/>
            <a:chExt cx="2610516" cy="774956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Internet Explorer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CA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Microsoft 1995</a:t>
              </a:r>
              <a:endParaRPr lang="en-US" altLang="zh-CN" sz="2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608726" y="4744590"/>
            <a:ext cx="2610516" cy="1228413"/>
            <a:chOff x="7998660" y="3161308"/>
            <a:chExt cx="2610516" cy="1228413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8, IE 9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Vista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7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26202" y="4705797"/>
            <a:ext cx="2610516" cy="1228413"/>
            <a:chOff x="7258791" y="5082511"/>
            <a:chExt cx="2610516" cy="1228413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10, IE 11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8.1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2044" y="2409117"/>
            <a:ext cx="4155310" cy="1628523"/>
            <a:chOff x="1448621" y="2860905"/>
            <a:chExt cx="2603929" cy="1628523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Microsoft Edge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Successor to Internet Explorer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10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2015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86">
            <a:extLst>
              <a:ext uri="{FF2B5EF4-FFF2-40B4-BE49-F238E27FC236}">
                <a16:creationId xmlns:a16="http://schemas.microsoft.com/office/drawing/2014/main" id="{F17AC85B-3B20-4608-8E86-BEE48E752E95}"/>
              </a:ext>
            </a:extLst>
          </p:cNvPr>
          <p:cNvGrpSpPr/>
          <p:nvPr/>
        </p:nvGrpSpPr>
        <p:grpSpPr>
          <a:xfrm>
            <a:off x="8320419" y="2615425"/>
            <a:ext cx="2610516" cy="1228413"/>
            <a:chOff x="7998660" y="3161308"/>
            <a:chExt cx="2610516" cy="1228413"/>
          </a:xfrm>
        </p:grpSpPr>
        <p:sp>
          <p:nvSpPr>
            <p:cNvPr id="100" name="矩形 87">
              <a:extLst>
                <a:ext uri="{FF2B5EF4-FFF2-40B4-BE49-F238E27FC236}">
                  <a16:creationId xmlns:a16="http://schemas.microsoft.com/office/drawing/2014/main" id="{51DE5E7B-777E-4012-8272-85A719DD731D}"/>
                </a:ext>
              </a:extLst>
            </p:cNvPr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6, IE 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1" name="矩形 88">
              <a:extLst>
                <a:ext uri="{FF2B5EF4-FFF2-40B4-BE49-F238E27FC236}">
                  <a16:creationId xmlns:a16="http://schemas.microsoft.com/office/drawing/2014/main" id="{F0C795D0-91EA-4CBC-9DA7-1353E7165C84}"/>
                </a:ext>
              </a:extLst>
            </p:cNvPr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 SP2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B75C2F-07B2-47DE-8BC7-147D638B2A5F}"/>
              </a:ext>
            </a:extLst>
          </p:cNvPr>
          <p:cNvSpPr txBox="1"/>
          <p:nvPr/>
        </p:nvSpPr>
        <p:spPr>
          <a:xfrm>
            <a:off x="3014531" y="6260642"/>
            <a:ext cx="874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Popular Web Browsers 1993 – 2020 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3200" b="1" kern="0" dirty="0">
                <a:solidFill>
                  <a:schemeClr val="bg1"/>
                </a:solidFill>
                <a:ea typeface="微软雅黑" panose="020B0503020204020204" charset="-122"/>
              </a:rPr>
              <a:t>The roles of the browser: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1380897" y="1642548"/>
            <a:ext cx="5482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Communicate with the web server</a:t>
            </a:r>
          </a:p>
        </p:txBody>
      </p:sp>
      <p:sp>
        <p:nvSpPr>
          <p:cNvPr id="16" name="任意形状 15"/>
          <p:cNvSpPr/>
          <p:nvPr/>
        </p:nvSpPr>
        <p:spPr>
          <a:xfrm>
            <a:off x="1941" y="1687899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任意形状 15">
            <a:extLst>
              <a:ext uri="{FF2B5EF4-FFF2-40B4-BE49-F238E27FC236}">
                <a16:creationId xmlns:a16="http://schemas.microsoft.com/office/drawing/2014/main" id="{1C958708-784C-40DF-B0CB-E4EB95A8AD4C}"/>
              </a:ext>
            </a:extLst>
          </p:cNvPr>
          <p:cNvSpPr/>
          <p:nvPr/>
        </p:nvSpPr>
        <p:spPr>
          <a:xfrm>
            <a:off x="10819" y="2557914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任意形状 15">
            <a:extLst>
              <a:ext uri="{FF2B5EF4-FFF2-40B4-BE49-F238E27FC236}">
                <a16:creationId xmlns:a16="http://schemas.microsoft.com/office/drawing/2014/main" id="{F893E5FE-3422-4548-AA1F-1B9C65866309}"/>
              </a:ext>
            </a:extLst>
          </p:cNvPr>
          <p:cNvSpPr/>
          <p:nvPr/>
        </p:nvSpPr>
        <p:spPr>
          <a:xfrm>
            <a:off x="3419" y="3491543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任意形状 15">
            <a:extLst>
              <a:ext uri="{FF2B5EF4-FFF2-40B4-BE49-F238E27FC236}">
                <a16:creationId xmlns:a16="http://schemas.microsoft.com/office/drawing/2014/main" id="{A7F45022-D390-46CF-8EC9-91C18E811B36}"/>
              </a:ext>
            </a:extLst>
          </p:cNvPr>
          <p:cNvSpPr/>
          <p:nvPr/>
        </p:nvSpPr>
        <p:spPr>
          <a:xfrm>
            <a:off x="4895" y="437192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任意形状 15">
            <a:extLst>
              <a:ext uri="{FF2B5EF4-FFF2-40B4-BE49-F238E27FC236}">
                <a16:creationId xmlns:a16="http://schemas.microsoft.com/office/drawing/2014/main" id="{3C1BB96C-ED19-4DFB-B540-5F54DD1311DE}"/>
              </a:ext>
            </a:extLst>
          </p:cNvPr>
          <p:cNvSpPr/>
          <p:nvPr/>
        </p:nvSpPr>
        <p:spPr>
          <a:xfrm>
            <a:off x="-2506" y="528780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CF7D029B-3BD5-405F-95ED-14D0595A6730}"/>
              </a:ext>
            </a:extLst>
          </p:cNvPr>
          <p:cNvSpPr/>
          <p:nvPr/>
        </p:nvSpPr>
        <p:spPr>
          <a:xfrm>
            <a:off x="1401832" y="2492803"/>
            <a:ext cx="4695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Interpret the server response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id="{3B8BBBF6-43BC-4586-8BF5-08C6D679725F}"/>
              </a:ext>
            </a:extLst>
          </p:cNvPr>
          <p:cNvSpPr/>
          <p:nvPr/>
        </p:nvSpPr>
        <p:spPr>
          <a:xfrm>
            <a:off x="1425259" y="3415349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 page to user</a:t>
            </a:r>
          </a:p>
        </p:txBody>
      </p:sp>
      <p:sp>
        <p:nvSpPr>
          <p:cNvPr id="19" name="矩形 14">
            <a:extLst>
              <a:ext uri="{FF2B5EF4-FFF2-40B4-BE49-F238E27FC236}">
                <a16:creationId xmlns:a16="http://schemas.microsoft.com/office/drawing/2014/main" id="{A56F0A1E-6520-4075-80A1-420CEBFDDC60}"/>
              </a:ext>
            </a:extLst>
          </p:cNvPr>
          <p:cNvSpPr/>
          <p:nvPr/>
        </p:nvSpPr>
        <p:spPr>
          <a:xfrm>
            <a:off x="1381939" y="4347584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file cache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70E21CD0-0526-4373-8323-67594B2911F1}"/>
              </a:ext>
            </a:extLst>
          </p:cNvPr>
          <p:cNvSpPr/>
          <p:nvPr/>
        </p:nvSpPr>
        <p:spPr>
          <a:xfrm>
            <a:off x="1383418" y="5236838"/>
            <a:ext cx="4745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cookies and sessions</a:t>
            </a: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" grpId="0"/>
      <p:bldP spid="16" grpId="0" animBg="1"/>
      <p:bldP spid="9" grpId="0" animBg="1"/>
      <p:bldP spid="10" grpId="0" animBg="1"/>
      <p:bldP spid="11" grpId="0" animBg="1"/>
      <p:bldP spid="13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785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33</cp:revision>
  <dcterms:created xsi:type="dcterms:W3CDTF">2017-05-21T03:23:00Z</dcterms:created>
  <dcterms:modified xsi:type="dcterms:W3CDTF">2021-02-14T02:16:39Z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