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1" r:id="rId4"/>
    <p:sldId id="339" r:id="rId5"/>
    <p:sldId id="288" r:id="rId6"/>
    <p:sldId id="265" r:id="rId7"/>
    <p:sldId id="340" r:id="rId8"/>
    <p:sldId id="341" r:id="rId9"/>
    <p:sldId id="342" r:id="rId10"/>
    <p:sldId id="318" r:id="rId11"/>
    <p:sldId id="294" r:id="rId12"/>
    <p:sldId id="315" r:id="rId13"/>
    <p:sldId id="336" r:id="rId14"/>
    <p:sldId id="337" r:id="rId15"/>
    <p:sldId id="316" r:id="rId16"/>
    <p:sldId id="297" r:id="rId17"/>
    <p:sldId id="329" r:id="rId18"/>
    <p:sldId id="331" r:id="rId19"/>
    <p:sldId id="332" r:id="rId20"/>
    <p:sldId id="343" r:id="rId21"/>
    <p:sldId id="334" r:id="rId22"/>
    <p:sldId id="335" r:id="rId23"/>
    <p:sldId id="282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2022/2/11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func_regex_preg_match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PHP 3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Read File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3B596-EFD1-44BC-A60F-66FDC5E12AAF}"/>
              </a:ext>
            </a:extLst>
          </p:cNvPr>
          <p:cNvSpPr txBox="1"/>
          <p:nvPr/>
        </p:nvSpPr>
        <p:spPr>
          <a:xfrm>
            <a:off x="689499" y="1426554"/>
            <a:ext cx="108130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PHP has several functions for creating, reading, uploading, and editing files.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Be careful when manipulating files!</a:t>
            </a:r>
            <a:endParaRPr lang="en-US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manipulating files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need 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be very careful. It can do a lot of damage if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there are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something wrong. Common errors are: editing the wrong file, filling a hard-drive with garbage data, and deleting the content of a file by accident.</a:t>
            </a:r>
          </a:p>
          <a:p>
            <a:br>
              <a:rPr lang="en-US" dirty="0"/>
            </a:b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0FB6F-3D37-4C0E-909A-E0F033E87DC9}"/>
              </a:ext>
            </a:extLst>
          </p:cNvPr>
          <p:cNvSpPr txBox="1"/>
          <p:nvPr/>
        </p:nvSpPr>
        <p:spPr>
          <a:xfrm>
            <a:off x="2914095" y="37906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Manipulating Files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">
            <a:extLst>
              <a:ext uri="{FF2B5EF4-FFF2-40B4-BE49-F238E27FC236}">
                <a16:creationId xmlns:a16="http://schemas.microsoft.com/office/drawing/2014/main" id="{75D569AF-F378-4945-8CBD-B1A43681AEB3}"/>
              </a:ext>
            </a:extLst>
          </p:cNvPr>
          <p:cNvSpPr txBox="1"/>
          <p:nvPr/>
        </p:nvSpPr>
        <p:spPr>
          <a:xfrm>
            <a:off x="3401627" y="186776"/>
            <a:ext cx="538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</a:rPr>
              <a:t>PHP </a:t>
            </a:r>
            <a:r>
              <a:rPr lang="en-CA" sz="3200" b="1" dirty="0" err="1">
                <a:solidFill>
                  <a:schemeClr val="bg1"/>
                </a:solidFill>
              </a:rPr>
              <a:t>readfile</a:t>
            </a:r>
            <a:r>
              <a:rPr lang="en-CA" sz="3200" b="1" dirty="0">
                <a:solidFill>
                  <a:schemeClr val="bg1"/>
                </a:solidFill>
              </a:rPr>
              <a:t>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050DE-B9F5-46DB-B963-2D429089A5B6}"/>
              </a:ext>
            </a:extLst>
          </p:cNvPr>
          <p:cNvSpPr txBox="1"/>
          <p:nvPr/>
        </p:nvSpPr>
        <p:spPr>
          <a:xfrm>
            <a:off x="441284" y="771551"/>
            <a:ext cx="114920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reads a file and writes it to the output buffer.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Assume we have a text file called "webdictionary.txt", stored on the server, that looks like this: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AJAX = Asynchronous JavaScript and XML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CSS = Cascading Style Sheets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HTML = Hyper Text Markup Language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PHP = PHP Hypertext Preprocessor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SQL = Structured Query Language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PHP code to read the file and write it to the output buffer is as follows (the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returns the number of bytes read on success):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D41CB-72DA-4471-BA4A-3B1DCABB96A7}"/>
              </a:ext>
            </a:extLst>
          </p:cNvPr>
          <p:cNvSpPr txBox="1"/>
          <p:nvPr/>
        </p:nvSpPr>
        <p:spPr>
          <a:xfrm>
            <a:off x="3139333" y="4664764"/>
            <a:ext cx="6096000" cy="169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echo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.txt");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">
            <a:extLst>
              <a:ext uri="{FF2B5EF4-FFF2-40B4-BE49-F238E27FC236}">
                <a16:creationId xmlns:a16="http://schemas.microsoft.com/office/drawing/2014/main" id="{75D569AF-F378-4945-8CBD-B1A43681AEB3}"/>
              </a:ext>
            </a:extLst>
          </p:cNvPr>
          <p:cNvSpPr txBox="1"/>
          <p:nvPr/>
        </p:nvSpPr>
        <p:spPr>
          <a:xfrm>
            <a:off x="3401627" y="186776"/>
            <a:ext cx="53887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</a:rPr>
              <a:t>PHP Open File - </a:t>
            </a:r>
            <a:r>
              <a:rPr lang="en-CA" sz="3200" b="1" dirty="0" err="1">
                <a:solidFill>
                  <a:schemeClr val="bg1"/>
                </a:solidFill>
              </a:rPr>
              <a:t>fopen</a:t>
            </a:r>
            <a:r>
              <a:rPr lang="en-CA" sz="3200" b="1" dirty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5155C-07F2-4267-A20D-C1CD275FAE28}"/>
              </a:ext>
            </a:extLst>
          </p:cNvPr>
          <p:cNvSpPr txBox="1"/>
          <p:nvPr/>
        </p:nvSpPr>
        <p:spPr>
          <a:xfrm>
            <a:off x="400973" y="898482"/>
            <a:ext cx="112302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better method to open files is with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function. This function gives more options than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We will use the text file, “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.txt":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first parameter of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contains the name of the file to be opened and the second parameter specifies in which mode the file should be opened. The following example also generates a message if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function is unable to open the specified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"r") or die("Unable to open file!");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echo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myfile,filesize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314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71B8E3-0F69-4724-9BD6-2265239B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41866"/>
              </p:ext>
            </p:extLst>
          </p:nvPr>
        </p:nvGraphicFramePr>
        <p:xfrm>
          <a:off x="903365" y="1171241"/>
          <a:ext cx="10504441" cy="5436649"/>
        </p:xfrm>
        <a:graphic>
          <a:graphicData uri="http://schemas.openxmlformats.org/drawingml/2006/table">
            <a:tbl>
              <a:tblPr/>
              <a:tblGrid>
                <a:gridCol w="1050399">
                  <a:extLst>
                    <a:ext uri="{9D8B030D-6E8A-4147-A177-3AD203B41FA5}">
                      <a16:colId xmlns:a16="http://schemas.microsoft.com/office/drawing/2014/main" val="3533705756"/>
                    </a:ext>
                  </a:extLst>
                </a:gridCol>
                <a:gridCol w="9454042">
                  <a:extLst>
                    <a:ext uri="{9D8B030D-6E8A-4147-A177-3AD203B41FA5}">
                      <a16:colId xmlns:a16="http://schemas.microsoft.com/office/drawing/2014/main" val="2349314344"/>
                    </a:ext>
                  </a:extLst>
                </a:gridCol>
              </a:tblGrid>
              <a:tr h="591071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</a:rPr>
                        <a:t>Modes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</a:rPr>
                        <a:t>Description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34474"/>
                  </a:ext>
                </a:extLst>
              </a:tr>
              <a:tr h="34919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Open a file for read only</a:t>
                      </a:r>
                      <a:r>
                        <a:rPr lang="en-US" sz="1800" dirty="0">
                          <a:effectLst/>
                        </a:rPr>
                        <a:t>. File pointer starts at the beginning of the file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47577"/>
                  </a:ext>
                </a:extLst>
              </a:tr>
              <a:tr h="591071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Open a file for write only</a:t>
                      </a:r>
                      <a:r>
                        <a:rPr lang="en-US" sz="1800">
                          <a:effectLst/>
                        </a:rPr>
                        <a:t>. Erases the contents of the file or creates a new file if it doesn't exist. File pointer starts at the beginning of the file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33018"/>
                  </a:ext>
                </a:extLst>
              </a:tr>
              <a:tr h="832946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a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Open a file for write only</a:t>
                      </a:r>
                      <a:r>
                        <a:rPr lang="en-US" sz="1800">
                          <a:effectLst/>
                        </a:rPr>
                        <a:t>. The existing data in file is preserved. File pointer starts at the end of the file. Creates a new file if the file doesn't exist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60938"/>
                  </a:ext>
                </a:extLst>
              </a:tr>
              <a:tr h="591071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x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Creates a new file for write only</a:t>
                      </a:r>
                      <a:r>
                        <a:rPr lang="en-US" sz="1800" dirty="0">
                          <a:effectLst/>
                        </a:rPr>
                        <a:t>. Returns FALSE and an error if file already exists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22488"/>
                  </a:ext>
                </a:extLst>
              </a:tr>
              <a:tr h="34919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r+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Open a file for read/write</a:t>
                      </a:r>
                      <a:r>
                        <a:rPr lang="en-US" sz="1800">
                          <a:effectLst/>
                        </a:rPr>
                        <a:t>. File pointer starts at the beginning of the file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48206"/>
                  </a:ext>
                </a:extLst>
              </a:tr>
              <a:tr h="591071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w+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Open a file for read/write</a:t>
                      </a:r>
                      <a:r>
                        <a:rPr lang="en-US" sz="1800">
                          <a:effectLst/>
                        </a:rPr>
                        <a:t>. Erases the contents of the file or creates a new file if it doesn't exist. File pointer starts at the beginning of the file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2450"/>
                  </a:ext>
                </a:extLst>
              </a:tr>
              <a:tr h="832946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a+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Open a file for read/write</a:t>
                      </a:r>
                      <a:r>
                        <a:rPr lang="en-US" sz="1800">
                          <a:effectLst/>
                        </a:rPr>
                        <a:t>. The existing data in file is preserved. File pointer starts at the end of the file. Creates a new file if the file doesn't exist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62658"/>
                  </a:ext>
                </a:extLst>
              </a:tr>
              <a:tr h="591071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x+</a:t>
                      </a:r>
                    </a:p>
                  </a:txBody>
                  <a:tcPr marL="87906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Creates a new file for read/write</a:t>
                      </a:r>
                      <a:r>
                        <a:rPr lang="en-US" sz="1800" dirty="0">
                          <a:effectLst/>
                        </a:rPr>
                        <a:t>. Returns FALSE and an error if file already exists</a:t>
                      </a:r>
                    </a:p>
                  </a:txBody>
                  <a:tcPr marL="43953" marR="43953" marT="43953" marB="439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9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00A4D5A-2D39-4A38-A912-F68D9E17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90" y="487634"/>
            <a:ext cx="10298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file may be opened in one of the following modes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569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C1E05E-3303-4EF0-ABA4-8DF971016D11}"/>
              </a:ext>
            </a:extLst>
          </p:cNvPr>
          <p:cNvSpPr txBox="1"/>
          <p:nvPr/>
        </p:nvSpPr>
        <p:spPr>
          <a:xfrm>
            <a:off x="3666477" y="396818"/>
            <a:ext cx="4740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Read File - </a:t>
            </a:r>
            <a:r>
              <a:rPr lang="en-CA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fread</a:t>
            </a:r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3268A-F2AE-480B-A660-D2500DF0FF80}"/>
              </a:ext>
            </a:extLst>
          </p:cNvPr>
          <p:cNvSpPr txBox="1"/>
          <p:nvPr/>
        </p:nvSpPr>
        <p:spPr>
          <a:xfrm>
            <a:off x="751642" y="1591659"/>
            <a:ext cx="11132599" cy="390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reads from an open file.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first parameter of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contains the name of the file to read from and the second parameter specifies the maximum number of bytes to read.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following PHP code reads the “readFile.txt" file to the end: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myfile,filesize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.txt"));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80CAB-DEEB-41D6-9B04-E6AFF3A8FC08}"/>
              </a:ext>
            </a:extLst>
          </p:cNvPr>
          <p:cNvSpPr txBox="1"/>
          <p:nvPr/>
        </p:nvSpPr>
        <p:spPr>
          <a:xfrm>
            <a:off x="3817403" y="369131"/>
            <a:ext cx="5033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Close File - </a:t>
            </a:r>
            <a:r>
              <a:rPr lang="en-CA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fclose</a:t>
            </a:r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7EAF6-5E3B-4668-9767-455541CFAF51}"/>
              </a:ext>
            </a:extLst>
          </p:cNvPr>
          <p:cNvSpPr txBox="1"/>
          <p:nvPr/>
        </p:nvSpPr>
        <p:spPr>
          <a:xfrm>
            <a:off x="585926" y="953906"/>
            <a:ext cx="11150354" cy="55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It's a good programming practice to close all files after finished with them. You don't want an open file running around on your server taking up resources!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requires the name of the file (or a variable that holds the filename) we want to close: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.txt", "r");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// some code to be executed....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616388" y="175177"/>
            <a:ext cx="2873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5F0D5-193B-4124-A197-D8D89BA1BC72}"/>
              </a:ext>
            </a:extLst>
          </p:cNvPr>
          <p:cNvSpPr txBox="1"/>
          <p:nvPr/>
        </p:nvSpPr>
        <p:spPr>
          <a:xfrm>
            <a:off x="3048740" y="23673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Read Single Line -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fgets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E27D4-3DEF-46D8-89AC-105D7B8EC0BF}"/>
              </a:ext>
            </a:extLst>
          </p:cNvPr>
          <p:cNvSpPr txBox="1"/>
          <p:nvPr/>
        </p:nvSpPr>
        <p:spPr>
          <a:xfrm>
            <a:off x="378780" y="1257825"/>
            <a:ext cx="114344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is used to read a single line from a file.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example below outputs the first line of the “readFile.txt"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readFile.txt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 "r") or die("Unable to open file!");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echo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After a call to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function, the file pointer has moved to the next line.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440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938509" y="175177"/>
            <a:ext cx="6169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Check End-Of-File - </a:t>
            </a:r>
            <a:r>
              <a:rPr lang="en-CA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feof</a:t>
            </a:r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4BCDB-8667-430F-8EE0-890A026933CE}"/>
              </a:ext>
            </a:extLst>
          </p:cNvPr>
          <p:cNvSpPr txBox="1"/>
          <p:nvPr/>
        </p:nvSpPr>
        <p:spPr>
          <a:xfrm>
            <a:off x="514902" y="907441"/>
            <a:ext cx="11301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checks if the "end-of-file" (EOF) has been reached.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is useful for looping through data of unknown length.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example below reads the “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.txt" file line by line, until end-of-file is reached: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 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.txt", "r") or die("Unable to open file!");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while(!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echo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. "&lt;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419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485747" y="228443"/>
            <a:ext cx="7608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Read Single Character -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fgetc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7CAC-D65E-4E23-9462-CC50E8CCB5FB}"/>
              </a:ext>
            </a:extLst>
          </p:cNvPr>
          <p:cNvSpPr txBox="1"/>
          <p:nvPr/>
        </p:nvSpPr>
        <p:spPr>
          <a:xfrm>
            <a:off x="674703" y="1085567"/>
            <a:ext cx="11034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is used to read a single character from a file.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example below reads the “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.txt" file character by character, until end-of-file is reached: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(“readFile.txt", "r") or die("Unable to open file!");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while(!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echo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After a call to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function, the file pointer moves to the next character.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17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Form Required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PHP Write File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53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169328" y="175177"/>
            <a:ext cx="577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Create File - </a:t>
            </a:r>
            <a:r>
              <a:rPr lang="en-CA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fopen</a:t>
            </a:r>
            <a:r>
              <a:rPr lang="en-CA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8C6A6-166E-45B1-8D52-C0F5A706BABF}"/>
              </a:ext>
            </a:extLst>
          </p:cNvPr>
          <p:cNvSpPr txBox="1"/>
          <p:nvPr/>
        </p:nvSpPr>
        <p:spPr>
          <a:xfrm>
            <a:off x="479394" y="1227076"/>
            <a:ext cx="11239131" cy="502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is also used to create a file. Maybe a little confusing, but in PHP, a file is created using the same function used to open files.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you use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on a file that does not exist, it will create it, given that the file is opened for writing (w) or appending (a).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example below creates a new file called “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writeFile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.txt". The file will be created in the same directory where the PHP code resides: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("testfile.txt", "w")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942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805344" y="175177"/>
            <a:ext cx="5903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PHP Write to File -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fwrite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31233-FF04-4FF0-8030-B4FD1899FD1A}"/>
              </a:ext>
            </a:extLst>
          </p:cNvPr>
          <p:cNvSpPr txBox="1"/>
          <p:nvPr/>
        </p:nvSpPr>
        <p:spPr>
          <a:xfrm>
            <a:off x="543017" y="1021616"/>
            <a:ext cx="1110596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is used to write to a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first parameter of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contains the name of the file to write to and the second parameter is the string to be written.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example below writes a couple of names into a new file called “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writeFile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.txt":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writeF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ile.txt", "w") or die("Unable to open file!");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$txt = “</a:t>
            </a:r>
            <a:r>
              <a:rPr lang="en-US" alt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****************\n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$txt);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$txt = “*****************\n";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$txt);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Notice that we wrote to the file “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writeF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ile.txt" twice. Each time we wrote to the file we sent the string $txt. After we finished writing, we closed the file using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185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 Required Form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75A16-A55A-4E84-B7EE-8DC40D99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1" y="1114330"/>
            <a:ext cx="7856738" cy="5543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PHP Required Fields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213F13-FE05-46E2-8B6E-735BEC1E9085}"/>
              </a:ext>
            </a:extLst>
          </p:cNvPr>
          <p:cNvGraphicFramePr>
            <a:graphicFrameLocks noGrp="1"/>
          </p:cNvGraphicFramePr>
          <p:nvPr/>
        </p:nvGraphicFramePr>
        <p:xfrm>
          <a:off x="2218716" y="2416796"/>
          <a:ext cx="6989210" cy="4120313"/>
        </p:xfrm>
        <a:graphic>
          <a:graphicData uri="http://schemas.openxmlformats.org/drawingml/2006/table">
            <a:tbl>
              <a:tblPr/>
              <a:tblGrid>
                <a:gridCol w="1747283">
                  <a:extLst>
                    <a:ext uri="{9D8B030D-6E8A-4147-A177-3AD203B41FA5}">
                      <a16:colId xmlns:a16="http://schemas.microsoft.com/office/drawing/2014/main" val="829161891"/>
                    </a:ext>
                  </a:extLst>
                </a:gridCol>
                <a:gridCol w="5241927">
                  <a:extLst>
                    <a:ext uri="{9D8B030D-6E8A-4147-A177-3AD203B41FA5}">
                      <a16:colId xmlns:a16="http://schemas.microsoft.com/office/drawing/2014/main" val="313639325"/>
                    </a:ext>
                  </a:extLst>
                </a:gridCol>
              </a:tblGrid>
              <a:tr h="61567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Field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Validation Rules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90756"/>
                  </a:ext>
                </a:extLst>
              </a:tr>
              <a:tr h="61567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03546"/>
                  </a:ext>
                </a:extLst>
              </a:tr>
              <a:tr h="1041918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E-mail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76069"/>
                  </a:ext>
                </a:extLst>
              </a:tr>
              <a:tr h="61567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Website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2376"/>
                  </a:ext>
                </a:extLst>
              </a:tr>
              <a:tr h="61567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Comment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Optional. Multi-line input field (textarea)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91996"/>
                  </a:ext>
                </a:extLst>
              </a:tr>
              <a:tr h="61567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Gender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Required. Must select one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487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1CEFE97-D696-4938-9C02-B80F43DA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55" y="967806"/>
            <a:ext cx="10988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From the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following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validation rules table, the "Name", "E-mail", and "Gender" fields are required. These fields cannot be empty and must be filled out in the HTML form.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874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A5576F03-BE1C-4F54-8CD6-5D9211F890CE}"/>
              </a:ext>
            </a:extLst>
          </p:cNvPr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 Handling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ED534-7593-47ED-91F1-30BE7E62AA73}"/>
              </a:ext>
            </a:extLst>
          </p:cNvPr>
          <p:cNvSpPr txBox="1"/>
          <p:nvPr/>
        </p:nvSpPr>
        <p:spPr>
          <a:xfrm>
            <a:off x="2237171" y="4096852"/>
            <a:ext cx="79455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(empty($_POST["name"])) {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 $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nameErr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"Name is required";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} else {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 $name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($_POST["name"]);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E4E02F-CE61-4DCB-A5E7-6029C2A5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8" y="1083741"/>
            <a:ext cx="117007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the following code we have added some new variables: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nameErr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emailErr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genderErr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and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websiteErr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These error variables will hold error messages for the required fields. We have also added an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for each $_POST variable. This checks if the $_POST variable is empty (with the PHP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empty()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function). If it is empty, an error message is stored in the different error variables, and if it is not empty, it sends the user input data: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263805" y="23116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PHP - Display The Error Messages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19D83-53FF-43CB-A791-03B6EB3A3598}"/>
              </a:ext>
            </a:extLst>
          </p:cNvPr>
          <p:cNvSpPr txBox="1"/>
          <p:nvPr/>
        </p:nvSpPr>
        <p:spPr>
          <a:xfrm>
            <a:off x="1535837" y="4047295"/>
            <a:ext cx="9871969" cy="1696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Name: &lt;input type="text" name="name"&gt;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&lt;span class="error"&gt;* &lt;?php echo $</a:t>
            </a:r>
            <a:r>
              <a:rPr lang="en-CA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nameErr</a:t>
            </a:r>
            <a:r>
              <a:rPr lang="en-CA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;?&gt;&lt;/span&gt;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52350-558B-49A9-96F0-EEAA491A264B}"/>
              </a:ext>
            </a:extLst>
          </p:cNvPr>
          <p:cNvSpPr txBox="1"/>
          <p:nvPr/>
        </p:nvSpPr>
        <p:spPr>
          <a:xfrm>
            <a:off x="967665" y="1181590"/>
            <a:ext cx="10031767" cy="22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Then in the HTML form, we add a little script after each required field, which generates the correct error message if needed (that is if the user tries to submit the form without filling out the required fields):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79719" y="23116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PHP - Validate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93986-BC7A-4171-A0D1-A83E63218342}"/>
              </a:ext>
            </a:extLst>
          </p:cNvPr>
          <p:cNvSpPr txBox="1"/>
          <p:nvPr/>
        </p:nvSpPr>
        <p:spPr>
          <a:xfrm>
            <a:off x="523784" y="815941"/>
            <a:ext cx="11088208" cy="555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need to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check if the name field only contains letters, dashes, apostrophes and whitespaces. If the value of the name field is not valid, then store an error message: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$name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($_POST["name"]);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 (!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("/^[a-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-Z-' ]*$/",$name))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nameErr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"Only letters and white space allowed";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1" i="0" dirty="0" err="1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preg_match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searches a string for pattern, returning true if the pattern exists, and false otherwise.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79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79719" y="23116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PHP - Validate E-mail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7A8C-61BD-451C-AA74-1CBCFCE940F0}"/>
              </a:ext>
            </a:extLst>
          </p:cNvPr>
          <p:cNvSpPr txBox="1"/>
          <p:nvPr/>
        </p:nvSpPr>
        <p:spPr>
          <a:xfrm>
            <a:off x="870012" y="1144989"/>
            <a:ext cx="10937289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need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to check whether an email address is well-formed is to use PHP's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filter_var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 function.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the code below, if the e-mail address is not well-formed, then store an error message: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$email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($_POST["email"]);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 (!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filter_var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($email, FILTER_VALIDATE_EMAIL))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$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emailErr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"Invalid email format";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913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79719" y="23116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PHP - Validate 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171EE-571F-4984-A0D1-8D58675F87AC}"/>
              </a:ext>
            </a:extLst>
          </p:cNvPr>
          <p:cNvSpPr txBox="1"/>
          <p:nvPr/>
        </p:nvSpPr>
        <p:spPr>
          <a:xfrm>
            <a:off x="723527" y="1158431"/>
            <a:ext cx="10604379" cy="502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need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to check if a URL address syntax is valid (this regular expression also allows dashes in the URL). If the URL address syntax is not valid, then store an error message: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$website =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($_POST["website"]);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 (!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("/\b(?:(?:https?|ftp):\/\/|www\.)[-a-z0-9+&amp;@#\/%?=~_|!:,.;]*[-a-z0-9+&amp;@#\/%=~_|]/i",$website))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$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websiteErr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"Invalid URL";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7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14572</TotalTime>
  <Words>1917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151</cp:revision>
  <dcterms:created xsi:type="dcterms:W3CDTF">2017-05-21T03:23:00Z</dcterms:created>
  <dcterms:modified xsi:type="dcterms:W3CDTF">2022-02-13T03:48:06Z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