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94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18" r:id="rId12"/>
    <p:sldId id="315" r:id="rId13"/>
    <p:sldId id="316" r:id="rId14"/>
    <p:sldId id="297" r:id="rId15"/>
    <p:sldId id="328" r:id="rId16"/>
    <p:sldId id="310" r:id="rId17"/>
    <p:sldId id="298" r:id="rId18"/>
    <p:sldId id="270" r:id="rId19"/>
    <p:sldId id="306" r:id="rId20"/>
    <p:sldId id="307" r:id="rId21"/>
    <p:sldId id="311" r:id="rId22"/>
    <p:sldId id="282" r:id="rId2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2022/2/18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2022/2/18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799925"/>
            <a:ext cx="10965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 Programming</a:t>
            </a:r>
          </a:p>
          <a:p>
            <a:pPr algn="ctr"/>
            <a:r>
              <a:rPr lang="en-CA" altLang="zh-CN" sz="6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Javascripts</a:t>
            </a:r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74646" y="2774426"/>
            <a:ext cx="206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Jian Chen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5887375" y="3463773"/>
            <a:ext cx="608530" cy="205256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Constant Array and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CE68A-BEEC-408A-8321-3C924D439725}"/>
              </a:ext>
            </a:extLst>
          </p:cNvPr>
          <p:cNvSpPr txBox="1"/>
          <p:nvPr/>
        </p:nvSpPr>
        <p:spPr>
          <a:xfrm>
            <a:off x="1475174" y="1276920"/>
            <a:ext cx="979207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can change the elements of a constant array: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can create a constant array: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cars = ["Saab", "Volvo", "BMW"];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can change an element: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cars[0] = "Toyota";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can add an element: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cars.push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("Audi");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But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can NOT reassign the array: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cars = ["Saab", "Volvo", "BMW"];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cars = ["Toyota", "Volvo", "Audi"];    // ERROR</a:t>
            </a:r>
          </a:p>
        </p:txBody>
      </p:sp>
    </p:spTree>
    <p:extLst>
      <p:ext uri="{BB962C8B-B14F-4D97-AF65-F5344CB8AC3E}">
        <p14:creationId xmlns:p14="http://schemas.microsoft.com/office/powerpoint/2010/main" val="14595426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2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Data Type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45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Data Type Concept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B9CB1-CA98-4ADA-8AAB-55E0D915AC1E}"/>
              </a:ext>
            </a:extLst>
          </p:cNvPr>
          <p:cNvSpPr txBox="1"/>
          <p:nvPr/>
        </p:nvSpPr>
        <p:spPr>
          <a:xfrm>
            <a:off x="630316" y="1096287"/>
            <a:ext cx="10884022" cy="5003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In programming, data types is an important concept.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Without data types, a computer cannot safely solve this: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x = 16 + “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hello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";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Does it make any sense to add “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hello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" to sixteen? Will it produce an error or will it produce a result?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JavaScript will treat the example above as: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x = "16" + "Volvo";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When adding a number and a string, JavaScript will treat the number as a string.</a:t>
            </a:r>
          </a:p>
        </p:txBody>
      </p:sp>
    </p:spTree>
    <p:extLst>
      <p:ext uri="{BB962C8B-B14F-4D97-AF65-F5344CB8AC3E}">
        <p14:creationId xmlns:p14="http://schemas.microsoft.com/office/powerpoint/2010/main" val="1954251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Dynamic Types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5B11E-E39E-4239-B592-D7504761E392}"/>
              </a:ext>
            </a:extLst>
          </p:cNvPr>
          <p:cNvSpPr txBox="1"/>
          <p:nvPr/>
        </p:nvSpPr>
        <p:spPr>
          <a:xfrm>
            <a:off x="1056442" y="1660955"/>
            <a:ext cx="10759736" cy="3357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JavaScript has dynamic types. This means that the same variable can be used to hold different data types:</a:t>
            </a:r>
          </a:p>
          <a:p>
            <a:pPr algn="l">
              <a:lnSpc>
                <a:spcPct val="150000"/>
              </a:lnSpc>
            </a:pP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x;           // Now x is undefined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x = 5;           // Now x is a Number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x = "John";      // Now x is a String</a:t>
            </a:r>
          </a:p>
        </p:txBody>
      </p:sp>
    </p:spTree>
    <p:extLst>
      <p:ext uri="{BB962C8B-B14F-4D97-AF65-F5344CB8AC3E}">
        <p14:creationId xmlns:p14="http://schemas.microsoft.com/office/powerpoint/2010/main" val="24671435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59E26A-D90C-4B8F-92E6-09D880039533}"/>
              </a:ext>
            </a:extLst>
          </p:cNvPr>
          <p:cNvSpPr txBox="1"/>
          <p:nvPr/>
        </p:nvSpPr>
        <p:spPr>
          <a:xfrm>
            <a:off x="443883" y="529909"/>
            <a:ext cx="114610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JavaScript Strings</a:t>
            </a:r>
          </a:p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 string is a series of characters like "John Doe“,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which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are written with single or double quotes: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</a:b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carName1 = "Volvo XC60";   // Using double quotes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carName2 = 'Volvo XC60';   // Using single quotes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64CFAD-1A73-400B-A087-BA6CCE034DB3}"/>
              </a:ext>
            </a:extLst>
          </p:cNvPr>
          <p:cNvSpPr txBox="1"/>
          <p:nvPr/>
        </p:nvSpPr>
        <p:spPr>
          <a:xfrm>
            <a:off x="499362" y="3628254"/>
            <a:ext cx="111126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JavaScript Numbers</a:t>
            </a:r>
          </a:p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JavaScript has only one type of numbers.</a:t>
            </a:r>
          </a:p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Numbers can be written with, or without decimals:</a:t>
            </a:r>
          </a:p>
          <a:p>
            <a:pPr algn="l"/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x1 = 34.00;     // Written with decimals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x2 = 34;        // Written without decimals</a:t>
            </a:r>
          </a:p>
        </p:txBody>
      </p:sp>
    </p:spTree>
    <p:extLst>
      <p:ext uri="{BB962C8B-B14F-4D97-AF65-F5344CB8AC3E}">
        <p14:creationId xmlns:p14="http://schemas.microsoft.com/office/powerpoint/2010/main" val="87805058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37DFEB-B8E4-4BFF-BEF9-FEE5C11E832E}"/>
              </a:ext>
            </a:extLst>
          </p:cNvPr>
          <p:cNvSpPr txBox="1"/>
          <p:nvPr/>
        </p:nvSpPr>
        <p:spPr>
          <a:xfrm>
            <a:off x="772357" y="382012"/>
            <a:ext cx="108218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JavaScript Booleans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Booleans can only have two values: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or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x = 5; let y = 5; let z = 6;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(x == y)       // Returns true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(x == z)       // Returns false</a:t>
            </a:r>
            <a:endParaRPr lang="en-CA" sz="2400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29577-CCAC-4863-9898-C04D5390835C}"/>
              </a:ext>
            </a:extLst>
          </p:cNvPr>
          <p:cNvSpPr txBox="1"/>
          <p:nvPr/>
        </p:nvSpPr>
        <p:spPr>
          <a:xfrm>
            <a:off x="833116" y="2510182"/>
            <a:ext cx="109994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JavaScript Arrays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JavaScript arrays are written with square brackets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 with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items separated by commas.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cars = ["Saab", "Volvo", "BMW"];</a:t>
            </a:r>
            <a:endParaRPr lang="en-CA" sz="2400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EDB440-55AB-4A74-BE8A-1AA0EA48DDB8}"/>
              </a:ext>
            </a:extLst>
          </p:cNvPr>
          <p:cNvSpPr txBox="1"/>
          <p:nvPr/>
        </p:nvSpPr>
        <p:spPr>
          <a:xfrm>
            <a:off x="798990" y="4269021"/>
            <a:ext cx="109195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JavaScript Objects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JavaScript objects are written with curly braces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 with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properties written as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name:value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pairs, separated by commas.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person = {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:"John",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:"Doe", age:50,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eyeColor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:"blue"};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38635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3986081" y="175600"/>
            <a:ext cx="39328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T</a:t>
            </a:r>
            <a:r>
              <a:rPr lang="en-CA" sz="3600" b="1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ypeof</a:t>
            </a:r>
            <a:r>
              <a:rPr lang="en-CA" sz="36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0ADF07-72C6-4384-9B19-F19F3486A597}"/>
              </a:ext>
            </a:extLst>
          </p:cNvPr>
          <p:cNvSpPr txBox="1"/>
          <p:nvPr/>
        </p:nvSpPr>
        <p:spPr>
          <a:xfrm>
            <a:off x="843379" y="1347763"/>
            <a:ext cx="1068871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It can use the JavaScript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operator to find the type of a JavaScript variable.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operator returns the type of a variable or an expression: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""             // Returns "string"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"John"         // Returns "string"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"John Doe"     // Returns "string"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0              // Returns "number"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314            // Returns "number"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3.14           // Returns "number"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(3)            // Returns "number"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(3 + 4)        // Returns "number"</a:t>
            </a:r>
            <a:endParaRPr lang="en-CA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084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5015888" y="314026"/>
            <a:ext cx="23081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</a:rPr>
              <a:t>U</a:t>
            </a:r>
            <a:r>
              <a:rPr lang="en-CA" sz="3600" dirty="0" err="1">
                <a:solidFill>
                  <a:schemeClr val="bg1"/>
                </a:solidFill>
                <a:latin typeface="Segoe UI" panose="020B0502040204020203" pitchFamily="34" charset="0"/>
              </a:rPr>
              <a:t>ndefined</a:t>
            </a:r>
            <a:endParaRPr lang="en-CA" sz="36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5CB54-1054-4307-8DD5-17883A76AA05}"/>
              </a:ext>
            </a:extLst>
          </p:cNvPr>
          <p:cNvSpPr txBox="1"/>
          <p:nvPr/>
        </p:nvSpPr>
        <p:spPr>
          <a:xfrm>
            <a:off x="630315" y="1138284"/>
            <a:ext cx="1091065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In JavaScript, a variable without a value, has the value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 The type is also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let car;    // Value is undefined, type is undefined</a:t>
            </a:r>
            <a:endParaRPr lang="en-US" altLang="en-US" sz="2400" dirty="0">
              <a:solidFill>
                <a:srgbClr val="0563C1"/>
              </a:solidFill>
              <a:latin typeface="Verdana" panose="020B0604030504040204" pitchFamily="34" charset="0"/>
              <a:ea typeface="Source Sans Pro" panose="020B050303040302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Source Sans Pro" panose="020B050303040302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Any variable can be emptied, by setting the value to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 The type will also be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car = undefined;    // Value is undefined, type is undefined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1046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3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5007006" y="2166757"/>
            <a:ext cx="6107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Function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144">
            <a:extLst>
              <a:ext uri="{FF2B5EF4-FFF2-40B4-BE49-F238E27FC236}">
                <a16:creationId xmlns:a16="http://schemas.microsoft.com/office/drawing/2014/main" id="{ED64B6A0-29AD-47C6-A97F-D236BB56BEC3}"/>
              </a:ext>
            </a:extLst>
          </p:cNvPr>
          <p:cNvSpPr txBox="1"/>
          <p:nvPr/>
        </p:nvSpPr>
        <p:spPr>
          <a:xfrm>
            <a:off x="2494625" y="186776"/>
            <a:ext cx="632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Function Concept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8BDA9B-400B-491B-94C3-D541EF85C984}"/>
              </a:ext>
            </a:extLst>
          </p:cNvPr>
          <p:cNvSpPr txBox="1"/>
          <p:nvPr/>
        </p:nvSpPr>
        <p:spPr>
          <a:xfrm>
            <a:off x="1100827" y="1375114"/>
            <a:ext cx="1028922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 JavaScript function is a block of code designed to perform a particular task.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 JavaScript function is executed when "something" invokes it (calls it).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function add(p1, p2)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return p1 + p2;   // The function returns the addition of p1 and p2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32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637" y="2142032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Variables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Function Syntax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D070B-53E8-4A2F-A0EC-556E2C166591}"/>
              </a:ext>
            </a:extLst>
          </p:cNvPr>
          <p:cNvSpPr txBox="1"/>
          <p:nvPr/>
        </p:nvSpPr>
        <p:spPr>
          <a:xfrm>
            <a:off x="426123" y="858305"/>
            <a:ext cx="11452194" cy="5574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 JavaScript function is defined with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keyword, followed by 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, followed by parentheses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Function names can contain letters, digits, underscores, and dollar signs.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parentheses may include parameter names separated by commas: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parameter1, parameter2, ...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code to be executed, by the function, is placed inside curly brackets: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{}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parameter1, parameter2, parameter3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code to be executed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816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Function Return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047200-17DE-47B7-A305-03039A7EC95A}"/>
              </a:ext>
            </a:extLst>
          </p:cNvPr>
          <p:cNvSpPr txBox="1"/>
          <p:nvPr/>
        </p:nvSpPr>
        <p:spPr>
          <a:xfrm>
            <a:off x="612559" y="895580"/>
            <a:ext cx="1116810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When JavaScript reaches a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statement, the function will stop executing.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the function was invoked from a statement, JavaScript will "return" to execute the code after the invoking statement.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Functions often compute 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return 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 The return value is "returned" back to the "caller":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Calculate the product of two numbers, and return the result: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x = </a:t>
            </a:r>
            <a:r>
              <a:rPr lang="en-US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(4, 3);   // Function is called, return value will end up in x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lang="en-US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multiply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(a, b)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return a * b;             // Function returns the product of a and b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result in x will be: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5859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026165" y="2936393"/>
            <a:ext cx="1876425" cy="440055"/>
            <a:chOff x="1902600" y="5380508"/>
            <a:chExt cx="1876425" cy="440055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14316" y="5405166"/>
              <a:ext cx="1847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Jian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Chen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1846553" y="1643380"/>
            <a:ext cx="884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hanks for your attending</a:t>
            </a:r>
            <a:endParaRPr lang="zh-CN" altLang="en-US" sz="5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 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654FE-B556-4EC1-83DF-631022F8E619}"/>
              </a:ext>
            </a:extLst>
          </p:cNvPr>
          <p:cNvSpPr txBox="1"/>
          <p:nvPr/>
        </p:nvSpPr>
        <p:spPr>
          <a:xfrm>
            <a:off x="781235" y="1169067"/>
            <a:ext cx="10750858" cy="5062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4 Ways to Declare a JavaScript Variable: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Using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Using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Using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Using nothing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Always declare JavaScript variables with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, 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 keyword is used in all JavaScript code from 1995 to 2015.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 keywords were added to JavaScript in 2015.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FFFF00"/>
                </a:solidFill>
                <a:latin typeface="Verdana" panose="020B0604030504040204" pitchFamily="34" charset="0"/>
              </a:rPr>
              <a:t>Running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code in older browser, it must use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55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Let - </a:t>
            </a:r>
            <a:r>
              <a:rPr lang="en-US" alt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Cannot be Redeclared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6FA0F2-20CB-444F-A987-A1B39086CBA4}"/>
              </a:ext>
            </a:extLst>
          </p:cNvPr>
          <p:cNvSpPr txBox="1"/>
          <p:nvPr/>
        </p:nvSpPr>
        <p:spPr>
          <a:xfrm>
            <a:off x="1589103" y="1293457"/>
            <a:ext cx="9188388" cy="500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Variables defined with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cannot be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redeclared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You cannot accidentally redeclare a variable.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With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you can not do this: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x = "John Doe";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x = 0;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var x = "John Doe";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var x = 0;</a:t>
            </a:r>
            <a:endParaRPr lang="en-CA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5930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Let – </a:t>
            </a:r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Block Scope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60E5F-9A89-4545-811B-0294654285EA}"/>
              </a:ext>
            </a:extLst>
          </p:cNvPr>
          <p:cNvSpPr txBox="1"/>
          <p:nvPr/>
        </p:nvSpPr>
        <p:spPr>
          <a:xfrm>
            <a:off x="275207" y="1023980"/>
            <a:ext cx="11789545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Before ES6 (</a:t>
            </a:r>
            <a:r>
              <a:rPr lang="en-CA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ECMAScript </a:t>
            </a: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</a:rPr>
              <a:t>2015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), JavaScript had only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Global Scope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Function Scope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ES6 introduced two important new JavaScript keywords: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These two keywords provide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Block Scope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in JavaScript.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Variables declared inside a { } block cannot be accessed from outside the block: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let x = 2;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// x can NOT be used </a:t>
            </a: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outside the block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Variables declared with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keyword can NOT have block scope.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Variables declared inside a { } block can be accessed from outside the block.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var x = 2;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// x CAN be used </a:t>
            </a: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outside the block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04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Let – </a:t>
            </a:r>
            <a:r>
              <a:rPr lang="en-CA" sz="3600" b="1" dirty="0">
                <a:solidFill>
                  <a:schemeClr val="bg1"/>
                </a:solidFill>
              </a:rPr>
              <a:t>Redeclaring Variables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947172-ED78-4C5E-8CE8-8165D07F39FD}"/>
              </a:ext>
            </a:extLst>
          </p:cNvPr>
          <p:cNvSpPr txBox="1"/>
          <p:nvPr/>
        </p:nvSpPr>
        <p:spPr>
          <a:xfrm>
            <a:off x="346230" y="1006761"/>
            <a:ext cx="56461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Redeclaring a variable using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keyword can impose problems.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Redeclaring a variable inside a block will also redeclare the variable outside the block: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var x = 10;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// Here x is 10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var x = 2;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// Here x is 2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// Here x is 2</a:t>
            </a:r>
            <a:endParaRPr lang="en-US" altLang="en-US" sz="2400" dirty="0">
              <a:solidFill>
                <a:srgbClr val="FFFF00"/>
              </a:solidFill>
              <a:latin typeface="Verdana" panose="020B060403050404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90A4E-9F95-44E1-A2D4-76AB0063DAE8}"/>
              </a:ext>
            </a:extLst>
          </p:cNvPr>
          <p:cNvSpPr txBox="1"/>
          <p:nvPr/>
        </p:nvSpPr>
        <p:spPr>
          <a:xfrm>
            <a:off x="6125594" y="1046132"/>
            <a:ext cx="577936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Redeclaring a variable using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keyword can solve this problem.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Redeclaring a variable inside a block will not redeclare the variable outside the block: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x = 10;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// Here x is 10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x = 2;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// Here x is 2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// Here x is 10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33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79" y="186776"/>
            <a:ext cx="770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Const – Cannot be reassigned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ABA5D-2F31-47A1-AE64-233B24150AD7}"/>
              </a:ext>
            </a:extLst>
          </p:cNvPr>
          <p:cNvSpPr txBox="1"/>
          <p:nvPr/>
        </p:nvSpPr>
        <p:spPr>
          <a:xfrm>
            <a:off x="1573566" y="1921361"/>
            <a:ext cx="9141782" cy="3308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variable cannot be reassigned: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PI = 3.141592653589793;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PI = 3.14;      // This will give an error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PI = PI + 10;   // This will also give an error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886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Const -  Must be assigned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7E610-9EFE-46A3-94D5-A632927B2A83}"/>
              </a:ext>
            </a:extLst>
          </p:cNvPr>
          <p:cNvSpPr txBox="1"/>
          <p:nvPr/>
        </p:nvSpPr>
        <p:spPr>
          <a:xfrm>
            <a:off x="1873187" y="1223535"/>
            <a:ext cx="8966447" cy="5017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JavaScript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variables must be assigned a value when they are declared: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Correct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PI = 3.14159265359;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Incorrect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PI;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PI = 3.14159265359;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416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Constant Array and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9CBA7-71D3-49C3-9522-CB4B0B0E9CF3}"/>
              </a:ext>
            </a:extLst>
          </p:cNvPr>
          <p:cNvSpPr txBox="1"/>
          <p:nvPr/>
        </p:nvSpPr>
        <p:spPr>
          <a:xfrm>
            <a:off x="887767" y="988006"/>
            <a:ext cx="10520039" cy="5571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keyword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is a little misleading.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It does not define a constant value. It defines a constant reference to a value.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Because of this you can NOT: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Reassign a constant value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Reassign a constant array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Reassign a constant object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But you CAN: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Change the elements of constant array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Change the properties of constant object</a:t>
            </a:r>
            <a:endParaRPr lang="en-CA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5296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4923</TotalTime>
  <Words>1426</Words>
  <Application>Microsoft Office PowerPoint</Application>
  <PresentationFormat>Widescreen</PresentationFormat>
  <Paragraphs>148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Microsoft YaHei</vt:lpstr>
      <vt:lpstr>Microsoft YaHei</vt:lpstr>
      <vt:lpstr>Arial</vt:lpstr>
      <vt:lpstr>Arial</vt:lpstr>
      <vt:lpstr>Calibri</vt:lpstr>
      <vt:lpstr>Calibri Light</vt:lpstr>
      <vt:lpstr>Consolas</vt:lpstr>
      <vt:lpstr>Courier New</vt:lpstr>
      <vt:lpstr>Segoe UI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Justin Jian Chen</cp:lastModifiedBy>
  <cp:revision>132</cp:revision>
  <dcterms:created xsi:type="dcterms:W3CDTF">2017-05-21T03:23:00Z</dcterms:created>
  <dcterms:modified xsi:type="dcterms:W3CDTF">2022-02-20T02:15:44Z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