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1" r:id="rId4"/>
    <p:sldId id="288" r:id="rId5"/>
    <p:sldId id="265" r:id="rId6"/>
    <p:sldId id="273" r:id="rId7"/>
    <p:sldId id="283" r:id="rId8"/>
    <p:sldId id="318" r:id="rId9"/>
    <p:sldId id="294" r:id="rId10"/>
    <p:sldId id="315" r:id="rId11"/>
    <p:sldId id="316" r:id="rId12"/>
    <p:sldId id="297" r:id="rId13"/>
    <p:sldId id="310" r:id="rId14"/>
    <p:sldId id="298" r:id="rId15"/>
    <p:sldId id="304" r:id="rId16"/>
    <p:sldId id="319" r:id="rId17"/>
    <p:sldId id="270" r:id="rId18"/>
    <p:sldId id="306" r:id="rId19"/>
    <p:sldId id="307" r:id="rId20"/>
    <p:sldId id="311" r:id="rId21"/>
    <p:sldId id="312" r:id="rId22"/>
    <p:sldId id="320" r:id="rId23"/>
    <p:sldId id="317" r:id="rId24"/>
    <p:sldId id="313" r:id="rId25"/>
    <p:sldId id="282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2021/5/22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2021/5/22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reserved.a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2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Identifiers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CAB1C-5A61-4962-9763-D5AA4A56D922}"/>
              </a:ext>
            </a:extLst>
          </p:cNvPr>
          <p:cNvSpPr txBox="1"/>
          <p:nvPr/>
        </p:nvSpPr>
        <p:spPr>
          <a:xfrm>
            <a:off x="529701" y="947121"/>
            <a:ext cx="11132598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All JavaScript 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variables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 must be 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identified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 with 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unique names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These unique names are called 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identifiers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Identifiers can be short names (like x and y) or more descriptive names (age, sum, </a:t>
            </a:r>
            <a:r>
              <a:rPr lang="en-US" sz="2400" b="0" i="0" dirty="0" err="1">
                <a:solidFill>
                  <a:schemeClr val="bg1"/>
                </a:solidFill>
                <a:effectLst/>
              </a:rPr>
              <a:t>totalVolume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).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The general rules for constructing names for variables (unique identifiers) are: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Names can contain letters, digits, underscores, and dollar signs.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Names must begin with a letter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Names can also begin with $ and _ (but we will not use it in this tutorial)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Names are case sensitive (y and Y are different variables)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Reserved words (like JavaScript keywords) cannot be used as names</a:t>
            </a: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Assignment Operator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056AA3-FF4B-4088-9713-2BDAA45A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5" y="1466239"/>
            <a:ext cx="10830757" cy="446705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JavaScript, the equal sign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is an "assignment" operator, not an "equal to" operator.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This is different from algebra. The following does not make sense in algebra: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x = x +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5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JavaScript, however, it makes perfect sense: it assigns the value of x + 5 to x.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(It calculates the value of x + 5 and puts the result into x. The value of x is incremented by 5.)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"equal to" operator is written like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in JavaScript.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941686" y="308342"/>
            <a:ext cx="5033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JavaScript Data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A8634-1083-40BE-99E2-D370D2ED2966}"/>
              </a:ext>
            </a:extLst>
          </p:cNvPr>
          <p:cNvSpPr txBox="1"/>
          <p:nvPr/>
        </p:nvSpPr>
        <p:spPr>
          <a:xfrm>
            <a:off x="378780" y="1336412"/>
            <a:ext cx="11632707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JavaScript variables can hold numbers like 100 and text values like "John Doe".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In programming, text values are called text strings.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JavaScript can handle many types of data, but for now, just think of numbers and strings.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Strings are written inside double or single quotes. Numbers are written without quotes.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If you put a number in quotes, it will be treated as a text string.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var pi = 3.14;</a:t>
            </a:r>
            <a:br>
              <a:rPr lang="en-US" sz="2400" b="0" i="0" dirty="0">
                <a:solidFill>
                  <a:schemeClr val="bg1"/>
                </a:solidFill>
                <a:effectLst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</a:rPr>
              <a:t>var person = "John Doe";</a:t>
            </a:r>
            <a:br>
              <a:rPr lang="en-US" sz="2400" b="0" i="0" dirty="0">
                <a:solidFill>
                  <a:schemeClr val="bg1"/>
                </a:solidFill>
                <a:effectLst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</a:rPr>
              <a:t>var answer = 'Yes I am!';</a:t>
            </a: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1988598" y="189739"/>
            <a:ext cx="8726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Declaring (Creating) JavaScript Variables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B87BD2-86BA-40B1-8362-E872A6EB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13" y="1235619"/>
            <a:ext cx="11381173" cy="5017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Creating a variable in JavaScript is called "declaring" a variable.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declare a JavaScript variable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After the declaration, the variable has no value (technically it has the value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value to the variable, use the equal sign: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assign a value to the variable when you declare it: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08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2831977" y="314026"/>
            <a:ext cx="7226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One Statement, Many Variables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1498A5-2BC4-4397-A79C-A4E794B9E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32" y="1375134"/>
            <a:ext cx="10741980" cy="5075396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declare many variables in one statement.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Start the statement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and separate the variables by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person = "John Doe",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"Volvo", price = 200;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declaration can span multiple lines: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person = "John Doe",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"Volvo",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price = 200;</a:t>
            </a:r>
          </a:p>
        </p:txBody>
      </p:sp>
    </p:spTree>
    <p:extLst>
      <p:ext uri="{BB962C8B-B14F-4D97-AF65-F5344CB8AC3E}">
        <p14:creationId xmlns:p14="http://schemas.microsoft.com/office/powerpoint/2010/main" val="381301046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195961" y="186776"/>
            <a:ext cx="505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Dollar Sign 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B666E-80D3-4E72-8A55-C536D5EED36A}"/>
              </a:ext>
            </a:extLst>
          </p:cNvPr>
          <p:cNvSpPr txBox="1"/>
          <p:nvPr/>
        </p:nvSpPr>
        <p:spPr>
          <a:xfrm>
            <a:off x="727970" y="1000424"/>
            <a:ext cx="10866267" cy="557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Remember that JavaScript identifiers (names) must begin with: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letter (A-Z or a-z)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dollar sign ($)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Or an underscore (_)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Since JavaScript treats a dollar sign as a letter, identifiers containing $ are valid variable names: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$$$ = "Hello World";</a:t>
            </a:r>
            <a:b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$ = 2;</a:t>
            </a:r>
            <a:b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$</a:t>
            </a:r>
            <a:r>
              <a:rPr lang="en-CA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myMoney</a:t>
            </a:r>
            <a: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5;</a:t>
            </a:r>
          </a:p>
        </p:txBody>
      </p:sp>
    </p:spTree>
    <p:extLst>
      <p:ext uri="{BB962C8B-B14F-4D97-AF65-F5344CB8AC3E}">
        <p14:creationId xmlns:p14="http://schemas.microsoft.com/office/powerpoint/2010/main" val="3123367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195961" y="186776"/>
            <a:ext cx="505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Underscore (_)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B666E-80D3-4E72-8A55-C536D5EED36A}"/>
              </a:ext>
            </a:extLst>
          </p:cNvPr>
          <p:cNvSpPr txBox="1"/>
          <p:nvPr/>
        </p:nvSpPr>
        <p:spPr>
          <a:xfrm>
            <a:off x="662866" y="1479818"/>
            <a:ext cx="10866267" cy="4418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Since JavaScript treats underscore as a letter, identifiers containing _ are valid variable names: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_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"Johnson";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_x = 2;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_100 = 5;</a:t>
            </a:r>
          </a:p>
        </p:txBody>
      </p:sp>
    </p:spTree>
    <p:extLst>
      <p:ext uri="{BB962C8B-B14F-4D97-AF65-F5344CB8AC3E}">
        <p14:creationId xmlns:p14="http://schemas.microsoft.com/office/powerpoint/2010/main" val="3617552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Operator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Arithmetic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F261B0-CE28-4145-A12C-4127005BA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84108"/>
              </p:ext>
            </p:extLst>
          </p:nvPr>
        </p:nvGraphicFramePr>
        <p:xfrm>
          <a:off x="1061413" y="1904181"/>
          <a:ext cx="10040695" cy="4591557"/>
        </p:xfrm>
        <a:graphic>
          <a:graphicData uri="http://schemas.openxmlformats.org/drawingml/2006/table">
            <a:tbl>
              <a:tblPr/>
              <a:tblGrid>
                <a:gridCol w="2502280">
                  <a:extLst>
                    <a:ext uri="{9D8B030D-6E8A-4147-A177-3AD203B41FA5}">
                      <a16:colId xmlns:a16="http://schemas.microsoft.com/office/drawing/2014/main" val="1225328281"/>
                    </a:ext>
                  </a:extLst>
                </a:gridCol>
                <a:gridCol w="7538415">
                  <a:extLst>
                    <a:ext uri="{9D8B030D-6E8A-4147-A177-3AD203B41FA5}">
                      <a16:colId xmlns:a16="http://schemas.microsoft.com/office/drawing/2014/main" val="3401917762"/>
                    </a:ext>
                  </a:extLst>
                </a:gridCol>
              </a:tblGrid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01688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33792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86785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3212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**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Exponentiation (</a:t>
                      </a:r>
                      <a:r>
                        <a:rPr lang="en-CA">
                          <a:effectLst/>
                          <a:hlinkClick r:id="rId2"/>
                        </a:rPr>
                        <a:t>ES2016</a:t>
                      </a:r>
                      <a:r>
                        <a:rPr lang="en-CA">
                          <a:effectLst/>
                        </a:rPr>
                        <a:t>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2380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/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003688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%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Modulus (Division Remainder)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90228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++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Increment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23171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--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Decrement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54225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11A75C-BC08-4D7C-AAD0-08E35536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24" y="1199510"/>
            <a:ext cx="102826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Arithmetic operators are used to perform arithmetic on numbers: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Assignment Operators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568899-C518-4444-A5B3-F4FE0C835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5451"/>
              </p:ext>
            </p:extLst>
          </p:nvPr>
        </p:nvGraphicFramePr>
        <p:xfrm>
          <a:off x="1061350" y="1920223"/>
          <a:ext cx="9570978" cy="4568128"/>
        </p:xfrm>
        <a:graphic>
          <a:graphicData uri="http://schemas.openxmlformats.org/drawingml/2006/table">
            <a:tbl>
              <a:tblPr/>
              <a:tblGrid>
                <a:gridCol w="2385220">
                  <a:extLst>
                    <a:ext uri="{9D8B030D-6E8A-4147-A177-3AD203B41FA5}">
                      <a16:colId xmlns:a16="http://schemas.microsoft.com/office/drawing/2014/main" val="1052394086"/>
                    </a:ext>
                  </a:extLst>
                </a:gridCol>
                <a:gridCol w="3592879">
                  <a:extLst>
                    <a:ext uri="{9D8B030D-6E8A-4147-A177-3AD203B41FA5}">
                      <a16:colId xmlns:a16="http://schemas.microsoft.com/office/drawing/2014/main" val="2910675618"/>
                    </a:ext>
                  </a:extLst>
                </a:gridCol>
                <a:gridCol w="3592879">
                  <a:extLst>
                    <a:ext uri="{9D8B030D-6E8A-4147-A177-3AD203B41FA5}">
                      <a16:colId xmlns:a16="http://schemas.microsoft.com/office/drawing/2014/main" val="956756626"/>
                    </a:ext>
                  </a:extLst>
                </a:gridCol>
              </a:tblGrid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Same As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53910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243230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+=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+=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+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52201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-=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-=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-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70844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*=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*=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*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157442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/=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/=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/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79864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%=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%=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%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444521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**=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**=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x = x **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856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D91932A-658F-48A6-900E-11F90A873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60" y="961166"/>
            <a:ext cx="1091443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 assign values to JavaScript variables.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addition assignment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adds a value to a variable.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Statement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String Operators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8AE94-AAEE-46AE-AA42-F6BF7478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79" y="1452164"/>
            <a:ext cx="10919534" cy="456018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can also be used to add (concatenate) strings.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txt1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txt2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txt3 = txt1 +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txt2;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assignment operator can also be used to add (concatenate) strings: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txt1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"What a very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txt1 +=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"nice day"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Comparison Operators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9263AA-5BD6-4AF2-A267-B286AE6C8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650"/>
              </p:ext>
            </p:extLst>
          </p:nvPr>
        </p:nvGraphicFramePr>
        <p:xfrm>
          <a:off x="1079880" y="977412"/>
          <a:ext cx="10032240" cy="5605036"/>
        </p:xfrm>
        <a:graphic>
          <a:graphicData uri="http://schemas.openxmlformats.org/drawingml/2006/table">
            <a:tbl>
              <a:tblPr/>
              <a:tblGrid>
                <a:gridCol w="1198821">
                  <a:extLst>
                    <a:ext uri="{9D8B030D-6E8A-4147-A177-3AD203B41FA5}">
                      <a16:colId xmlns:a16="http://schemas.microsoft.com/office/drawing/2014/main" val="2866325598"/>
                    </a:ext>
                  </a:extLst>
                </a:gridCol>
                <a:gridCol w="8833419">
                  <a:extLst>
                    <a:ext uri="{9D8B030D-6E8A-4147-A177-3AD203B41FA5}">
                      <a16:colId xmlns:a16="http://schemas.microsoft.com/office/drawing/2014/main" val="3833183803"/>
                    </a:ext>
                  </a:extLst>
                </a:gridCol>
              </a:tblGrid>
              <a:tr h="887128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2509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85916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===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value and equal type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840348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!=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not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64173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!==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 value or not equal type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795786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75226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067794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83867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872970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?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ternary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31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29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Type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4670D5-F5E0-4B36-ABF0-CF74F2808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92547"/>
              </p:ext>
            </p:extLst>
          </p:nvPr>
        </p:nvGraphicFramePr>
        <p:xfrm>
          <a:off x="1646288" y="1803736"/>
          <a:ext cx="9271093" cy="2315682"/>
        </p:xfrm>
        <a:graphic>
          <a:graphicData uri="http://schemas.openxmlformats.org/drawingml/2006/table">
            <a:tbl>
              <a:tblPr/>
              <a:tblGrid>
                <a:gridCol w="2776955">
                  <a:extLst>
                    <a:ext uri="{9D8B030D-6E8A-4147-A177-3AD203B41FA5}">
                      <a16:colId xmlns:a16="http://schemas.microsoft.com/office/drawing/2014/main" val="3929610063"/>
                    </a:ext>
                  </a:extLst>
                </a:gridCol>
                <a:gridCol w="6494138">
                  <a:extLst>
                    <a:ext uri="{9D8B030D-6E8A-4147-A177-3AD203B41FA5}">
                      <a16:colId xmlns:a16="http://schemas.microsoft.com/office/drawing/2014/main" val="2845525153"/>
                    </a:ext>
                  </a:extLst>
                </a:gridCol>
              </a:tblGrid>
              <a:tr h="771894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62136"/>
                  </a:ext>
                </a:extLst>
              </a:tr>
              <a:tr h="771894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typeof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type of a variable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699683"/>
                  </a:ext>
                </a:extLst>
              </a:tr>
              <a:tr h="771894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instanceof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an object is an instance of an object type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11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Project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39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4">
            <a:extLst>
              <a:ext uri="{FF2B5EF4-FFF2-40B4-BE49-F238E27FC236}">
                <a16:creationId xmlns:a16="http://schemas.microsoft.com/office/drawing/2014/main" id="{C75F0302-8F86-4371-BFD5-7E88074E908E}"/>
              </a:ext>
            </a:extLst>
          </p:cNvPr>
          <p:cNvSpPr txBox="1"/>
          <p:nvPr/>
        </p:nvSpPr>
        <p:spPr>
          <a:xfrm>
            <a:off x="2931111" y="737191"/>
            <a:ext cx="592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 of a Dynamic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E328-04F9-47D5-9B35-5DC1D0CAC94D}"/>
              </a:ext>
            </a:extLst>
          </p:cNvPr>
          <p:cNvSpPr txBox="1"/>
          <p:nvPr/>
        </p:nvSpPr>
        <p:spPr>
          <a:xfrm>
            <a:off x="2099570" y="2890391"/>
            <a:ext cx="8238477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FF0000"/>
                </a:solidFill>
              </a:rPr>
              <a:t>https://github.com/jianchentech/WebCamp/blob/main/WebProject/WebDynamic.md</a:t>
            </a:r>
          </a:p>
        </p:txBody>
      </p:sp>
    </p:spTree>
    <p:extLst>
      <p:ext uri="{BB962C8B-B14F-4D97-AF65-F5344CB8AC3E}">
        <p14:creationId xmlns:p14="http://schemas.microsoft.com/office/powerpoint/2010/main" val="10774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FEAEB-57D9-409A-84F1-0B945BF07F5C}"/>
              </a:ext>
            </a:extLst>
          </p:cNvPr>
          <p:cNvSpPr txBox="1"/>
          <p:nvPr/>
        </p:nvSpPr>
        <p:spPr>
          <a:xfrm>
            <a:off x="668413" y="1321529"/>
            <a:ext cx="1085517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statements are composed of:</a:t>
            </a:r>
          </a:p>
          <a:p>
            <a:pPr algn="l"/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Values, Operators, Expressions, Keywords, and Comments.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 statement tells the browser to write "Hello Dolly." inside an HTML element with id="demo":</a:t>
            </a:r>
          </a:p>
          <a:p>
            <a:pPr algn="l"/>
            <a:endParaRPr lang="en-CA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</a:p>
          <a:p>
            <a:pPr algn="l"/>
            <a:r>
              <a:rPr lang="en-CA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document.getElementById</a:t>
            </a:r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("demo").</a:t>
            </a:r>
            <a:r>
              <a:rPr lang="en-CA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innerHTML</a:t>
            </a:r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= "Hello Dolly.";</a:t>
            </a:r>
          </a:p>
          <a:p>
            <a:pPr algn="l"/>
            <a:endParaRPr lang="en-CA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Most JavaScript programs contain many JavaScript statements.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statements are executed, one by one, in the same order as they are written.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programs (and JavaScript statements) are often called JavaScript code.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A5576F03-BE1C-4F54-8CD6-5D9211F890CE}"/>
              </a:ext>
            </a:extLst>
          </p:cNvPr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Semicolons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844DA-3A35-4F8A-A25B-348195540DB1}"/>
              </a:ext>
            </a:extLst>
          </p:cNvPr>
          <p:cNvSpPr txBox="1"/>
          <p:nvPr/>
        </p:nvSpPr>
        <p:spPr>
          <a:xfrm>
            <a:off x="656945" y="990945"/>
            <a:ext cx="11194743" cy="557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Semicolons separate JavaScript statements.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Add a semicolon at the end of each executable statement: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var a, b, c;     // Declare 3 variables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= 5;           // Assign the value 5 to a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 = 6;           // Assign the value 6 to b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 = a + b;       // Assign the sum of a and b to c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When separated by semicolons, multiple statements on one line are allowed: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= 5; b = 6; c = a + b;</a:t>
            </a:r>
          </a:p>
        </p:txBody>
      </p:sp>
    </p:spTree>
    <p:extLst>
      <p:ext uri="{BB962C8B-B14F-4D97-AF65-F5344CB8AC3E}">
        <p14:creationId xmlns:p14="http://schemas.microsoft.com/office/powerpoint/2010/main" val="3344117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299317" y="186776"/>
            <a:ext cx="771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Line Length and Line Breaks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07F65-F7D5-424A-ACFE-7434475C377F}"/>
              </a:ext>
            </a:extLst>
          </p:cNvPr>
          <p:cNvSpPr txBox="1"/>
          <p:nvPr/>
        </p:nvSpPr>
        <p:spPr>
          <a:xfrm>
            <a:off x="1091953" y="1442064"/>
            <a:ext cx="10333607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 best readability, programmers often like to avoid code lines longer than 80 characters.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a JavaScript statement does not fit on one line, the best place to break it is after an operator: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document.getElementById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("demo").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innerHTML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=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"Hello Dolly!";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Code Blocks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6850D-EA2F-4178-B281-4C64CA27F0AC}"/>
              </a:ext>
            </a:extLst>
          </p:cNvPr>
          <p:cNvSpPr txBox="1"/>
          <p:nvPr/>
        </p:nvSpPr>
        <p:spPr>
          <a:xfrm>
            <a:off x="667305" y="1007511"/>
            <a:ext cx="10857390" cy="600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statements can be grouped together in code blocks, inside curly brackets {...}.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purpose of code blocks is to define statements to be executed together.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One place you will find statements grouped together in blocks, is in JavaScript functions: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myFunction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document.getElementById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("demo1").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innerHTML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= "Hello Dolly!";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document.getElementById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("demo2").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innerHTML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= "How are you?";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417904" y="343555"/>
            <a:ext cx="5619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Keywords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D8F16-DCCB-4218-BBFC-3649EE7BD43F}"/>
              </a:ext>
            </a:extLst>
          </p:cNvPr>
          <p:cNvSpPr txBox="1"/>
          <p:nvPr/>
        </p:nvSpPr>
        <p:spPr>
          <a:xfrm>
            <a:off x="721469" y="987551"/>
            <a:ext cx="10749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statements often start with a </a:t>
            </a:r>
            <a:r>
              <a:rPr lang="en-US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keyword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 identify the JavaScript action to be performed.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Visit our Reserved Words reference to view a full list of 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keywords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Here is a list of some of the keywords you will learn about: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1C5613-0352-4879-9648-06F5AD84D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2017"/>
              </p:ext>
            </p:extLst>
          </p:nvPr>
        </p:nvGraphicFramePr>
        <p:xfrm>
          <a:off x="1425196" y="2316000"/>
          <a:ext cx="9421144" cy="4363334"/>
        </p:xfrm>
        <a:graphic>
          <a:graphicData uri="http://schemas.openxmlformats.org/drawingml/2006/table">
            <a:tbl>
              <a:tblPr/>
              <a:tblGrid>
                <a:gridCol w="4710572">
                  <a:extLst>
                    <a:ext uri="{9D8B030D-6E8A-4147-A177-3AD203B41FA5}">
                      <a16:colId xmlns:a16="http://schemas.microsoft.com/office/drawing/2014/main" val="3166683147"/>
                    </a:ext>
                  </a:extLst>
                </a:gridCol>
                <a:gridCol w="4710572">
                  <a:extLst>
                    <a:ext uri="{9D8B030D-6E8A-4147-A177-3AD203B41FA5}">
                      <a16:colId xmlns:a16="http://schemas.microsoft.com/office/drawing/2014/main" val="1087253025"/>
                    </a:ext>
                  </a:extLst>
                </a:gridCol>
              </a:tblGrid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Keyword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Description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84438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break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Terminates a switch or a loop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706433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continue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Jumps out of a loop and starts at the top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19275"/>
                  </a:ext>
                </a:extLst>
              </a:tr>
              <a:tr h="56916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debugger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Stops the execution of JavaScript, and calls (if available) the debugging function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40303"/>
                  </a:ext>
                </a:extLst>
              </a:tr>
              <a:tr h="56916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dirty="0">
                          <a:effectLst/>
                        </a:rPr>
                        <a:t>do ... while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Executes a block of statements, and repeats the block, while a condition is true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86738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dirty="0">
                          <a:effectLst/>
                        </a:rPr>
                        <a:t>for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Marks a block of statements to be executed, as long as a condition is true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88016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dirty="0">
                          <a:effectLst/>
                        </a:rPr>
                        <a:t>function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Declares a function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88596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if ... else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Marks a block of statements to be executed, depending on a condition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11921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return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Exits a function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72963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switch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Marks a block of statements to be executed, depending on different cases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352357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try ... catch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Implements error handling to a block of statements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144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var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dirty="0">
                          <a:effectLst/>
                        </a:rPr>
                        <a:t>Declares a variable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0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2582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Variable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 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D17FAC-0B1D-4EB8-88A5-DB78A26C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114945"/>
            <a:ext cx="10591061" cy="5187405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variables are containers for storing data values.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this example,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are variables, declared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keyword: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x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y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z = x + y;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1457</Words>
  <Application>Microsoft Office PowerPoint</Application>
  <PresentationFormat>Widescreen</PresentationFormat>
  <Paragraphs>215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Microsoft YaHei</vt:lpstr>
      <vt:lpstr>Microsoft YaHei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128</cp:revision>
  <dcterms:created xsi:type="dcterms:W3CDTF">2017-05-21T03:23:00Z</dcterms:created>
  <dcterms:modified xsi:type="dcterms:W3CDTF">2021-05-23T03:01:25Z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