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18" r:id="rId3"/>
    <p:sldId id="325" r:id="rId4"/>
    <p:sldId id="315" r:id="rId5"/>
    <p:sldId id="258" r:id="rId6"/>
    <p:sldId id="316" r:id="rId7"/>
    <p:sldId id="294" r:id="rId8"/>
    <p:sldId id="321" r:id="rId9"/>
    <p:sldId id="322" r:id="rId10"/>
    <p:sldId id="323" r:id="rId11"/>
    <p:sldId id="324" r:id="rId12"/>
    <p:sldId id="334" r:id="rId13"/>
    <p:sldId id="335" r:id="rId14"/>
    <p:sldId id="336" r:id="rId15"/>
    <p:sldId id="337" r:id="rId16"/>
    <p:sldId id="297" r:id="rId17"/>
    <p:sldId id="306" r:id="rId18"/>
    <p:sldId id="307" r:id="rId19"/>
    <p:sldId id="328" r:id="rId20"/>
    <p:sldId id="311" r:id="rId21"/>
    <p:sldId id="282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2022/3/26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2022/3/26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Date(</a:t>
            </a:r>
            <a:r>
              <a:rPr lang="en-US" altLang="en-US" sz="36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dateString</a:t>
            </a:r>
            <a:r>
              <a:rPr lang="en-US" alt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B48D-B25B-44D7-BF4B-A514997F64AE}"/>
              </a:ext>
            </a:extLst>
          </p:cNvPr>
          <p:cNvSpPr txBox="1"/>
          <p:nvPr/>
        </p:nvSpPr>
        <p:spPr>
          <a:xfrm>
            <a:off x="1364202" y="2055483"/>
            <a:ext cx="9463595" cy="2942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new Date(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dateString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creates a new date object from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date 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Date("October 13, 2014 11:13:00");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BD7634-AB43-4893-9503-781E152C790E}"/>
              </a:ext>
            </a:extLst>
          </p:cNvPr>
          <p:cNvSpPr txBox="1"/>
          <p:nvPr/>
        </p:nvSpPr>
        <p:spPr>
          <a:xfrm>
            <a:off x="861134" y="1030641"/>
            <a:ext cx="11026066" cy="440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JavaScript Stores Dates as Milliseconds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stores dates as number of milliseconds since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January 01, 1970, 00:00:00 UTC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(Universal Time Coordinated).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Zero time is January 01, 1970 00:00:00 UTC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Now the time is: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1648257560867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milliseconds past January 01, 1970</a:t>
            </a:r>
          </a:p>
        </p:txBody>
      </p:sp>
    </p:spTree>
    <p:extLst>
      <p:ext uri="{BB962C8B-B14F-4D97-AF65-F5344CB8AC3E}">
        <p14:creationId xmlns:p14="http://schemas.microsoft.com/office/powerpoint/2010/main" val="22848864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Date(</a:t>
            </a:r>
            <a:r>
              <a:rPr lang="en-US" altLang="en-US" sz="36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milliseconds</a:t>
            </a:r>
            <a:r>
              <a:rPr lang="en-US" alt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9EB77-6356-469E-AF15-18ECAF210FA1}"/>
              </a:ext>
            </a:extLst>
          </p:cNvPr>
          <p:cNvSpPr txBox="1"/>
          <p:nvPr/>
        </p:nvSpPr>
        <p:spPr>
          <a:xfrm>
            <a:off x="587715" y="1043165"/>
            <a:ext cx="11256885" cy="5008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new Date(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creates a new date object as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zero time plus milliseconds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01 January 1970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plus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100 000 000 000 milliseconds is 03 March 1973: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Date(100000000000);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January 01 1970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minus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100 000 000 000 milliseconds is approximately October 31 1966: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Date(-100000000000);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One day (24 hours) is 86 400 000 milliseconds.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00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Displaying Date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54CF4-FDDC-480C-834A-1FD5428C86FC}"/>
              </a:ext>
            </a:extLst>
          </p:cNvPr>
          <p:cNvSpPr txBox="1"/>
          <p:nvPr/>
        </p:nvSpPr>
        <p:spPr>
          <a:xfrm>
            <a:off x="834501" y="1337138"/>
            <a:ext cx="10697592" cy="446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will (by default) output dates in full text string format: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Sat Mar 26 2022 16:07:28 GMT-0400 (Eastern Daylight Time)</a:t>
            </a:r>
            <a:endParaRPr lang="en-US" altLang="en-US" sz="2400" dirty="0">
              <a:solidFill>
                <a:srgbClr val="0563C1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When displaying a date object in HTML, it is automatically converted to a string, with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4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233161-66B0-4F7F-82CA-09A8B674F42F}"/>
              </a:ext>
            </a:extLst>
          </p:cNvPr>
          <p:cNvSpPr txBox="1"/>
          <p:nvPr/>
        </p:nvSpPr>
        <p:spPr>
          <a:xfrm>
            <a:off x="488271" y="426228"/>
            <a:ext cx="11461072" cy="612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toUTCString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converts a date to a UTC string (a date display standard).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d.toUTCString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toDateString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converts a date to a more readable format: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d.toDateString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toISOString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converts a Date object to a string, using the ISO standard format: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d.toISOString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020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3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1760286"/>
            <a:ext cx="662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Date Format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32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44">
            <a:extLst>
              <a:ext uri="{FF2B5EF4-FFF2-40B4-BE49-F238E27FC236}">
                <a16:creationId xmlns:a16="http://schemas.microsoft.com/office/drawing/2014/main" id="{A4736562-34D7-48ED-B3AF-80BF1719F499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Date Input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C27CBA-9F0F-4344-A0EE-CA452D304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375"/>
              </p:ext>
            </p:extLst>
          </p:nvPr>
        </p:nvGraphicFramePr>
        <p:xfrm>
          <a:off x="1342007" y="3567028"/>
          <a:ext cx="9507986" cy="2476434"/>
        </p:xfrm>
        <a:graphic>
          <a:graphicData uri="http://schemas.openxmlformats.org/drawingml/2006/table">
            <a:tbl>
              <a:tblPr/>
              <a:tblGrid>
                <a:gridCol w="4753993">
                  <a:extLst>
                    <a:ext uri="{9D8B030D-6E8A-4147-A177-3AD203B41FA5}">
                      <a16:colId xmlns:a16="http://schemas.microsoft.com/office/drawing/2014/main" val="698176578"/>
                    </a:ext>
                  </a:extLst>
                </a:gridCol>
                <a:gridCol w="4753993">
                  <a:extLst>
                    <a:ext uri="{9D8B030D-6E8A-4147-A177-3AD203B41FA5}">
                      <a16:colId xmlns:a16="http://schemas.microsoft.com/office/drawing/2014/main" val="201009149"/>
                    </a:ext>
                  </a:extLst>
                </a:gridCol>
              </a:tblGrid>
              <a:tr h="6167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814480"/>
                  </a:ext>
                </a:extLst>
              </a:tr>
              <a:tr h="626094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ISO Date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"2015-03-25" (The International Standard)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68683"/>
                  </a:ext>
                </a:extLst>
              </a:tr>
              <a:tr h="6167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Short Date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"03/25/2015"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19181"/>
                  </a:ext>
                </a:extLst>
              </a:tr>
              <a:tr h="6167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Long Date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"Mar 25 2015" or "25 Mar 2015"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2361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DA1197-1923-4033-8B28-4BA68167F9B6}"/>
              </a:ext>
            </a:extLst>
          </p:cNvPr>
          <p:cNvSpPr txBox="1"/>
          <p:nvPr/>
        </p:nvSpPr>
        <p:spPr>
          <a:xfrm>
            <a:off x="1038687" y="939639"/>
            <a:ext cx="10422385" cy="224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There are generally 3 types of JavaScript date input formats: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ISO format follows a strict standard in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other formats are not so well defined and might be browser specific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ISO I</a:t>
            </a:r>
            <a:r>
              <a:rPr lang="en-US" altLang="zh-CN" sz="3600" dirty="0">
                <a:solidFill>
                  <a:schemeClr val="bg1"/>
                </a:solidFill>
              </a:rPr>
              <a:t>nput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C21CE-91B0-40C6-B6C0-C7941F796F8D}"/>
              </a:ext>
            </a:extLst>
          </p:cNvPr>
          <p:cNvSpPr txBox="1"/>
          <p:nvPr/>
        </p:nvSpPr>
        <p:spPr>
          <a:xfrm>
            <a:off x="807868" y="938281"/>
            <a:ext cx="10821880" cy="500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ISO 8601 is the international standard for the representation of dates and times.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ISO 8601 syntax (YYYY-MM-DD) is also the preferred JavaScript date format: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Date("2015-03-25");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computed date will be relative to your time zone.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Depending on your time zone, the result above will vary between March 24 and March 25.</a:t>
            </a: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Short Date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808C0-A24F-4FF4-9BDE-443BE86BCCDB}"/>
              </a:ext>
            </a:extLst>
          </p:cNvPr>
          <p:cNvSpPr txBox="1"/>
          <p:nvPr/>
        </p:nvSpPr>
        <p:spPr>
          <a:xfrm>
            <a:off x="1251752" y="2085331"/>
            <a:ext cx="10058400" cy="2202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Short dates are written with an "MM/DD/YYYY" syntax like this:</a:t>
            </a:r>
          </a:p>
          <a:p>
            <a:pPr algn="l">
              <a:lnSpc>
                <a:spcPct val="20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Date("03/25/2015");</a:t>
            </a: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302189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</a:t>
            </a:r>
            <a:r>
              <a:rPr lang="en-US" altLang="zh-CN" sz="3600" dirty="0">
                <a:solidFill>
                  <a:schemeClr val="bg1"/>
                </a:solidFill>
              </a:rPr>
              <a:t>ong Date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86318-272D-4E09-87F5-30A9EC5A146C}"/>
              </a:ext>
            </a:extLst>
          </p:cNvPr>
          <p:cNvSpPr txBox="1"/>
          <p:nvPr/>
        </p:nvSpPr>
        <p:spPr>
          <a:xfrm>
            <a:off x="716133" y="1156608"/>
            <a:ext cx="10830757" cy="5019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Long dates are often written with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"MMM DD YYYY"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syntax like this: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Date("Mar 25 2015");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Month and day can be in any order: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Date("25 Mar 2015");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onth can be written in full (January), or abbreviated (Jan):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Date("January 25 2015");</a:t>
            </a:r>
            <a:endParaRPr lang="en-US" sz="2400" b="0" i="0" dirty="0">
              <a:solidFill>
                <a:srgbClr val="FFFF00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Date("Jan 25 2015");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Commas are ignored. Names are case insensitive: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Date("JANUARY, 25, 2015");</a:t>
            </a:r>
          </a:p>
        </p:txBody>
      </p:sp>
    </p:spTree>
    <p:extLst>
      <p:ext uri="{BB962C8B-B14F-4D97-AF65-F5344CB8AC3E}">
        <p14:creationId xmlns:p14="http://schemas.microsoft.com/office/powerpoint/2010/main" val="2849188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2115075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Array Sort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57CBD2B6-3F76-410C-B17A-0753668BD5E9}"/>
              </a:ext>
            </a:extLst>
          </p:cNvPr>
          <p:cNvSpPr txBox="1"/>
          <p:nvPr/>
        </p:nvSpPr>
        <p:spPr>
          <a:xfrm>
            <a:off x="1908699" y="302189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Parsing Date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DD1C6-9B8D-4B73-AA55-9C9EE4763E07}"/>
              </a:ext>
            </a:extLst>
          </p:cNvPr>
          <p:cNvSpPr txBox="1"/>
          <p:nvPr/>
        </p:nvSpPr>
        <p:spPr>
          <a:xfrm>
            <a:off x="870012" y="1417618"/>
            <a:ext cx="10599938" cy="446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there 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 valid date string,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use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Date.parse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to convert it to milliseconds.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Date.parse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returns the number of milliseconds between the date and January 1, 1970: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msec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Date.parse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("March 21, 2012");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Above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number of milliseconds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can be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converted to a 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object: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msec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Date.parse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("March 21, 2012");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d = new Date(msec);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Sorting Array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36C9B-6861-4CB9-8F18-77D53C01B73E}"/>
              </a:ext>
            </a:extLst>
          </p:cNvPr>
          <p:cNvSpPr txBox="1"/>
          <p:nvPr/>
        </p:nvSpPr>
        <p:spPr>
          <a:xfrm>
            <a:off x="1331642" y="1856205"/>
            <a:ext cx="9729926" cy="2939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sort()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method sorts an array alphabetically: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</a:t>
            </a:r>
            <a:r>
              <a:rPr lang="en-US" altLang="zh-CN" sz="3600" dirty="0">
                <a:solidFill>
                  <a:schemeClr val="bg1"/>
                </a:solidFill>
              </a:rPr>
              <a:t>eversing Array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C6F5D-9588-4E32-9711-048DF0FAFED7}"/>
              </a:ext>
            </a:extLst>
          </p:cNvPr>
          <p:cNvSpPr txBox="1"/>
          <p:nvPr/>
        </p:nvSpPr>
        <p:spPr>
          <a:xfrm>
            <a:off x="1071241" y="1447270"/>
            <a:ext cx="10280342" cy="441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reverse()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method reverses the elements in an array.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sort an array in descending order: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fruits.reverse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5325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Date Object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6C6A38-3141-4C12-BABC-BB0F6C14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04" y="320040"/>
            <a:ext cx="11404743" cy="43052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841248" y="5010912"/>
            <a:ext cx="2889504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Date Output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EF2CF1-20A1-4715-B23C-C7F1374362AC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const d = new Date();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By default, JavaScript will use the browser's time zone and display a date as a full text string: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Fri Mar 25 2022 21:19:20 GMT-0400 (Eastern Daylight Time)</a:t>
            </a: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654424" y="186776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C</a:t>
            </a:r>
            <a:r>
              <a:rPr lang="en-US" altLang="zh-CN" sz="3600" dirty="0">
                <a:solidFill>
                  <a:schemeClr val="bg1"/>
                </a:solidFill>
                <a:latin typeface="Segoe UI" panose="020B0502040204020203" pitchFamily="34" charset="0"/>
              </a:rPr>
              <a:t>reate Date Objects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5F50A-7C71-45A0-896E-C7541E826BE7}"/>
              </a:ext>
            </a:extLst>
          </p:cNvPr>
          <p:cNvSpPr txBox="1"/>
          <p:nvPr/>
        </p:nvSpPr>
        <p:spPr>
          <a:xfrm>
            <a:off x="652510" y="1371535"/>
            <a:ext cx="11221374" cy="441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Date objects are created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constructor.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There are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4 ways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to create a new date object: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 Date()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 Date(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year, month, day, hours, minutes, seconds, milliseconds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 Date(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 Date(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date 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464817" y="186776"/>
            <a:ext cx="867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 Date(year, month, ...)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3A84B-32C6-46A1-B0AC-2CE105E67AB7}"/>
              </a:ext>
            </a:extLst>
          </p:cNvPr>
          <p:cNvSpPr txBox="1"/>
          <p:nvPr/>
        </p:nvSpPr>
        <p:spPr>
          <a:xfrm>
            <a:off x="470887" y="833107"/>
            <a:ext cx="11250226" cy="557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new Date(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year, month, ...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specified date and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7 numbers specify year, month, day, hour, minute, second, and millisecond (in order):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Date(2018, 11, 24, 10, 33, 30, 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Months from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January = 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December = 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Specifying a month higher than 11, will not result in an error but add the overflow to the next year: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Date(2018, 15, 24, 10, 33, 30);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Date(2019, 3, 24, 10, 33, 30);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quals 5">
            <a:extLst>
              <a:ext uri="{FF2B5EF4-FFF2-40B4-BE49-F238E27FC236}">
                <a16:creationId xmlns:a16="http://schemas.microsoft.com/office/drawing/2014/main" id="{CAB26F76-2BDE-46EF-818C-B7A64D3DDE30}"/>
              </a:ext>
            </a:extLst>
          </p:cNvPr>
          <p:cNvSpPr/>
          <p:nvPr/>
        </p:nvSpPr>
        <p:spPr>
          <a:xfrm rot="16200000">
            <a:off x="4048219" y="5110493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Using 6, 5, 4, 3, or 2 Numbers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0932A-F050-4FBB-8624-AF6EF81D98F5}"/>
              </a:ext>
            </a:extLst>
          </p:cNvPr>
          <p:cNvSpPr txBox="1"/>
          <p:nvPr/>
        </p:nvSpPr>
        <p:spPr>
          <a:xfrm>
            <a:off x="1509203" y="1382165"/>
            <a:ext cx="9481353" cy="4418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6 numbers specify year, month, day, hour, minute, second: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Date(2018, 11, 24, 10, 33, 30);</a:t>
            </a:r>
          </a:p>
          <a:p>
            <a:pPr algn="l">
              <a:lnSpc>
                <a:spcPct val="20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5 numbers specify year, month, day, hour, and minute: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Date(2018, 11, 24, 10, 33);</a:t>
            </a:r>
            <a:endParaRPr 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11840</TotalTime>
  <Words>1071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Microsoft YaHei</vt:lpstr>
      <vt:lpstr>Microsoft YaHei</vt:lpstr>
      <vt:lpstr>Arial</vt:lpstr>
      <vt:lpstr>Calibri</vt:lpstr>
      <vt:lpstr>Calibri Light</vt:lpstr>
      <vt:lpstr>Consolas</vt:lpstr>
      <vt:lpstr>Segoe UI</vt:lpstr>
      <vt:lpstr>Source Sans Pro</vt:lpstr>
      <vt:lpstr>Tw Cen MT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148</cp:revision>
  <dcterms:created xsi:type="dcterms:W3CDTF">2017-05-21T03:23:00Z</dcterms:created>
  <dcterms:modified xsi:type="dcterms:W3CDTF">2022-03-28T12:50:21Z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