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18" r:id="rId3"/>
    <p:sldId id="325" r:id="rId4"/>
    <p:sldId id="315" r:id="rId5"/>
    <p:sldId id="338" r:id="rId6"/>
    <p:sldId id="339" r:id="rId7"/>
    <p:sldId id="258" r:id="rId8"/>
    <p:sldId id="294" r:id="rId9"/>
    <p:sldId id="321" r:id="rId10"/>
    <p:sldId id="322" r:id="rId11"/>
    <p:sldId id="323" r:id="rId12"/>
    <p:sldId id="334" r:id="rId13"/>
    <p:sldId id="335" r:id="rId14"/>
    <p:sldId id="337" r:id="rId15"/>
    <p:sldId id="297" r:id="rId16"/>
    <p:sldId id="306" r:id="rId17"/>
    <p:sldId id="307" r:id="rId18"/>
    <p:sldId id="328" r:id="rId19"/>
    <p:sldId id="311" r:id="rId20"/>
    <p:sldId id="340" r:id="rId21"/>
    <p:sldId id="282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2022/4/1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2022/4/1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atan2.asp" TargetMode="External"/><Relationship Id="rId13" Type="http://schemas.openxmlformats.org/officeDocument/2006/relationships/hyperlink" Target="https://www.w3schools.com/jsref/jsref_cosh.asp" TargetMode="External"/><Relationship Id="rId18" Type="http://schemas.openxmlformats.org/officeDocument/2006/relationships/hyperlink" Target="https://www.w3schools.com/jsref/jsref_min.asp" TargetMode="External"/><Relationship Id="rId26" Type="http://schemas.openxmlformats.org/officeDocument/2006/relationships/hyperlink" Target="https://www.w3schools.com/jsref/jsref_tan.asp" TargetMode="External"/><Relationship Id="rId3" Type="http://schemas.openxmlformats.org/officeDocument/2006/relationships/hyperlink" Target="https://www.w3schools.com/jsref/jsref_acos.asp" TargetMode="External"/><Relationship Id="rId21" Type="http://schemas.openxmlformats.org/officeDocument/2006/relationships/hyperlink" Target="https://www.w3schools.com/jsref/jsref_round.asp" TargetMode="External"/><Relationship Id="rId7" Type="http://schemas.openxmlformats.org/officeDocument/2006/relationships/hyperlink" Target="https://www.w3schools.com/jsref/jsref_atan.asp" TargetMode="External"/><Relationship Id="rId12" Type="http://schemas.openxmlformats.org/officeDocument/2006/relationships/hyperlink" Target="https://www.w3schools.com/jsref/jsref_cos.asp" TargetMode="External"/><Relationship Id="rId17" Type="http://schemas.openxmlformats.org/officeDocument/2006/relationships/hyperlink" Target="https://www.w3schools.com/jsref/jsref_max.asp" TargetMode="External"/><Relationship Id="rId25" Type="http://schemas.openxmlformats.org/officeDocument/2006/relationships/hyperlink" Target="https://www.w3schools.com/jsref/jsref_sqrt.asp" TargetMode="External"/><Relationship Id="rId2" Type="http://schemas.openxmlformats.org/officeDocument/2006/relationships/hyperlink" Target="https://www.w3schools.com/jsref/jsref_abs.asp" TargetMode="External"/><Relationship Id="rId16" Type="http://schemas.openxmlformats.org/officeDocument/2006/relationships/hyperlink" Target="https://www.w3schools.com/jsref/jsref_log.asp" TargetMode="External"/><Relationship Id="rId20" Type="http://schemas.openxmlformats.org/officeDocument/2006/relationships/hyperlink" Target="https://www.w3schools.com/jsref/jsref_random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jsref/jsref_asinh.asp" TargetMode="External"/><Relationship Id="rId11" Type="http://schemas.openxmlformats.org/officeDocument/2006/relationships/hyperlink" Target="https://www.w3schools.com/jsref/jsref_ceil.asp" TargetMode="External"/><Relationship Id="rId24" Type="http://schemas.openxmlformats.org/officeDocument/2006/relationships/hyperlink" Target="https://www.w3schools.com/jsref/jsref_sinh.asp" TargetMode="External"/><Relationship Id="rId5" Type="http://schemas.openxmlformats.org/officeDocument/2006/relationships/hyperlink" Target="https://www.w3schools.com/jsref/jsref_asin.asp" TargetMode="External"/><Relationship Id="rId15" Type="http://schemas.openxmlformats.org/officeDocument/2006/relationships/hyperlink" Target="https://www.w3schools.com/jsref/jsref_floor.asp" TargetMode="External"/><Relationship Id="rId23" Type="http://schemas.openxmlformats.org/officeDocument/2006/relationships/hyperlink" Target="https://www.w3schools.com/jsref/jsref_sin.asp" TargetMode="External"/><Relationship Id="rId28" Type="http://schemas.openxmlformats.org/officeDocument/2006/relationships/hyperlink" Target="https://www.w3schools.com/jsref/jsref_trunc.asp" TargetMode="External"/><Relationship Id="rId10" Type="http://schemas.openxmlformats.org/officeDocument/2006/relationships/hyperlink" Target="https://www.w3schools.com/jsref/jsref_cbrt.asp" TargetMode="External"/><Relationship Id="rId19" Type="http://schemas.openxmlformats.org/officeDocument/2006/relationships/hyperlink" Target="https://www.w3schools.com/jsref/jsref_pow.asp" TargetMode="External"/><Relationship Id="rId4" Type="http://schemas.openxmlformats.org/officeDocument/2006/relationships/hyperlink" Target="https://www.w3schools.com/jsref/jsref_acosh.asp" TargetMode="External"/><Relationship Id="rId9" Type="http://schemas.openxmlformats.org/officeDocument/2006/relationships/hyperlink" Target="https://www.w3schools.com/jsref/jsref_atanh.asp" TargetMode="External"/><Relationship Id="rId14" Type="http://schemas.openxmlformats.org/officeDocument/2006/relationships/hyperlink" Target="https://www.w3schools.com/jsref/jsref_exp.asp" TargetMode="External"/><Relationship Id="rId22" Type="http://schemas.openxmlformats.org/officeDocument/2006/relationships/hyperlink" Target="https://www.w3schools.com/jsref/jsref_sign.asp" TargetMode="External"/><Relationship Id="rId27" Type="http://schemas.openxmlformats.org/officeDocument/2006/relationships/hyperlink" Target="https://www.w3schools.com/jsref/jsref_tanh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s6.as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Math.pow</a:t>
            </a:r>
            <a:r>
              <a:rPr lang="en-US" alt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D9C70-068E-47EF-B685-DAB447DCE036}"/>
              </a:ext>
            </a:extLst>
          </p:cNvPr>
          <p:cNvSpPr txBox="1"/>
          <p:nvPr/>
        </p:nvSpPr>
        <p:spPr>
          <a:xfrm>
            <a:off x="1856510" y="1698370"/>
            <a:ext cx="9264072" cy="2200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Math.pow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(x, 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returns the value of x to the power of 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Math.pow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(8, 2);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04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Math.sqrt</a:t>
            </a:r>
            <a:r>
              <a:rPr lang="en-US" alt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F16AF-927D-43D6-9097-9CD7A6C5F4AE}"/>
              </a:ext>
            </a:extLst>
          </p:cNvPr>
          <p:cNvSpPr txBox="1"/>
          <p:nvPr/>
        </p:nvSpPr>
        <p:spPr>
          <a:xfrm>
            <a:off x="2272142" y="2363343"/>
            <a:ext cx="9014691" cy="2200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returns the square root of x: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(64);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33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Math.abs</a:t>
            </a:r>
            <a:r>
              <a:rPr lang="en-US" altLang="zh-CN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C6246-A846-4A45-8059-2E773DC4BF6C}"/>
              </a:ext>
            </a:extLst>
          </p:cNvPr>
          <p:cNvSpPr txBox="1"/>
          <p:nvPr/>
        </p:nvSpPr>
        <p:spPr>
          <a:xfrm>
            <a:off x="1535837" y="2219660"/>
            <a:ext cx="10280342" cy="2200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Math.abs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returns the absolute (positive) value of x: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Math.abs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(-4.7);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00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24C7FB-3D7A-4CB3-AEF6-F2170825E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32735"/>
              </p:ext>
            </p:extLst>
          </p:nvPr>
        </p:nvGraphicFramePr>
        <p:xfrm>
          <a:off x="1021405" y="226497"/>
          <a:ext cx="10233498" cy="6359121"/>
        </p:xfrm>
        <a:graphic>
          <a:graphicData uri="http://schemas.openxmlformats.org/drawingml/2006/table">
            <a:tbl>
              <a:tblPr/>
              <a:tblGrid>
                <a:gridCol w="2044620">
                  <a:extLst>
                    <a:ext uri="{9D8B030D-6E8A-4147-A177-3AD203B41FA5}">
                      <a16:colId xmlns:a16="http://schemas.microsoft.com/office/drawing/2014/main" val="3003947122"/>
                    </a:ext>
                  </a:extLst>
                </a:gridCol>
                <a:gridCol w="8188878">
                  <a:extLst>
                    <a:ext uri="{9D8B030D-6E8A-4147-A177-3AD203B41FA5}">
                      <a16:colId xmlns:a16="http://schemas.microsoft.com/office/drawing/2014/main" val="2706151864"/>
                    </a:ext>
                  </a:extLst>
                </a:gridCol>
              </a:tblGrid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Method</a:t>
                      </a: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</a:rPr>
                        <a:t>Description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18594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2"/>
                        </a:rPr>
                        <a:t>abs(x)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absolute value of x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85713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3"/>
                        </a:rPr>
                        <a:t>acos(x)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arccosine of x, in radians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59787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4"/>
                        </a:rPr>
                        <a:t>acosh(x)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hyperbolic arccosine of x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90754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 dirty="0" err="1">
                          <a:effectLst/>
                          <a:hlinkClick r:id="rId5"/>
                        </a:rPr>
                        <a:t>asin</a:t>
                      </a:r>
                      <a:r>
                        <a:rPr lang="en-CA" sz="1100" dirty="0">
                          <a:effectLst/>
                          <a:hlinkClick r:id="rId5"/>
                        </a:rPr>
                        <a:t>(x)</a:t>
                      </a:r>
                      <a:endParaRPr lang="en-CA" sz="1100" dirty="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arcsine of x, in radians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997285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6"/>
                        </a:rPr>
                        <a:t>asinh(x)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hyperbolic arcsine of x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58665"/>
                  </a:ext>
                </a:extLst>
              </a:tr>
              <a:tr h="344882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7"/>
                        </a:rPr>
                        <a:t>atan(x)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arctangent of x as a numeric value between -PI/2 and PI/2 radians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313239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8"/>
                        </a:rPr>
                        <a:t>atan2(y, 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arctangent of the quotient of its arguments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638318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9"/>
                        </a:rPr>
                        <a:t>atanh(x)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hyperbolic arctangent of x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704776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10"/>
                        </a:rPr>
                        <a:t>cbrt(x)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cubic root of x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218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11"/>
                        </a:rPr>
                        <a:t>ceil(x)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x, rounded upwards to the nearest integer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234647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12"/>
                        </a:rPr>
                        <a:t>cos(x)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cosine of x (x is in radians)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371565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13"/>
                        </a:rPr>
                        <a:t>cosh(x)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hyperbolic cosine of x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87748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14"/>
                        </a:rPr>
                        <a:t>exp(x)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value of E</a:t>
                      </a:r>
                      <a:r>
                        <a:rPr lang="en-US" sz="1100" baseline="30000">
                          <a:effectLst/>
                        </a:rPr>
                        <a:t>x</a:t>
                      </a:r>
                      <a:endParaRPr lang="en-US" sz="1100">
                        <a:effectLst/>
                      </a:endParaRP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35471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15"/>
                        </a:rPr>
                        <a:t>floor(x)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x, rounded downwards to the nearest integer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042270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16"/>
                        </a:rPr>
                        <a:t>log(x)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natural logarithm (base E) of x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28585"/>
                  </a:ext>
                </a:extLst>
              </a:tr>
              <a:tr h="344882">
                <a:tc>
                  <a:txBody>
                    <a:bodyPr/>
                    <a:lstStyle/>
                    <a:p>
                      <a:pPr algn="l" fontAlgn="t"/>
                      <a:r>
                        <a:rPr lang="pl-PL" sz="1100">
                          <a:effectLst/>
                          <a:hlinkClick r:id="rId17"/>
                        </a:rPr>
                        <a:t>max(x, y, z, ..., n)</a:t>
                      </a:r>
                      <a:endParaRPr lang="pl-PL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number with the highest value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627078"/>
                  </a:ext>
                </a:extLst>
              </a:tr>
              <a:tr h="344882">
                <a:tc>
                  <a:txBody>
                    <a:bodyPr/>
                    <a:lstStyle/>
                    <a:p>
                      <a:pPr algn="l" fontAlgn="t"/>
                      <a:r>
                        <a:rPr lang="pl-PL" sz="1100">
                          <a:effectLst/>
                          <a:hlinkClick r:id="rId18"/>
                        </a:rPr>
                        <a:t>min(x, y, z, ..., n)</a:t>
                      </a:r>
                      <a:endParaRPr lang="pl-PL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number with the lowest value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19420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19"/>
                        </a:rPr>
                        <a:t>pow(x, y)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value of x to the power of y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92761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20"/>
                        </a:rPr>
                        <a:t>random()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 random number between 0 and 1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886445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21"/>
                        </a:rPr>
                        <a:t>round(x)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Rounds x to the nearest integer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32247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22"/>
                        </a:rPr>
                        <a:t>sign(x)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if x is negative, null or positive (-1, 0, 1)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582347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23"/>
                        </a:rPr>
                        <a:t>sin(x)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sine of x (x is in radians)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920821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24"/>
                        </a:rPr>
                        <a:t>sinh(x)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hyperbolic sine of x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953638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25"/>
                        </a:rPr>
                        <a:t>sqrt(x)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square root of x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959810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26"/>
                        </a:rPr>
                        <a:t>tan(x)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tangent of an angle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332311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27"/>
                        </a:rPr>
                        <a:t>tanh(x)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the hyperbolic tangent of a number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69906"/>
                  </a:ext>
                </a:extLst>
              </a:tr>
              <a:tr h="212979">
                <a:tc>
                  <a:txBody>
                    <a:bodyPr/>
                    <a:lstStyle/>
                    <a:p>
                      <a:pPr algn="l" fontAlgn="t"/>
                      <a:r>
                        <a:rPr lang="en-CA" sz="1100">
                          <a:effectLst/>
                          <a:hlinkClick r:id="rId28"/>
                        </a:rPr>
                        <a:t>trunc(x)</a:t>
                      </a:r>
                      <a:endParaRPr lang="en-CA" sz="1100">
                        <a:effectLst/>
                      </a:endParaRPr>
                    </a:p>
                  </a:txBody>
                  <a:tcPr marL="44515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Returns the integer part of a number (x)</a:t>
                      </a:r>
                    </a:p>
                  </a:txBody>
                  <a:tcPr marL="22257" marR="22257" marT="22257" marB="2225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14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40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3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1760286"/>
            <a:ext cx="6620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Comparisons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32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44">
            <a:extLst>
              <a:ext uri="{FF2B5EF4-FFF2-40B4-BE49-F238E27FC236}">
                <a16:creationId xmlns:a16="http://schemas.microsoft.com/office/drawing/2014/main" id="{8A18A274-B9F4-467D-839E-0C834F01134F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Boolean 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A59D34-D3CC-4B74-BB2B-A5985C59B591}"/>
              </a:ext>
            </a:extLst>
          </p:cNvPr>
          <p:cNvSpPr txBox="1"/>
          <p:nvPr/>
        </p:nvSpPr>
        <p:spPr>
          <a:xfrm>
            <a:off x="585927" y="856527"/>
            <a:ext cx="11194742" cy="557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Boolean represents one of two values: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false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Normally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in programming, it will need a data type that can only have one of two values, like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YES / NO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TRUE / FALSE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has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data type. It can only take the values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can use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Boolean()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function to find out if an expression (or a variable) is true: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Boolean(10 &gt; 9)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Comparison Operators 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FDE70-AD13-4B43-BEB5-0C370554B302}"/>
              </a:ext>
            </a:extLst>
          </p:cNvPr>
          <p:cNvSpPr txBox="1"/>
          <p:nvPr/>
        </p:nvSpPr>
        <p:spPr>
          <a:xfrm>
            <a:off x="710214" y="632936"/>
            <a:ext cx="111148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Comparison operators are used in logical statements to determine equality or difference between variables or values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(</a:t>
            </a:r>
            <a:r>
              <a:rPr lang="en-US" alt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x=5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DD6198-557F-4C8F-8C61-09D29A730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96003"/>
              </p:ext>
            </p:extLst>
          </p:nvPr>
        </p:nvGraphicFramePr>
        <p:xfrm>
          <a:off x="1475728" y="1463933"/>
          <a:ext cx="9240544" cy="5309733"/>
        </p:xfrm>
        <a:graphic>
          <a:graphicData uri="http://schemas.openxmlformats.org/drawingml/2006/table">
            <a:tbl>
              <a:tblPr/>
              <a:tblGrid>
                <a:gridCol w="1386608">
                  <a:extLst>
                    <a:ext uri="{9D8B030D-6E8A-4147-A177-3AD203B41FA5}">
                      <a16:colId xmlns:a16="http://schemas.microsoft.com/office/drawing/2014/main" val="1492352043"/>
                    </a:ext>
                  </a:extLst>
                </a:gridCol>
                <a:gridCol w="3008438">
                  <a:extLst>
                    <a:ext uri="{9D8B030D-6E8A-4147-A177-3AD203B41FA5}">
                      <a16:colId xmlns:a16="http://schemas.microsoft.com/office/drawing/2014/main" val="304484718"/>
                    </a:ext>
                  </a:extLst>
                </a:gridCol>
                <a:gridCol w="3008438">
                  <a:extLst>
                    <a:ext uri="{9D8B030D-6E8A-4147-A177-3AD203B41FA5}">
                      <a16:colId xmlns:a16="http://schemas.microsoft.com/office/drawing/2014/main" val="3651578503"/>
                    </a:ext>
                  </a:extLst>
                </a:gridCol>
                <a:gridCol w="1837060">
                  <a:extLst>
                    <a:ext uri="{9D8B030D-6E8A-4147-A177-3AD203B41FA5}">
                      <a16:colId xmlns:a16="http://schemas.microsoft.com/office/drawing/2014/main" val="3309778832"/>
                    </a:ext>
                  </a:extLst>
                </a:gridCol>
              </a:tblGrid>
              <a:tr h="559482"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Operator</a:t>
                      </a:r>
                    </a:p>
                  </a:txBody>
                  <a:tcPr marL="87027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Description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Comparing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Returns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15453"/>
                  </a:ext>
                </a:extLst>
              </a:tr>
              <a:tr h="330117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==</a:t>
                      </a:r>
                    </a:p>
                  </a:txBody>
                  <a:tcPr marL="87027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equal to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x == 8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false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520842"/>
                  </a:ext>
                </a:extLst>
              </a:tr>
              <a:tr h="33011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x == 5</a:t>
                      </a:r>
                    </a:p>
                  </a:txBody>
                  <a:tcPr marL="87027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true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445974"/>
                  </a:ext>
                </a:extLst>
              </a:tr>
              <a:tr h="33011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x == "5"</a:t>
                      </a:r>
                    </a:p>
                  </a:txBody>
                  <a:tcPr marL="87027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true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80221"/>
                  </a:ext>
                </a:extLst>
              </a:tr>
              <a:tr h="330117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===</a:t>
                      </a:r>
                    </a:p>
                  </a:txBody>
                  <a:tcPr marL="87027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equal value and equal type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x === 5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true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176022"/>
                  </a:ext>
                </a:extLst>
              </a:tr>
              <a:tr h="33011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x === "5"</a:t>
                      </a:r>
                    </a:p>
                  </a:txBody>
                  <a:tcPr marL="87027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false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6366"/>
                  </a:ext>
                </a:extLst>
              </a:tr>
              <a:tr h="330117"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!=</a:t>
                      </a:r>
                    </a:p>
                  </a:txBody>
                  <a:tcPr marL="87027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not equal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x != 8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true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186915"/>
                  </a:ext>
                </a:extLst>
              </a:tr>
              <a:tr h="330117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!==</a:t>
                      </a:r>
                    </a:p>
                  </a:txBody>
                  <a:tcPr marL="87027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not equal value or not equal type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x !== 5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false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01607"/>
                  </a:ext>
                </a:extLst>
              </a:tr>
              <a:tr h="33011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x !== "5"</a:t>
                      </a:r>
                    </a:p>
                  </a:txBody>
                  <a:tcPr marL="87027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 dirty="0">
                          <a:effectLst/>
                        </a:rPr>
                        <a:t>true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949866"/>
                  </a:ext>
                </a:extLst>
              </a:tr>
              <a:tr h="33011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x !== 8</a:t>
                      </a:r>
                    </a:p>
                  </a:txBody>
                  <a:tcPr marL="87027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true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693078"/>
                  </a:ext>
                </a:extLst>
              </a:tr>
              <a:tr h="330117"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&gt;</a:t>
                      </a:r>
                    </a:p>
                  </a:txBody>
                  <a:tcPr marL="87027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greater than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x &gt; 8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false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729843"/>
                  </a:ext>
                </a:extLst>
              </a:tr>
              <a:tr h="330117"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&lt;</a:t>
                      </a:r>
                    </a:p>
                  </a:txBody>
                  <a:tcPr marL="87027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less than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x &lt; 8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true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20773"/>
                  </a:ext>
                </a:extLst>
              </a:tr>
              <a:tr h="559482"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&gt;=</a:t>
                      </a:r>
                    </a:p>
                  </a:txBody>
                  <a:tcPr marL="87027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greater than or equal to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x &gt;= 8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false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846976"/>
                  </a:ext>
                </a:extLst>
              </a:tr>
              <a:tr h="559482"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&lt;=</a:t>
                      </a:r>
                    </a:p>
                  </a:txBody>
                  <a:tcPr marL="87027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less than or equal to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>
                          <a:effectLst/>
                        </a:rPr>
                        <a:t>x &lt;= 8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300" dirty="0">
                          <a:effectLst/>
                        </a:rPr>
                        <a:t>true</a:t>
                      </a:r>
                    </a:p>
                  </a:txBody>
                  <a:tcPr marL="43513" marR="43513" marT="43513" marB="4351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9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186776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How to use comparison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7A03C-C0D5-477E-817C-D1183D11E36A}"/>
              </a:ext>
            </a:extLst>
          </p:cNvPr>
          <p:cNvSpPr txBox="1"/>
          <p:nvPr/>
        </p:nvSpPr>
        <p:spPr>
          <a:xfrm>
            <a:off x="1189607" y="961408"/>
            <a:ext cx="10022889" cy="5157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Comparison operators can be used in conditional statements to compare values and take action depending on the result: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if (age &lt; 18) {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text =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Too young to buy alcohol”;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}else if (age &gt; 18) {</a:t>
            </a:r>
          </a:p>
          <a:p>
            <a:pPr algn="l">
              <a:lnSpc>
                <a:spcPct val="200000"/>
              </a:lnSpc>
            </a:pP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  text = “The age permit to buy alcohol”;</a:t>
            </a:r>
            <a:endParaRPr lang="en-US" sz="2400" b="0" i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816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1908699" y="302189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Logical Operators</a:t>
            </a:r>
            <a:endParaRPr lang="en-CA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CDB4B7-D4D3-4E76-B357-94A50F4C9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443522"/>
              </p:ext>
            </p:extLst>
          </p:nvPr>
        </p:nvGraphicFramePr>
        <p:xfrm>
          <a:off x="1295439" y="3056139"/>
          <a:ext cx="9872670" cy="3437528"/>
        </p:xfrm>
        <a:graphic>
          <a:graphicData uri="http://schemas.openxmlformats.org/drawingml/2006/table">
            <a:tbl>
              <a:tblPr/>
              <a:tblGrid>
                <a:gridCol w="1314794">
                  <a:extLst>
                    <a:ext uri="{9D8B030D-6E8A-4147-A177-3AD203B41FA5}">
                      <a16:colId xmlns:a16="http://schemas.microsoft.com/office/drawing/2014/main" val="2152090392"/>
                    </a:ext>
                  </a:extLst>
                </a:gridCol>
                <a:gridCol w="4278938">
                  <a:extLst>
                    <a:ext uri="{9D8B030D-6E8A-4147-A177-3AD203B41FA5}">
                      <a16:colId xmlns:a16="http://schemas.microsoft.com/office/drawing/2014/main" val="2898984311"/>
                    </a:ext>
                  </a:extLst>
                </a:gridCol>
                <a:gridCol w="4278938">
                  <a:extLst>
                    <a:ext uri="{9D8B030D-6E8A-4147-A177-3AD203B41FA5}">
                      <a16:colId xmlns:a16="http://schemas.microsoft.com/office/drawing/2014/main" val="1531131293"/>
                    </a:ext>
                  </a:extLst>
                </a:gridCol>
              </a:tblGrid>
              <a:tr h="791051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73549"/>
                  </a:ext>
                </a:extLst>
              </a:tr>
              <a:tr h="882159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&amp;&amp;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and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(x &lt; 10 &amp;&amp; y &gt; 1)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997719"/>
                  </a:ext>
                </a:extLst>
              </a:tr>
              <a:tr h="882159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||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(x == 5 || y == 5) is 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663865"/>
                  </a:ext>
                </a:extLst>
              </a:tr>
              <a:tr h="882159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!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not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!(x == y)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28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207CFC-615E-4E94-AF9D-D746830D34CB}"/>
              </a:ext>
            </a:extLst>
          </p:cNvPr>
          <p:cNvSpPr txBox="1"/>
          <p:nvPr/>
        </p:nvSpPr>
        <p:spPr>
          <a:xfrm>
            <a:off x="814526" y="873930"/>
            <a:ext cx="10975020" cy="169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Logical operators determine the logic between variables or values.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Given that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 = 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 = 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the table below explains the logical operators: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9188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57CBD2B6-3F76-410C-B17A-0753668BD5E9}"/>
              </a:ext>
            </a:extLst>
          </p:cNvPr>
          <p:cNvSpPr txBox="1"/>
          <p:nvPr/>
        </p:nvSpPr>
        <p:spPr>
          <a:xfrm>
            <a:off x="1908699" y="302189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</a:rPr>
              <a:t>Conditional (Ternary)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E93F9-8448-4034-A630-FF0942FE94D7}"/>
              </a:ext>
            </a:extLst>
          </p:cNvPr>
          <p:cNvSpPr txBox="1"/>
          <p:nvPr/>
        </p:nvSpPr>
        <p:spPr>
          <a:xfrm>
            <a:off x="843379" y="1584560"/>
            <a:ext cx="10697592" cy="444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also contains a conditional operator that assigns a value to a variable based on some condition.</a:t>
            </a:r>
            <a:endParaRPr lang="en-US" sz="2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 ?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24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let voteable = (age &lt; 18) ? "Too </a:t>
            </a:r>
            <a:r>
              <a:rPr lang="en-US" sz="2400" b="0" i="0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young":"Old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enough";</a:t>
            </a:r>
            <a:endParaRPr lang="en-US" sz="2400" b="0" i="0" dirty="0">
              <a:solidFill>
                <a:srgbClr val="FFFF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the variable age is a value below 18, the value of the variable voteable will be "Too young", otherwise the value of voteable will be "Old enough".</a:t>
            </a:r>
          </a:p>
        </p:txBody>
      </p:sp>
    </p:spTree>
    <p:extLst>
      <p:ext uri="{BB962C8B-B14F-4D97-AF65-F5344CB8AC3E}">
        <p14:creationId xmlns:p14="http://schemas.microsoft.com/office/powerpoint/2010/main" val="2383585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308" y="1715574"/>
            <a:ext cx="6620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Date Method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57CBD2B6-3F76-410C-B17A-0753668BD5E9}"/>
              </a:ext>
            </a:extLst>
          </p:cNvPr>
          <p:cNvSpPr txBox="1"/>
          <p:nvPr/>
        </p:nvSpPr>
        <p:spPr>
          <a:xfrm>
            <a:off x="1908699" y="302189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Comparing Different Type</a:t>
            </a:r>
            <a:endParaRPr lang="en-CA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A738AF-6592-4DF1-AD4E-CD8560A63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21831"/>
              </p:ext>
            </p:extLst>
          </p:nvPr>
        </p:nvGraphicFramePr>
        <p:xfrm>
          <a:off x="2218716" y="2433263"/>
          <a:ext cx="7626620" cy="3566160"/>
        </p:xfrm>
        <a:graphic>
          <a:graphicData uri="http://schemas.openxmlformats.org/drawingml/2006/table">
            <a:tbl>
              <a:tblPr/>
              <a:tblGrid>
                <a:gridCol w="3813310">
                  <a:extLst>
                    <a:ext uri="{9D8B030D-6E8A-4147-A177-3AD203B41FA5}">
                      <a16:colId xmlns:a16="http://schemas.microsoft.com/office/drawing/2014/main" val="1931835201"/>
                    </a:ext>
                  </a:extLst>
                </a:gridCol>
                <a:gridCol w="3813310">
                  <a:extLst>
                    <a:ext uri="{9D8B030D-6E8A-4147-A177-3AD203B41FA5}">
                      <a16:colId xmlns:a16="http://schemas.microsoft.com/office/drawing/2014/main" val="4190046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Case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Value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51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2 &lt; 12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9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2 &lt; "12"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63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2 &lt; "John"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215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2 &gt; "John"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193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2 == "John"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599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"2" &lt; "12"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42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"2" &gt; "12"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675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"2" == "12"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038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ECF50A-C23C-4CEA-9E9F-1DDF6D97710B}"/>
              </a:ext>
            </a:extLst>
          </p:cNvPr>
          <p:cNvSpPr txBox="1"/>
          <p:nvPr/>
        </p:nvSpPr>
        <p:spPr>
          <a:xfrm>
            <a:off x="461638" y="847297"/>
            <a:ext cx="11390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Comparing data of different types may give unexpected results.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When comparing a string with a number, it will convert the string to a number. An empty string converts to 0. A non-numeric string converts to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which is always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02BE6-2B2C-45B5-8D7D-E2FCBA38885B}"/>
              </a:ext>
            </a:extLst>
          </p:cNvPr>
          <p:cNvSpPr txBox="1"/>
          <p:nvPr/>
        </p:nvSpPr>
        <p:spPr>
          <a:xfrm>
            <a:off x="658427" y="6186479"/>
            <a:ext cx="1099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When comparing two strings, "2" will be greater than "12", 1 is less than 2 (alphabetically).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5679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Get Method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F4DF7D-2541-4BE3-AA49-3C267428B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21571"/>
              </p:ext>
            </p:extLst>
          </p:nvPr>
        </p:nvGraphicFramePr>
        <p:xfrm>
          <a:off x="1228441" y="1616364"/>
          <a:ext cx="9698182" cy="5054856"/>
        </p:xfrm>
        <a:graphic>
          <a:graphicData uri="http://schemas.openxmlformats.org/drawingml/2006/table">
            <a:tbl>
              <a:tblPr/>
              <a:tblGrid>
                <a:gridCol w="4849091">
                  <a:extLst>
                    <a:ext uri="{9D8B030D-6E8A-4147-A177-3AD203B41FA5}">
                      <a16:colId xmlns:a16="http://schemas.microsoft.com/office/drawing/2014/main" val="876458134"/>
                    </a:ext>
                  </a:extLst>
                </a:gridCol>
                <a:gridCol w="4849091">
                  <a:extLst>
                    <a:ext uri="{9D8B030D-6E8A-4147-A177-3AD203B41FA5}">
                      <a16:colId xmlns:a16="http://schemas.microsoft.com/office/drawing/2014/main" val="1752701905"/>
                    </a:ext>
                  </a:extLst>
                </a:gridCol>
              </a:tblGrid>
              <a:tr h="446749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Method</a:t>
                      </a:r>
                    </a:p>
                  </a:txBody>
                  <a:tcPr marL="108108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Description</a:t>
                      </a:r>
                    </a:p>
                  </a:txBody>
                  <a:tcPr marL="54054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6318"/>
                  </a:ext>
                </a:extLst>
              </a:tr>
              <a:tr h="507840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 err="1">
                          <a:effectLst/>
                        </a:rPr>
                        <a:t>getFullYear</a:t>
                      </a:r>
                      <a:r>
                        <a:rPr lang="en-CA" sz="1600" dirty="0">
                          <a:effectLst/>
                        </a:rPr>
                        <a:t>()</a:t>
                      </a:r>
                    </a:p>
                  </a:txBody>
                  <a:tcPr marL="108108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 the </a:t>
                      </a:r>
                      <a:r>
                        <a:rPr lang="en-US" sz="1600" b="1">
                          <a:effectLst/>
                        </a:rPr>
                        <a:t>year</a:t>
                      </a:r>
                      <a:r>
                        <a:rPr lang="en-US" sz="1600">
                          <a:effectLst/>
                        </a:rPr>
                        <a:t> as a four digit number (yyyy)</a:t>
                      </a:r>
                    </a:p>
                  </a:txBody>
                  <a:tcPr marL="54054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249520"/>
                  </a:ext>
                </a:extLst>
              </a:tr>
              <a:tr h="446749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 err="1">
                          <a:effectLst/>
                        </a:rPr>
                        <a:t>getMonth</a:t>
                      </a:r>
                      <a:r>
                        <a:rPr lang="en-CA" sz="1600" dirty="0">
                          <a:effectLst/>
                        </a:rPr>
                        <a:t>()</a:t>
                      </a:r>
                    </a:p>
                  </a:txBody>
                  <a:tcPr marL="108108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Get the </a:t>
                      </a:r>
                      <a:r>
                        <a:rPr lang="en-US" sz="1600" b="1" dirty="0">
                          <a:effectLst/>
                        </a:rPr>
                        <a:t>month</a:t>
                      </a:r>
                      <a:r>
                        <a:rPr lang="en-US" sz="1600" dirty="0">
                          <a:effectLst/>
                        </a:rPr>
                        <a:t> as a number (0-11)</a:t>
                      </a:r>
                    </a:p>
                  </a:txBody>
                  <a:tcPr marL="54054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04564"/>
                  </a:ext>
                </a:extLst>
              </a:tr>
              <a:tr h="446749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getDate()</a:t>
                      </a:r>
                    </a:p>
                  </a:txBody>
                  <a:tcPr marL="108108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 the </a:t>
                      </a:r>
                      <a:r>
                        <a:rPr lang="en-US" sz="1600" b="1">
                          <a:effectLst/>
                        </a:rPr>
                        <a:t>day</a:t>
                      </a:r>
                      <a:r>
                        <a:rPr lang="en-US" sz="1600">
                          <a:effectLst/>
                        </a:rPr>
                        <a:t> as a number (1-31)</a:t>
                      </a:r>
                    </a:p>
                  </a:txBody>
                  <a:tcPr marL="54054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63215"/>
                  </a:ext>
                </a:extLst>
              </a:tr>
              <a:tr h="446749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getHours()</a:t>
                      </a:r>
                    </a:p>
                  </a:txBody>
                  <a:tcPr marL="108108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Get the </a:t>
                      </a:r>
                      <a:r>
                        <a:rPr lang="en-CA" sz="1600" b="1">
                          <a:effectLst/>
                        </a:rPr>
                        <a:t>hour</a:t>
                      </a:r>
                      <a:r>
                        <a:rPr lang="en-CA" sz="1600">
                          <a:effectLst/>
                        </a:rPr>
                        <a:t> (0-23)</a:t>
                      </a:r>
                    </a:p>
                  </a:txBody>
                  <a:tcPr marL="54054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05623"/>
                  </a:ext>
                </a:extLst>
              </a:tr>
              <a:tr h="446749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getMinutes()</a:t>
                      </a:r>
                    </a:p>
                  </a:txBody>
                  <a:tcPr marL="108108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Get the </a:t>
                      </a:r>
                      <a:r>
                        <a:rPr lang="en-CA" sz="1600" b="1">
                          <a:effectLst/>
                        </a:rPr>
                        <a:t>minute</a:t>
                      </a:r>
                      <a:r>
                        <a:rPr lang="en-CA" sz="1600">
                          <a:effectLst/>
                        </a:rPr>
                        <a:t> (0-59)</a:t>
                      </a:r>
                    </a:p>
                  </a:txBody>
                  <a:tcPr marL="54054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09725"/>
                  </a:ext>
                </a:extLst>
              </a:tr>
              <a:tr h="446749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getSeconds()</a:t>
                      </a:r>
                    </a:p>
                  </a:txBody>
                  <a:tcPr marL="108108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Get the </a:t>
                      </a:r>
                      <a:r>
                        <a:rPr lang="en-CA" sz="1600" b="1">
                          <a:effectLst/>
                        </a:rPr>
                        <a:t>second</a:t>
                      </a:r>
                      <a:r>
                        <a:rPr lang="en-CA" sz="1600">
                          <a:effectLst/>
                        </a:rPr>
                        <a:t> (0-59)</a:t>
                      </a:r>
                    </a:p>
                  </a:txBody>
                  <a:tcPr marL="54054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990929"/>
                  </a:ext>
                </a:extLst>
              </a:tr>
              <a:tr h="446749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getMilliseconds()</a:t>
                      </a:r>
                    </a:p>
                  </a:txBody>
                  <a:tcPr marL="108108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Get the </a:t>
                      </a:r>
                      <a:r>
                        <a:rPr lang="en-CA" sz="1600" b="1">
                          <a:effectLst/>
                        </a:rPr>
                        <a:t>millisecond</a:t>
                      </a:r>
                      <a:r>
                        <a:rPr lang="en-CA" sz="1600">
                          <a:effectLst/>
                        </a:rPr>
                        <a:t> (0-999)</a:t>
                      </a:r>
                    </a:p>
                  </a:txBody>
                  <a:tcPr marL="54054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361783"/>
                  </a:ext>
                </a:extLst>
              </a:tr>
              <a:tr h="52627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 err="1">
                          <a:effectLst/>
                        </a:rPr>
                        <a:t>getTime</a:t>
                      </a:r>
                      <a:r>
                        <a:rPr lang="en-CA" sz="1600" dirty="0">
                          <a:effectLst/>
                        </a:rPr>
                        <a:t>()</a:t>
                      </a:r>
                    </a:p>
                  </a:txBody>
                  <a:tcPr marL="108108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 the time (milliseconds since January 1, 1970)</a:t>
                      </a:r>
                    </a:p>
                  </a:txBody>
                  <a:tcPr marL="54054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669143"/>
                  </a:ext>
                </a:extLst>
              </a:tr>
              <a:tr h="446749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getDay()</a:t>
                      </a:r>
                    </a:p>
                  </a:txBody>
                  <a:tcPr marL="108108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Get the weekday as a number (0-6)</a:t>
                      </a:r>
                    </a:p>
                  </a:txBody>
                  <a:tcPr marL="54054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261580"/>
                  </a:ext>
                </a:extLst>
              </a:tr>
              <a:tr h="446749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Date.now()</a:t>
                      </a:r>
                    </a:p>
                  </a:txBody>
                  <a:tcPr marL="108108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Get the time. ECMAScript 5.</a:t>
                      </a:r>
                    </a:p>
                  </a:txBody>
                  <a:tcPr marL="54054" marR="54054" marT="54054" marB="5405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3132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1EDC04-2F27-437A-BB17-85D3F6027CE8}"/>
              </a:ext>
            </a:extLst>
          </p:cNvPr>
          <p:cNvSpPr txBox="1"/>
          <p:nvPr/>
        </p:nvSpPr>
        <p:spPr>
          <a:xfrm>
            <a:off x="480292" y="833107"/>
            <a:ext cx="11231418" cy="58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These methods can be used for getting information from a date object: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416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A6C79A-95B7-402A-87D6-1B2356CED64E}"/>
              </a:ext>
            </a:extLst>
          </p:cNvPr>
          <p:cNvSpPr txBox="1"/>
          <p:nvPr/>
        </p:nvSpPr>
        <p:spPr>
          <a:xfrm>
            <a:off x="461819" y="1079111"/>
            <a:ext cx="1173018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returns the number of milliseconds since January 1, 1970: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d.getTime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returns the year of a date as a four digit number: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d.getFullYear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returns the day of a date as a number (1-31):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d.getDate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512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Set Method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EDC04-2F27-437A-BB17-85D3F6027CE8}"/>
              </a:ext>
            </a:extLst>
          </p:cNvPr>
          <p:cNvSpPr txBox="1"/>
          <p:nvPr/>
        </p:nvSpPr>
        <p:spPr>
          <a:xfrm>
            <a:off x="1847454" y="833107"/>
            <a:ext cx="9382799" cy="58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Set Date methods are used for setting a part of a date:</a:t>
            </a:r>
            <a:endParaRPr lang="en-CA" sz="2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24B571-7DDA-4EAE-BBE0-5A726B1E7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42459"/>
              </p:ext>
            </p:extLst>
          </p:nvPr>
        </p:nvGraphicFramePr>
        <p:xfrm>
          <a:off x="1508501" y="1720366"/>
          <a:ext cx="9721752" cy="4653801"/>
        </p:xfrm>
        <a:graphic>
          <a:graphicData uri="http://schemas.openxmlformats.org/drawingml/2006/table">
            <a:tbl>
              <a:tblPr/>
              <a:tblGrid>
                <a:gridCol w="4860876">
                  <a:extLst>
                    <a:ext uri="{9D8B030D-6E8A-4147-A177-3AD203B41FA5}">
                      <a16:colId xmlns:a16="http://schemas.microsoft.com/office/drawing/2014/main" val="2284475775"/>
                    </a:ext>
                  </a:extLst>
                </a:gridCol>
                <a:gridCol w="4860876">
                  <a:extLst>
                    <a:ext uri="{9D8B030D-6E8A-4147-A177-3AD203B41FA5}">
                      <a16:colId xmlns:a16="http://schemas.microsoft.com/office/drawing/2014/main" val="441336771"/>
                    </a:ext>
                  </a:extLst>
                </a:gridCol>
              </a:tblGrid>
              <a:tr h="51038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12713"/>
                  </a:ext>
                </a:extLst>
              </a:tr>
              <a:tr h="51038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setDate()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 the day as a number (1-31)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197473"/>
                  </a:ext>
                </a:extLst>
              </a:tr>
              <a:tr h="51038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setFullYear()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 the year (optionally month and day)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460061"/>
                  </a:ext>
                </a:extLst>
              </a:tr>
              <a:tr h="51038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setHours()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Set the hour (0-23)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446049"/>
                  </a:ext>
                </a:extLst>
              </a:tr>
              <a:tr h="51038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setMilliseconds()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Set the milliseconds (0-999)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415116"/>
                  </a:ext>
                </a:extLst>
              </a:tr>
              <a:tr h="51038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setMinutes()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Set the minutes (0-59)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50832"/>
                  </a:ext>
                </a:extLst>
              </a:tr>
              <a:tr h="51038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setMonth()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Set the month (0-11)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76368"/>
                  </a:ext>
                </a:extLst>
              </a:tr>
              <a:tr h="51038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setSeconds()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Set the seconds (0-59)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78711"/>
                  </a:ext>
                </a:extLst>
              </a:tr>
              <a:tr h="570761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 err="1">
                          <a:effectLst/>
                        </a:rPr>
                        <a:t>setTime</a:t>
                      </a:r>
                      <a:r>
                        <a:rPr lang="en-CA" dirty="0">
                          <a:effectLst/>
                        </a:rPr>
                        <a:t>()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 the time (milliseconds since January 1, 1970)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025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190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DC781-CE08-4BF5-ACE6-685C863DFE56}"/>
              </a:ext>
            </a:extLst>
          </p:cNvPr>
          <p:cNvSpPr txBox="1"/>
          <p:nvPr/>
        </p:nvSpPr>
        <p:spPr>
          <a:xfrm>
            <a:off x="923275" y="1205208"/>
            <a:ext cx="108573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setFullYear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sets the year of a date object. In this example to 2020: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d.setFullYear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(2020);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setMonth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sets the month of a date object (0-11):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d.setMonth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(11);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setDate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method sets the day of a date object (1-31):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const d = new Date();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d.setDate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(15);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3511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053253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Math 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654424" y="186776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Math Object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7F5C6-4016-457A-BFE9-C1805991D34B}"/>
              </a:ext>
            </a:extLst>
          </p:cNvPr>
          <p:cNvSpPr txBox="1"/>
          <p:nvPr/>
        </p:nvSpPr>
        <p:spPr>
          <a:xfrm>
            <a:off x="312198" y="743499"/>
            <a:ext cx="1156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Unlike other objects, the Math object has no constructor.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Math object is static.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All methods and properties can be used without creating a Math object.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EFB6D-C304-471B-9D18-B005B18C1823}"/>
              </a:ext>
            </a:extLst>
          </p:cNvPr>
          <p:cNvSpPr txBox="1"/>
          <p:nvPr/>
        </p:nvSpPr>
        <p:spPr>
          <a:xfrm>
            <a:off x="1420428" y="2177737"/>
            <a:ext cx="968553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Math Properties (Constants)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syntax for any Math property is :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provides 8 mathematical constants: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Math.E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    // returns Euler's number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Math.PI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   // returns PI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Math.SQRT2    // returns the square root of 2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Math.SQRT1_2  // returns the square root of 1/2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Math.LN2      // returns the natural logarithm of 2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Math.LN10     // returns the natural logarithm of 10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Math.LOG2E    // returns base 2 logarithm of 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Math.LOG10E   // returns base 10 logarithm of 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464817" y="186776"/>
            <a:ext cx="867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-US" altLang="zh-CN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ath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Method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691BB5-E596-4D0C-8953-C5403A336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24197"/>
              </p:ext>
            </p:extLst>
          </p:nvPr>
        </p:nvGraphicFramePr>
        <p:xfrm>
          <a:off x="2080170" y="2454828"/>
          <a:ext cx="7754570" cy="3870960"/>
        </p:xfrm>
        <a:graphic>
          <a:graphicData uri="http://schemas.openxmlformats.org/drawingml/2006/table">
            <a:tbl>
              <a:tblPr/>
              <a:tblGrid>
                <a:gridCol w="3877285">
                  <a:extLst>
                    <a:ext uri="{9D8B030D-6E8A-4147-A177-3AD203B41FA5}">
                      <a16:colId xmlns:a16="http://schemas.microsoft.com/office/drawing/2014/main" val="664613975"/>
                    </a:ext>
                  </a:extLst>
                </a:gridCol>
                <a:gridCol w="3877285">
                  <a:extLst>
                    <a:ext uri="{9D8B030D-6E8A-4147-A177-3AD203B41FA5}">
                      <a16:colId xmlns:a16="http://schemas.microsoft.com/office/drawing/2014/main" val="3558932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782291"/>
                  </a:ext>
                </a:extLst>
              </a:tr>
              <a:tr h="265285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 err="1">
                          <a:effectLst/>
                        </a:rPr>
                        <a:t>Math.round</a:t>
                      </a:r>
                      <a:r>
                        <a:rPr lang="en-CA" dirty="0">
                          <a:effectLst/>
                        </a:rPr>
                        <a:t>(x)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x rounded to its nearest integer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85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72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Math.ceil(x)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x rounded up to its nearest integer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83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664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Math.floor(x)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x rounded down to its nearest integer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769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313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Math.trunc(x)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integer part of x (</a:t>
                      </a:r>
                      <a:r>
                        <a:rPr lang="en-US" dirty="0">
                          <a:effectLst/>
                          <a:hlinkClick r:id="rId2"/>
                        </a:rPr>
                        <a:t>new in ES6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599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C501690-D2DC-436F-8B94-E220274FE685}"/>
              </a:ext>
            </a:extLst>
          </p:cNvPr>
          <p:cNvSpPr txBox="1"/>
          <p:nvPr/>
        </p:nvSpPr>
        <p:spPr>
          <a:xfrm>
            <a:off x="942109" y="960043"/>
            <a:ext cx="105718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syntax for Math any methods is :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There are 4 common methods to round a number to an integer: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93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13451</TotalTime>
  <Words>1595</Words>
  <Application>Microsoft Office PowerPoint</Application>
  <PresentationFormat>Widescreen</PresentationFormat>
  <Paragraphs>265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Microsoft YaHei</vt:lpstr>
      <vt:lpstr>Microsoft YaHei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152</cp:revision>
  <dcterms:created xsi:type="dcterms:W3CDTF">2017-05-21T03:23:00Z</dcterms:created>
  <dcterms:modified xsi:type="dcterms:W3CDTF">2022-04-03T03:41:46Z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