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1" r:id="rId6"/>
    <p:sldId id="288" r:id="rId7"/>
    <p:sldId id="265" r:id="rId8"/>
    <p:sldId id="273" r:id="rId9"/>
    <p:sldId id="283" r:id="rId10"/>
    <p:sldId id="294" r:id="rId11"/>
    <p:sldId id="295" r:id="rId12"/>
    <p:sldId id="296" r:id="rId13"/>
    <p:sldId id="297" r:id="rId14"/>
    <p:sldId id="298" r:id="rId15"/>
    <p:sldId id="270" r:id="rId16"/>
    <p:sldId id="271" r:id="rId17"/>
    <p:sldId id="287" r:id="rId18"/>
    <p:sldId id="277" r:id="rId19"/>
    <p:sldId id="299" r:id="rId20"/>
    <p:sldId id="300" r:id="rId21"/>
    <p:sldId id="301" r:id="rId22"/>
    <p:sldId id="302" r:id="rId23"/>
    <p:sldId id="303" r:id="rId24"/>
    <p:sldId id="304" r:id="rId25"/>
    <p:sldId id="305" r:id="rId26"/>
    <p:sldId id="306" r:id="rId27"/>
    <p:sldId id="307" r:id="rId28"/>
    <p:sldId id="308" r:id="rId29"/>
    <p:sldId id="309" r:id="rId30"/>
    <p:sldId id="292" r:id="rId31"/>
    <p:sldId id="293" r:id="rId32"/>
    <p:sldId id="282" r:id="rId3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ea typeface="微软雅黑" panose="020B0503020204020204" pitchFamily="34" charset="-122"/>
              </a:defRPr>
            </a:lvl1pPr>
          </a:lstStyle>
          <a:p>
            <a:fld id="{8BEFEC64-3B02-48AC-B709-B2823D518D38}" type="datetimeFigureOut">
              <a:rPr lang="zh-CN" altLang="en-US" smtClean="0"/>
              <a:pPr/>
              <a:t>2021/3/12</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2587AEE7-B495-4867-BA7D-C57079FABFCA}" type="slidenum">
              <a:rPr lang="zh-CN" altLang="en-US" smtClean="0"/>
              <a:pPr/>
              <a:t>‹#›</a:t>
            </a:fld>
            <a:endParaRPr lang="zh-CN" altLang="en-US" dirty="0"/>
          </a:p>
        </p:txBody>
      </p:sp>
    </p:spTree>
    <p:extLst>
      <p:ext uri="{BB962C8B-B14F-4D97-AF65-F5344CB8AC3E}">
        <p14:creationId xmlns:p14="http://schemas.microsoft.com/office/powerpoint/2010/main" val="81815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F288E0-7875-42C4-84C8-98DBBD3BF4D2}" type="datetimeFigureOut">
              <a:rPr lang="zh-CN" altLang="en-US" smtClean="0"/>
              <a:pPr/>
              <a:t>2021/3/12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cssref/sel_class.asp" TargetMode="External"/><Relationship Id="rId7" Type="http://schemas.openxmlformats.org/officeDocument/2006/relationships/hyperlink" Target="https://www.w3schools.com/cssref/sel_element_comma.asp" TargetMode="External"/><Relationship Id="rId2" Type="http://schemas.openxmlformats.org/officeDocument/2006/relationships/hyperlink" Target="https://www.w3schools.com/cssref/sel_id.asp" TargetMode="External"/><Relationship Id="rId1" Type="http://schemas.openxmlformats.org/officeDocument/2006/relationships/slideLayout" Target="../slideLayouts/slideLayout1.xml"/><Relationship Id="rId6" Type="http://schemas.openxmlformats.org/officeDocument/2006/relationships/hyperlink" Target="https://www.w3schools.com/cssref/sel_element.asp" TargetMode="External"/><Relationship Id="rId5" Type="http://schemas.openxmlformats.org/officeDocument/2006/relationships/hyperlink" Target="https://www.w3schools.com/cssref/sel_all.asp" TargetMode="External"/><Relationship Id="rId4" Type="http://schemas.openxmlformats.org/officeDocument/2006/relationships/hyperlink" Target="https://www.w3schools.com/cssref/sel_element_class.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723900" y="799925"/>
            <a:ext cx="10965180" cy="1938992"/>
          </a:xfrm>
          <a:prstGeom prst="rect">
            <a:avLst/>
          </a:prstGeom>
          <a:noFill/>
        </p:spPr>
        <p:txBody>
          <a:bodyPr wrap="square" rtlCol="0">
            <a:spAutoFit/>
          </a:bodyPr>
          <a:lstStyle/>
          <a:p>
            <a:pPr algn="ctr"/>
            <a:r>
              <a:rPr lang="en-CA" altLang="zh-CN" sz="6000" dirty="0">
                <a:solidFill>
                  <a:schemeClr val="bg1"/>
                </a:solidFill>
                <a:latin typeface="微软雅黑" panose="020B0503020204020204" charset="-122"/>
                <a:ea typeface="微软雅黑" panose="020B0503020204020204" charset="-122"/>
              </a:rPr>
              <a:t>Web Programming</a:t>
            </a:r>
          </a:p>
          <a:p>
            <a:pPr algn="ctr"/>
            <a:r>
              <a:rPr lang="en-CA" altLang="zh-CN" sz="6000" dirty="0">
                <a:solidFill>
                  <a:schemeClr val="bg1"/>
                </a:solidFill>
                <a:latin typeface="微软雅黑" panose="020B0503020204020204" charset="-122"/>
                <a:ea typeface="微软雅黑" panose="020B0503020204020204" charset="-122"/>
              </a:rPr>
              <a:t>HTML and CSS 2 </a:t>
            </a:r>
            <a:endParaRPr lang="zh-CN" altLang="en-US" sz="60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5174646" y="2774426"/>
            <a:ext cx="2063688"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charset="-122"/>
                <a:ea typeface="微软雅黑" panose="020B0503020204020204" charset="-122"/>
              </a:rPr>
              <a:t>Jian Chen</a:t>
            </a:r>
            <a:endParaRPr lang="zh-CN" altLang="en-US" sz="2800" dirty="0">
              <a:solidFill>
                <a:schemeClr val="bg1"/>
              </a:solidFill>
              <a:latin typeface="微软雅黑" panose="020B0503020204020204" charset="-122"/>
              <a:ea typeface="微软雅黑" panose="020B0503020204020204" charset="-122"/>
            </a:endParaRPr>
          </a:p>
        </p:txBody>
      </p:sp>
      <p:sp>
        <p:nvSpPr>
          <p:cNvPr id="11" name="Freeform 6"/>
          <p:cNvSpPr/>
          <p:nvPr/>
        </p:nvSpPr>
        <p:spPr bwMode="auto">
          <a:xfrm rot="5400000">
            <a:off x="5887375" y="3463773"/>
            <a:ext cx="608530" cy="205256"/>
          </a:xfrm>
          <a:custGeom>
            <a:avLst/>
            <a:gdLst>
              <a:gd name="T0" fmla="*/ 52 w 94"/>
              <a:gd name="T1" fmla="*/ 0 h 85"/>
              <a:gd name="T2" fmla="*/ 45 w 94"/>
              <a:gd name="T3" fmla="*/ 7 h 85"/>
              <a:gd name="T4" fmla="*/ 75 w 94"/>
              <a:gd name="T5" fmla="*/ 37 h 85"/>
              <a:gd name="T6" fmla="*/ 0 w 94"/>
              <a:gd name="T7" fmla="*/ 37 h 85"/>
              <a:gd name="T8" fmla="*/ 0 w 94"/>
              <a:gd name="T9" fmla="*/ 47 h 85"/>
              <a:gd name="T10" fmla="*/ 75 w 94"/>
              <a:gd name="T11" fmla="*/ 47 h 85"/>
              <a:gd name="T12" fmla="*/ 45 w 94"/>
              <a:gd name="T13" fmla="*/ 78 h 85"/>
              <a:gd name="T14" fmla="*/ 52 w 94"/>
              <a:gd name="T15" fmla="*/ 85 h 85"/>
              <a:gd name="T16" fmla="*/ 94 w 94"/>
              <a:gd name="T17" fmla="*/ 42 h 85"/>
              <a:gd name="T18" fmla="*/ 52 w 94"/>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85">
                <a:moveTo>
                  <a:pt x="52" y="0"/>
                </a:moveTo>
                <a:lnTo>
                  <a:pt x="45" y="7"/>
                </a:lnTo>
                <a:lnTo>
                  <a:pt x="75" y="37"/>
                </a:lnTo>
                <a:lnTo>
                  <a:pt x="0" y="37"/>
                </a:lnTo>
                <a:lnTo>
                  <a:pt x="0" y="47"/>
                </a:lnTo>
                <a:lnTo>
                  <a:pt x="75" y="47"/>
                </a:lnTo>
                <a:lnTo>
                  <a:pt x="45" y="78"/>
                </a:lnTo>
                <a:lnTo>
                  <a:pt x="52" y="85"/>
                </a:lnTo>
                <a:lnTo>
                  <a:pt x="94" y="42"/>
                </a:lnTo>
                <a:lnTo>
                  <a:pt x="52" y="0"/>
                </a:lnTo>
                <a:close/>
              </a:path>
            </a:pathLst>
          </a:custGeom>
          <a:noFill/>
          <a:ln w="9525">
            <a:solidFill>
              <a:schemeClr val="bg1"/>
            </a:solidFill>
            <a:round/>
          </a:ln>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3668696" y="189739"/>
            <a:ext cx="6094520" cy="584775"/>
          </a:xfrm>
          <a:prstGeom prst="rect">
            <a:avLst/>
          </a:prstGeom>
          <a:noFill/>
        </p:spPr>
        <p:txBody>
          <a:bodyPr wrap="square">
            <a:spAutoFit/>
          </a:bodyPr>
          <a:lstStyle/>
          <a:p>
            <a:pPr algn="l"/>
            <a:r>
              <a:rPr lang="en-US" sz="3200" dirty="0">
                <a:solidFill>
                  <a:schemeClr val="bg1"/>
                </a:solidFill>
                <a:latin typeface="Microsoft YaHei" panose="020B0503020204020204" pitchFamily="34" charset="-122"/>
                <a:ea typeface="Microsoft YaHei" panose="020B0503020204020204" pitchFamily="34" charset="-122"/>
              </a:rPr>
              <a:t>H</a:t>
            </a:r>
            <a:r>
              <a:rPr lang="en-CA" sz="3200" dirty="0">
                <a:solidFill>
                  <a:schemeClr val="bg1"/>
                </a:solidFill>
                <a:latin typeface="Microsoft YaHei" panose="020B0503020204020204" pitchFamily="34" charset="-122"/>
                <a:ea typeface="Microsoft YaHei" panose="020B0503020204020204" pitchFamily="34" charset="-122"/>
              </a:rPr>
              <a:t>TML id Attribute</a:t>
            </a:r>
            <a:endParaRPr lang="en-CA" sz="3200" b="0" i="0" dirty="0">
              <a:solidFill>
                <a:schemeClr val="bg1"/>
              </a:solidFill>
              <a:effectLst/>
              <a:latin typeface="Microsoft YaHei" panose="020B0503020204020204" pitchFamily="34" charset="-122"/>
              <a:ea typeface="Microsoft YaHei" panose="020B0503020204020204" pitchFamily="34" charset="-122"/>
            </a:endParaRPr>
          </a:p>
        </p:txBody>
      </p:sp>
      <p:sp>
        <p:nvSpPr>
          <p:cNvPr id="4" name="Rectangle 3">
            <a:extLst>
              <a:ext uri="{FF2B5EF4-FFF2-40B4-BE49-F238E27FC236}">
                <a16:creationId xmlns:a16="http://schemas.microsoft.com/office/drawing/2014/main" id="{46178749-FEC9-43A9-B1DF-F850B06838AA}"/>
              </a:ext>
            </a:extLst>
          </p:cNvPr>
          <p:cNvSpPr>
            <a:spLocks noChangeArrowheads="1"/>
          </p:cNvSpPr>
          <p:nvPr/>
        </p:nvSpPr>
        <p:spPr bwMode="auto">
          <a:xfrm>
            <a:off x="603682" y="949948"/>
            <a:ext cx="11123720" cy="56029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id</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specifies a unique id for an HTML element. The value of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id</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must be unique within the HTML document.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id</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is used to point to a specific style declaration in a style sheet. It is also used by JavaScript to access and manipulate the element with the specific id.</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syntax for id is: write a hash character (#), followed by an id name. Then, define the CSS properties within curly braces {}.</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 the following example we have an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&lt;h1&gt;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that points to the id name "</a:t>
            </a: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myHeader</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This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&lt;h1&gt;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will be styled according to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#myHeader</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style definition in the head section:</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048556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DB4669-5A84-4D24-B639-F5BEE11DCDEC}"/>
              </a:ext>
            </a:extLst>
          </p:cNvPr>
          <p:cNvSpPr txBox="1"/>
          <p:nvPr/>
        </p:nvSpPr>
        <p:spPr>
          <a:xfrm>
            <a:off x="2476870" y="753563"/>
            <a:ext cx="6664910" cy="5355312"/>
          </a:xfrm>
          <a:prstGeom prst="rect">
            <a:avLst/>
          </a:prstGeom>
          <a:noFill/>
        </p:spPr>
        <p:txBody>
          <a:bodyPr wrap="square">
            <a:spAutoFit/>
          </a:bodyPr>
          <a:lstStyle/>
          <a:p>
            <a:pPr algn="l"/>
            <a:r>
              <a:rPr lang="en-CA" b="0" i="0" dirty="0">
                <a:solidFill>
                  <a:schemeClr val="bg1"/>
                </a:solidFill>
                <a:effectLst/>
                <a:latin typeface="Segoe UI" panose="020B0502040204020203" pitchFamily="34" charset="0"/>
              </a:rPr>
              <a:t>Example</a:t>
            </a:r>
          </a:p>
          <a:p>
            <a:pPr algn="l"/>
            <a:r>
              <a:rPr lang="en-CA" b="0" i="0" dirty="0">
                <a:solidFill>
                  <a:schemeClr val="bg1"/>
                </a:solidFill>
                <a:effectLst/>
                <a:latin typeface="Consolas" panose="020B0609020204030204" pitchFamily="49" charset="0"/>
              </a:rPr>
              <a:t>&lt;!DOCTYPE html&gt;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&lt;html&gt;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&lt;head&gt;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&lt;style&gt;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#myHeader {</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  background-color: </a:t>
            </a:r>
            <a:r>
              <a:rPr lang="en-CA" b="0" i="0" dirty="0" err="1">
                <a:solidFill>
                  <a:schemeClr val="bg1"/>
                </a:solidFill>
                <a:effectLst/>
                <a:latin typeface="Consolas" panose="020B0609020204030204" pitchFamily="49" charset="0"/>
              </a:rPr>
              <a:t>lightblue</a:t>
            </a:r>
            <a:r>
              <a:rPr lang="en-CA" b="0" i="0" dirty="0">
                <a:solidFill>
                  <a:schemeClr val="bg1"/>
                </a:solidFill>
                <a:effectLst/>
                <a:latin typeface="Consolas" panose="020B0609020204030204" pitchFamily="49" charset="0"/>
              </a:rPr>
              <a: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  color: black;</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  padding: 40px;</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  text-align: center;</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&lt;/style&gt;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&lt;/head&gt;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&lt;body&gt;</a:t>
            </a:r>
            <a:br>
              <a:rPr lang="en-CA" b="0" i="0" dirty="0">
                <a:solidFill>
                  <a:schemeClr val="bg1"/>
                </a:solidFill>
                <a:effectLst/>
                <a:latin typeface="Consolas" panose="020B0609020204030204" pitchFamily="49" charset="0"/>
              </a:rPr>
            </a:b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&lt;h1 id="</a:t>
            </a:r>
            <a:r>
              <a:rPr lang="en-CA" b="0" i="0" dirty="0" err="1">
                <a:solidFill>
                  <a:schemeClr val="bg1"/>
                </a:solidFill>
                <a:effectLst/>
                <a:latin typeface="Consolas" panose="020B0609020204030204" pitchFamily="49" charset="0"/>
              </a:rPr>
              <a:t>myHeader</a:t>
            </a:r>
            <a:r>
              <a:rPr lang="en-CA" b="0" i="0" dirty="0">
                <a:solidFill>
                  <a:schemeClr val="bg1"/>
                </a:solidFill>
                <a:effectLst/>
                <a:latin typeface="Consolas" panose="020B0609020204030204" pitchFamily="49" charset="0"/>
              </a:rPr>
              <a:t>"&gt;My Header&lt;/h1&gt;</a:t>
            </a:r>
            <a:br>
              <a:rPr lang="en-CA" b="0" i="0" dirty="0">
                <a:solidFill>
                  <a:schemeClr val="bg1"/>
                </a:solidFill>
                <a:effectLst/>
                <a:latin typeface="Consolas" panose="020B0609020204030204" pitchFamily="49" charset="0"/>
              </a:rPr>
            </a:b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&lt;/body&gt;</a:t>
            </a:r>
            <a:br>
              <a:rPr lang="en-CA" b="0" i="0" dirty="0">
                <a:solidFill>
                  <a:schemeClr val="bg1"/>
                </a:solidFill>
                <a:effectLst/>
                <a:latin typeface="Consolas" panose="020B0609020204030204" pitchFamily="49" charset="0"/>
              </a:rPr>
            </a:br>
            <a:r>
              <a:rPr lang="en-CA" b="0" i="0" dirty="0">
                <a:solidFill>
                  <a:schemeClr val="bg1"/>
                </a:solidFill>
                <a:effectLst/>
                <a:latin typeface="Consolas" panose="020B0609020204030204" pitchFamily="49" charset="0"/>
              </a:rPr>
              <a:t>&lt;/html&gt;</a:t>
            </a:r>
          </a:p>
        </p:txBody>
      </p:sp>
    </p:spTree>
    <p:extLst>
      <p:ext uri="{BB962C8B-B14F-4D97-AF65-F5344CB8AC3E}">
        <p14:creationId xmlns:p14="http://schemas.microsoft.com/office/powerpoint/2010/main" val="38513000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3000652" y="189739"/>
            <a:ext cx="6762564" cy="584775"/>
          </a:xfrm>
          <a:prstGeom prst="rect">
            <a:avLst/>
          </a:prstGeom>
          <a:noFill/>
        </p:spPr>
        <p:txBody>
          <a:bodyPr wrap="square">
            <a:spAutoFit/>
          </a:bodyPr>
          <a:lstStyle/>
          <a:p>
            <a:r>
              <a:rPr lang="en-US" sz="3200" b="0" i="0" dirty="0">
                <a:solidFill>
                  <a:schemeClr val="bg1"/>
                </a:solidFill>
                <a:effectLst/>
                <a:latin typeface="Microsoft YaHei" panose="020B0503020204020204" pitchFamily="34" charset="-122"/>
                <a:ea typeface="Microsoft YaHei" panose="020B0503020204020204" pitchFamily="34" charset="-122"/>
              </a:rPr>
              <a:t>Difference Between Class and ID</a:t>
            </a:r>
          </a:p>
        </p:txBody>
      </p:sp>
      <p:sp>
        <p:nvSpPr>
          <p:cNvPr id="3" name="Rectangle 2">
            <a:extLst>
              <a:ext uri="{FF2B5EF4-FFF2-40B4-BE49-F238E27FC236}">
                <a16:creationId xmlns:a16="http://schemas.microsoft.com/office/drawing/2014/main" id="{AD3869CD-5878-4D8A-8AAA-860A3D8334A6}"/>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6" name="TextBox 5">
            <a:extLst>
              <a:ext uri="{FF2B5EF4-FFF2-40B4-BE49-F238E27FC236}">
                <a16:creationId xmlns:a16="http://schemas.microsoft.com/office/drawing/2014/main" id="{09D94207-3931-43A3-AE06-05ED3493CDBF}"/>
              </a:ext>
            </a:extLst>
          </p:cNvPr>
          <p:cNvSpPr txBox="1"/>
          <p:nvPr/>
        </p:nvSpPr>
        <p:spPr>
          <a:xfrm>
            <a:off x="671744" y="914408"/>
            <a:ext cx="10848512" cy="5693866"/>
          </a:xfrm>
          <a:prstGeom prst="rect">
            <a:avLst/>
          </a:prstGeom>
          <a:noFill/>
        </p:spPr>
        <p:txBody>
          <a:bodyPr wrap="square">
            <a:spAutoFit/>
          </a:bodyPr>
          <a:lstStyle/>
          <a:p>
            <a:pPr algn="l"/>
            <a:r>
              <a:rPr lang="en-US" sz="1400" b="0" i="0" dirty="0">
                <a:solidFill>
                  <a:schemeClr val="bg1"/>
                </a:solidFill>
                <a:effectLst/>
                <a:latin typeface="Verdana" panose="020B0604030504040204" pitchFamily="34" charset="0"/>
              </a:rPr>
              <a:t>A class name can be used by multiple HTML elements, while an id name must only be used by one HTML element within the page:</a:t>
            </a:r>
          </a:p>
          <a:p>
            <a:pPr algn="l"/>
            <a:r>
              <a:rPr lang="en-US" sz="1400" b="0" i="0" dirty="0">
                <a:solidFill>
                  <a:schemeClr val="bg1"/>
                </a:solidFill>
                <a:effectLst/>
                <a:latin typeface="Segoe UI" panose="020B0502040204020203" pitchFamily="34" charset="0"/>
              </a:rPr>
              <a:t>Example</a:t>
            </a:r>
          </a:p>
          <a:p>
            <a:pPr algn="l"/>
            <a:r>
              <a:rPr lang="en-US" sz="1400" b="0" i="0" dirty="0">
                <a:solidFill>
                  <a:schemeClr val="bg1"/>
                </a:solidFill>
                <a:effectLst/>
                <a:latin typeface="Consolas" panose="020B0609020204030204" pitchFamily="49" charset="0"/>
              </a:rPr>
              <a:t>&lt;style&gt;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Style the element with the id "</a:t>
            </a:r>
            <a:r>
              <a:rPr lang="en-US" sz="1400" b="0" i="0" dirty="0" err="1">
                <a:solidFill>
                  <a:schemeClr val="bg1"/>
                </a:solidFill>
                <a:effectLst/>
                <a:latin typeface="Consolas" panose="020B0609020204030204" pitchFamily="49" charset="0"/>
              </a:rPr>
              <a:t>myHeader</a:t>
            </a:r>
            <a:r>
              <a:rPr lang="en-US" sz="1400" b="0" i="0" dirty="0">
                <a:solidFill>
                  <a:schemeClr val="bg1"/>
                </a:solidFill>
                <a:effectLst/>
                <a:latin typeface="Consolas" panose="020B0609020204030204" pitchFamily="49" charset="0"/>
              </a:rPr>
              <a:t>" */</a:t>
            </a:r>
            <a:br>
              <a:rPr lang="en-US" sz="1400" b="0" i="0" dirty="0">
                <a:solidFill>
                  <a:schemeClr val="bg1"/>
                </a:solidFill>
                <a:effectLst/>
                <a:latin typeface="Consolas" panose="020B0609020204030204" pitchFamily="49" charset="0"/>
              </a:rPr>
            </a:br>
            <a:r>
              <a:rPr lang="en-US" sz="1400" b="1" i="0" dirty="0">
                <a:solidFill>
                  <a:schemeClr val="bg1"/>
                </a:solidFill>
                <a:effectLst/>
                <a:latin typeface="Consolas" panose="020B0609020204030204" pitchFamily="49" charset="0"/>
              </a:rPr>
              <a:t>#myHeader</a:t>
            </a:r>
            <a:r>
              <a:rPr lang="en-US" sz="1400" b="0" i="0" dirty="0">
                <a:solidFill>
                  <a:schemeClr val="bg1"/>
                </a:solidFill>
                <a:effectLst/>
                <a:latin typeface="Consolas" panose="020B0609020204030204" pitchFamily="49" charset="0"/>
              </a:rPr>
              <a:t> {</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background-color: </a:t>
            </a:r>
            <a:r>
              <a:rPr lang="en-US" sz="1400" b="0" i="0" dirty="0" err="1">
                <a:solidFill>
                  <a:schemeClr val="bg1"/>
                </a:solidFill>
                <a:effectLst/>
                <a:latin typeface="Consolas" panose="020B0609020204030204" pitchFamily="49" charset="0"/>
              </a:rPr>
              <a:t>lightblue</a:t>
            </a:r>
            <a:r>
              <a:rPr lang="en-US" sz="1400" b="0" i="0" dirty="0">
                <a:solidFill>
                  <a:schemeClr val="bg1"/>
                </a:solidFill>
                <a:effectLst/>
                <a:latin typeface="Consolas" panose="020B0609020204030204" pitchFamily="49" charset="0"/>
              </a:rPr>
              <a: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color: black;</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padding: 40px;</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text-align: center;</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a:t>
            </a:r>
            <a:br>
              <a:rPr lang="en-US" sz="1400" b="0" i="0" dirty="0">
                <a:solidFill>
                  <a:schemeClr val="bg1"/>
                </a:solidFill>
                <a:effectLst/>
                <a:latin typeface="Consolas" panose="020B0609020204030204" pitchFamily="49" charset="0"/>
              </a:rPr>
            </a:b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Style all elements with the class name "city" */</a:t>
            </a:r>
            <a:br>
              <a:rPr lang="en-US" sz="1400" b="0" i="0" dirty="0">
                <a:solidFill>
                  <a:schemeClr val="bg1"/>
                </a:solidFill>
                <a:effectLst/>
                <a:latin typeface="Consolas" panose="020B0609020204030204" pitchFamily="49" charset="0"/>
              </a:rPr>
            </a:br>
            <a:r>
              <a:rPr lang="en-US" sz="1400" b="1" i="0" dirty="0">
                <a:solidFill>
                  <a:schemeClr val="bg1"/>
                </a:solidFill>
                <a:effectLst/>
                <a:latin typeface="Consolas" panose="020B0609020204030204" pitchFamily="49" charset="0"/>
              </a:rPr>
              <a:t>.city </a:t>
            </a:r>
            <a:r>
              <a:rPr lang="en-US" sz="1400" b="0" i="0" dirty="0">
                <a:solidFill>
                  <a:schemeClr val="bg1"/>
                </a:solidFill>
                <a:effectLst/>
                <a:latin typeface="Consolas" panose="020B0609020204030204" pitchFamily="49" charset="0"/>
              </a:rPr>
              <a: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background-color: tomato;</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color: white;</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padding: 10px;</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&lt;/style&gt;</a:t>
            </a:r>
            <a:br>
              <a:rPr lang="en-US" sz="1400" b="0" i="0" dirty="0">
                <a:solidFill>
                  <a:schemeClr val="bg1"/>
                </a:solidFill>
                <a:effectLst/>
                <a:latin typeface="Consolas" panose="020B0609020204030204" pitchFamily="49" charset="0"/>
              </a:rPr>
            </a:b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 An element with a unique id --&gt;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&lt;h1 id="</a:t>
            </a:r>
            <a:r>
              <a:rPr lang="en-US" sz="1400" b="0" i="0" dirty="0" err="1">
                <a:solidFill>
                  <a:schemeClr val="bg1"/>
                </a:solidFill>
                <a:effectLst/>
                <a:latin typeface="Consolas" panose="020B0609020204030204" pitchFamily="49" charset="0"/>
              </a:rPr>
              <a:t>myHeader</a:t>
            </a:r>
            <a:r>
              <a:rPr lang="en-US" sz="1400" b="0" i="0" dirty="0">
                <a:solidFill>
                  <a:schemeClr val="bg1"/>
                </a:solidFill>
                <a:effectLst/>
                <a:latin typeface="Consolas" panose="020B0609020204030204" pitchFamily="49" charset="0"/>
              </a:rPr>
              <a:t>"&gt;My Cities&lt;/h1&gt;</a:t>
            </a:r>
            <a:br>
              <a:rPr lang="en-US" sz="1400" b="0" i="0" dirty="0">
                <a:solidFill>
                  <a:schemeClr val="bg1"/>
                </a:solidFill>
                <a:effectLst/>
                <a:latin typeface="Consolas" panose="020B0609020204030204" pitchFamily="49" charset="0"/>
              </a:rPr>
            </a:b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 Multiple elements with same class --&gt;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&lt;h2 class="city"&gt;London&lt;/h2&gt;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&lt;p&gt;London is the capital of England.&lt;/p&gt;</a:t>
            </a:r>
          </a:p>
        </p:txBody>
      </p:sp>
    </p:spTree>
    <p:extLst>
      <p:ext uri="{BB962C8B-B14F-4D97-AF65-F5344CB8AC3E}">
        <p14:creationId xmlns:p14="http://schemas.microsoft.com/office/powerpoint/2010/main" val="41226930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3668696" y="189739"/>
            <a:ext cx="6094520" cy="584775"/>
          </a:xfrm>
          <a:prstGeom prst="rect">
            <a:avLst/>
          </a:prstGeom>
          <a:noFill/>
        </p:spPr>
        <p:txBody>
          <a:bodyPr wrap="square">
            <a:spAutoFit/>
          </a:bodyPr>
          <a:lstStyle/>
          <a:p>
            <a:pPr algn="l"/>
            <a:r>
              <a:rPr lang="en-US" sz="3200" dirty="0">
                <a:solidFill>
                  <a:schemeClr val="bg1"/>
                </a:solidFill>
                <a:latin typeface="Microsoft YaHei" panose="020B0503020204020204" pitchFamily="34" charset="-122"/>
                <a:ea typeface="Microsoft YaHei" panose="020B0503020204020204" pitchFamily="34" charset="-122"/>
              </a:rPr>
              <a:t>H</a:t>
            </a:r>
            <a:r>
              <a:rPr lang="en-CA" sz="3200" dirty="0">
                <a:solidFill>
                  <a:schemeClr val="bg1"/>
                </a:solidFill>
                <a:latin typeface="Microsoft YaHei" panose="020B0503020204020204" pitchFamily="34" charset="-122"/>
                <a:ea typeface="Microsoft YaHei" panose="020B0503020204020204" pitchFamily="34" charset="-122"/>
              </a:rPr>
              <a:t>TML File Path</a:t>
            </a:r>
            <a:endParaRPr lang="en-CA" sz="3200" b="0" i="0" dirty="0">
              <a:solidFill>
                <a:schemeClr val="bg1"/>
              </a:solidFill>
              <a:effectLst/>
              <a:latin typeface="Microsoft YaHei" panose="020B0503020204020204" pitchFamily="34" charset="-122"/>
              <a:ea typeface="Microsoft YaHei" panose="020B0503020204020204" pitchFamily="34" charset="-122"/>
            </a:endParaRPr>
          </a:p>
        </p:txBody>
      </p:sp>
      <p:graphicFrame>
        <p:nvGraphicFramePr>
          <p:cNvPr id="2" name="Table 1">
            <a:extLst>
              <a:ext uri="{FF2B5EF4-FFF2-40B4-BE49-F238E27FC236}">
                <a16:creationId xmlns:a16="http://schemas.microsoft.com/office/drawing/2014/main" id="{461E08F3-7C43-4EAE-A3C6-217830D45AF3}"/>
              </a:ext>
            </a:extLst>
          </p:cNvPr>
          <p:cNvGraphicFramePr>
            <a:graphicFrameLocks noGrp="1"/>
          </p:cNvGraphicFramePr>
          <p:nvPr>
            <p:extLst>
              <p:ext uri="{D42A27DB-BD31-4B8C-83A1-F6EECF244321}">
                <p14:modId xmlns:p14="http://schemas.microsoft.com/office/powerpoint/2010/main" val="3835813499"/>
              </p:ext>
            </p:extLst>
          </p:nvPr>
        </p:nvGraphicFramePr>
        <p:xfrm>
          <a:off x="159235" y="2126673"/>
          <a:ext cx="7754112" cy="3627120"/>
        </p:xfrm>
        <a:graphic>
          <a:graphicData uri="http://schemas.openxmlformats.org/drawingml/2006/table">
            <a:tbl>
              <a:tblPr/>
              <a:tblGrid>
                <a:gridCol w="2133600">
                  <a:extLst>
                    <a:ext uri="{9D8B030D-6E8A-4147-A177-3AD203B41FA5}">
                      <a16:colId xmlns:a16="http://schemas.microsoft.com/office/drawing/2014/main" val="3410358992"/>
                    </a:ext>
                  </a:extLst>
                </a:gridCol>
                <a:gridCol w="5620512">
                  <a:extLst>
                    <a:ext uri="{9D8B030D-6E8A-4147-A177-3AD203B41FA5}">
                      <a16:colId xmlns:a16="http://schemas.microsoft.com/office/drawing/2014/main" val="3274518498"/>
                    </a:ext>
                  </a:extLst>
                </a:gridCol>
              </a:tblGrid>
              <a:tr h="0">
                <a:tc>
                  <a:txBody>
                    <a:bodyPr/>
                    <a:lstStyle/>
                    <a:p>
                      <a:pPr algn="l" fontAlgn="t"/>
                      <a:r>
                        <a:rPr lang="en-CA">
                          <a:effectLst/>
                        </a:rPr>
                        <a:t>Path</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68463306"/>
                  </a:ext>
                </a:extLst>
              </a:tr>
              <a:tr h="0">
                <a:tc>
                  <a:txBody>
                    <a:bodyPr/>
                    <a:lstStyle/>
                    <a:p>
                      <a:pPr algn="l" fontAlgn="t"/>
                      <a:r>
                        <a:rPr lang="en-CA">
                          <a:effectLst/>
                        </a:rPr>
                        <a:t>&lt;img src="picture.jpg"&gt;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The "picture.jpg" file is located in the same folder as the current page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097463058"/>
                  </a:ext>
                </a:extLst>
              </a:tr>
              <a:tr h="0">
                <a:tc>
                  <a:txBody>
                    <a:bodyPr/>
                    <a:lstStyle/>
                    <a:p>
                      <a:pPr algn="l" fontAlgn="t"/>
                      <a:r>
                        <a:rPr lang="en-US">
                          <a:effectLst/>
                        </a:rPr>
                        <a:t>&lt;img src="images/picture.jpg"&gt;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The "picture.jpg" file is located in the images folder in the current folder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66053225"/>
                  </a:ext>
                </a:extLst>
              </a:tr>
              <a:tr h="0">
                <a:tc>
                  <a:txBody>
                    <a:bodyPr/>
                    <a:lstStyle/>
                    <a:p>
                      <a:pPr algn="l" fontAlgn="t"/>
                      <a:r>
                        <a:rPr lang="en-US">
                          <a:effectLst/>
                        </a:rPr>
                        <a:t>&lt;img src="/images/picture.jpg"&gt;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The "picture.jpg" file is located in the images folder at the root of the current web</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39559424"/>
                  </a:ext>
                </a:extLst>
              </a:tr>
              <a:tr h="0">
                <a:tc>
                  <a:txBody>
                    <a:bodyPr/>
                    <a:lstStyle/>
                    <a:p>
                      <a:pPr algn="l" fontAlgn="t"/>
                      <a:r>
                        <a:rPr lang="en-CA">
                          <a:effectLst/>
                        </a:rPr>
                        <a:t>&lt;img src="../picture.jpg"&gt;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The "picture.jpg" file is located in the folder one level up from the current folder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7239716"/>
                  </a:ext>
                </a:extLst>
              </a:tr>
            </a:tbl>
          </a:graphicData>
        </a:graphic>
      </p:graphicFrame>
      <p:sp>
        <p:nvSpPr>
          <p:cNvPr id="6" name="Rectangle 1">
            <a:extLst>
              <a:ext uri="{FF2B5EF4-FFF2-40B4-BE49-F238E27FC236}">
                <a16:creationId xmlns:a16="http://schemas.microsoft.com/office/drawing/2014/main" id="{EBC69AFB-BA09-4B6F-9722-0E1F5631C711}"/>
              </a:ext>
            </a:extLst>
          </p:cNvPr>
          <p:cNvSpPr>
            <a:spLocks noChangeArrowheads="1"/>
          </p:cNvSpPr>
          <p:nvPr/>
        </p:nvSpPr>
        <p:spPr bwMode="auto">
          <a:xfrm>
            <a:off x="646545" y="1022470"/>
            <a:ext cx="6585528" cy="871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126960" rIns="-101568"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 A file path describes the location of a file in a Web site’s folder structure.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8130CDE1-1096-4E54-9F54-7145F784BD69}"/>
              </a:ext>
            </a:extLst>
          </p:cNvPr>
          <p:cNvSpPr txBox="1"/>
          <p:nvPr/>
        </p:nvSpPr>
        <p:spPr>
          <a:xfrm>
            <a:off x="7913347" y="2822170"/>
            <a:ext cx="3946144" cy="1754326"/>
          </a:xfrm>
          <a:prstGeom prst="rect">
            <a:avLst/>
          </a:prstGeom>
          <a:noFill/>
        </p:spPr>
        <p:txBody>
          <a:bodyPr wrap="square">
            <a:spAutoFit/>
          </a:bodyPr>
          <a:lstStyle/>
          <a:p>
            <a:pPr algn="l"/>
            <a:r>
              <a:rPr lang="en-US" b="0" i="0" dirty="0">
                <a:solidFill>
                  <a:srgbClr val="FFFF00"/>
                </a:solidFill>
                <a:effectLst/>
                <a:latin typeface="Verdana" panose="020B0604030504040204" pitchFamily="34" charset="0"/>
              </a:rPr>
              <a:t>File paths are used when linking to external files, like:</a:t>
            </a:r>
          </a:p>
          <a:p>
            <a:pPr algn="l">
              <a:buFont typeface="Arial" panose="020B0604020202020204" pitchFamily="34" charset="0"/>
              <a:buChar char="•"/>
            </a:pPr>
            <a:r>
              <a:rPr lang="en-US" b="0" i="0" dirty="0">
                <a:solidFill>
                  <a:srgbClr val="FFFF00"/>
                </a:solidFill>
                <a:effectLst/>
                <a:latin typeface="Verdana" panose="020B0604030504040204" pitchFamily="34" charset="0"/>
              </a:rPr>
              <a:t>Web pages</a:t>
            </a:r>
          </a:p>
          <a:p>
            <a:pPr algn="l">
              <a:buFont typeface="Arial" panose="020B0604020202020204" pitchFamily="34" charset="0"/>
              <a:buChar char="•"/>
            </a:pPr>
            <a:r>
              <a:rPr lang="en-US" b="0" i="0" dirty="0">
                <a:solidFill>
                  <a:srgbClr val="FFFF00"/>
                </a:solidFill>
                <a:effectLst/>
                <a:latin typeface="Verdana" panose="020B0604030504040204" pitchFamily="34" charset="0"/>
              </a:rPr>
              <a:t>Images</a:t>
            </a:r>
          </a:p>
          <a:p>
            <a:pPr algn="l">
              <a:buFont typeface="Arial" panose="020B0604020202020204" pitchFamily="34" charset="0"/>
              <a:buChar char="•"/>
            </a:pPr>
            <a:r>
              <a:rPr lang="en-US" b="0" i="0" dirty="0">
                <a:solidFill>
                  <a:srgbClr val="FFFF00"/>
                </a:solidFill>
                <a:effectLst/>
                <a:latin typeface="Verdana" panose="020B0604030504040204" pitchFamily="34" charset="0"/>
              </a:rPr>
              <a:t>Style sheets</a:t>
            </a:r>
          </a:p>
          <a:p>
            <a:pPr algn="l">
              <a:buFont typeface="Arial" panose="020B0604020202020204" pitchFamily="34" charset="0"/>
              <a:buChar char="•"/>
            </a:pPr>
            <a:r>
              <a:rPr lang="en-US" b="0" i="0" dirty="0" err="1">
                <a:solidFill>
                  <a:srgbClr val="FFFF00"/>
                </a:solidFill>
                <a:effectLst/>
                <a:latin typeface="Verdana" panose="020B0604030504040204" pitchFamily="34" charset="0"/>
              </a:rPr>
              <a:t>JavaScripts</a:t>
            </a:r>
            <a:endParaRPr lang="en-US" b="0" i="0" dirty="0">
              <a:solidFill>
                <a:srgbClr val="FFFF00"/>
              </a:solidFill>
              <a:effectLst/>
              <a:latin typeface="Verdana" panose="020B0604030504040204" pitchFamily="34" charset="0"/>
            </a:endParaRPr>
          </a:p>
        </p:txBody>
      </p:sp>
    </p:spTree>
    <p:extLst>
      <p:ext uri="{BB962C8B-B14F-4D97-AF65-F5344CB8AC3E}">
        <p14:creationId xmlns:p14="http://schemas.microsoft.com/office/powerpoint/2010/main" val="8780505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3769635" y="189739"/>
            <a:ext cx="4791813" cy="584775"/>
          </a:xfrm>
          <a:prstGeom prst="rect">
            <a:avLst/>
          </a:prstGeom>
          <a:noFill/>
        </p:spPr>
        <p:txBody>
          <a:bodyPr wrap="square">
            <a:spAutoFit/>
          </a:bodyPr>
          <a:lstStyle/>
          <a:p>
            <a:r>
              <a:rPr lang="en-CA" sz="3200" b="0" i="0" dirty="0">
                <a:solidFill>
                  <a:srgbClr val="FFFF00"/>
                </a:solidFill>
                <a:effectLst/>
                <a:latin typeface="Microsoft YaHei" panose="020B0503020204020204" pitchFamily="34" charset="-122"/>
                <a:ea typeface="Microsoft YaHei" panose="020B0503020204020204" pitchFamily="34" charset="-122"/>
              </a:rPr>
              <a:t>Absolute File Paths</a:t>
            </a:r>
          </a:p>
        </p:txBody>
      </p:sp>
      <p:sp>
        <p:nvSpPr>
          <p:cNvPr id="6" name="TextBox 5">
            <a:extLst>
              <a:ext uri="{FF2B5EF4-FFF2-40B4-BE49-F238E27FC236}">
                <a16:creationId xmlns:a16="http://schemas.microsoft.com/office/drawing/2014/main" id="{9904139E-5D2B-4DA2-93FD-2FB6E72E35EE}"/>
              </a:ext>
            </a:extLst>
          </p:cNvPr>
          <p:cNvSpPr txBox="1"/>
          <p:nvPr/>
        </p:nvSpPr>
        <p:spPr>
          <a:xfrm>
            <a:off x="997529" y="688308"/>
            <a:ext cx="10603344" cy="2243050"/>
          </a:xfrm>
          <a:prstGeom prst="rect">
            <a:avLst/>
          </a:prstGeom>
          <a:noFill/>
        </p:spPr>
        <p:txBody>
          <a:bodyPr wrap="square">
            <a:spAutoFit/>
          </a:bodyPr>
          <a:lstStyle/>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An absolute file path is the full URL to a file:</a:t>
            </a:r>
          </a:p>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Example</a:t>
            </a:r>
          </a:p>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&lt;</a:t>
            </a:r>
            <a:r>
              <a:rPr lang="en-US" sz="2400" b="0" i="0" dirty="0" err="1">
                <a:solidFill>
                  <a:schemeClr val="bg1"/>
                </a:solidFill>
                <a:effectLst/>
                <a:latin typeface="Microsoft YaHei" panose="020B0503020204020204" pitchFamily="34" charset="-122"/>
                <a:ea typeface="Microsoft YaHei" panose="020B0503020204020204" pitchFamily="34" charset="-122"/>
              </a:rPr>
              <a:t>img</a:t>
            </a:r>
            <a:r>
              <a:rPr lang="en-US" sz="2400" b="0" i="0" dirty="0">
                <a:solidFill>
                  <a:schemeClr val="bg1"/>
                </a:solidFill>
                <a:effectLst/>
                <a:latin typeface="Microsoft YaHei" panose="020B0503020204020204" pitchFamily="34" charset="-122"/>
                <a:ea typeface="Microsoft YaHei" panose="020B0503020204020204" pitchFamily="34" charset="-122"/>
              </a:rPr>
              <a:t> </a:t>
            </a:r>
            <a:r>
              <a:rPr lang="en-US" sz="2400" b="0" i="0" dirty="0" err="1">
                <a:solidFill>
                  <a:schemeClr val="bg1"/>
                </a:solidFill>
                <a:effectLst/>
                <a:latin typeface="Microsoft YaHei" panose="020B0503020204020204" pitchFamily="34" charset="-122"/>
                <a:ea typeface="Microsoft YaHei" panose="020B0503020204020204" pitchFamily="34" charset="-122"/>
              </a:rPr>
              <a:t>src</a:t>
            </a:r>
            <a:r>
              <a:rPr lang="en-US" sz="2400" b="0" i="0" dirty="0">
                <a:solidFill>
                  <a:schemeClr val="bg1"/>
                </a:solidFill>
                <a:effectLst/>
                <a:latin typeface="Microsoft YaHei" panose="020B0503020204020204" pitchFamily="34" charset="-122"/>
                <a:ea typeface="Microsoft YaHei" panose="020B0503020204020204" pitchFamily="34" charset="-122"/>
              </a:rPr>
              <a:t>="https://www.w3schools.com/images/picture.jpg" alt="Mountain"&gt;</a:t>
            </a:r>
          </a:p>
        </p:txBody>
      </p:sp>
      <p:sp>
        <p:nvSpPr>
          <p:cNvPr id="8" name="TextBox 7">
            <a:extLst>
              <a:ext uri="{FF2B5EF4-FFF2-40B4-BE49-F238E27FC236}">
                <a16:creationId xmlns:a16="http://schemas.microsoft.com/office/drawing/2014/main" id="{2A1050E4-30B3-4D36-A684-27CE55198C87}"/>
              </a:ext>
            </a:extLst>
          </p:cNvPr>
          <p:cNvSpPr txBox="1"/>
          <p:nvPr/>
        </p:nvSpPr>
        <p:spPr>
          <a:xfrm>
            <a:off x="997529" y="3639512"/>
            <a:ext cx="10307782" cy="2797048"/>
          </a:xfrm>
          <a:prstGeom prst="rect">
            <a:avLst/>
          </a:prstGeom>
          <a:noFill/>
        </p:spPr>
        <p:txBody>
          <a:bodyPr wrap="square">
            <a:spAutoFit/>
          </a:bodyPr>
          <a:lstStyle/>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A relative file path points to a file relative to the current page.</a:t>
            </a:r>
          </a:p>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In the following example, the file path points to a file in the images folder located at the root of the current web:</a:t>
            </a:r>
          </a:p>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Example</a:t>
            </a:r>
          </a:p>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&lt;</a:t>
            </a:r>
            <a:r>
              <a:rPr lang="en-US" sz="2400" b="0" i="0" dirty="0" err="1">
                <a:solidFill>
                  <a:schemeClr val="bg1"/>
                </a:solidFill>
                <a:effectLst/>
                <a:latin typeface="Microsoft YaHei" panose="020B0503020204020204" pitchFamily="34" charset="-122"/>
                <a:ea typeface="Microsoft YaHei" panose="020B0503020204020204" pitchFamily="34" charset="-122"/>
              </a:rPr>
              <a:t>img</a:t>
            </a:r>
            <a:r>
              <a:rPr lang="en-US" sz="2400" b="0" i="0" dirty="0">
                <a:solidFill>
                  <a:schemeClr val="bg1"/>
                </a:solidFill>
                <a:effectLst/>
                <a:latin typeface="Microsoft YaHei" panose="020B0503020204020204" pitchFamily="34" charset="-122"/>
                <a:ea typeface="Microsoft YaHei" panose="020B0503020204020204" pitchFamily="34" charset="-122"/>
              </a:rPr>
              <a:t> </a:t>
            </a:r>
            <a:r>
              <a:rPr lang="en-US" sz="2400" b="0" i="0" dirty="0" err="1">
                <a:solidFill>
                  <a:schemeClr val="bg1"/>
                </a:solidFill>
                <a:effectLst/>
                <a:latin typeface="Microsoft YaHei" panose="020B0503020204020204" pitchFamily="34" charset="-122"/>
                <a:ea typeface="Microsoft YaHei" panose="020B0503020204020204" pitchFamily="34" charset="-122"/>
              </a:rPr>
              <a:t>src</a:t>
            </a:r>
            <a:r>
              <a:rPr lang="en-US" sz="2400" b="0" i="0" dirty="0">
                <a:solidFill>
                  <a:schemeClr val="bg1"/>
                </a:solidFill>
                <a:effectLst/>
                <a:latin typeface="Microsoft YaHei" panose="020B0503020204020204" pitchFamily="34" charset="-122"/>
                <a:ea typeface="Microsoft YaHei" panose="020B0503020204020204" pitchFamily="34" charset="-122"/>
              </a:rPr>
              <a:t>="/images/picture.jpg" alt="Mountain"&gt;</a:t>
            </a:r>
          </a:p>
        </p:txBody>
      </p:sp>
      <p:sp>
        <p:nvSpPr>
          <p:cNvPr id="9" name="TextBox 8">
            <a:extLst>
              <a:ext uri="{FF2B5EF4-FFF2-40B4-BE49-F238E27FC236}">
                <a16:creationId xmlns:a16="http://schemas.microsoft.com/office/drawing/2014/main" id="{FC776A09-D6BF-47C4-A503-1CF9495256D5}"/>
              </a:ext>
            </a:extLst>
          </p:cNvPr>
          <p:cNvSpPr txBox="1"/>
          <p:nvPr/>
        </p:nvSpPr>
        <p:spPr>
          <a:xfrm>
            <a:off x="3894324" y="2752830"/>
            <a:ext cx="4791813" cy="584775"/>
          </a:xfrm>
          <a:prstGeom prst="rect">
            <a:avLst/>
          </a:prstGeom>
          <a:noFill/>
        </p:spPr>
        <p:txBody>
          <a:bodyPr wrap="square">
            <a:spAutoFit/>
          </a:bodyPr>
          <a:lstStyle/>
          <a:p>
            <a:r>
              <a:rPr lang="en-CA" sz="3200" dirty="0" err="1">
                <a:solidFill>
                  <a:srgbClr val="FFFF00"/>
                </a:solidFill>
                <a:latin typeface="Microsoft YaHei" panose="020B0503020204020204" pitchFamily="34" charset="-122"/>
                <a:ea typeface="Microsoft YaHei" panose="020B0503020204020204" pitchFamily="34" charset="-122"/>
              </a:rPr>
              <a:t>Ralative</a:t>
            </a:r>
            <a:r>
              <a:rPr lang="en-CA" sz="3200" b="0" i="0" dirty="0">
                <a:solidFill>
                  <a:srgbClr val="FFFF00"/>
                </a:solidFill>
                <a:effectLst/>
                <a:latin typeface="Microsoft YaHei" panose="020B0503020204020204" pitchFamily="34" charset="-122"/>
                <a:ea typeface="Microsoft YaHei" panose="020B0503020204020204" pitchFamily="34" charset="-122"/>
              </a:rPr>
              <a:t> File Paths</a:t>
            </a:r>
          </a:p>
        </p:txBody>
      </p:sp>
    </p:spTree>
    <p:extLst>
      <p:ext uri="{BB962C8B-B14F-4D97-AF65-F5344CB8AC3E}">
        <p14:creationId xmlns:p14="http://schemas.microsoft.com/office/powerpoint/2010/main" val="38130104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2</a:t>
            </a:r>
          </a:p>
        </p:txBody>
      </p:sp>
      <p:sp>
        <p:nvSpPr>
          <p:cNvPr id="49" name="文本框 48"/>
          <p:cNvSpPr txBox="1"/>
          <p:nvPr/>
        </p:nvSpPr>
        <p:spPr>
          <a:xfrm>
            <a:off x="6203238" y="2163608"/>
            <a:ext cx="1996631" cy="923330"/>
          </a:xfrm>
          <a:prstGeom prst="rect">
            <a:avLst/>
          </a:prstGeom>
          <a:noFill/>
        </p:spPr>
        <p:txBody>
          <a:bodyPr wrap="square" rtlCol="0">
            <a:spAutoFit/>
          </a:bodyPr>
          <a:lstStyle/>
          <a:p>
            <a:r>
              <a:rPr lang="en-CA" altLang="zh-CN" sz="5400" b="1" dirty="0">
                <a:solidFill>
                  <a:schemeClr val="bg1"/>
                </a:solidFill>
                <a:ea typeface="微软雅黑" panose="020B0503020204020204" pitchFamily="34" charset="-122"/>
              </a:rPr>
              <a:t>CSS</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What is CSS?</a:t>
            </a:r>
          </a:p>
        </p:txBody>
      </p:sp>
      <p:sp>
        <p:nvSpPr>
          <p:cNvPr id="83" name="矩形 82"/>
          <p:cNvSpPr/>
          <p:nvPr/>
        </p:nvSpPr>
        <p:spPr>
          <a:xfrm>
            <a:off x="1530069" y="1325938"/>
            <a:ext cx="9007723" cy="452945"/>
          </a:xfrm>
          <a:prstGeom prst="rect">
            <a:avLst/>
          </a:prstGeom>
          <a:noFill/>
        </p:spPr>
        <p:txBody>
          <a:bodyPr wrap="square">
            <a:spAutoFit/>
          </a:bodyPr>
          <a:lstStyle/>
          <a:p>
            <a:pPr>
              <a:lnSpc>
                <a:spcPct val="130000"/>
              </a:lnSpc>
            </a:pPr>
            <a:endParaRPr lang="zh-CN" altLang="en-US" sz="2000" b="1" dirty="0">
              <a:solidFill>
                <a:schemeClr val="bg1"/>
              </a:solidFill>
              <a:latin typeface="Arial" panose="020B0604020202020204"/>
              <a:ea typeface="微软雅黑" panose="020B0503020204020204" charset="-122"/>
            </a:endParaRPr>
          </a:p>
        </p:txBody>
      </p:sp>
      <p:sp>
        <p:nvSpPr>
          <p:cNvPr id="7" name="TextBox 6">
            <a:extLst>
              <a:ext uri="{FF2B5EF4-FFF2-40B4-BE49-F238E27FC236}">
                <a16:creationId xmlns:a16="http://schemas.microsoft.com/office/drawing/2014/main" id="{A16772B3-C8C3-4F25-8C36-6368C37028B7}"/>
              </a:ext>
            </a:extLst>
          </p:cNvPr>
          <p:cNvSpPr txBox="1"/>
          <p:nvPr/>
        </p:nvSpPr>
        <p:spPr>
          <a:xfrm>
            <a:off x="946951" y="1151307"/>
            <a:ext cx="10298097" cy="4893647"/>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chemeClr val="bg1"/>
                </a:solidFill>
                <a:effectLst/>
                <a:latin typeface="Verdana" panose="020B0604030504040204" pitchFamily="34" charset="0"/>
              </a:rPr>
              <a:t>CSS stands for </a:t>
            </a:r>
            <a:r>
              <a:rPr lang="en-US" sz="2400" b="0" i="0" dirty="0">
                <a:solidFill>
                  <a:schemeClr val="bg1"/>
                </a:solidFill>
                <a:effectLst/>
                <a:latin typeface="Microsoft YaHei" panose="020B0503020204020204" pitchFamily="34" charset="-122"/>
                <a:ea typeface="Microsoft YaHei" panose="020B0503020204020204" pitchFamily="34" charset="-122"/>
              </a:rPr>
              <a:t>Cascading Style Sheets (CSS) and is used to format the layout of a webpage.</a:t>
            </a:r>
          </a:p>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With CSS, you can control the color, font, the size of text, the spacing between elements, how elements are positioned and laid out, what background images or background colors are to be used, different displays for different devices and screen sizes, and much more!</a:t>
            </a:r>
          </a:p>
          <a:p>
            <a:pPr algn="l"/>
            <a:endParaRPr lang="en-US" sz="2400" b="0" i="0" dirty="0">
              <a:solidFill>
                <a:schemeClr val="bg1"/>
              </a:solidFill>
              <a:effectLst/>
              <a:latin typeface="Microsoft YaHei" panose="020B0503020204020204" pitchFamily="34" charset="-122"/>
              <a:ea typeface="Microsoft YaHei" panose="020B0503020204020204" pitchFamily="34" charset="-122"/>
            </a:endParaRPr>
          </a:p>
          <a:p>
            <a:pPr algn="l"/>
            <a:r>
              <a:rPr lang="en-US" sz="2400" b="1" i="0" dirty="0">
                <a:solidFill>
                  <a:schemeClr val="bg1"/>
                </a:solidFill>
                <a:effectLst/>
                <a:latin typeface="Microsoft YaHei" panose="020B0503020204020204" pitchFamily="34" charset="-122"/>
                <a:ea typeface="Microsoft YaHei" panose="020B0503020204020204" pitchFamily="34" charset="-122"/>
              </a:rPr>
              <a:t>Tip:</a:t>
            </a:r>
            <a:r>
              <a:rPr lang="en-US" sz="2400" b="0" i="0" dirty="0">
                <a:solidFill>
                  <a:schemeClr val="bg1"/>
                </a:solidFill>
                <a:effectLst/>
                <a:latin typeface="Microsoft YaHei" panose="020B0503020204020204" pitchFamily="34" charset="-122"/>
                <a:ea typeface="Microsoft YaHei" panose="020B0503020204020204" pitchFamily="34" charset="-122"/>
              </a:rPr>
              <a:t> The word </a:t>
            </a:r>
            <a:r>
              <a:rPr lang="en-US" sz="2400" b="1" i="0" dirty="0">
                <a:solidFill>
                  <a:schemeClr val="bg1"/>
                </a:solidFill>
                <a:effectLst/>
                <a:latin typeface="Microsoft YaHei" panose="020B0503020204020204" pitchFamily="34" charset="-122"/>
                <a:ea typeface="Microsoft YaHei" panose="020B0503020204020204" pitchFamily="34" charset="-122"/>
              </a:rPr>
              <a:t>cascading</a:t>
            </a:r>
            <a:r>
              <a:rPr lang="en-US" sz="2400" b="0" i="0" dirty="0">
                <a:solidFill>
                  <a:schemeClr val="bg1"/>
                </a:solidFill>
                <a:effectLst/>
                <a:latin typeface="Microsoft YaHei" panose="020B0503020204020204" pitchFamily="34" charset="-122"/>
                <a:ea typeface="Microsoft YaHei" panose="020B0503020204020204" pitchFamily="34" charset="-122"/>
              </a:rPr>
              <a:t> means that a style applied to a parent element will also apply to all children elements within the parent. So, if you set the color of the body text to "blue", all headings, paragraphs, and other text elements within the body will also get the same color (unless you specify something else)!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4">
            <a:extLst>
              <a:ext uri="{FF2B5EF4-FFF2-40B4-BE49-F238E27FC236}">
                <a16:creationId xmlns:a16="http://schemas.microsoft.com/office/drawing/2014/main" id="{E81E2F45-F375-4C54-9E04-3E4644F4EDAA}"/>
              </a:ext>
            </a:extLst>
          </p:cNvPr>
          <p:cNvSpPr txBox="1"/>
          <p:nvPr/>
        </p:nvSpPr>
        <p:spPr>
          <a:xfrm>
            <a:off x="3821383" y="408718"/>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CSS Ways</a:t>
            </a:r>
          </a:p>
        </p:txBody>
      </p:sp>
      <p:sp>
        <p:nvSpPr>
          <p:cNvPr id="2" name="Rectangle 1">
            <a:extLst>
              <a:ext uri="{FF2B5EF4-FFF2-40B4-BE49-F238E27FC236}">
                <a16:creationId xmlns:a16="http://schemas.microsoft.com/office/drawing/2014/main" id="{BC660A12-F896-43E0-9AE4-9A1E65455A4E}"/>
              </a:ext>
            </a:extLst>
          </p:cNvPr>
          <p:cNvSpPr>
            <a:spLocks noChangeArrowheads="1"/>
          </p:cNvSpPr>
          <p:nvPr/>
        </p:nvSpPr>
        <p:spPr bwMode="auto">
          <a:xfrm>
            <a:off x="729448" y="1621168"/>
            <a:ext cx="10733103" cy="44590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CSS can be added to HTML documents in 3 ways: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Inline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style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inside HTML elements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Internal</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&lt;style&gt;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in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&lt;head&gt;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External</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&lt;link&gt;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to link to an external CSS file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most common way to add CSS, is to keep the styles in external CSS files. However, in this tutorial we will use inline and internal styles, because this is easier to demonstrate, and easier for you to try it yourself.</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91590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External CSS</a:t>
            </a:r>
          </a:p>
        </p:txBody>
      </p:sp>
      <p:sp>
        <p:nvSpPr>
          <p:cNvPr id="2" name="Rectangle 1">
            <a:extLst>
              <a:ext uri="{FF2B5EF4-FFF2-40B4-BE49-F238E27FC236}">
                <a16:creationId xmlns:a16="http://schemas.microsoft.com/office/drawing/2014/main" id="{DF83C8C4-22EA-4590-877D-35B3E1E3B547}"/>
              </a:ext>
            </a:extLst>
          </p:cNvPr>
          <p:cNvSpPr>
            <a:spLocks noChangeArrowheads="1"/>
          </p:cNvSpPr>
          <p:nvPr/>
        </p:nvSpPr>
        <p:spPr bwMode="auto">
          <a:xfrm>
            <a:off x="467557" y="1151558"/>
            <a:ext cx="11256885" cy="511418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external style sheet is used to define the style for many HTML pages.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To use an external style sheet, add a link to it in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&lt;head&gt;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section of each HTML page: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!DOCTYPE</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head</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link</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rel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="stylesheet"</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href</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="styles.css"&gt;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/head</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Syntax</a:t>
            </a:r>
          </a:p>
        </p:txBody>
      </p:sp>
      <p:sp>
        <p:nvSpPr>
          <p:cNvPr id="3" name="Rectangle 1">
            <a:extLst>
              <a:ext uri="{FF2B5EF4-FFF2-40B4-BE49-F238E27FC236}">
                <a16:creationId xmlns:a16="http://schemas.microsoft.com/office/drawing/2014/main" id="{7FAB9F5E-C9C0-4FCF-A8F9-9D66C89A673E}"/>
              </a:ext>
            </a:extLst>
          </p:cNvPr>
          <p:cNvSpPr>
            <a:spLocks noChangeArrowheads="1"/>
          </p:cNvSpPr>
          <p:nvPr/>
        </p:nvSpPr>
        <p:spPr bwMode="auto">
          <a:xfrm>
            <a:off x="933855" y="2986956"/>
            <a:ext cx="10583693" cy="34521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selector points to the HTML element you want to style.</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declaration block contains one or more declarations separated by semicolons.</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Each declaration includes a CSS property name and a value, separated by a colon.</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Multiple CSS declarations are separated with semicolons, and declaration blocks are surrounded by curly braces.</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 this example all &lt;p&gt; elements will be center-aligned, with a red text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 </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color</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red</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text-align</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center</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pic>
        <p:nvPicPr>
          <p:cNvPr id="10242" name="Picture 2" descr="CSS selector">
            <a:extLst>
              <a:ext uri="{FF2B5EF4-FFF2-40B4-BE49-F238E27FC236}">
                <a16:creationId xmlns:a16="http://schemas.microsoft.com/office/drawing/2014/main" id="{C98F364B-3711-44E9-BD9C-1E5AF1903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139" y="1062169"/>
            <a:ext cx="7599722" cy="158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44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椭圆 119"/>
          <p:cNvSpPr/>
          <p:nvPr/>
        </p:nvSpPr>
        <p:spPr>
          <a:xfrm>
            <a:off x="-362465" y="17216"/>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1" name="椭圆 120"/>
          <p:cNvSpPr/>
          <p:nvPr/>
        </p:nvSpPr>
        <p:spPr>
          <a:xfrm>
            <a:off x="-287261" y="2095947"/>
            <a:ext cx="296849" cy="297371"/>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2" name="椭圆 121"/>
          <p:cNvSpPr/>
          <p:nvPr/>
        </p:nvSpPr>
        <p:spPr>
          <a:xfrm>
            <a:off x="-1137429" y="4319601"/>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3" name="椭圆 122"/>
          <p:cNvSpPr/>
          <p:nvPr/>
        </p:nvSpPr>
        <p:spPr>
          <a:xfrm>
            <a:off x="9588" y="6148430"/>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4" name="椭圆 123"/>
          <p:cNvSpPr/>
          <p:nvPr/>
        </p:nvSpPr>
        <p:spPr>
          <a:xfrm>
            <a:off x="487051" y="4202619"/>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5" name="椭圆 124"/>
          <p:cNvSpPr/>
          <p:nvPr/>
        </p:nvSpPr>
        <p:spPr>
          <a:xfrm>
            <a:off x="1040763" y="2545242"/>
            <a:ext cx="395208" cy="396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6" name="椭圆 125"/>
          <p:cNvSpPr/>
          <p:nvPr/>
        </p:nvSpPr>
        <p:spPr>
          <a:xfrm>
            <a:off x="2543366" y="367503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7" name="椭圆 126"/>
          <p:cNvSpPr/>
          <p:nvPr/>
        </p:nvSpPr>
        <p:spPr>
          <a:xfrm>
            <a:off x="3645268" y="1652904"/>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8" name="椭圆 127"/>
          <p:cNvSpPr/>
          <p:nvPr/>
        </p:nvSpPr>
        <p:spPr>
          <a:xfrm>
            <a:off x="2019262" y="1461399"/>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9" name="椭圆 128"/>
          <p:cNvSpPr/>
          <p:nvPr/>
        </p:nvSpPr>
        <p:spPr>
          <a:xfrm>
            <a:off x="1435971" y="1027275"/>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0" name="椭圆 129"/>
          <p:cNvSpPr/>
          <p:nvPr/>
        </p:nvSpPr>
        <p:spPr>
          <a:xfrm>
            <a:off x="2840215" y="-120771"/>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1" name="椭圆 130"/>
          <p:cNvSpPr/>
          <p:nvPr/>
        </p:nvSpPr>
        <p:spPr>
          <a:xfrm>
            <a:off x="1435970" y="-557904"/>
            <a:ext cx="296849" cy="297371"/>
          </a:xfrm>
          <a:prstGeom prst="ellipse">
            <a:avLst/>
          </a:prstGeom>
          <a:gradFill flip="none" rotWithShape="1">
            <a:gsLst>
              <a:gs pos="0">
                <a:schemeClr val="bg1"/>
              </a:gs>
              <a:gs pos="57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2" name="椭圆 131"/>
          <p:cNvSpPr/>
          <p:nvPr/>
        </p:nvSpPr>
        <p:spPr>
          <a:xfrm>
            <a:off x="1077718" y="4699018"/>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3" name="椭圆 132"/>
          <p:cNvSpPr/>
          <p:nvPr/>
        </p:nvSpPr>
        <p:spPr>
          <a:xfrm>
            <a:off x="4775135" y="469256"/>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4" name="椭圆 133"/>
          <p:cNvSpPr/>
          <p:nvPr/>
        </p:nvSpPr>
        <p:spPr>
          <a:xfrm>
            <a:off x="455401" y="-1764747"/>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5" name="椭圆 134"/>
          <p:cNvSpPr/>
          <p:nvPr/>
        </p:nvSpPr>
        <p:spPr>
          <a:xfrm>
            <a:off x="4216317" y="-1072070"/>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6" name="椭圆 135"/>
          <p:cNvSpPr/>
          <p:nvPr/>
        </p:nvSpPr>
        <p:spPr>
          <a:xfrm>
            <a:off x="4988975" y="2095947"/>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7" name="椭圆 136"/>
          <p:cNvSpPr/>
          <p:nvPr/>
        </p:nvSpPr>
        <p:spPr>
          <a:xfrm>
            <a:off x="6059382" y="2154940"/>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8" name="椭圆 137"/>
          <p:cNvSpPr/>
          <p:nvPr/>
        </p:nvSpPr>
        <p:spPr>
          <a:xfrm>
            <a:off x="6898791" y="107714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9" name="椭圆 138"/>
          <p:cNvSpPr/>
          <p:nvPr/>
        </p:nvSpPr>
        <p:spPr>
          <a:xfrm>
            <a:off x="8536610" y="73351"/>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0" name="椭圆 139"/>
          <p:cNvSpPr/>
          <p:nvPr/>
        </p:nvSpPr>
        <p:spPr>
          <a:xfrm>
            <a:off x="8714479" y="1234357"/>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4" name="椭圆 143"/>
          <p:cNvSpPr/>
          <p:nvPr/>
        </p:nvSpPr>
        <p:spPr>
          <a:xfrm>
            <a:off x="6997251" y="-68448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5" name="椭圆 144"/>
          <p:cNvSpPr/>
          <p:nvPr/>
        </p:nvSpPr>
        <p:spPr>
          <a:xfrm>
            <a:off x="10126429" y="561661"/>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7" name="椭圆 146"/>
          <p:cNvSpPr/>
          <p:nvPr/>
        </p:nvSpPr>
        <p:spPr>
          <a:xfrm>
            <a:off x="11650762" y="52405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8" name="椭圆 147"/>
          <p:cNvSpPr/>
          <p:nvPr/>
        </p:nvSpPr>
        <p:spPr>
          <a:xfrm>
            <a:off x="12005815" y="1521412"/>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0" name="椭圆 149"/>
          <p:cNvSpPr/>
          <p:nvPr/>
        </p:nvSpPr>
        <p:spPr>
          <a:xfrm>
            <a:off x="10518714" y="-715648"/>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4" name="椭圆 173"/>
          <p:cNvSpPr/>
          <p:nvPr/>
        </p:nvSpPr>
        <p:spPr>
          <a:xfrm>
            <a:off x="5641999" y="431636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3" name="椭圆 182"/>
          <p:cNvSpPr/>
          <p:nvPr/>
        </p:nvSpPr>
        <p:spPr>
          <a:xfrm>
            <a:off x="12475802" y="-38002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2" name="直接连接符 61"/>
          <p:cNvCxnSpPr>
            <a:stCxn id="134" idx="5"/>
            <a:endCxn id="129" idx="0"/>
          </p:cNvCxnSpPr>
          <p:nvPr/>
        </p:nvCxnSpPr>
        <p:spPr>
          <a:xfrm>
            <a:off x="708777" y="-1510924"/>
            <a:ext cx="875619" cy="253819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31" idx="4"/>
            <a:endCxn id="129" idx="0"/>
          </p:cNvCxnSpPr>
          <p:nvPr/>
        </p:nvCxnSpPr>
        <p:spPr>
          <a:xfrm>
            <a:off x="1584395" y="-260533"/>
            <a:ext cx="1" cy="128780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30" idx="3"/>
          </p:cNvCxnSpPr>
          <p:nvPr/>
        </p:nvCxnSpPr>
        <p:spPr>
          <a:xfrm flipH="1">
            <a:off x="1584394" y="217155"/>
            <a:ext cx="1313698" cy="789454"/>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29" idx="2"/>
            <a:endCxn id="120" idx="5"/>
          </p:cNvCxnSpPr>
          <p:nvPr/>
        </p:nvCxnSpPr>
        <p:spPr>
          <a:xfrm flipH="1" flipV="1">
            <a:off x="-163117" y="216916"/>
            <a:ext cx="1599088" cy="95904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121" idx="7"/>
          </p:cNvCxnSpPr>
          <p:nvPr/>
        </p:nvCxnSpPr>
        <p:spPr>
          <a:xfrm flipH="1">
            <a:off x="-33885" y="1185607"/>
            <a:ext cx="1454138" cy="95388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25" idx="2"/>
            <a:endCxn id="121" idx="7"/>
          </p:cNvCxnSpPr>
          <p:nvPr/>
        </p:nvCxnSpPr>
        <p:spPr>
          <a:xfrm flipH="1" flipV="1">
            <a:off x="-33885" y="2139496"/>
            <a:ext cx="1074648" cy="60374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25" idx="0"/>
            <a:endCxn id="129" idx="4"/>
          </p:cNvCxnSpPr>
          <p:nvPr/>
        </p:nvCxnSpPr>
        <p:spPr>
          <a:xfrm flipV="1">
            <a:off x="1238367" y="1324647"/>
            <a:ext cx="346029" cy="122059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25" idx="0"/>
            <a:endCxn id="128" idx="3"/>
          </p:cNvCxnSpPr>
          <p:nvPr/>
        </p:nvCxnSpPr>
        <p:spPr>
          <a:xfrm flipV="1">
            <a:off x="1238367" y="1715222"/>
            <a:ext cx="824368" cy="83002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29" idx="5"/>
            <a:endCxn id="128" idx="2"/>
          </p:cNvCxnSpPr>
          <p:nvPr/>
        </p:nvCxnSpPr>
        <p:spPr>
          <a:xfrm>
            <a:off x="1689347" y="1281098"/>
            <a:ext cx="329915" cy="32898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25" idx="3"/>
            <a:endCxn id="124" idx="0"/>
          </p:cNvCxnSpPr>
          <p:nvPr/>
        </p:nvCxnSpPr>
        <p:spPr>
          <a:xfrm flipH="1">
            <a:off x="603827" y="2883249"/>
            <a:ext cx="494813" cy="131937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21" idx="5"/>
            <a:endCxn id="124" idx="1"/>
          </p:cNvCxnSpPr>
          <p:nvPr/>
        </p:nvCxnSpPr>
        <p:spPr>
          <a:xfrm>
            <a:off x="-33885" y="2349769"/>
            <a:ext cx="555139" cy="188711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24" idx="1"/>
            <a:endCxn id="122" idx="6"/>
          </p:cNvCxnSpPr>
          <p:nvPr/>
        </p:nvCxnSpPr>
        <p:spPr>
          <a:xfrm flipH="1">
            <a:off x="-903878" y="4236882"/>
            <a:ext cx="1425132" cy="19970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24" idx="3"/>
            <a:endCxn id="123" idx="0"/>
          </p:cNvCxnSpPr>
          <p:nvPr/>
        </p:nvCxnSpPr>
        <p:spPr>
          <a:xfrm flipH="1">
            <a:off x="126364" y="4402319"/>
            <a:ext cx="394890" cy="174611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2" idx="3"/>
            <a:endCxn id="123" idx="0"/>
          </p:cNvCxnSpPr>
          <p:nvPr/>
        </p:nvCxnSpPr>
        <p:spPr>
          <a:xfrm flipH="1">
            <a:off x="126364" y="4898718"/>
            <a:ext cx="985557" cy="124971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25" idx="4"/>
            <a:endCxn id="132" idx="0"/>
          </p:cNvCxnSpPr>
          <p:nvPr/>
        </p:nvCxnSpPr>
        <p:spPr>
          <a:xfrm flipH="1">
            <a:off x="1194494" y="2941242"/>
            <a:ext cx="43873" cy="175777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6" idx="2"/>
            <a:endCxn id="124" idx="6"/>
          </p:cNvCxnSpPr>
          <p:nvPr/>
        </p:nvCxnSpPr>
        <p:spPr>
          <a:xfrm flipH="1">
            <a:off x="720602" y="3823716"/>
            <a:ext cx="1822764" cy="4958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6" idx="1"/>
            <a:endCxn id="125" idx="5"/>
          </p:cNvCxnSpPr>
          <p:nvPr/>
        </p:nvCxnSpPr>
        <p:spPr>
          <a:xfrm flipH="1" flipV="1">
            <a:off x="1378094" y="2883249"/>
            <a:ext cx="1208745" cy="83533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6" idx="0"/>
            <a:endCxn id="128" idx="4"/>
          </p:cNvCxnSpPr>
          <p:nvPr/>
        </p:nvCxnSpPr>
        <p:spPr>
          <a:xfrm flipH="1" flipV="1">
            <a:off x="2167687" y="1758771"/>
            <a:ext cx="524104" cy="191625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26" idx="7"/>
            <a:endCxn id="127" idx="3"/>
          </p:cNvCxnSpPr>
          <p:nvPr/>
        </p:nvCxnSpPr>
        <p:spPr>
          <a:xfrm flipV="1">
            <a:off x="2796742" y="1990830"/>
            <a:ext cx="906403" cy="172774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27" idx="0"/>
            <a:endCxn id="130" idx="4"/>
          </p:cNvCxnSpPr>
          <p:nvPr/>
        </p:nvCxnSpPr>
        <p:spPr>
          <a:xfrm flipH="1" flipV="1">
            <a:off x="3037819" y="275134"/>
            <a:ext cx="805053" cy="137777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3" idx="2"/>
            <a:endCxn id="128" idx="6"/>
          </p:cNvCxnSpPr>
          <p:nvPr/>
        </p:nvCxnSpPr>
        <p:spPr>
          <a:xfrm flipH="1">
            <a:off x="2316111" y="617942"/>
            <a:ext cx="2459024" cy="99214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7" idx="2"/>
            <a:endCxn id="129" idx="6"/>
          </p:cNvCxnSpPr>
          <p:nvPr/>
        </p:nvCxnSpPr>
        <p:spPr>
          <a:xfrm flipH="1" flipV="1">
            <a:off x="1732820" y="1175961"/>
            <a:ext cx="1912448" cy="67489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32" idx="7"/>
            <a:endCxn id="126" idx="3"/>
          </p:cNvCxnSpPr>
          <p:nvPr/>
        </p:nvCxnSpPr>
        <p:spPr>
          <a:xfrm flipV="1">
            <a:off x="1277066" y="3928852"/>
            <a:ext cx="1309773" cy="80442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7" idx="7"/>
            <a:endCxn id="133" idx="3"/>
          </p:cNvCxnSpPr>
          <p:nvPr/>
        </p:nvCxnSpPr>
        <p:spPr>
          <a:xfrm flipV="1">
            <a:off x="3982599" y="723078"/>
            <a:ext cx="836009" cy="98780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0" idx="7"/>
            <a:endCxn id="135" idx="3"/>
          </p:cNvCxnSpPr>
          <p:nvPr/>
        </p:nvCxnSpPr>
        <p:spPr>
          <a:xfrm flipV="1">
            <a:off x="3177546" y="-818247"/>
            <a:ext cx="1082244" cy="75545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1" idx="5"/>
            <a:endCxn id="130" idx="2"/>
          </p:cNvCxnSpPr>
          <p:nvPr/>
        </p:nvCxnSpPr>
        <p:spPr>
          <a:xfrm>
            <a:off x="1689346" y="-304082"/>
            <a:ext cx="1150869" cy="381264"/>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0" idx="6"/>
            <a:endCxn id="133" idx="2"/>
          </p:cNvCxnSpPr>
          <p:nvPr/>
        </p:nvCxnSpPr>
        <p:spPr>
          <a:xfrm>
            <a:off x="3235423" y="77182"/>
            <a:ext cx="1539712" cy="54076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35" idx="4"/>
            <a:endCxn id="133" idx="1"/>
          </p:cNvCxnSpPr>
          <p:nvPr/>
        </p:nvCxnSpPr>
        <p:spPr>
          <a:xfrm>
            <a:off x="4364742" y="-774698"/>
            <a:ext cx="453866" cy="128750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7" idx="6"/>
            <a:endCxn id="136" idx="2"/>
          </p:cNvCxnSpPr>
          <p:nvPr/>
        </p:nvCxnSpPr>
        <p:spPr>
          <a:xfrm>
            <a:off x="4040476" y="1850857"/>
            <a:ext cx="948499" cy="36207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36" idx="6"/>
            <a:endCxn id="137" idx="3"/>
          </p:cNvCxnSpPr>
          <p:nvPr/>
        </p:nvCxnSpPr>
        <p:spPr>
          <a:xfrm>
            <a:off x="5222526" y="2212929"/>
            <a:ext cx="871059" cy="14171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26" idx="6"/>
            <a:endCxn id="136" idx="3"/>
          </p:cNvCxnSpPr>
          <p:nvPr/>
        </p:nvCxnSpPr>
        <p:spPr>
          <a:xfrm flipV="1">
            <a:off x="2840215" y="2295647"/>
            <a:ext cx="2182963" cy="152806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3" idx="5"/>
            <a:endCxn id="137" idx="1"/>
          </p:cNvCxnSpPr>
          <p:nvPr/>
        </p:nvCxnSpPr>
        <p:spPr>
          <a:xfrm>
            <a:off x="5028511" y="723078"/>
            <a:ext cx="1065074" cy="146612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8" idx="3"/>
            <a:endCxn id="137" idx="7"/>
          </p:cNvCxnSpPr>
          <p:nvPr/>
        </p:nvCxnSpPr>
        <p:spPr>
          <a:xfrm flipH="1">
            <a:off x="6258730" y="1330964"/>
            <a:ext cx="683534" cy="85823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4" idx="4"/>
            <a:endCxn id="138" idx="0"/>
          </p:cNvCxnSpPr>
          <p:nvPr/>
        </p:nvCxnSpPr>
        <p:spPr>
          <a:xfrm flipH="1">
            <a:off x="7047216" y="-387109"/>
            <a:ext cx="98460" cy="146425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3" idx="6"/>
          </p:cNvCxnSpPr>
          <p:nvPr/>
        </p:nvCxnSpPr>
        <p:spPr>
          <a:xfrm flipV="1">
            <a:off x="5071984" y="269556"/>
            <a:ext cx="3441972" cy="34838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7"/>
            <a:endCxn id="144" idx="3"/>
          </p:cNvCxnSpPr>
          <p:nvPr/>
        </p:nvCxnSpPr>
        <p:spPr>
          <a:xfrm flipV="1">
            <a:off x="5028511" y="-430658"/>
            <a:ext cx="2012213" cy="94346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8" idx="6"/>
            <a:endCxn id="140" idx="2"/>
          </p:cNvCxnSpPr>
          <p:nvPr/>
        </p:nvCxnSpPr>
        <p:spPr>
          <a:xfrm>
            <a:off x="7195640" y="1225828"/>
            <a:ext cx="1518839" cy="15721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5" idx="5"/>
            <a:endCxn id="140" idx="1"/>
          </p:cNvCxnSpPr>
          <p:nvPr/>
        </p:nvCxnSpPr>
        <p:spPr>
          <a:xfrm>
            <a:off x="4469693" y="-818247"/>
            <a:ext cx="4288259" cy="209615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40" idx="6"/>
            <a:endCxn id="145" idx="3"/>
          </p:cNvCxnSpPr>
          <p:nvPr/>
        </p:nvCxnSpPr>
        <p:spPr>
          <a:xfrm flipV="1">
            <a:off x="9011328" y="761361"/>
            <a:ext cx="1149304" cy="62168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9" idx="6"/>
            <a:endCxn id="150" idx="3"/>
          </p:cNvCxnSpPr>
          <p:nvPr/>
        </p:nvCxnSpPr>
        <p:spPr>
          <a:xfrm flipV="1">
            <a:off x="8931818" y="-461826"/>
            <a:ext cx="1630369" cy="73313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5" idx="7"/>
            <a:endCxn id="150" idx="4"/>
          </p:cNvCxnSpPr>
          <p:nvPr/>
        </p:nvCxnSpPr>
        <p:spPr>
          <a:xfrm flipV="1">
            <a:off x="10325777" y="-418277"/>
            <a:ext cx="341362" cy="101420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40" idx="7"/>
            <a:endCxn id="150" idx="4"/>
          </p:cNvCxnSpPr>
          <p:nvPr/>
        </p:nvCxnSpPr>
        <p:spPr>
          <a:xfrm flipV="1">
            <a:off x="8967855" y="-418277"/>
            <a:ext cx="1699284" cy="169618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47" idx="2"/>
            <a:endCxn id="139" idx="6"/>
          </p:cNvCxnSpPr>
          <p:nvPr/>
        </p:nvCxnSpPr>
        <p:spPr>
          <a:xfrm flipH="1" flipV="1">
            <a:off x="8931818" y="271304"/>
            <a:ext cx="2718944" cy="40143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48" idx="1"/>
            <a:endCxn id="150" idx="5"/>
          </p:cNvCxnSpPr>
          <p:nvPr/>
        </p:nvCxnSpPr>
        <p:spPr>
          <a:xfrm flipH="1" flipV="1">
            <a:off x="10772090" y="-461826"/>
            <a:ext cx="1291602" cy="204121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48" idx="1"/>
            <a:endCxn id="145" idx="6"/>
          </p:cNvCxnSpPr>
          <p:nvPr/>
        </p:nvCxnSpPr>
        <p:spPr>
          <a:xfrm flipH="1" flipV="1">
            <a:off x="10359980" y="678643"/>
            <a:ext cx="1703712" cy="90074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48" idx="1"/>
            <a:endCxn id="147" idx="5"/>
          </p:cNvCxnSpPr>
          <p:nvPr/>
        </p:nvCxnSpPr>
        <p:spPr>
          <a:xfrm flipH="1" flipV="1">
            <a:off x="11904138" y="777872"/>
            <a:ext cx="159554" cy="80151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9" idx="1"/>
            <a:endCxn id="144" idx="5"/>
          </p:cNvCxnSpPr>
          <p:nvPr/>
        </p:nvCxnSpPr>
        <p:spPr>
          <a:xfrm flipH="1" flipV="1">
            <a:off x="7250627" y="-430658"/>
            <a:ext cx="1343860" cy="56198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74" idx="0"/>
            <a:endCxn id="137" idx="4"/>
          </p:cNvCxnSpPr>
          <p:nvPr/>
        </p:nvCxnSpPr>
        <p:spPr>
          <a:xfrm flipV="1">
            <a:off x="5790424" y="2388903"/>
            <a:ext cx="385734" cy="192746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26" idx="5"/>
            <a:endCxn id="174" idx="2"/>
          </p:cNvCxnSpPr>
          <p:nvPr/>
        </p:nvCxnSpPr>
        <p:spPr>
          <a:xfrm>
            <a:off x="2796742" y="3928852"/>
            <a:ext cx="2845257" cy="53619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33" idx="5"/>
            <a:endCxn id="138" idx="2"/>
          </p:cNvCxnSpPr>
          <p:nvPr/>
        </p:nvCxnSpPr>
        <p:spPr>
          <a:xfrm>
            <a:off x="5028511" y="723078"/>
            <a:ext cx="1870280" cy="50275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183" idx="3"/>
            <a:endCxn id="147" idx="7"/>
          </p:cNvCxnSpPr>
          <p:nvPr/>
        </p:nvCxnSpPr>
        <p:spPr>
          <a:xfrm flipH="1">
            <a:off x="11904138" y="-126198"/>
            <a:ext cx="615137" cy="69379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1749132" y="2974729"/>
            <a:ext cx="4068978" cy="1200329"/>
          </a:xfrm>
          <a:prstGeom prst="rect">
            <a:avLst/>
          </a:prstGeom>
          <a:noFill/>
        </p:spPr>
        <p:txBody>
          <a:bodyPr wrap="square" rtlCol="0">
            <a:spAutoFit/>
          </a:bodyPr>
          <a:lstStyle/>
          <a:p>
            <a:pPr algn="ctr"/>
            <a:r>
              <a:rPr lang="en-CA" altLang="zh-CN" sz="7200" dirty="0">
                <a:solidFill>
                  <a:schemeClr val="bg1"/>
                </a:solidFill>
                <a:ea typeface="微软雅黑" panose="020B0503020204020204" pitchFamily="34" charset="-122"/>
              </a:rPr>
              <a:t>Contents</a:t>
            </a:r>
            <a:endParaRPr lang="zh-CN" altLang="en-US" sz="7200" dirty="0">
              <a:solidFill>
                <a:schemeClr val="bg1"/>
              </a:solidFill>
              <a:ea typeface="微软雅黑" panose="020B0503020204020204" pitchFamily="34" charset="-122"/>
            </a:endParaRPr>
          </a:p>
        </p:txBody>
      </p:sp>
      <p:sp>
        <p:nvSpPr>
          <p:cNvPr id="153" name="椭圆 152"/>
          <p:cNvSpPr/>
          <p:nvPr/>
        </p:nvSpPr>
        <p:spPr>
          <a:xfrm>
            <a:off x="6967378" y="2372225"/>
            <a:ext cx="582756" cy="582756"/>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7" name="椭圆 156"/>
          <p:cNvSpPr/>
          <p:nvPr/>
        </p:nvSpPr>
        <p:spPr>
          <a:xfrm>
            <a:off x="6967378" y="3994775"/>
            <a:ext cx="582756" cy="582756"/>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7" name="组合 26"/>
          <p:cNvGrpSpPr/>
          <p:nvPr/>
        </p:nvGrpSpPr>
        <p:grpSpPr>
          <a:xfrm>
            <a:off x="7952251" y="2395683"/>
            <a:ext cx="2531713" cy="495300"/>
            <a:chOff x="8858444" y="2013481"/>
            <a:chExt cx="2357190" cy="495300"/>
          </a:xfrm>
        </p:grpSpPr>
        <p:sp>
          <p:nvSpPr>
            <p:cNvPr id="164" name="矩形 163"/>
            <p:cNvSpPr/>
            <p:nvPr/>
          </p:nvSpPr>
          <p:spPr>
            <a:xfrm>
              <a:off x="8858444" y="2013481"/>
              <a:ext cx="2357190" cy="495300"/>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65" name="文本框 164"/>
            <p:cNvSpPr txBox="1"/>
            <p:nvPr/>
          </p:nvSpPr>
          <p:spPr>
            <a:xfrm>
              <a:off x="8870160" y="2038139"/>
              <a:ext cx="2345474"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H</a:t>
              </a:r>
              <a:r>
                <a:rPr lang="en-CA" altLang="zh-CN" sz="2400" b="1" dirty="0">
                  <a:solidFill>
                    <a:schemeClr val="bg1"/>
                  </a:solidFill>
                  <a:ea typeface="微软雅黑" panose="020B0503020204020204" pitchFamily="34" charset="-122"/>
                </a:rPr>
                <a:t>TML</a:t>
              </a:r>
              <a:endParaRPr lang="zh-CN" altLang="en-US" sz="2400" b="1" dirty="0">
                <a:solidFill>
                  <a:schemeClr val="bg1"/>
                </a:solidFill>
                <a:ea typeface="微软雅黑" panose="020B0503020204020204" pitchFamily="34" charset="-122"/>
              </a:endParaRPr>
            </a:p>
          </p:txBody>
        </p:sp>
      </p:grpSp>
      <p:grpSp>
        <p:nvGrpSpPr>
          <p:cNvPr id="25" name="组合 24"/>
          <p:cNvGrpSpPr/>
          <p:nvPr/>
        </p:nvGrpSpPr>
        <p:grpSpPr>
          <a:xfrm>
            <a:off x="7952252" y="4030063"/>
            <a:ext cx="2531714" cy="495300"/>
            <a:chOff x="8858444" y="3567629"/>
            <a:chExt cx="2357190" cy="495300"/>
          </a:xfrm>
        </p:grpSpPr>
        <p:sp>
          <p:nvSpPr>
            <p:cNvPr id="168" name="矩形 167"/>
            <p:cNvSpPr/>
            <p:nvPr/>
          </p:nvSpPr>
          <p:spPr>
            <a:xfrm>
              <a:off x="8858444" y="3567629"/>
              <a:ext cx="2357190" cy="495300"/>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69" name="文本框 168"/>
            <p:cNvSpPr txBox="1"/>
            <p:nvPr/>
          </p:nvSpPr>
          <p:spPr>
            <a:xfrm>
              <a:off x="8870160" y="3592287"/>
              <a:ext cx="2345474"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CSS</a:t>
              </a:r>
              <a:endParaRPr lang="zh-CN" altLang="en-US" sz="2400" b="1" dirty="0">
                <a:solidFill>
                  <a:schemeClr val="bg1"/>
                </a:solidFill>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23"/>
                                        </p:tgtEl>
                                        <p:attrNameLst>
                                          <p:attrName>style.visibility</p:attrName>
                                        </p:attrNameLst>
                                      </p:cBhvr>
                                      <p:to>
                                        <p:strVal val="visible"/>
                                      </p:to>
                                    </p:set>
                                    <p:animEffect transition="in" filter="fade">
                                      <p:cBhvr>
                                        <p:cTn id="16" dur="500"/>
                                        <p:tgtEl>
                                          <p:spTgt spid="123"/>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par>
                                <p:cTn id="23" presetID="10" presetClass="entr" presetSubtype="0" fill="hold" grpId="0" nodeType="withEffect">
                                  <p:stCondLst>
                                    <p:cond delay="100"/>
                                  </p:stCondLst>
                                  <p:childTnLst>
                                    <p:set>
                                      <p:cBhvr>
                                        <p:cTn id="24" dur="1" fill="hold">
                                          <p:stCondLst>
                                            <p:cond delay="0"/>
                                          </p:stCondLst>
                                        </p:cTn>
                                        <p:tgtEl>
                                          <p:spTgt spid="126"/>
                                        </p:tgtEl>
                                        <p:attrNameLst>
                                          <p:attrName>style.visibility</p:attrName>
                                        </p:attrNameLst>
                                      </p:cBhvr>
                                      <p:to>
                                        <p:strVal val="visible"/>
                                      </p:to>
                                    </p:set>
                                    <p:animEffect transition="in" filter="fade">
                                      <p:cBhvr>
                                        <p:cTn id="25" dur="500"/>
                                        <p:tgtEl>
                                          <p:spTgt spid="126"/>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127"/>
                                        </p:tgtEl>
                                        <p:attrNameLst>
                                          <p:attrName>style.visibility</p:attrName>
                                        </p:attrNameLst>
                                      </p:cBhvr>
                                      <p:to>
                                        <p:strVal val="visible"/>
                                      </p:to>
                                    </p:set>
                                    <p:animEffect transition="in" filter="fade">
                                      <p:cBhvr>
                                        <p:cTn id="28" dur="500"/>
                                        <p:tgtEl>
                                          <p:spTgt spid="127"/>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28"/>
                                        </p:tgtEl>
                                        <p:attrNameLst>
                                          <p:attrName>style.visibility</p:attrName>
                                        </p:attrNameLst>
                                      </p:cBhvr>
                                      <p:to>
                                        <p:strVal val="visible"/>
                                      </p:to>
                                    </p:set>
                                    <p:animEffect transition="in" filter="fade">
                                      <p:cBhvr>
                                        <p:cTn id="31" dur="500"/>
                                        <p:tgtEl>
                                          <p:spTgt spid="1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9"/>
                                        </p:tgtEl>
                                        <p:attrNameLst>
                                          <p:attrName>style.visibility</p:attrName>
                                        </p:attrNameLst>
                                      </p:cBhvr>
                                      <p:to>
                                        <p:strVal val="visible"/>
                                      </p:to>
                                    </p:set>
                                    <p:animEffect transition="in" filter="fade">
                                      <p:cBhvr>
                                        <p:cTn id="34" dur="500"/>
                                        <p:tgtEl>
                                          <p:spTgt spid="129"/>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130"/>
                                        </p:tgtEl>
                                        <p:attrNameLst>
                                          <p:attrName>style.visibility</p:attrName>
                                        </p:attrNameLst>
                                      </p:cBhvr>
                                      <p:to>
                                        <p:strVal val="visible"/>
                                      </p:to>
                                    </p:set>
                                    <p:animEffect transition="in" filter="fade">
                                      <p:cBhvr>
                                        <p:cTn id="37" dur="500"/>
                                        <p:tgtEl>
                                          <p:spTgt spid="130"/>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500"/>
                                        <p:tgtEl>
                                          <p:spTgt spid="133"/>
                                        </p:tgtEl>
                                      </p:cBhvr>
                                    </p:animEffect>
                                  </p:childTnLst>
                                </p:cTn>
                              </p:par>
                              <p:par>
                                <p:cTn id="47" presetID="10" presetClass="entr" presetSubtype="0" fill="hold" grpId="0" nodeType="withEffect">
                                  <p:stCondLst>
                                    <p:cond delay="100"/>
                                  </p:stCondLst>
                                  <p:childTnLst>
                                    <p:set>
                                      <p:cBhvr>
                                        <p:cTn id="48" dur="1" fill="hold">
                                          <p:stCondLst>
                                            <p:cond delay="0"/>
                                          </p:stCondLst>
                                        </p:cTn>
                                        <p:tgtEl>
                                          <p:spTgt spid="134"/>
                                        </p:tgtEl>
                                        <p:attrNameLst>
                                          <p:attrName>style.visibility</p:attrName>
                                        </p:attrNameLst>
                                      </p:cBhvr>
                                      <p:to>
                                        <p:strVal val="visible"/>
                                      </p:to>
                                    </p:set>
                                    <p:animEffect transition="in" filter="fade">
                                      <p:cBhvr>
                                        <p:cTn id="49" dur="500"/>
                                        <p:tgtEl>
                                          <p:spTgt spid="1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5"/>
                                        </p:tgtEl>
                                        <p:attrNameLst>
                                          <p:attrName>style.visibility</p:attrName>
                                        </p:attrNameLst>
                                      </p:cBhvr>
                                      <p:to>
                                        <p:strVal val="visible"/>
                                      </p:to>
                                    </p:set>
                                    <p:animEffect transition="in" filter="fade">
                                      <p:cBhvr>
                                        <p:cTn id="52" dur="500"/>
                                        <p:tgtEl>
                                          <p:spTgt spid="135"/>
                                        </p:tgtEl>
                                      </p:cBhvr>
                                    </p:animEffect>
                                  </p:childTnLst>
                                </p:cTn>
                              </p:par>
                              <p:par>
                                <p:cTn id="53" presetID="10" presetClass="entr" presetSubtype="0" fill="hold" grpId="0" nodeType="withEffect">
                                  <p:stCondLst>
                                    <p:cond delay="100"/>
                                  </p:stCondLst>
                                  <p:childTnLst>
                                    <p:set>
                                      <p:cBhvr>
                                        <p:cTn id="54" dur="1" fill="hold">
                                          <p:stCondLst>
                                            <p:cond delay="0"/>
                                          </p:stCondLst>
                                        </p:cTn>
                                        <p:tgtEl>
                                          <p:spTgt spid="136"/>
                                        </p:tgtEl>
                                        <p:attrNameLst>
                                          <p:attrName>style.visibility</p:attrName>
                                        </p:attrNameLst>
                                      </p:cBhvr>
                                      <p:to>
                                        <p:strVal val="visible"/>
                                      </p:to>
                                    </p:set>
                                    <p:animEffect transition="in" filter="fade">
                                      <p:cBhvr>
                                        <p:cTn id="55" dur="500"/>
                                        <p:tgtEl>
                                          <p:spTgt spid="136"/>
                                        </p:tgtEl>
                                      </p:cBhvr>
                                    </p:animEffect>
                                  </p:childTnLst>
                                </p:cTn>
                              </p:par>
                              <p:par>
                                <p:cTn id="56" presetID="10" presetClass="entr" presetSubtype="0" fill="hold" grpId="0" nodeType="withEffect">
                                  <p:stCondLst>
                                    <p:cond delay="300"/>
                                  </p:stCondLst>
                                  <p:childTnLst>
                                    <p:set>
                                      <p:cBhvr>
                                        <p:cTn id="57" dur="1" fill="hold">
                                          <p:stCondLst>
                                            <p:cond delay="0"/>
                                          </p:stCondLst>
                                        </p:cTn>
                                        <p:tgtEl>
                                          <p:spTgt spid="137"/>
                                        </p:tgtEl>
                                        <p:attrNameLst>
                                          <p:attrName>style.visibility</p:attrName>
                                        </p:attrNameLst>
                                      </p:cBhvr>
                                      <p:to>
                                        <p:strVal val="visible"/>
                                      </p:to>
                                    </p:set>
                                    <p:animEffect transition="in" filter="fade">
                                      <p:cBhvr>
                                        <p:cTn id="58" dur="500"/>
                                        <p:tgtEl>
                                          <p:spTgt spid="137"/>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38"/>
                                        </p:tgtEl>
                                        <p:attrNameLst>
                                          <p:attrName>style.visibility</p:attrName>
                                        </p:attrNameLst>
                                      </p:cBhvr>
                                      <p:to>
                                        <p:strVal val="visible"/>
                                      </p:to>
                                    </p:set>
                                    <p:animEffect transition="in" filter="fade">
                                      <p:cBhvr>
                                        <p:cTn id="61" dur="500"/>
                                        <p:tgtEl>
                                          <p:spTgt spid="1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fade">
                                      <p:cBhvr>
                                        <p:cTn id="64" dur="500"/>
                                        <p:tgtEl>
                                          <p:spTgt spid="139"/>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140"/>
                                        </p:tgtEl>
                                        <p:attrNameLst>
                                          <p:attrName>style.visibility</p:attrName>
                                        </p:attrNameLst>
                                      </p:cBhvr>
                                      <p:to>
                                        <p:strVal val="visible"/>
                                      </p:to>
                                    </p:set>
                                    <p:animEffect transition="in" filter="fade">
                                      <p:cBhvr>
                                        <p:cTn id="67" dur="500"/>
                                        <p:tgtEl>
                                          <p:spTgt spid="140"/>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144"/>
                                        </p:tgtEl>
                                        <p:attrNameLst>
                                          <p:attrName>style.visibility</p:attrName>
                                        </p:attrNameLst>
                                      </p:cBhvr>
                                      <p:to>
                                        <p:strVal val="visible"/>
                                      </p:to>
                                    </p:set>
                                    <p:animEffect transition="in" filter="fade">
                                      <p:cBhvr>
                                        <p:cTn id="70" dur="500"/>
                                        <p:tgtEl>
                                          <p:spTgt spid="1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500"/>
                                        <p:tgtEl>
                                          <p:spTgt spid="145"/>
                                        </p:tgtEl>
                                      </p:cBhvr>
                                    </p:animEffect>
                                  </p:childTnLst>
                                </p:cTn>
                              </p:par>
                              <p:par>
                                <p:cTn id="74" presetID="10" presetClass="entr" presetSubtype="0" fill="hold" grpId="0" nodeType="withEffect">
                                  <p:stCondLst>
                                    <p:cond delay="100"/>
                                  </p:stCondLst>
                                  <p:childTnLst>
                                    <p:set>
                                      <p:cBhvr>
                                        <p:cTn id="75" dur="1" fill="hold">
                                          <p:stCondLst>
                                            <p:cond delay="0"/>
                                          </p:stCondLst>
                                        </p:cTn>
                                        <p:tgtEl>
                                          <p:spTgt spid="147"/>
                                        </p:tgtEl>
                                        <p:attrNameLst>
                                          <p:attrName>style.visibility</p:attrName>
                                        </p:attrNameLst>
                                      </p:cBhvr>
                                      <p:to>
                                        <p:strVal val="visible"/>
                                      </p:to>
                                    </p:set>
                                    <p:animEffect transition="in" filter="fade">
                                      <p:cBhvr>
                                        <p:cTn id="76" dur="500"/>
                                        <p:tgtEl>
                                          <p:spTgt spid="147"/>
                                        </p:tgtEl>
                                      </p:cBhvr>
                                    </p:animEffect>
                                  </p:childTnLst>
                                </p:cTn>
                              </p:par>
                              <p:par>
                                <p:cTn id="77" presetID="10" presetClass="entr" presetSubtype="0" fill="hold" grpId="0" nodeType="withEffect">
                                  <p:stCondLst>
                                    <p:cond delay="200"/>
                                  </p:stCondLst>
                                  <p:childTnLst>
                                    <p:set>
                                      <p:cBhvr>
                                        <p:cTn id="78" dur="1" fill="hold">
                                          <p:stCondLst>
                                            <p:cond delay="0"/>
                                          </p:stCondLst>
                                        </p:cTn>
                                        <p:tgtEl>
                                          <p:spTgt spid="148"/>
                                        </p:tgtEl>
                                        <p:attrNameLst>
                                          <p:attrName>style.visibility</p:attrName>
                                        </p:attrNameLst>
                                      </p:cBhvr>
                                      <p:to>
                                        <p:strVal val="visible"/>
                                      </p:to>
                                    </p:set>
                                    <p:animEffect transition="in" filter="fade">
                                      <p:cBhvr>
                                        <p:cTn id="79" dur="500"/>
                                        <p:tgtEl>
                                          <p:spTgt spid="1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0"/>
                                        </p:tgtEl>
                                        <p:attrNameLst>
                                          <p:attrName>style.visibility</p:attrName>
                                        </p:attrNameLst>
                                      </p:cBhvr>
                                      <p:to>
                                        <p:strVal val="visible"/>
                                      </p:to>
                                    </p:set>
                                    <p:animEffect transition="in" filter="fade">
                                      <p:cBhvr>
                                        <p:cTn id="82" dur="500"/>
                                        <p:tgtEl>
                                          <p:spTgt spid="150"/>
                                        </p:tgtEl>
                                      </p:cBhvr>
                                    </p:animEffect>
                                  </p:childTnLst>
                                </p:cTn>
                              </p:par>
                              <p:par>
                                <p:cTn id="83" presetID="10" presetClass="entr" presetSubtype="0" fill="hold" grpId="0" nodeType="withEffect">
                                  <p:stCondLst>
                                    <p:cond delay="200"/>
                                  </p:stCondLst>
                                  <p:childTnLst>
                                    <p:set>
                                      <p:cBhvr>
                                        <p:cTn id="84" dur="1" fill="hold">
                                          <p:stCondLst>
                                            <p:cond delay="0"/>
                                          </p:stCondLst>
                                        </p:cTn>
                                        <p:tgtEl>
                                          <p:spTgt spid="174"/>
                                        </p:tgtEl>
                                        <p:attrNameLst>
                                          <p:attrName>style.visibility</p:attrName>
                                        </p:attrNameLst>
                                      </p:cBhvr>
                                      <p:to>
                                        <p:strVal val="visible"/>
                                      </p:to>
                                    </p:set>
                                    <p:animEffect transition="in" filter="fade">
                                      <p:cBhvr>
                                        <p:cTn id="85" dur="500"/>
                                        <p:tgtEl>
                                          <p:spTgt spid="174"/>
                                        </p:tgtEl>
                                      </p:cBhvr>
                                    </p:animEffect>
                                  </p:childTnLst>
                                </p:cTn>
                              </p:par>
                              <p:par>
                                <p:cTn id="86" presetID="10" presetClass="entr" presetSubtype="0" fill="hold" grpId="0" nodeType="withEffect">
                                  <p:stCondLst>
                                    <p:cond delay="300"/>
                                  </p:stCondLst>
                                  <p:childTnLst>
                                    <p:set>
                                      <p:cBhvr>
                                        <p:cTn id="87" dur="1" fill="hold">
                                          <p:stCondLst>
                                            <p:cond delay="0"/>
                                          </p:stCondLst>
                                        </p:cTn>
                                        <p:tgtEl>
                                          <p:spTgt spid="183"/>
                                        </p:tgtEl>
                                        <p:attrNameLst>
                                          <p:attrName>style.visibility</p:attrName>
                                        </p:attrNameLst>
                                      </p:cBhvr>
                                      <p:to>
                                        <p:strVal val="visible"/>
                                      </p:to>
                                    </p:set>
                                    <p:animEffect transition="in" filter="fade">
                                      <p:cBhvr>
                                        <p:cTn id="88" dur="500"/>
                                        <p:tgtEl>
                                          <p:spTgt spid="183"/>
                                        </p:tgtEl>
                                      </p:cBhvr>
                                    </p:animEffect>
                                  </p:childTnLst>
                                </p:cTn>
                              </p:par>
                            </p:childTnLst>
                          </p:cTn>
                        </p:par>
                        <p:par>
                          <p:cTn id="89" fill="hold">
                            <p:stCondLst>
                              <p:cond delay="500"/>
                            </p:stCondLst>
                            <p:childTnLst>
                              <p:par>
                                <p:cTn id="90" presetID="16" presetClass="entr" presetSubtype="21" fill="hold" nodeType="after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barn(inVertical)">
                                      <p:cBhvr>
                                        <p:cTn id="92" dur="500"/>
                                        <p:tgtEl>
                                          <p:spTgt spid="62"/>
                                        </p:tgtEl>
                                      </p:cBhvr>
                                    </p:animEffect>
                                  </p:childTnLst>
                                </p:cTn>
                              </p:par>
                              <p:par>
                                <p:cTn id="93" presetID="16" presetClass="entr" presetSubtype="21" fill="hold" nodeType="withEffect">
                                  <p:stCondLst>
                                    <p:cond delay="300"/>
                                  </p:stCondLst>
                                  <p:childTnLst>
                                    <p:set>
                                      <p:cBhvr>
                                        <p:cTn id="94" dur="1" fill="hold">
                                          <p:stCondLst>
                                            <p:cond delay="0"/>
                                          </p:stCondLst>
                                        </p:cTn>
                                        <p:tgtEl>
                                          <p:spTgt spid="63"/>
                                        </p:tgtEl>
                                        <p:attrNameLst>
                                          <p:attrName>style.visibility</p:attrName>
                                        </p:attrNameLst>
                                      </p:cBhvr>
                                      <p:to>
                                        <p:strVal val="visible"/>
                                      </p:to>
                                    </p:set>
                                    <p:animEffect transition="in" filter="barn(inVertical)">
                                      <p:cBhvr>
                                        <p:cTn id="95" dur="500"/>
                                        <p:tgtEl>
                                          <p:spTgt spid="63"/>
                                        </p:tgtEl>
                                      </p:cBhvr>
                                    </p:animEffect>
                                  </p:childTnLst>
                                </p:cTn>
                              </p:par>
                              <p:par>
                                <p:cTn id="96" presetID="16" presetClass="entr" presetSubtype="21" fill="hold" nodeType="with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barn(inVertical)">
                                      <p:cBhvr>
                                        <p:cTn id="98" dur="500"/>
                                        <p:tgtEl>
                                          <p:spTgt spid="64"/>
                                        </p:tgtEl>
                                      </p:cBhvr>
                                    </p:animEffect>
                                  </p:childTnLst>
                                </p:cTn>
                              </p:par>
                              <p:par>
                                <p:cTn id="99" presetID="16" presetClass="entr" presetSubtype="21" fill="hold" nodeType="withEffect">
                                  <p:stCondLst>
                                    <p:cond delay="200"/>
                                  </p:stCondLst>
                                  <p:childTnLst>
                                    <p:set>
                                      <p:cBhvr>
                                        <p:cTn id="100" dur="1" fill="hold">
                                          <p:stCondLst>
                                            <p:cond delay="0"/>
                                          </p:stCondLst>
                                        </p:cTn>
                                        <p:tgtEl>
                                          <p:spTgt spid="65"/>
                                        </p:tgtEl>
                                        <p:attrNameLst>
                                          <p:attrName>style.visibility</p:attrName>
                                        </p:attrNameLst>
                                      </p:cBhvr>
                                      <p:to>
                                        <p:strVal val="visible"/>
                                      </p:to>
                                    </p:set>
                                    <p:animEffect transition="in" filter="barn(inVertical)">
                                      <p:cBhvr>
                                        <p:cTn id="101" dur="500"/>
                                        <p:tgtEl>
                                          <p:spTgt spid="65"/>
                                        </p:tgtEl>
                                      </p:cBhvr>
                                    </p:animEffect>
                                  </p:childTnLst>
                                </p:cTn>
                              </p:par>
                              <p:par>
                                <p:cTn id="102" presetID="16" presetClass="entr" presetSubtype="21" fill="hold" nodeType="withEffect">
                                  <p:stCondLst>
                                    <p:cond delay="300"/>
                                  </p:stCondLst>
                                  <p:childTnLst>
                                    <p:set>
                                      <p:cBhvr>
                                        <p:cTn id="103" dur="1" fill="hold">
                                          <p:stCondLst>
                                            <p:cond delay="0"/>
                                          </p:stCondLst>
                                        </p:cTn>
                                        <p:tgtEl>
                                          <p:spTgt spid="67"/>
                                        </p:tgtEl>
                                        <p:attrNameLst>
                                          <p:attrName>style.visibility</p:attrName>
                                        </p:attrNameLst>
                                      </p:cBhvr>
                                      <p:to>
                                        <p:strVal val="visible"/>
                                      </p:to>
                                    </p:set>
                                    <p:animEffect transition="in" filter="barn(inVertical)">
                                      <p:cBhvr>
                                        <p:cTn id="104" dur="500"/>
                                        <p:tgtEl>
                                          <p:spTgt spid="67"/>
                                        </p:tgtEl>
                                      </p:cBhvr>
                                    </p:animEffect>
                                  </p:childTnLst>
                                </p:cTn>
                              </p:par>
                              <p:par>
                                <p:cTn id="105" presetID="16" presetClass="entr" presetSubtype="21" fill="hold" nodeType="withEffect">
                                  <p:stCondLst>
                                    <p:cond delay="500"/>
                                  </p:stCondLst>
                                  <p:childTnLst>
                                    <p:set>
                                      <p:cBhvr>
                                        <p:cTn id="106" dur="1" fill="hold">
                                          <p:stCondLst>
                                            <p:cond delay="0"/>
                                          </p:stCondLst>
                                        </p:cTn>
                                        <p:tgtEl>
                                          <p:spTgt spid="68"/>
                                        </p:tgtEl>
                                        <p:attrNameLst>
                                          <p:attrName>style.visibility</p:attrName>
                                        </p:attrNameLst>
                                      </p:cBhvr>
                                      <p:to>
                                        <p:strVal val="visible"/>
                                      </p:to>
                                    </p:set>
                                    <p:animEffect transition="in" filter="barn(inVertical)">
                                      <p:cBhvr>
                                        <p:cTn id="107" dur="500"/>
                                        <p:tgtEl>
                                          <p:spTgt spid="68"/>
                                        </p:tgtEl>
                                      </p:cBhvr>
                                    </p:animEffect>
                                  </p:childTnLst>
                                </p:cTn>
                              </p:par>
                              <p:par>
                                <p:cTn id="108" presetID="16" presetClass="entr" presetSubtype="21" fill="hold" nodeType="with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barn(inVertical)">
                                      <p:cBhvr>
                                        <p:cTn id="110" dur="500"/>
                                        <p:tgtEl>
                                          <p:spTgt spid="71"/>
                                        </p:tgtEl>
                                      </p:cBhvr>
                                    </p:animEffect>
                                  </p:childTnLst>
                                </p:cTn>
                              </p:par>
                              <p:par>
                                <p:cTn id="111" presetID="16" presetClass="entr" presetSubtype="21" fill="hold" nodeType="withEffect">
                                  <p:stCondLst>
                                    <p:cond delay="300"/>
                                  </p:stCondLst>
                                  <p:childTnLst>
                                    <p:set>
                                      <p:cBhvr>
                                        <p:cTn id="112" dur="1" fill="hold">
                                          <p:stCondLst>
                                            <p:cond delay="0"/>
                                          </p:stCondLst>
                                        </p:cTn>
                                        <p:tgtEl>
                                          <p:spTgt spid="72"/>
                                        </p:tgtEl>
                                        <p:attrNameLst>
                                          <p:attrName>style.visibility</p:attrName>
                                        </p:attrNameLst>
                                      </p:cBhvr>
                                      <p:to>
                                        <p:strVal val="visible"/>
                                      </p:to>
                                    </p:set>
                                    <p:animEffect transition="in" filter="barn(inVertical)">
                                      <p:cBhvr>
                                        <p:cTn id="113" dur="500"/>
                                        <p:tgtEl>
                                          <p:spTgt spid="72"/>
                                        </p:tgtEl>
                                      </p:cBhvr>
                                    </p:animEffect>
                                  </p:childTnLst>
                                </p:cTn>
                              </p:par>
                              <p:par>
                                <p:cTn id="114" presetID="16" presetClass="entr" presetSubtype="21" fill="hold" nodeType="withEffect">
                                  <p:stCondLst>
                                    <p:cond delay="200"/>
                                  </p:stCondLst>
                                  <p:childTnLst>
                                    <p:set>
                                      <p:cBhvr>
                                        <p:cTn id="115" dur="1" fill="hold">
                                          <p:stCondLst>
                                            <p:cond delay="0"/>
                                          </p:stCondLst>
                                        </p:cTn>
                                        <p:tgtEl>
                                          <p:spTgt spid="73"/>
                                        </p:tgtEl>
                                        <p:attrNameLst>
                                          <p:attrName>style.visibility</p:attrName>
                                        </p:attrNameLst>
                                      </p:cBhvr>
                                      <p:to>
                                        <p:strVal val="visible"/>
                                      </p:to>
                                    </p:set>
                                    <p:animEffect transition="in" filter="barn(inVertical)">
                                      <p:cBhvr>
                                        <p:cTn id="116" dur="500"/>
                                        <p:tgtEl>
                                          <p:spTgt spid="73"/>
                                        </p:tgtEl>
                                      </p:cBhvr>
                                    </p:animEffect>
                                  </p:childTnLst>
                                </p:cTn>
                              </p:par>
                              <p:par>
                                <p:cTn id="117" presetID="16" presetClass="entr" presetSubtype="21" fill="hold" nodeType="withEffect">
                                  <p:stCondLst>
                                    <p:cond delay="300"/>
                                  </p:stCondLst>
                                  <p:childTnLst>
                                    <p:set>
                                      <p:cBhvr>
                                        <p:cTn id="118" dur="1" fill="hold">
                                          <p:stCondLst>
                                            <p:cond delay="0"/>
                                          </p:stCondLst>
                                        </p:cTn>
                                        <p:tgtEl>
                                          <p:spTgt spid="74"/>
                                        </p:tgtEl>
                                        <p:attrNameLst>
                                          <p:attrName>style.visibility</p:attrName>
                                        </p:attrNameLst>
                                      </p:cBhvr>
                                      <p:to>
                                        <p:strVal val="visible"/>
                                      </p:to>
                                    </p:set>
                                    <p:animEffect transition="in" filter="barn(inVertical)">
                                      <p:cBhvr>
                                        <p:cTn id="119" dur="500"/>
                                        <p:tgtEl>
                                          <p:spTgt spid="74"/>
                                        </p:tgtEl>
                                      </p:cBhvr>
                                    </p:animEffect>
                                  </p:childTnLst>
                                </p:cTn>
                              </p:par>
                              <p:par>
                                <p:cTn id="120" presetID="16" presetClass="entr" presetSubtype="21" fill="hold" nodeType="withEffect">
                                  <p:stCondLst>
                                    <p:cond delay="500"/>
                                  </p:stCondLst>
                                  <p:childTnLst>
                                    <p:set>
                                      <p:cBhvr>
                                        <p:cTn id="121" dur="1" fill="hold">
                                          <p:stCondLst>
                                            <p:cond delay="0"/>
                                          </p:stCondLst>
                                        </p:cTn>
                                        <p:tgtEl>
                                          <p:spTgt spid="76"/>
                                        </p:tgtEl>
                                        <p:attrNameLst>
                                          <p:attrName>style.visibility</p:attrName>
                                        </p:attrNameLst>
                                      </p:cBhvr>
                                      <p:to>
                                        <p:strVal val="visible"/>
                                      </p:to>
                                    </p:set>
                                    <p:animEffect transition="in" filter="barn(inVertical)">
                                      <p:cBhvr>
                                        <p:cTn id="122" dur="500"/>
                                        <p:tgtEl>
                                          <p:spTgt spid="76"/>
                                        </p:tgtEl>
                                      </p:cBhvr>
                                    </p:animEffect>
                                  </p:childTnLst>
                                </p:cTn>
                              </p:par>
                              <p:par>
                                <p:cTn id="123" presetID="16" presetClass="entr" presetSubtype="21" fill="hold" nodeType="withEffect">
                                  <p:stCondLst>
                                    <p:cond delay="200"/>
                                  </p:stCondLst>
                                  <p:childTnLst>
                                    <p:set>
                                      <p:cBhvr>
                                        <p:cTn id="124" dur="1" fill="hold">
                                          <p:stCondLst>
                                            <p:cond delay="0"/>
                                          </p:stCondLst>
                                        </p:cTn>
                                        <p:tgtEl>
                                          <p:spTgt spid="78"/>
                                        </p:tgtEl>
                                        <p:attrNameLst>
                                          <p:attrName>style.visibility</p:attrName>
                                        </p:attrNameLst>
                                      </p:cBhvr>
                                      <p:to>
                                        <p:strVal val="visible"/>
                                      </p:to>
                                    </p:set>
                                    <p:animEffect transition="in" filter="barn(inVertical)">
                                      <p:cBhvr>
                                        <p:cTn id="125" dur="500"/>
                                        <p:tgtEl>
                                          <p:spTgt spid="78"/>
                                        </p:tgtEl>
                                      </p:cBhvr>
                                    </p:animEffect>
                                  </p:childTnLst>
                                </p:cTn>
                              </p:par>
                              <p:par>
                                <p:cTn id="126" presetID="16" presetClass="entr" presetSubtype="21" fill="hold" nodeType="withEffect">
                                  <p:stCondLst>
                                    <p:cond delay="300"/>
                                  </p:stCondLst>
                                  <p:childTnLst>
                                    <p:set>
                                      <p:cBhvr>
                                        <p:cTn id="127" dur="1" fill="hold">
                                          <p:stCondLst>
                                            <p:cond delay="0"/>
                                          </p:stCondLst>
                                        </p:cTn>
                                        <p:tgtEl>
                                          <p:spTgt spid="79"/>
                                        </p:tgtEl>
                                        <p:attrNameLst>
                                          <p:attrName>style.visibility</p:attrName>
                                        </p:attrNameLst>
                                      </p:cBhvr>
                                      <p:to>
                                        <p:strVal val="visible"/>
                                      </p:to>
                                    </p:set>
                                    <p:animEffect transition="in" filter="barn(inVertical)">
                                      <p:cBhvr>
                                        <p:cTn id="128" dur="500"/>
                                        <p:tgtEl>
                                          <p:spTgt spid="79"/>
                                        </p:tgtEl>
                                      </p:cBhvr>
                                    </p:animEffect>
                                  </p:childTnLst>
                                </p:cTn>
                              </p:par>
                              <p:par>
                                <p:cTn id="129" presetID="16" presetClass="entr" presetSubtype="21" fill="hold" nodeType="with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barn(inVertical)">
                                      <p:cBhvr>
                                        <p:cTn id="131" dur="500"/>
                                        <p:tgtEl>
                                          <p:spTgt spid="80"/>
                                        </p:tgtEl>
                                      </p:cBhvr>
                                    </p:animEffect>
                                  </p:childTnLst>
                                </p:cTn>
                              </p:par>
                              <p:par>
                                <p:cTn id="132" presetID="16" presetClass="entr" presetSubtype="21" fill="hold" nodeType="withEffect">
                                  <p:stCondLst>
                                    <p:cond delay="300"/>
                                  </p:stCondLst>
                                  <p:childTnLst>
                                    <p:set>
                                      <p:cBhvr>
                                        <p:cTn id="133" dur="1" fill="hold">
                                          <p:stCondLst>
                                            <p:cond delay="0"/>
                                          </p:stCondLst>
                                        </p:cTn>
                                        <p:tgtEl>
                                          <p:spTgt spid="81"/>
                                        </p:tgtEl>
                                        <p:attrNameLst>
                                          <p:attrName>style.visibility</p:attrName>
                                        </p:attrNameLst>
                                      </p:cBhvr>
                                      <p:to>
                                        <p:strVal val="visible"/>
                                      </p:to>
                                    </p:set>
                                    <p:animEffect transition="in" filter="barn(inVertical)">
                                      <p:cBhvr>
                                        <p:cTn id="134" dur="500"/>
                                        <p:tgtEl>
                                          <p:spTgt spid="81"/>
                                        </p:tgtEl>
                                      </p:cBhvr>
                                    </p:animEffect>
                                  </p:childTnLst>
                                </p:cTn>
                              </p:par>
                              <p:par>
                                <p:cTn id="135" presetID="16" presetClass="entr" presetSubtype="21" fill="hold" nodeType="withEffect">
                                  <p:stCondLst>
                                    <p:cond delay="400"/>
                                  </p:stCondLst>
                                  <p:childTnLst>
                                    <p:set>
                                      <p:cBhvr>
                                        <p:cTn id="136" dur="1" fill="hold">
                                          <p:stCondLst>
                                            <p:cond delay="0"/>
                                          </p:stCondLst>
                                        </p:cTn>
                                        <p:tgtEl>
                                          <p:spTgt spid="82"/>
                                        </p:tgtEl>
                                        <p:attrNameLst>
                                          <p:attrName>style.visibility</p:attrName>
                                        </p:attrNameLst>
                                      </p:cBhvr>
                                      <p:to>
                                        <p:strVal val="visible"/>
                                      </p:to>
                                    </p:set>
                                    <p:animEffect transition="in" filter="barn(inVertical)">
                                      <p:cBhvr>
                                        <p:cTn id="137" dur="500"/>
                                        <p:tgtEl>
                                          <p:spTgt spid="82"/>
                                        </p:tgtEl>
                                      </p:cBhvr>
                                    </p:animEffect>
                                  </p:childTnLst>
                                </p:cTn>
                              </p:par>
                              <p:par>
                                <p:cTn id="138" presetID="16" presetClass="entr" presetSubtype="21" fill="hold" nodeType="withEffect">
                                  <p:stCondLst>
                                    <p:cond delay="300"/>
                                  </p:stCondLst>
                                  <p:childTnLst>
                                    <p:set>
                                      <p:cBhvr>
                                        <p:cTn id="139" dur="1" fill="hold">
                                          <p:stCondLst>
                                            <p:cond delay="0"/>
                                          </p:stCondLst>
                                        </p:cTn>
                                        <p:tgtEl>
                                          <p:spTgt spid="83"/>
                                        </p:tgtEl>
                                        <p:attrNameLst>
                                          <p:attrName>style.visibility</p:attrName>
                                        </p:attrNameLst>
                                      </p:cBhvr>
                                      <p:to>
                                        <p:strVal val="visible"/>
                                      </p:to>
                                    </p:set>
                                    <p:animEffect transition="in" filter="barn(inVertical)">
                                      <p:cBhvr>
                                        <p:cTn id="140" dur="500"/>
                                        <p:tgtEl>
                                          <p:spTgt spid="83"/>
                                        </p:tgtEl>
                                      </p:cBhvr>
                                    </p:animEffect>
                                  </p:childTnLst>
                                </p:cTn>
                              </p:par>
                              <p:par>
                                <p:cTn id="141" presetID="16" presetClass="entr" presetSubtype="21" fill="hold" nodeType="withEffect">
                                  <p:stCondLst>
                                    <p:cond delay="200"/>
                                  </p:stCondLst>
                                  <p:childTnLst>
                                    <p:set>
                                      <p:cBhvr>
                                        <p:cTn id="142" dur="1" fill="hold">
                                          <p:stCondLst>
                                            <p:cond delay="0"/>
                                          </p:stCondLst>
                                        </p:cTn>
                                        <p:tgtEl>
                                          <p:spTgt spid="84"/>
                                        </p:tgtEl>
                                        <p:attrNameLst>
                                          <p:attrName>style.visibility</p:attrName>
                                        </p:attrNameLst>
                                      </p:cBhvr>
                                      <p:to>
                                        <p:strVal val="visible"/>
                                      </p:to>
                                    </p:set>
                                    <p:animEffect transition="in" filter="barn(inVertical)">
                                      <p:cBhvr>
                                        <p:cTn id="143" dur="500"/>
                                        <p:tgtEl>
                                          <p:spTgt spid="84"/>
                                        </p:tgtEl>
                                      </p:cBhvr>
                                    </p:animEffect>
                                  </p:childTnLst>
                                </p:cTn>
                              </p:par>
                              <p:par>
                                <p:cTn id="144" presetID="16" presetClass="entr" presetSubtype="21" fill="hold" nodeType="withEffect">
                                  <p:stCondLst>
                                    <p:cond delay="0"/>
                                  </p:stCondLst>
                                  <p:childTnLst>
                                    <p:set>
                                      <p:cBhvr>
                                        <p:cTn id="145" dur="1" fill="hold">
                                          <p:stCondLst>
                                            <p:cond delay="0"/>
                                          </p:stCondLst>
                                        </p:cTn>
                                        <p:tgtEl>
                                          <p:spTgt spid="85"/>
                                        </p:tgtEl>
                                        <p:attrNameLst>
                                          <p:attrName>style.visibility</p:attrName>
                                        </p:attrNameLst>
                                      </p:cBhvr>
                                      <p:to>
                                        <p:strVal val="visible"/>
                                      </p:to>
                                    </p:set>
                                    <p:animEffect transition="in" filter="barn(inVertical)">
                                      <p:cBhvr>
                                        <p:cTn id="146" dur="500"/>
                                        <p:tgtEl>
                                          <p:spTgt spid="85"/>
                                        </p:tgtEl>
                                      </p:cBhvr>
                                    </p:animEffect>
                                  </p:childTnLst>
                                </p:cTn>
                              </p:par>
                              <p:par>
                                <p:cTn id="147" presetID="16" presetClass="entr" presetSubtype="21" fill="hold" nodeType="withEffect">
                                  <p:stCondLst>
                                    <p:cond delay="200"/>
                                  </p:stCondLst>
                                  <p:childTnLst>
                                    <p:set>
                                      <p:cBhvr>
                                        <p:cTn id="148" dur="1" fill="hold">
                                          <p:stCondLst>
                                            <p:cond delay="0"/>
                                          </p:stCondLst>
                                        </p:cTn>
                                        <p:tgtEl>
                                          <p:spTgt spid="86"/>
                                        </p:tgtEl>
                                        <p:attrNameLst>
                                          <p:attrName>style.visibility</p:attrName>
                                        </p:attrNameLst>
                                      </p:cBhvr>
                                      <p:to>
                                        <p:strVal val="visible"/>
                                      </p:to>
                                    </p:set>
                                    <p:animEffect transition="in" filter="barn(inVertical)">
                                      <p:cBhvr>
                                        <p:cTn id="149" dur="500"/>
                                        <p:tgtEl>
                                          <p:spTgt spid="86"/>
                                        </p:tgtEl>
                                      </p:cBhvr>
                                    </p:animEffect>
                                  </p:childTnLst>
                                </p:cTn>
                              </p:par>
                              <p:par>
                                <p:cTn id="150" presetID="16" presetClass="entr" presetSubtype="21" fill="hold" nodeType="withEffect">
                                  <p:stCondLst>
                                    <p:cond delay="500"/>
                                  </p:stCondLst>
                                  <p:childTnLst>
                                    <p:set>
                                      <p:cBhvr>
                                        <p:cTn id="151" dur="1" fill="hold">
                                          <p:stCondLst>
                                            <p:cond delay="0"/>
                                          </p:stCondLst>
                                        </p:cTn>
                                        <p:tgtEl>
                                          <p:spTgt spid="87"/>
                                        </p:tgtEl>
                                        <p:attrNameLst>
                                          <p:attrName>style.visibility</p:attrName>
                                        </p:attrNameLst>
                                      </p:cBhvr>
                                      <p:to>
                                        <p:strVal val="visible"/>
                                      </p:to>
                                    </p:set>
                                    <p:animEffect transition="in" filter="barn(inVertical)">
                                      <p:cBhvr>
                                        <p:cTn id="152" dur="500"/>
                                        <p:tgtEl>
                                          <p:spTgt spid="87"/>
                                        </p:tgtEl>
                                      </p:cBhvr>
                                    </p:animEffect>
                                  </p:childTnLst>
                                </p:cTn>
                              </p:par>
                              <p:par>
                                <p:cTn id="153" presetID="16" presetClass="entr" presetSubtype="21" fill="hold" nodeType="withEffect">
                                  <p:stCondLst>
                                    <p:cond delay="100"/>
                                  </p:stCondLst>
                                  <p:childTnLst>
                                    <p:set>
                                      <p:cBhvr>
                                        <p:cTn id="154" dur="1" fill="hold">
                                          <p:stCondLst>
                                            <p:cond delay="0"/>
                                          </p:stCondLst>
                                        </p:cTn>
                                        <p:tgtEl>
                                          <p:spTgt spid="88"/>
                                        </p:tgtEl>
                                        <p:attrNameLst>
                                          <p:attrName>style.visibility</p:attrName>
                                        </p:attrNameLst>
                                      </p:cBhvr>
                                      <p:to>
                                        <p:strVal val="visible"/>
                                      </p:to>
                                    </p:set>
                                    <p:animEffect transition="in" filter="barn(inVertical)">
                                      <p:cBhvr>
                                        <p:cTn id="155" dur="500"/>
                                        <p:tgtEl>
                                          <p:spTgt spid="88"/>
                                        </p:tgtEl>
                                      </p:cBhvr>
                                    </p:animEffect>
                                  </p:childTnLst>
                                </p:cTn>
                              </p:par>
                              <p:par>
                                <p:cTn id="156" presetID="16" presetClass="entr" presetSubtype="21"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barn(inVertical)">
                                      <p:cBhvr>
                                        <p:cTn id="158" dur="500"/>
                                        <p:tgtEl>
                                          <p:spTgt spid="90"/>
                                        </p:tgtEl>
                                      </p:cBhvr>
                                    </p:animEffect>
                                  </p:childTnLst>
                                </p:cTn>
                              </p:par>
                              <p:par>
                                <p:cTn id="159" presetID="16" presetClass="entr" presetSubtype="21" fill="hold" nodeType="withEffect">
                                  <p:stCondLst>
                                    <p:cond delay="100"/>
                                  </p:stCondLst>
                                  <p:childTnLst>
                                    <p:set>
                                      <p:cBhvr>
                                        <p:cTn id="160" dur="1" fill="hold">
                                          <p:stCondLst>
                                            <p:cond delay="0"/>
                                          </p:stCondLst>
                                        </p:cTn>
                                        <p:tgtEl>
                                          <p:spTgt spid="91"/>
                                        </p:tgtEl>
                                        <p:attrNameLst>
                                          <p:attrName>style.visibility</p:attrName>
                                        </p:attrNameLst>
                                      </p:cBhvr>
                                      <p:to>
                                        <p:strVal val="visible"/>
                                      </p:to>
                                    </p:set>
                                    <p:animEffect transition="in" filter="barn(inVertical)">
                                      <p:cBhvr>
                                        <p:cTn id="161" dur="500"/>
                                        <p:tgtEl>
                                          <p:spTgt spid="91"/>
                                        </p:tgtEl>
                                      </p:cBhvr>
                                    </p:animEffect>
                                  </p:childTnLst>
                                </p:cTn>
                              </p:par>
                              <p:par>
                                <p:cTn id="162" presetID="16" presetClass="entr" presetSubtype="21" fill="hold" nodeType="withEffect">
                                  <p:stCondLst>
                                    <p:cond delay="200"/>
                                  </p:stCondLst>
                                  <p:childTnLst>
                                    <p:set>
                                      <p:cBhvr>
                                        <p:cTn id="163" dur="1" fill="hold">
                                          <p:stCondLst>
                                            <p:cond delay="0"/>
                                          </p:stCondLst>
                                        </p:cTn>
                                        <p:tgtEl>
                                          <p:spTgt spid="93"/>
                                        </p:tgtEl>
                                        <p:attrNameLst>
                                          <p:attrName>style.visibility</p:attrName>
                                        </p:attrNameLst>
                                      </p:cBhvr>
                                      <p:to>
                                        <p:strVal val="visible"/>
                                      </p:to>
                                    </p:set>
                                    <p:animEffect transition="in" filter="barn(inVertical)">
                                      <p:cBhvr>
                                        <p:cTn id="164" dur="500"/>
                                        <p:tgtEl>
                                          <p:spTgt spid="93"/>
                                        </p:tgtEl>
                                      </p:cBhvr>
                                    </p:animEffect>
                                  </p:childTnLst>
                                </p:cTn>
                              </p:par>
                              <p:par>
                                <p:cTn id="165" presetID="16" presetClass="entr" presetSubtype="21" fill="hold" nodeType="withEffect">
                                  <p:stCondLst>
                                    <p:cond delay="300"/>
                                  </p:stCondLst>
                                  <p:childTnLst>
                                    <p:set>
                                      <p:cBhvr>
                                        <p:cTn id="166" dur="1" fill="hold">
                                          <p:stCondLst>
                                            <p:cond delay="0"/>
                                          </p:stCondLst>
                                        </p:cTn>
                                        <p:tgtEl>
                                          <p:spTgt spid="94"/>
                                        </p:tgtEl>
                                        <p:attrNameLst>
                                          <p:attrName>style.visibility</p:attrName>
                                        </p:attrNameLst>
                                      </p:cBhvr>
                                      <p:to>
                                        <p:strVal val="visible"/>
                                      </p:to>
                                    </p:set>
                                    <p:animEffect transition="in" filter="barn(inVertical)">
                                      <p:cBhvr>
                                        <p:cTn id="167" dur="500"/>
                                        <p:tgtEl>
                                          <p:spTgt spid="94"/>
                                        </p:tgtEl>
                                      </p:cBhvr>
                                    </p:animEffect>
                                  </p:childTnLst>
                                </p:cTn>
                              </p:par>
                              <p:par>
                                <p:cTn id="168" presetID="16" presetClass="entr" presetSubtype="21" fill="hold" nodeType="withEffect">
                                  <p:stCondLst>
                                    <p:cond delay="200"/>
                                  </p:stCondLst>
                                  <p:childTnLst>
                                    <p:set>
                                      <p:cBhvr>
                                        <p:cTn id="169" dur="1" fill="hold">
                                          <p:stCondLst>
                                            <p:cond delay="0"/>
                                          </p:stCondLst>
                                        </p:cTn>
                                        <p:tgtEl>
                                          <p:spTgt spid="95"/>
                                        </p:tgtEl>
                                        <p:attrNameLst>
                                          <p:attrName>style.visibility</p:attrName>
                                        </p:attrNameLst>
                                      </p:cBhvr>
                                      <p:to>
                                        <p:strVal val="visible"/>
                                      </p:to>
                                    </p:set>
                                    <p:animEffect transition="in" filter="barn(inVertical)">
                                      <p:cBhvr>
                                        <p:cTn id="170" dur="500"/>
                                        <p:tgtEl>
                                          <p:spTgt spid="95"/>
                                        </p:tgtEl>
                                      </p:cBhvr>
                                    </p:animEffect>
                                  </p:childTnLst>
                                </p:cTn>
                              </p:par>
                              <p:par>
                                <p:cTn id="171" presetID="16" presetClass="entr" presetSubtype="21" fill="hold" nodeType="withEffect">
                                  <p:stCondLst>
                                    <p:cond delay="0"/>
                                  </p:stCondLst>
                                  <p:childTnLst>
                                    <p:set>
                                      <p:cBhvr>
                                        <p:cTn id="172" dur="1" fill="hold">
                                          <p:stCondLst>
                                            <p:cond delay="0"/>
                                          </p:stCondLst>
                                        </p:cTn>
                                        <p:tgtEl>
                                          <p:spTgt spid="96"/>
                                        </p:tgtEl>
                                        <p:attrNameLst>
                                          <p:attrName>style.visibility</p:attrName>
                                        </p:attrNameLst>
                                      </p:cBhvr>
                                      <p:to>
                                        <p:strVal val="visible"/>
                                      </p:to>
                                    </p:set>
                                    <p:animEffect transition="in" filter="barn(inVertical)">
                                      <p:cBhvr>
                                        <p:cTn id="173" dur="500"/>
                                        <p:tgtEl>
                                          <p:spTgt spid="96"/>
                                        </p:tgtEl>
                                      </p:cBhvr>
                                    </p:animEffect>
                                  </p:childTnLst>
                                </p:cTn>
                              </p:par>
                              <p:par>
                                <p:cTn id="174" presetID="16" presetClass="entr" presetSubtype="21" fill="hold" nodeType="withEffect">
                                  <p:stCondLst>
                                    <p:cond delay="100"/>
                                  </p:stCondLst>
                                  <p:childTnLst>
                                    <p:set>
                                      <p:cBhvr>
                                        <p:cTn id="175" dur="1" fill="hold">
                                          <p:stCondLst>
                                            <p:cond delay="0"/>
                                          </p:stCondLst>
                                        </p:cTn>
                                        <p:tgtEl>
                                          <p:spTgt spid="97"/>
                                        </p:tgtEl>
                                        <p:attrNameLst>
                                          <p:attrName>style.visibility</p:attrName>
                                        </p:attrNameLst>
                                      </p:cBhvr>
                                      <p:to>
                                        <p:strVal val="visible"/>
                                      </p:to>
                                    </p:set>
                                    <p:animEffect transition="in" filter="barn(inVertical)">
                                      <p:cBhvr>
                                        <p:cTn id="176" dur="500"/>
                                        <p:tgtEl>
                                          <p:spTgt spid="97"/>
                                        </p:tgtEl>
                                      </p:cBhvr>
                                    </p:animEffect>
                                  </p:childTnLst>
                                </p:cTn>
                              </p:par>
                              <p:par>
                                <p:cTn id="177" presetID="16" presetClass="entr" presetSubtype="21" fill="hold" nodeType="withEffect">
                                  <p:stCondLst>
                                    <p:cond delay="300"/>
                                  </p:stCondLst>
                                  <p:childTnLst>
                                    <p:set>
                                      <p:cBhvr>
                                        <p:cTn id="178" dur="1" fill="hold">
                                          <p:stCondLst>
                                            <p:cond delay="0"/>
                                          </p:stCondLst>
                                        </p:cTn>
                                        <p:tgtEl>
                                          <p:spTgt spid="99"/>
                                        </p:tgtEl>
                                        <p:attrNameLst>
                                          <p:attrName>style.visibility</p:attrName>
                                        </p:attrNameLst>
                                      </p:cBhvr>
                                      <p:to>
                                        <p:strVal val="visible"/>
                                      </p:to>
                                    </p:set>
                                    <p:animEffect transition="in" filter="barn(inVertical)">
                                      <p:cBhvr>
                                        <p:cTn id="179" dur="500"/>
                                        <p:tgtEl>
                                          <p:spTgt spid="99"/>
                                        </p:tgtEl>
                                      </p:cBhvr>
                                    </p:animEffect>
                                  </p:childTnLst>
                                </p:cTn>
                              </p:par>
                              <p:par>
                                <p:cTn id="180" presetID="16" presetClass="entr" presetSubtype="21" fill="hold" nodeType="withEffect">
                                  <p:stCondLst>
                                    <p:cond delay="400"/>
                                  </p:stCondLst>
                                  <p:childTnLst>
                                    <p:set>
                                      <p:cBhvr>
                                        <p:cTn id="181" dur="1" fill="hold">
                                          <p:stCondLst>
                                            <p:cond delay="0"/>
                                          </p:stCondLst>
                                        </p:cTn>
                                        <p:tgtEl>
                                          <p:spTgt spid="101"/>
                                        </p:tgtEl>
                                        <p:attrNameLst>
                                          <p:attrName>style.visibility</p:attrName>
                                        </p:attrNameLst>
                                      </p:cBhvr>
                                      <p:to>
                                        <p:strVal val="visible"/>
                                      </p:to>
                                    </p:set>
                                    <p:animEffect transition="in" filter="barn(inVertical)">
                                      <p:cBhvr>
                                        <p:cTn id="182" dur="500"/>
                                        <p:tgtEl>
                                          <p:spTgt spid="101"/>
                                        </p:tgtEl>
                                      </p:cBhvr>
                                    </p:animEffect>
                                  </p:childTnLst>
                                </p:cTn>
                              </p:par>
                              <p:par>
                                <p:cTn id="183" presetID="16" presetClass="entr" presetSubtype="21" fill="hold" nodeType="withEffect">
                                  <p:stCondLst>
                                    <p:cond delay="300"/>
                                  </p:stCondLst>
                                  <p:childTnLst>
                                    <p:set>
                                      <p:cBhvr>
                                        <p:cTn id="184" dur="1" fill="hold">
                                          <p:stCondLst>
                                            <p:cond delay="0"/>
                                          </p:stCondLst>
                                        </p:cTn>
                                        <p:tgtEl>
                                          <p:spTgt spid="102"/>
                                        </p:tgtEl>
                                        <p:attrNameLst>
                                          <p:attrName>style.visibility</p:attrName>
                                        </p:attrNameLst>
                                      </p:cBhvr>
                                      <p:to>
                                        <p:strVal val="visible"/>
                                      </p:to>
                                    </p:set>
                                    <p:animEffect transition="in" filter="barn(inVertical)">
                                      <p:cBhvr>
                                        <p:cTn id="185" dur="500"/>
                                        <p:tgtEl>
                                          <p:spTgt spid="102"/>
                                        </p:tgtEl>
                                      </p:cBhvr>
                                    </p:animEffect>
                                  </p:childTnLst>
                                </p:cTn>
                              </p:par>
                              <p:par>
                                <p:cTn id="186" presetID="16" presetClass="entr" presetSubtype="21" fill="hold" nodeType="withEffect">
                                  <p:stCondLst>
                                    <p:cond delay="200"/>
                                  </p:stCondLst>
                                  <p:childTnLst>
                                    <p:set>
                                      <p:cBhvr>
                                        <p:cTn id="187" dur="1" fill="hold">
                                          <p:stCondLst>
                                            <p:cond delay="0"/>
                                          </p:stCondLst>
                                        </p:cTn>
                                        <p:tgtEl>
                                          <p:spTgt spid="104"/>
                                        </p:tgtEl>
                                        <p:attrNameLst>
                                          <p:attrName>style.visibility</p:attrName>
                                        </p:attrNameLst>
                                      </p:cBhvr>
                                      <p:to>
                                        <p:strVal val="visible"/>
                                      </p:to>
                                    </p:set>
                                    <p:animEffect transition="in" filter="barn(inVertical)">
                                      <p:cBhvr>
                                        <p:cTn id="188" dur="500"/>
                                        <p:tgtEl>
                                          <p:spTgt spid="104"/>
                                        </p:tgtEl>
                                      </p:cBhvr>
                                    </p:animEffect>
                                  </p:childTnLst>
                                </p:cTn>
                              </p:par>
                              <p:par>
                                <p:cTn id="189" presetID="16" presetClass="entr" presetSubtype="21" fill="hold" nodeType="withEffect">
                                  <p:stCondLst>
                                    <p:cond delay="100"/>
                                  </p:stCondLst>
                                  <p:childTnLst>
                                    <p:set>
                                      <p:cBhvr>
                                        <p:cTn id="190" dur="1" fill="hold">
                                          <p:stCondLst>
                                            <p:cond delay="0"/>
                                          </p:stCondLst>
                                        </p:cTn>
                                        <p:tgtEl>
                                          <p:spTgt spid="105"/>
                                        </p:tgtEl>
                                        <p:attrNameLst>
                                          <p:attrName>style.visibility</p:attrName>
                                        </p:attrNameLst>
                                      </p:cBhvr>
                                      <p:to>
                                        <p:strVal val="visible"/>
                                      </p:to>
                                    </p:set>
                                    <p:animEffect transition="in" filter="barn(inVertical)">
                                      <p:cBhvr>
                                        <p:cTn id="191" dur="500"/>
                                        <p:tgtEl>
                                          <p:spTgt spid="105"/>
                                        </p:tgtEl>
                                      </p:cBhvr>
                                    </p:animEffect>
                                  </p:childTnLst>
                                </p:cTn>
                              </p:par>
                              <p:par>
                                <p:cTn id="192" presetID="16" presetClass="entr" presetSubtype="21" fill="hold" nodeType="withEffect">
                                  <p:stCondLst>
                                    <p:cond delay="0"/>
                                  </p:stCondLst>
                                  <p:childTnLst>
                                    <p:set>
                                      <p:cBhvr>
                                        <p:cTn id="193" dur="1" fill="hold">
                                          <p:stCondLst>
                                            <p:cond delay="0"/>
                                          </p:stCondLst>
                                        </p:cTn>
                                        <p:tgtEl>
                                          <p:spTgt spid="107"/>
                                        </p:tgtEl>
                                        <p:attrNameLst>
                                          <p:attrName>style.visibility</p:attrName>
                                        </p:attrNameLst>
                                      </p:cBhvr>
                                      <p:to>
                                        <p:strVal val="visible"/>
                                      </p:to>
                                    </p:set>
                                    <p:animEffect transition="in" filter="barn(inVertical)">
                                      <p:cBhvr>
                                        <p:cTn id="194" dur="500"/>
                                        <p:tgtEl>
                                          <p:spTgt spid="107"/>
                                        </p:tgtEl>
                                      </p:cBhvr>
                                    </p:animEffect>
                                  </p:childTnLst>
                                </p:cTn>
                              </p:par>
                              <p:par>
                                <p:cTn id="195" presetID="16" presetClass="entr" presetSubtype="21" fill="hold" nodeType="withEffect">
                                  <p:stCondLst>
                                    <p:cond delay="300"/>
                                  </p:stCondLst>
                                  <p:childTnLst>
                                    <p:set>
                                      <p:cBhvr>
                                        <p:cTn id="196" dur="1" fill="hold">
                                          <p:stCondLst>
                                            <p:cond delay="0"/>
                                          </p:stCondLst>
                                        </p:cTn>
                                        <p:tgtEl>
                                          <p:spTgt spid="108"/>
                                        </p:tgtEl>
                                        <p:attrNameLst>
                                          <p:attrName>style.visibility</p:attrName>
                                        </p:attrNameLst>
                                      </p:cBhvr>
                                      <p:to>
                                        <p:strVal val="visible"/>
                                      </p:to>
                                    </p:set>
                                    <p:animEffect transition="in" filter="barn(inVertical)">
                                      <p:cBhvr>
                                        <p:cTn id="197" dur="500"/>
                                        <p:tgtEl>
                                          <p:spTgt spid="108"/>
                                        </p:tgtEl>
                                      </p:cBhvr>
                                    </p:animEffect>
                                  </p:childTnLst>
                                </p:cTn>
                              </p:par>
                              <p:par>
                                <p:cTn id="198" presetID="16" presetClass="entr" presetSubtype="21" fill="hold" nodeType="withEffect">
                                  <p:stCondLst>
                                    <p:cond delay="100"/>
                                  </p:stCondLst>
                                  <p:childTnLst>
                                    <p:set>
                                      <p:cBhvr>
                                        <p:cTn id="199" dur="1" fill="hold">
                                          <p:stCondLst>
                                            <p:cond delay="0"/>
                                          </p:stCondLst>
                                        </p:cTn>
                                        <p:tgtEl>
                                          <p:spTgt spid="109"/>
                                        </p:tgtEl>
                                        <p:attrNameLst>
                                          <p:attrName>style.visibility</p:attrName>
                                        </p:attrNameLst>
                                      </p:cBhvr>
                                      <p:to>
                                        <p:strVal val="visible"/>
                                      </p:to>
                                    </p:set>
                                    <p:animEffect transition="in" filter="barn(inVertical)">
                                      <p:cBhvr>
                                        <p:cTn id="200" dur="500"/>
                                        <p:tgtEl>
                                          <p:spTgt spid="109"/>
                                        </p:tgtEl>
                                      </p:cBhvr>
                                    </p:animEffect>
                                  </p:childTnLst>
                                </p:cTn>
                              </p:par>
                              <p:par>
                                <p:cTn id="201" presetID="16" presetClass="entr" presetSubtype="21" fill="hold" nodeType="withEffect">
                                  <p:stCondLst>
                                    <p:cond delay="200"/>
                                  </p:stCondLst>
                                  <p:childTnLst>
                                    <p:set>
                                      <p:cBhvr>
                                        <p:cTn id="202" dur="1" fill="hold">
                                          <p:stCondLst>
                                            <p:cond delay="0"/>
                                          </p:stCondLst>
                                        </p:cTn>
                                        <p:tgtEl>
                                          <p:spTgt spid="110"/>
                                        </p:tgtEl>
                                        <p:attrNameLst>
                                          <p:attrName>style.visibility</p:attrName>
                                        </p:attrNameLst>
                                      </p:cBhvr>
                                      <p:to>
                                        <p:strVal val="visible"/>
                                      </p:to>
                                    </p:set>
                                    <p:animEffect transition="in" filter="barn(inVertical)">
                                      <p:cBhvr>
                                        <p:cTn id="203" dur="500"/>
                                        <p:tgtEl>
                                          <p:spTgt spid="110"/>
                                        </p:tgtEl>
                                      </p:cBhvr>
                                    </p:animEffect>
                                  </p:childTnLst>
                                </p:cTn>
                              </p:par>
                              <p:par>
                                <p:cTn id="204" presetID="16" presetClass="entr" presetSubtype="21" fill="hold" nodeType="withEffect">
                                  <p:stCondLst>
                                    <p:cond delay="400"/>
                                  </p:stCondLst>
                                  <p:childTnLst>
                                    <p:set>
                                      <p:cBhvr>
                                        <p:cTn id="205" dur="1" fill="hold">
                                          <p:stCondLst>
                                            <p:cond delay="0"/>
                                          </p:stCondLst>
                                        </p:cTn>
                                        <p:tgtEl>
                                          <p:spTgt spid="111"/>
                                        </p:tgtEl>
                                        <p:attrNameLst>
                                          <p:attrName>style.visibility</p:attrName>
                                        </p:attrNameLst>
                                      </p:cBhvr>
                                      <p:to>
                                        <p:strVal val="visible"/>
                                      </p:to>
                                    </p:set>
                                    <p:animEffect transition="in" filter="barn(inVertical)">
                                      <p:cBhvr>
                                        <p:cTn id="206" dur="500"/>
                                        <p:tgtEl>
                                          <p:spTgt spid="111"/>
                                        </p:tgtEl>
                                      </p:cBhvr>
                                    </p:animEffect>
                                  </p:childTnLst>
                                </p:cTn>
                              </p:par>
                              <p:par>
                                <p:cTn id="207" presetID="16" presetClass="entr" presetSubtype="21" fill="hold" nodeType="withEffect">
                                  <p:stCondLst>
                                    <p:cond delay="100"/>
                                  </p:stCondLst>
                                  <p:childTnLst>
                                    <p:set>
                                      <p:cBhvr>
                                        <p:cTn id="208" dur="1" fill="hold">
                                          <p:stCondLst>
                                            <p:cond delay="0"/>
                                          </p:stCondLst>
                                        </p:cTn>
                                        <p:tgtEl>
                                          <p:spTgt spid="112"/>
                                        </p:tgtEl>
                                        <p:attrNameLst>
                                          <p:attrName>style.visibility</p:attrName>
                                        </p:attrNameLst>
                                      </p:cBhvr>
                                      <p:to>
                                        <p:strVal val="visible"/>
                                      </p:to>
                                    </p:set>
                                    <p:animEffect transition="in" filter="barn(inVertical)">
                                      <p:cBhvr>
                                        <p:cTn id="209" dur="500"/>
                                        <p:tgtEl>
                                          <p:spTgt spid="112"/>
                                        </p:tgtEl>
                                      </p:cBhvr>
                                    </p:animEffect>
                                  </p:childTnLst>
                                </p:cTn>
                              </p:par>
                              <p:par>
                                <p:cTn id="210" presetID="16" presetClass="entr" presetSubtype="21" fill="hold" nodeType="withEffect">
                                  <p:stCondLst>
                                    <p:cond delay="400"/>
                                  </p:stCondLst>
                                  <p:childTnLst>
                                    <p:set>
                                      <p:cBhvr>
                                        <p:cTn id="211" dur="1" fill="hold">
                                          <p:stCondLst>
                                            <p:cond delay="0"/>
                                          </p:stCondLst>
                                        </p:cTn>
                                        <p:tgtEl>
                                          <p:spTgt spid="113"/>
                                        </p:tgtEl>
                                        <p:attrNameLst>
                                          <p:attrName>style.visibility</p:attrName>
                                        </p:attrNameLst>
                                      </p:cBhvr>
                                      <p:to>
                                        <p:strVal val="visible"/>
                                      </p:to>
                                    </p:set>
                                    <p:animEffect transition="in" filter="barn(inVertical)">
                                      <p:cBhvr>
                                        <p:cTn id="212" dur="500"/>
                                        <p:tgtEl>
                                          <p:spTgt spid="113"/>
                                        </p:tgtEl>
                                      </p:cBhvr>
                                    </p:animEffect>
                                  </p:childTnLst>
                                </p:cTn>
                              </p:par>
                              <p:par>
                                <p:cTn id="213" presetID="16" presetClass="entr" presetSubtype="21" fill="hold" nodeType="withEffect">
                                  <p:stCondLst>
                                    <p:cond delay="0"/>
                                  </p:stCondLst>
                                  <p:childTnLst>
                                    <p:set>
                                      <p:cBhvr>
                                        <p:cTn id="214" dur="1" fill="hold">
                                          <p:stCondLst>
                                            <p:cond delay="0"/>
                                          </p:stCondLst>
                                        </p:cTn>
                                        <p:tgtEl>
                                          <p:spTgt spid="114"/>
                                        </p:tgtEl>
                                        <p:attrNameLst>
                                          <p:attrName>style.visibility</p:attrName>
                                        </p:attrNameLst>
                                      </p:cBhvr>
                                      <p:to>
                                        <p:strVal val="visible"/>
                                      </p:to>
                                    </p:set>
                                    <p:animEffect transition="in" filter="barn(inVertical)">
                                      <p:cBhvr>
                                        <p:cTn id="215" dur="500"/>
                                        <p:tgtEl>
                                          <p:spTgt spid="114"/>
                                        </p:tgtEl>
                                      </p:cBhvr>
                                    </p:animEffect>
                                  </p:childTnLst>
                                </p:cTn>
                              </p:par>
                              <p:par>
                                <p:cTn id="216" presetID="16" presetClass="entr" presetSubtype="21" fill="hold" nodeType="withEffect">
                                  <p:stCondLst>
                                    <p:cond delay="300"/>
                                  </p:stCondLst>
                                  <p:childTnLst>
                                    <p:set>
                                      <p:cBhvr>
                                        <p:cTn id="217" dur="1" fill="hold">
                                          <p:stCondLst>
                                            <p:cond delay="0"/>
                                          </p:stCondLst>
                                        </p:cTn>
                                        <p:tgtEl>
                                          <p:spTgt spid="115"/>
                                        </p:tgtEl>
                                        <p:attrNameLst>
                                          <p:attrName>style.visibility</p:attrName>
                                        </p:attrNameLst>
                                      </p:cBhvr>
                                      <p:to>
                                        <p:strVal val="visible"/>
                                      </p:to>
                                    </p:set>
                                    <p:animEffect transition="in" filter="barn(inVertical)">
                                      <p:cBhvr>
                                        <p:cTn id="218" dur="500"/>
                                        <p:tgtEl>
                                          <p:spTgt spid="115"/>
                                        </p:tgtEl>
                                      </p:cBhvr>
                                    </p:animEffect>
                                  </p:childTnLst>
                                </p:cTn>
                              </p:par>
                              <p:par>
                                <p:cTn id="219" presetID="16" presetClass="entr" presetSubtype="21" fill="hold" nodeType="withEffect">
                                  <p:stCondLst>
                                    <p:cond delay="200"/>
                                  </p:stCondLst>
                                  <p:childTnLst>
                                    <p:set>
                                      <p:cBhvr>
                                        <p:cTn id="220" dur="1" fill="hold">
                                          <p:stCondLst>
                                            <p:cond delay="0"/>
                                          </p:stCondLst>
                                        </p:cTn>
                                        <p:tgtEl>
                                          <p:spTgt spid="116"/>
                                        </p:tgtEl>
                                        <p:attrNameLst>
                                          <p:attrName>style.visibility</p:attrName>
                                        </p:attrNameLst>
                                      </p:cBhvr>
                                      <p:to>
                                        <p:strVal val="visible"/>
                                      </p:to>
                                    </p:set>
                                    <p:animEffect transition="in" filter="barn(inVertical)">
                                      <p:cBhvr>
                                        <p:cTn id="221" dur="500"/>
                                        <p:tgtEl>
                                          <p:spTgt spid="116"/>
                                        </p:tgtEl>
                                      </p:cBhvr>
                                    </p:animEffect>
                                  </p:childTnLst>
                                </p:cTn>
                              </p:par>
                              <p:par>
                                <p:cTn id="222" presetID="16" presetClass="entr" presetSubtype="21" fill="hold" nodeType="withEffect">
                                  <p:stCondLst>
                                    <p:cond delay="100"/>
                                  </p:stCondLst>
                                  <p:childTnLst>
                                    <p:set>
                                      <p:cBhvr>
                                        <p:cTn id="223" dur="1" fill="hold">
                                          <p:stCondLst>
                                            <p:cond delay="0"/>
                                          </p:stCondLst>
                                        </p:cTn>
                                        <p:tgtEl>
                                          <p:spTgt spid="117"/>
                                        </p:tgtEl>
                                        <p:attrNameLst>
                                          <p:attrName>style.visibility</p:attrName>
                                        </p:attrNameLst>
                                      </p:cBhvr>
                                      <p:to>
                                        <p:strVal val="visible"/>
                                      </p:to>
                                    </p:set>
                                    <p:animEffect transition="in" filter="barn(inVertical)">
                                      <p:cBhvr>
                                        <p:cTn id="224" dur="500"/>
                                        <p:tgtEl>
                                          <p:spTgt spid="117"/>
                                        </p:tgtEl>
                                      </p:cBhvr>
                                    </p:animEffect>
                                  </p:childTnLst>
                                </p:cTn>
                              </p:par>
                              <p:par>
                                <p:cTn id="225" presetID="16" presetClass="entr" presetSubtype="21" fill="hold" nodeType="withEffect">
                                  <p:stCondLst>
                                    <p:cond delay="500"/>
                                  </p:stCondLst>
                                  <p:childTnLst>
                                    <p:set>
                                      <p:cBhvr>
                                        <p:cTn id="226" dur="1" fill="hold">
                                          <p:stCondLst>
                                            <p:cond delay="0"/>
                                          </p:stCondLst>
                                        </p:cTn>
                                        <p:tgtEl>
                                          <p:spTgt spid="118"/>
                                        </p:tgtEl>
                                        <p:attrNameLst>
                                          <p:attrName>style.visibility</p:attrName>
                                        </p:attrNameLst>
                                      </p:cBhvr>
                                      <p:to>
                                        <p:strVal val="visible"/>
                                      </p:to>
                                    </p:set>
                                    <p:animEffect transition="in" filter="barn(inVertical)">
                                      <p:cBhvr>
                                        <p:cTn id="227" dur="500"/>
                                        <p:tgtEl>
                                          <p:spTgt spid="118"/>
                                        </p:tgtEl>
                                      </p:cBhvr>
                                    </p:animEffect>
                                  </p:childTnLst>
                                </p:cTn>
                              </p:par>
                              <p:par>
                                <p:cTn id="228" presetID="16" presetClass="entr" presetSubtype="21" fill="hold" nodeType="withEffect">
                                  <p:stCondLst>
                                    <p:cond delay="200"/>
                                  </p:stCondLst>
                                  <p:childTnLst>
                                    <p:set>
                                      <p:cBhvr>
                                        <p:cTn id="229" dur="1" fill="hold">
                                          <p:stCondLst>
                                            <p:cond delay="0"/>
                                          </p:stCondLst>
                                        </p:cTn>
                                        <p:tgtEl>
                                          <p:spTgt spid="119"/>
                                        </p:tgtEl>
                                        <p:attrNameLst>
                                          <p:attrName>style.visibility</p:attrName>
                                        </p:attrNameLst>
                                      </p:cBhvr>
                                      <p:to>
                                        <p:strVal val="visible"/>
                                      </p:to>
                                    </p:set>
                                    <p:animEffect transition="in" filter="barn(inVertical)">
                                      <p:cBhvr>
                                        <p:cTn id="230" dur="500"/>
                                        <p:tgtEl>
                                          <p:spTgt spid="119"/>
                                        </p:tgtEl>
                                      </p:cBhvr>
                                    </p:animEffect>
                                  </p:childTnLst>
                                </p:cTn>
                              </p:par>
                              <p:par>
                                <p:cTn id="231" presetID="16" presetClass="entr" presetSubtype="21" fill="hold" nodeType="withEffect">
                                  <p:stCondLst>
                                    <p:cond delay="400"/>
                                  </p:stCondLst>
                                  <p:childTnLst>
                                    <p:set>
                                      <p:cBhvr>
                                        <p:cTn id="232" dur="1" fill="hold">
                                          <p:stCondLst>
                                            <p:cond delay="0"/>
                                          </p:stCondLst>
                                        </p:cTn>
                                        <p:tgtEl>
                                          <p:spTgt spid="175"/>
                                        </p:tgtEl>
                                        <p:attrNameLst>
                                          <p:attrName>style.visibility</p:attrName>
                                        </p:attrNameLst>
                                      </p:cBhvr>
                                      <p:to>
                                        <p:strVal val="visible"/>
                                      </p:to>
                                    </p:set>
                                    <p:animEffect transition="in" filter="barn(inVertical)">
                                      <p:cBhvr>
                                        <p:cTn id="233" dur="500"/>
                                        <p:tgtEl>
                                          <p:spTgt spid="175"/>
                                        </p:tgtEl>
                                      </p:cBhvr>
                                    </p:animEffect>
                                  </p:childTnLst>
                                </p:cTn>
                              </p:par>
                              <p:par>
                                <p:cTn id="234" presetID="16" presetClass="entr" presetSubtype="21" fill="hold" nodeType="withEffect">
                                  <p:stCondLst>
                                    <p:cond delay="0"/>
                                  </p:stCondLst>
                                  <p:childTnLst>
                                    <p:set>
                                      <p:cBhvr>
                                        <p:cTn id="235" dur="1" fill="hold">
                                          <p:stCondLst>
                                            <p:cond delay="0"/>
                                          </p:stCondLst>
                                        </p:cTn>
                                        <p:tgtEl>
                                          <p:spTgt spid="176"/>
                                        </p:tgtEl>
                                        <p:attrNameLst>
                                          <p:attrName>style.visibility</p:attrName>
                                        </p:attrNameLst>
                                      </p:cBhvr>
                                      <p:to>
                                        <p:strVal val="visible"/>
                                      </p:to>
                                    </p:set>
                                    <p:animEffect transition="in" filter="barn(inVertical)">
                                      <p:cBhvr>
                                        <p:cTn id="236" dur="500"/>
                                        <p:tgtEl>
                                          <p:spTgt spid="176"/>
                                        </p:tgtEl>
                                      </p:cBhvr>
                                    </p:animEffect>
                                  </p:childTnLst>
                                </p:cTn>
                              </p:par>
                              <p:par>
                                <p:cTn id="237" presetID="16" presetClass="entr" presetSubtype="21" fill="hold" nodeType="withEffect">
                                  <p:stCondLst>
                                    <p:cond delay="100"/>
                                  </p:stCondLst>
                                  <p:childTnLst>
                                    <p:set>
                                      <p:cBhvr>
                                        <p:cTn id="238" dur="1" fill="hold">
                                          <p:stCondLst>
                                            <p:cond delay="0"/>
                                          </p:stCondLst>
                                        </p:cTn>
                                        <p:tgtEl>
                                          <p:spTgt spid="178"/>
                                        </p:tgtEl>
                                        <p:attrNameLst>
                                          <p:attrName>style.visibility</p:attrName>
                                        </p:attrNameLst>
                                      </p:cBhvr>
                                      <p:to>
                                        <p:strVal val="visible"/>
                                      </p:to>
                                    </p:set>
                                    <p:animEffect transition="in" filter="barn(inVertical)">
                                      <p:cBhvr>
                                        <p:cTn id="239" dur="500"/>
                                        <p:tgtEl>
                                          <p:spTgt spid="178"/>
                                        </p:tgtEl>
                                      </p:cBhvr>
                                    </p:animEffect>
                                  </p:childTnLst>
                                </p:cTn>
                              </p:par>
                              <p:par>
                                <p:cTn id="240" presetID="16" presetClass="entr" presetSubtype="21" fill="hold" nodeType="withEffect">
                                  <p:stCondLst>
                                    <p:cond delay="300"/>
                                  </p:stCondLst>
                                  <p:childTnLst>
                                    <p:set>
                                      <p:cBhvr>
                                        <p:cTn id="241" dur="1" fill="hold">
                                          <p:stCondLst>
                                            <p:cond delay="0"/>
                                          </p:stCondLst>
                                        </p:cTn>
                                        <p:tgtEl>
                                          <p:spTgt spid="184"/>
                                        </p:tgtEl>
                                        <p:attrNameLst>
                                          <p:attrName>style.visibility</p:attrName>
                                        </p:attrNameLst>
                                      </p:cBhvr>
                                      <p:to>
                                        <p:strVal val="visible"/>
                                      </p:to>
                                    </p:set>
                                    <p:animEffect transition="in" filter="barn(inVertical)">
                                      <p:cBhvr>
                                        <p:cTn id="242" dur="500"/>
                                        <p:tgtEl>
                                          <p:spTgt spid="184"/>
                                        </p:tgtEl>
                                      </p:cBhvr>
                                    </p:animEffect>
                                  </p:childTnLst>
                                </p:cTn>
                              </p:par>
                              <p:par>
                                <p:cTn id="243" presetID="10" presetClass="entr" presetSubtype="0" fill="hold" grpId="0" nodeType="withEffect">
                                  <p:stCondLst>
                                    <p:cond delay="750"/>
                                  </p:stCondLst>
                                  <p:childTnLst>
                                    <p:set>
                                      <p:cBhvr>
                                        <p:cTn id="244" dur="1" fill="hold">
                                          <p:stCondLst>
                                            <p:cond delay="0"/>
                                          </p:stCondLst>
                                        </p:cTn>
                                        <p:tgtEl>
                                          <p:spTgt spid="151"/>
                                        </p:tgtEl>
                                        <p:attrNameLst>
                                          <p:attrName>style.visibility</p:attrName>
                                        </p:attrNameLst>
                                      </p:cBhvr>
                                      <p:to>
                                        <p:strVal val="visible"/>
                                      </p:to>
                                    </p:set>
                                    <p:animEffect transition="in" filter="fade">
                                      <p:cBhvr>
                                        <p:cTn id="245" dur="750"/>
                                        <p:tgtEl>
                                          <p:spTgt spid="151"/>
                                        </p:tgtEl>
                                      </p:cBhvr>
                                    </p:animEffect>
                                  </p:childTnLst>
                                </p:cTn>
                              </p:par>
                            </p:childTnLst>
                          </p:cTn>
                        </p:par>
                        <p:par>
                          <p:cTn id="246" fill="hold">
                            <p:stCondLst>
                              <p:cond delay="2000"/>
                            </p:stCondLst>
                            <p:childTnLst>
                              <p:par>
                                <p:cTn id="247" presetID="53" presetClass="entr" presetSubtype="16" fill="hold" grpId="0" nodeType="afterEffect">
                                  <p:stCondLst>
                                    <p:cond delay="0"/>
                                  </p:stCondLst>
                                  <p:childTnLst>
                                    <p:set>
                                      <p:cBhvr>
                                        <p:cTn id="248" dur="1" fill="hold">
                                          <p:stCondLst>
                                            <p:cond delay="0"/>
                                          </p:stCondLst>
                                        </p:cTn>
                                        <p:tgtEl>
                                          <p:spTgt spid="153"/>
                                        </p:tgtEl>
                                        <p:attrNameLst>
                                          <p:attrName>style.visibility</p:attrName>
                                        </p:attrNameLst>
                                      </p:cBhvr>
                                      <p:to>
                                        <p:strVal val="visible"/>
                                      </p:to>
                                    </p:set>
                                    <p:anim calcmode="lin" valueType="num">
                                      <p:cBhvr>
                                        <p:cTn id="249" dur="500" fill="hold"/>
                                        <p:tgtEl>
                                          <p:spTgt spid="153"/>
                                        </p:tgtEl>
                                        <p:attrNameLst>
                                          <p:attrName>ppt_w</p:attrName>
                                        </p:attrNameLst>
                                      </p:cBhvr>
                                      <p:tavLst>
                                        <p:tav tm="0">
                                          <p:val>
                                            <p:fltVal val="0"/>
                                          </p:val>
                                        </p:tav>
                                        <p:tav tm="100000">
                                          <p:val>
                                            <p:strVal val="#ppt_w"/>
                                          </p:val>
                                        </p:tav>
                                      </p:tavLst>
                                    </p:anim>
                                    <p:anim calcmode="lin" valueType="num">
                                      <p:cBhvr>
                                        <p:cTn id="250" dur="500" fill="hold"/>
                                        <p:tgtEl>
                                          <p:spTgt spid="153"/>
                                        </p:tgtEl>
                                        <p:attrNameLst>
                                          <p:attrName>ppt_h</p:attrName>
                                        </p:attrNameLst>
                                      </p:cBhvr>
                                      <p:tavLst>
                                        <p:tav tm="0">
                                          <p:val>
                                            <p:fltVal val="0"/>
                                          </p:val>
                                        </p:tav>
                                        <p:tav tm="100000">
                                          <p:val>
                                            <p:strVal val="#ppt_h"/>
                                          </p:val>
                                        </p:tav>
                                      </p:tavLst>
                                    </p:anim>
                                    <p:animEffect transition="in" filter="fade">
                                      <p:cBhvr>
                                        <p:cTn id="251" dur="500"/>
                                        <p:tgtEl>
                                          <p:spTgt spid="153"/>
                                        </p:tgtEl>
                                      </p:cBhvr>
                                    </p:animEffect>
                                  </p:childTnLst>
                                </p:cTn>
                              </p:par>
                              <p:par>
                                <p:cTn id="252" presetID="53" presetClass="entr" presetSubtype="16" fill="hold" grpId="0" nodeType="withEffect">
                                  <p:stCondLst>
                                    <p:cond delay="0"/>
                                  </p:stCondLst>
                                  <p:childTnLst>
                                    <p:set>
                                      <p:cBhvr>
                                        <p:cTn id="253" dur="1" fill="hold">
                                          <p:stCondLst>
                                            <p:cond delay="0"/>
                                          </p:stCondLst>
                                        </p:cTn>
                                        <p:tgtEl>
                                          <p:spTgt spid="157"/>
                                        </p:tgtEl>
                                        <p:attrNameLst>
                                          <p:attrName>style.visibility</p:attrName>
                                        </p:attrNameLst>
                                      </p:cBhvr>
                                      <p:to>
                                        <p:strVal val="visible"/>
                                      </p:to>
                                    </p:set>
                                    <p:anim calcmode="lin" valueType="num">
                                      <p:cBhvr>
                                        <p:cTn id="254" dur="500" fill="hold"/>
                                        <p:tgtEl>
                                          <p:spTgt spid="157"/>
                                        </p:tgtEl>
                                        <p:attrNameLst>
                                          <p:attrName>ppt_w</p:attrName>
                                        </p:attrNameLst>
                                      </p:cBhvr>
                                      <p:tavLst>
                                        <p:tav tm="0">
                                          <p:val>
                                            <p:fltVal val="0"/>
                                          </p:val>
                                        </p:tav>
                                        <p:tav tm="100000">
                                          <p:val>
                                            <p:strVal val="#ppt_w"/>
                                          </p:val>
                                        </p:tav>
                                      </p:tavLst>
                                    </p:anim>
                                    <p:anim calcmode="lin" valueType="num">
                                      <p:cBhvr>
                                        <p:cTn id="255" dur="500" fill="hold"/>
                                        <p:tgtEl>
                                          <p:spTgt spid="157"/>
                                        </p:tgtEl>
                                        <p:attrNameLst>
                                          <p:attrName>ppt_h</p:attrName>
                                        </p:attrNameLst>
                                      </p:cBhvr>
                                      <p:tavLst>
                                        <p:tav tm="0">
                                          <p:val>
                                            <p:fltVal val="0"/>
                                          </p:val>
                                        </p:tav>
                                        <p:tav tm="100000">
                                          <p:val>
                                            <p:strVal val="#ppt_h"/>
                                          </p:val>
                                        </p:tav>
                                      </p:tavLst>
                                    </p:anim>
                                    <p:animEffect transition="in" filter="fade">
                                      <p:cBhvr>
                                        <p:cTn id="256" dur="500"/>
                                        <p:tgtEl>
                                          <p:spTgt spid="157"/>
                                        </p:tgtEl>
                                      </p:cBhvr>
                                    </p:animEffect>
                                  </p:childTnLst>
                                </p:cTn>
                              </p:par>
                            </p:childTnLst>
                          </p:cTn>
                        </p:par>
                        <p:par>
                          <p:cTn id="257" fill="hold">
                            <p:stCondLst>
                              <p:cond delay="2500"/>
                            </p:stCondLst>
                            <p:childTnLst>
                              <p:par>
                                <p:cTn id="258" presetID="12" presetClass="entr" presetSubtype="8" fill="hold" nodeType="afterEffect">
                                  <p:stCondLst>
                                    <p:cond delay="0"/>
                                  </p:stCondLst>
                                  <p:childTnLst>
                                    <p:set>
                                      <p:cBhvr>
                                        <p:cTn id="259" dur="1" fill="hold">
                                          <p:stCondLst>
                                            <p:cond delay="0"/>
                                          </p:stCondLst>
                                        </p:cTn>
                                        <p:tgtEl>
                                          <p:spTgt spid="27"/>
                                        </p:tgtEl>
                                        <p:attrNameLst>
                                          <p:attrName>style.visibility</p:attrName>
                                        </p:attrNameLst>
                                      </p:cBhvr>
                                      <p:to>
                                        <p:strVal val="visible"/>
                                      </p:to>
                                    </p:set>
                                    <p:anim calcmode="lin" valueType="num">
                                      <p:cBhvr additive="base">
                                        <p:cTn id="260" dur="500"/>
                                        <p:tgtEl>
                                          <p:spTgt spid="27"/>
                                        </p:tgtEl>
                                        <p:attrNameLst>
                                          <p:attrName>ppt_x</p:attrName>
                                        </p:attrNameLst>
                                      </p:cBhvr>
                                      <p:tavLst>
                                        <p:tav tm="0">
                                          <p:val>
                                            <p:strVal val="#ppt_x-#ppt_w*1.125000"/>
                                          </p:val>
                                        </p:tav>
                                        <p:tav tm="100000">
                                          <p:val>
                                            <p:strVal val="#ppt_x"/>
                                          </p:val>
                                        </p:tav>
                                      </p:tavLst>
                                    </p:anim>
                                    <p:animEffect transition="in" filter="wipe(right)">
                                      <p:cBhvr>
                                        <p:cTn id="261" dur="500"/>
                                        <p:tgtEl>
                                          <p:spTgt spid="27"/>
                                        </p:tgtEl>
                                      </p:cBhvr>
                                    </p:animEffect>
                                  </p:childTnLst>
                                </p:cTn>
                              </p:par>
                              <p:par>
                                <p:cTn id="262" presetID="12" presetClass="entr" presetSubtype="8" fill="hold" nodeType="withEffect">
                                  <p:stCondLst>
                                    <p:cond delay="0"/>
                                  </p:stCondLst>
                                  <p:childTnLst>
                                    <p:set>
                                      <p:cBhvr>
                                        <p:cTn id="263" dur="1" fill="hold">
                                          <p:stCondLst>
                                            <p:cond delay="0"/>
                                          </p:stCondLst>
                                        </p:cTn>
                                        <p:tgtEl>
                                          <p:spTgt spid="25"/>
                                        </p:tgtEl>
                                        <p:attrNameLst>
                                          <p:attrName>style.visibility</p:attrName>
                                        </p:attrNameLst>
                                      </p:cBhvr>
                                      <p:to>
                                        <p:strVal val="visible"/>
                                      </p:to>
                                    </p:set>
                                    <p:anim calcmode="lin" valueType="num">
                                      <p:cBhvr additive="base">
                                        <p:cTn id="264" dur="500"/>
                                        <p:tgtEl>
                                          <p:spTgt spid="25"/>
                                        </p:tgtEl>
                                        <p:attrNameLst>
                                          <p:attrName>ppt_x</p:attrName>
                                        </p:attrNameLst>
                                      </p:cBhvr>
                                      <p:tavLst>
                                        <p:tav tm="0">
                                          <p:val>
                                            <p:strVal val="#ppt_x-#ppt_w*1.125000"/>
                                          </p:val>
                                        </p:tav>
                                        <p:tav tm="100000">
                                          <p:val>
                                            <p:strVal val="#ppt_x"/>
                                          </p:val>
                                        </p:tav>
                                      </p:tavLst>
                                    </p:anim>
                                    <p:animEffect transition="in" filter="wipe(right)">
                                      <p:cBhvr>
                                        <p:cTn id="2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ldLvl="0" animBg="1"/>
      <p:bldP spid="121" grpId="0" bldLvl="0" animBg="1"/>
      <p:bldP spid="122" grpId="0" bldLvl="0" animBg="1"/>
      <p:bldP spid="123" grpId="0" bldLvl="0" animBg="1"/>
      <p:bldP spid="124" grpId="0" bldLvl="0" animBg="1"/>
      <p:bldP spid="125" grpId="0" bldLvl="0" animBg="1"/>
      <p:bldP spid="126" grpId="0" bldLvl="0" animBg="1"/>
      <p:bldP spid="127" grpId="0" bldLvl="0" animBg="1"/>
      <p:bldP spid="128" grpId="0" bldLvl="0" animBg="1"/>
      <p:bldP spid="129" grpId="0" bldLvl="0" animBg="1"/>
      <p:bldP spid="130" grpId="0" bldLvl="0" animBg="1"/>
      <p:bldP spid="131" grpId="0" bldLvl="0" animBg="1"/>
      <p:bldP spid="132" grpId="0" bldLvl="0" animBg="1"/>
      <p:bldP spid="133" grpId="0" bldLvl="0" animBg="1"/>
      <p:bldP spid="134" grpId="0" bldLvl="0" animBg="1"/>
      <p:bldP spid="135" grpId="0" bldLvl="0" animBg="1"/>
      <p:bldP spid="136" grpId="0" bldLvl="0" animBg="1"/>
      <p:bldP spid="137" grpId="0" bldLvl="0" animBg="1"/>
      <p:bldP spid="138" grpId="0" bldLvl="0" animBg="1"/>
      <p:bldP spid="139" grpId="0" bldLvl="0" animBg="1"/>
      <p:bldP spid="140" grpId="0" bldLvl="0" animBg="1"/>
      <p:bldP spid="144" grpId="0" bldLvl="0" animBg="1"/>
      <p:bldP spid="145" grpId="0" bldLvl="0" animBg="1"/>
      <p:bldP spid="147" grpId="0" bldLvl="0" animBg="1"/>
      <p:bldP spid="148" grpId="0" bldLvl="0" animBg="1"/>
      <p:bldP spid="150" grpId="0" bldLvl="0" animBg="1"/>
      <p:bldP spid="174" grpId="0" bldLvl="0" animBg="1"/>
      <p:bldP spid="183" grpId="0" bldLvl="0" animBg="1"/>
      <p:bldP spid="151" grpId="0"/>
      <p:bldP spid="153" grpId="0" bldLvl="0" animBg="1"/>
      <p:bldP spid="15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Syntax</a:t>
            </a:r>
          </a:p>
        </p:txBody>
      </p:sp>
      <p:sp>
        <p:nvSpPr>
          <p:cNvPr id="3" name="Rectangle 1">
            <a:extLst>
              <a:ext uri="{FF2B5EF4-FFF2-40B4-BE49-F238E27FC236}">
                <a16:creationId xmlns:a16="http://schemas.microsoft.com/office/drawing/2014/main" id="{7FAB9F5E-C9C0-4FCF-A8F9-9D66C89A673E}"/>
              </a:ext>
            </a:extLst>
          </p:cNvPr>
          <p:cNvSpPr>
            <a:spLocks noChangeArrowheads="1"/>
          </p:cNvSpPr>
          <p:nvPr/>
        </p:nvSpPr>
        <p:spPr bwMode="auto">
          <a:xfrm>
            <a:off x="933855" y="2986956"/>
            <a:ext cx="10583693" cy="34521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selector points to the HTML element you want to style.</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declaration block contains one or more declarations separated by semicolons.</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Each declaration includes a CSS property name and a value, separated by a colon.</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Multiple CSS declarations are separated with semicolons, and declaration blocks are surrounded by curly braces.</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 this example all &lt;p&gt; elements will be center-aligned, with a red text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 </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color</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red</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text-align</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center</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pic>
        <p:nvPicPr>
          <p:cNvPr id="10242" name="Picture 2" descr="CSS selector">
            <a:extLst>
              <a:ext uri="{FF2B5EF4-FFF2-40B4-BE49-F238E27FC236}">
                <a16:creationId xmlns:a16="http://schemas.microsoft.com/office/drawing/2014/main" id="{C98F364B-3711-44E9-BD9C-1E5AF1903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139" y="1062169"/>
            <a:ext cx="7599722" cy="158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57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Simple Selector</a:t>
            </a:r>
          </a:p>
        </p:txBody>
      </p:sp>
      <p:graphicFrame>
        <p:nvGraphicFramePr>
          <p:cNvPr id="2" name="Table 1">
            <a:extLst>
              <a:ext uri="{FF2B5EF4-FFF2-40B4-BE49-F238E27FC236}">
                <a16:creationId xmlns:a16="http://schemas.microsoft.com/office/drawing/2014/main" id="{934A61BE-8027-479B-962A-5911A209F60D}"/>
              </a:ext>
            </a:extLst>
          </p:cNvPr>
          <p:cNvGraphicFramePr>
            <a:graphicFrameLocks noGrp="1"/>
          </p:cNvGraphicFramePr>
          <p:nvPr>
            <p:extLst>
              <p:ext uri="{D42A27DB-BD31-4B8C-83A1-F6EECF244321}">
                <p14:modId xmlns:p14="http://schemas.microsoft.com/office/powerpoint/2010/main" val="149958199"/>
              </p:ext>
            </p:extLst>
          </p:nvPr>
        </p:nvGraphicFramePr>
        <p:xfrm>
          <a:off x="1333726" y="1455890"/>
          <a:ext cx="9590435" cy="4361253"/>
        </p:xfrm>
        <a:graphic>
          <a:graphicData uri="http://schemas.openxmlformats.org/drawingml/2006/table">
            <a:tbl>
              <a:tblPr/>
              <a:tblGrid>
                <a:gridCol w="1915071">
                  <a:extLst>
                    <a:ext uri="{9D8B030D-6E8A-4147-A177-3AD203B41FA5}">
                      <a16:colId xmlns:a16="http://schemas.microsoft.com/office/drawing/2014/main" val="2707423388"/>
                    </a:ext>
                  </a:extLst>
                </a:gridCol>
                <a:gridCol w="1915071">
                  <a:extLst>
                    <a:ext uri="{9D8B030D-6E8A-4147-A177-3AD203B41FA5}">
                      <a16:colId xmlns:a16="http://schemas.microsoft.com/office/drawing/2014/main" val="4237453277"/>
                    </a:ext>
                  </a:extLst>
                </a:gridCol>
                <a:gridCol w="5760293">
                  <a:extLst>
                    <a:ext uri="{9D8B030D-6E8A-4147-A177-3AD203B41FA5}">
                      <a16:colId xmlns:a16="http://schemas.microsoft.com/office/drawing/2014/main" val="480985547"/>
                    </a:ext>
                  </a:extLst>
                </a:gridCol>
              </a:tblGrid>
              <a:tr h="566963">
                <a:tc>
                  <a:txBody>
                    <a:bodyPr/>
                    <a:lstStyle/>
                    <a:p>
                      <a:pPr algn="l" fontAlgn="t"/>
                      <a:r>
                        <a:rPr lang="en-CA">
                          <a:effectLst/>
                        </a:rPr>
                        <a:t>Selector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Example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Example 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64251735"/>
                  </a:ext>
                </a:extLst>
              </a:tr>
              <a:tr h="566963">
                <a:tc>
                  <a:txBody>
                    <a:bodyPr/>
                    <a:lstStyle/>
                    <a:p>
                      <a:pPr algn="l" fontAlgn="t"/>
                      <a:r>
                        <a:rPr lang="en-CA">
                          <a:effectLst/>
                          <a:hlinkClick r:id="rId2"/>
                        </a:rPr>
                        <a:t>#</a:t>
                      </a:r>
                      <a:r>
                        <a:rPr lang="en-CA" i="1">
                          <a:effectLst/>
                          <a:hlinkClick r:id="rId2"/>
                        </a:rPr>
                        <a:t>id</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a:effectLst/>
                        </a:rPr>
                        <a:t>#firstname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Selects the element with id="firstname"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2514775"/>
                  </a:ext>
                </a:extLst>
              </a:tr>
              <a:tr h="566963">
                <a:tc>
                  <a:txBody>
                    <a:bodyPr/>
                    <a:lstStyle/>
                    <a:p>
                      <a:pPr algn="l" fontAlgn="t"/>
                      <a:r>
                        <a:rPr lang="en-CA">
                          <a:effectLst/>
                          <a:hlinkClick r:id="rId3"/>
                        </a:rPr>
                        <a:t>.</a:t>
                      </a:r>
                      <a:r>
                        <a:rPr lang="en-CA" i="1">
                          <a:effectLst/>
                          <a:hlinkClick r:id="rId3"/>
                        </a:rPr>
                        <a:t>class</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.intro</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Selects all elements with class="intro"</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10824393"/>
                  </a:ext>
                </a:extLst>
              </a:tr>
              <a:tr h="566963">
                <a:tc>
                  <a:txBody>
                    <a:bodyPr/>
                    <a:lstStyle/>
                    <a:p>
                      <a:pPr algn="l" fontAlgn="t"/>
                      <a:r>
                        <a:rPr lang="en-CA" i="1">
                          <a:effectLst/>
                          <a:hlinkClick r:id="rId4"/>
                        </a:rPr>
                        <a:t>element.class</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a:effectLst/>
                        </a:rPr>
                        <a:t>p.intro</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Selects only &lt;p&gt; elements with class="intro"</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497200175"/>
                  </a:ext>
                </a:extLst>
              </a:tr>
              <a:tr h="566963">
                <a:tc>
                  <a:txBody>
                    <a:bodyPr/>
                    <a:lstStyle/>
                    <a:p>
                      <a:pPr algn="l" fontAlgn="t"/>
                      <a:r>
                        <a:rPr lang="en-CA">
                          <a:effectLst/>
                          <a:hlinkClick r:id="rId5"/>
                        </a:rPr>
                        <a:t>*</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Selects all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25463358"/>
                  </a:ext>
                </a:extLst>
              </a:tr>
              <a:tr h="566963">
                <a:tc>
                  <a:txBody>
                    <a:bodyPr/>
                    <a:lstStyle/>
                    <a:p>
                      <a:pPr algn="l" fontAlgn="t"/>
                      <a:r>
                        <a:rPr lang="en-CA" i="1">
                          <a:effectLst/>
                          <a:hlinkClick r:id="rId6"/>
                        </a:rPr>
                        <a:t>element</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a:effectLst/>
                        </a:rPr>
                        <a:t>p</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a:effectLst/>
                        </a:rPr>
                        <a:t>Selects all &lt;p&gt;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668259407"/>
                  </a:ext>
                </a:extLst>
              </a:tr>
              <a:tr h="959475">
                <a:tc>
                  <a:txBody>
                    <a:bodyPr/>
                    <a:lstStyle/>
                    <a:p>
                      <a:pPr algn="l" fontAlgn="t"/>
                      <a:r>
                        <a:rPr lang="en-CA" i="1">
                          <a:effectLst/>
                          <a:hlinkClick r:id="rId7"/>
                        </a:rPr>
                        <a:t>element,element,..</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CA">
                          <a:effectLst/>
                        </a:rPr>
                        <a:t>div, p</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Selects all &lt;div&gt; elements and all &lt;p&gt;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60323024"/>
                  </a:ext>
                </a:extLst>
              </a:tr>
            </a:tbl>
          </a:graphicData>
        </a:graphic>
      </p:graphicFrame>
    </p:spTree>
    <p:extLst>
      <p:ext uri="{BB962C8B-B14F-4D97-AF65-F5344CB8AC3E}">
        <p14:creationId xmlns:p14="http://schemas.microsoft.com/office/powerpoint/2010/main" val="1215200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Element Selector</a:t>
            </a:r>
          </a:p>
        </p:txBody>
      </p:sp>
      <p:sp>
        <p:nvSpPr>
          <p:cNvPr id="6" name="TextBox 5">
            <a:extLst>
              <a:ext uri="{FF2B5EF4-FFF2-40B4-BE49-F238E27FC236}">
                <a16:creationId xmlns:a16="http://schemas.microsoft.com/office/drawing/2014/main" id="{E2B90AFE-6961-48E0-BA43-CDA86B41C81B}"/>
              </a:ext>
            </a:extLst>
          </p:cNvPr>
          <p:cNvSpPr txBox="1"/>
          <p:nvPr/>
        </p:nvSpPr>
        <p:spPr>
          <a:xfrm>
            <a:off x="938074" y="1159796"/>
            <a:ext cx="10315852" cy="5013039"/>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The element selector selects HTML elements based on the element name.</a:t>
            </a:r>
          </a:p>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Example</a:t>
            </a:r>
          </a:p>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Here, all &lt;p&gt; elements on the page will be center-aligned, with a red text color: </a:t>
            </a:r>
          </a:p>
          <a:p>
            <a:pPr algn="l">
              <a:lnSpc>
                <a:spcPct val="150000"/>
              </a:lnSpc>
            </a:pPr>
            <a:r>
              <a:rPr lang="en-US" sz="2400" b="0" i="0" dirty="0">
                <a:solidFill>
                  <a:schemeClr val="bg1"/>
                </a:solidFill>
                <a:effectLst/>
                <a:latin typeface="Microsoft YaHei" panose="020B0503020204020204" pitchFamily="34" charset="-122"/>
                <a:ea typeface="Microsoft YaHei" panose="020B0503020204020204" pitchFamily="34" charset="-122"/>
              </a:rPr>
              <a:t>p {</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  text-align: center;</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  color: red;</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512059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id Selector</a:t>
            </a:r>
          </a:p>
        </p:txBody>
      </p:sp>
      <p:sp>
        <p:nvSpPr>
          <p:cNvPr id="6" name="TextBox 5">
            <a:extLst>
              <a:ext uri="{FF2B5EF4-FFF2-40B4-BE49-F238E27FC236}">
                <a16:creationId xmlns:a16="http://schemas.microsoft.com/office/drawing/2014/main" id="{5AB72CE9-00C6-4542-9773-7CE7F9DCE0D5}"/>
              </a:ext>
            </a:extLst>
          </p:cNvPr>
          <p:cNvSpPr txBox="1"/>
          <p:nvPr/>
        </p:nvSpPr>
        <p:spPr>
          <a:xfrm>
            <a:off x="782715" y="1138885"/>
            <a:ext cx="10626570" cy="5262979"/>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The id selector uses the id attribute of an HTML element to select a specific element.</a:t>
            </a:r>
          </a:p>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The id of an element is unique within a page, so the id selector is used to select one unique element!</a:t>
            </a:r>
          </a:p>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To select an element with a specific id, write a hash (#) character, followed by the id of the element.</a:t>
            </a:r>
          </a:p>
          <a:p>
            <a:pPr algn="l"/>
            <a:endParaRPr lang="en-US" sz="2400" b="0" i="0" dirty="0">
              <a:solidFill>
                <a:schemeClr val="bg1"/>
              </a:solidFill>
              <a:effectLst/>
              <a:latin typeface="Microsoft YaHei" panose="020B0503020204020204" pitchFamily="34" charset="-122"/>
              <a:ea typeface="Microsoft YaHei" panose="020B0503020204020204" pitchFamily="34" charset="-122"/>
            </a:endParaRPr>
          </a:p>
          <a:p>
            <a:pPr algn="l"/>
            <a:r>
              <a:rPr lang="en-US" sz="2400" b="0" i="0" dirty="0">
                <a:solidFill>
                  <a:schemeClr val="bg1"/>
                </a:solidFill>
                <a:effectLst/>
                <a:latin typeface="Microsoft YaHei" panose="020B0503020204020204" pitchFamily="34" charset="-122"/>
                <a:ea typeface="Microsoft YaHei" panose="020B0503020204020204" pitchFamily="34" charset="-122"/>
              </a:rPr>
              <a:t>Example</a:t>
            </a:r>
          </a:p>
          <a:p>
            <a:pPr algn="l"/>
            <a:r>
              <a:rPr lang="en-US" sz="2400" b="0" i="0" dirty="0">
                <a:solidFill>
                  <a:schemeClr val="bg1"/>
                </a:solidFill>
                <a:effectLst/>
                <a:latin typeface="Microsoft YaHei" panose="020B0503020204020204" pitchFamily="34" charset="-122"/>
                <a:ea typeface="Microsoft YaHei" panose="020B0503020204020204" pitchFamily="34" charset="-122"/>
              </a:rPr>
              <a:t>The CSS rule below will be applied to the HTML element with id="para1": </a:t>
            </a:r>
          </a:p>
          <a:p>
            <a:pPr algn="l"/>
            <a:r>
              <a:rPr lang="en-US" sz="2400" b="0" i="0" dirty="0">
                <a:solidFill>
                  <a:schemeClr val="bg1"/>
                </a:solidFill>
                <a:effectLst/>
                <a:latin typeface="Microsoft YaHei" panose="020B0503020204020204" pitchFamily="34" charset="-122"/>
                <a:ea typeface="Microsoft YaHei" panose="020B0503020204020204" pitchFamily="34" charset="-122"/>
              </a:rPr>
              <a:t>#para1 {</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  text-align: center;</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  color: red;</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582873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Class Selector</a:t>
            </a:r>
          </a:p>
        </p:txBody>
      </p:sp>
      <p:sp>
        <p:nvSpPr>
          <p:cNvPr id="6" name="TextBox 5">
            <a:extLst>
              <a:ext uri="{FF2B5EF4-FFF2-40B4-BE49-F238E27FC236}">
                <a16:creationId xmlns:a16="http://schemas.microsoft.com/office/drawing/2014/main" id="{3CFB8A12-7741-45A9-92AE-4C594AC98E02}"/>
              </a:ext>
            </a:extLst>
          </p:cNvPr>
          <p:cNvSpPr txBox="1"/>
          <p:nvPr/>
        </p:nvSpPr>
        <p:spPr>
          <a:xfrm>
            <a:off x="932155" y="1426553"/>
            <a:ext cx="10662082" cy="4524315"/>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The class selector selects HTML elements with a specific class attribute.</a:t>
            </a:r>
          </a:p>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To select elements with a specific class, write a period (.) character, followed by the class name.</a:t>
            </a:r>
          </a:p>
          <a:p>
            <a:pPr algn="l"/>
            <a:endParaRPr lang="en-US" sz="2400" b="0" i="0" dirty="0">
              <a:solidFill>
                <a:schemeClr val="bg1"/>
              </a:solidFill>
              <a:effectLst/>
              <a:latin typeface="Microsoft YaHei" panose="020B0503020204020204" pitchFamily="34" charset="-122"/>
              <a:ea typeface="Microsoft YaHei" panose="020B0503020204020204" pitchFamily="34" charset="-122"/>
            </a:endParaRPr>
          </a:p>
          <a:p>
            <a:pPr algn="l"/>
            <a:r>
              <a:rPr lang="en-US" sz="2400" b="0" i="0" dirty="0">
                <a:solidFill>
                  <a:schemeClr val="bg1"/>
                </a:solidFill>
                <a:effectLst/>
                <a:latin typeface="Microsoft YaHei" panose="020B0503020204020204" pitchFamily="34" charset="-122"/>
                <a:ea typeface="Microsoft YaHei" panose="020B0503020204020204" pitchFamily="34" charset="-122"/>
              </a:rPr>
              <a:t>Example</a:t>
            </a:r>
          </a:p>
          <a:p>
            <a:pPr algn="l"/>
            <a:r>
              <a:rPr lang="en-US" sz="2400" b="0" i="0" dirty="0">
                <a:solidFill>
                  <a:schemeClr val="bg1"/>
                </a:solidFill>
                <a:effectLst/>
                <a:latin typeface="Microsoft YaHei" panose="020B0503020204020204" pitchFamily="34" charset="-122"/>
                <a:ea typeface="Microsoft YaHei" panose="020B0503020204020204" pitchFamily="34" charset="-122"/>
              </a:rPr>
              <a:t>In this example all HTML elements with class="center" will be red and center-aligned: </a:t>
            </a:r>
          </a:p>
          <a:p>
            <a:pPr algn="l"/>
            <a:r>
              <a:rPr lang="en-US" sz="2400" b="0" i="0" dirty="0">
                <a:solidFill>
                  <a:schemeClr val="bg1"/>
                </a:solidFill>
                <a:effectLst/>
                <a:latin typeface="Microsoft YaHei" panose="020B0503020204020204" pitchFamily="34" charset="-122"/>
                <a:ea typeface="Microsoft YaHei" panose="020B0503020204020204" pitchFamily="34" charset="-122"/>
              </a:rPr>
              <a:t>.center {</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  text-align: center;</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  color: red;</a:t>
            </a:r>
            <a:br>
              <a:rPr lang="en-US" sz="2400" b="0" i="0" dirty="0">
                <a:solidFill>
                  <a:schemeClr val="bg1"/>
                </a:solidFill>
                <a:effectLst/>
                <a:latin typeface="Microsoft YaHei" panose="020B0503020204020204" pitchFamily="34" charset="-122"/>
                <a:ea typeface="Microsoft YaHei" panose="020B0503020204020204" pitchFamily="34" charset="-122"/>
              </a:rPr>
            </a:br>
            <a:r>
              <a:rPr lang="en-US" sz="2400" b="0" i="0" dirty="0">
                <a:solidFill>
                  <a:schemeClr val="bg1"/>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12336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542191" y="186776"/>
            <a:ext cx="4707016"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Universal Selector</a:t>
            </a:r>
          </a:p>
        </p:txBody>
      </p:sp>
      <p:sp>
        <p:nvSpPr>
          <p:cNvPr id="6" name="TextBox 5">
            <a:extLst>
              <a:ext uri="{FF2B5EF4-FFF2-40B4-BE49-F238E27FC236}">
                <a16:creationId xmlns:a16="http://schemas.microsoft.com/office/drawing/2014/main" id="{C07CD168-29A6-4E6D-9047-7C22D6C0DB4A}"/>
              </a:ext>
            </a:extLst>
          </p:cNvPr>
          <p:cNvSpPr txBox="1"/>
          <p:nvPr/>
        </p:nvSpPr>
        <p:spPr>
          <a:xfrm>
            <a:off x="1501806" y="1838014"/>
            <a:ext cx="9897122" cy="3785652"/>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rgbClr val="FFFF00"/>
                </a:solidFill>
                <a:effectLst/>
                <a:latin typeface="Microsoft YaHei" panose="020B0503020204020204" pitchFamily="34" charset="-122"/>
                <a:ea typeface="Microsoft YaHei" panose="020B0503020204020204" pitchFamily="34" charset="-122"/>
              </a:rPr>
              <a:t>The universal selector (*) selects all HTML elements on the page.</a:t>
            </a:r>
          </a:p>
          <a:p>
            <a:pPr algn="l"/>
            <a:endParaRPr lang="en-US" sz="2400" b="0" i="0" dirty="0">
              <a:solidFill>
                <a:srgbClr val="FFFF00"/>
              </a:solidFill>
              <a:effectLst/>
              <a:latin typeface="Microsoft YaHei" panose="020B0503020204020204" pitchFamily="34" charset="-122"/>
              <a:ea typeface="Microsoft YaHei" panose="020B0503020204020204" pitchFamily="34" charset="-122"/>
            </a:endParaRPr>
          </a:p>
          <a:p>
            <a:pPr algn="l"/>
            <a:r>
              <a:rPr lang="en-US" sz="2400" b="0" i="0" dirty="0">
                <a:solidFill>
                  <a:srgbClr val="FFFF00"/>
                </a:solidFill>
                <a:effectLst/>
                <a:latin typeface="Microsoft YaHei" panose="020B0503020204020204" pitchFamily="34" charset="-122"/>
                <a:ea typeface="Microsoft YaHei" panose="020B0503020204020204" pitchFamily="34" charset="-122"/>
              </a:rPr>
              <a:t>Example:</a:t>
            </a:r>
          </a:p>
          <a:p>
            <a:pPr algn="l"/>
            <a:endParaRPr lang="en-US" sz="2400" b="0" i="0" dirty="0">
              <a:solidFill>
                <a:srgbClr val="FFFF00"/>
              </a:solidFill>
              <a:effectLst/>
              <a:latin typeface="Microsoft YaHei" panose="020B0503020204020204" pitchFamily="34" charset="-122"/>
              <a:ea typeface="Microsoft YaHei" panose="020B0503020204020204" pitchFamily="34" charset="-122"/>
            </a:endParaRPr>
          </a:p>
          <a:p>
            <a:pPr algn="l"/>
            <a:r>
              <a:rPr lang="en-US" sz="2400" b="0" i="0" dirty="0">
                <a:solidFill>
                  <a:srgbClr val="FFFF00"/>
                </a:solidFill>
                <a:effectLst/>
                <a:latin typeface="Microsoft YaHei" panose="020B0503020204020204" pitchFamily="34" charset="-122"/>
                <a:ea typeface="Microsoft YaHei" panose="020B0503020204020204" pitchFamily="34" charset="-122"/>
              </a:rPr>
              <a:t>The CSS rule below will affect every HTML element on the page: </a:t>
            </a:r>
          </a:p>
          <a:p>
            <a:pPr algn="l"/>
            <a:r>
              <a:rPr lang="en-US" sz="2400" b="0" i="0" dirty="0">
                <a:solidFill>
                  <a:srgbClr val="FFFF00"/>
                </a:solidFill>
                <a:effectLst/>
                <a:latin typeface="Microsoft YaHei" panose="020B0503020204020204" pitchFamily="34" charset="-122"/>
                <a:ea typeface="Microsoft YaHei" panose="020B0503020204020204" pitchFamily="34" charset="-122"/>
              </a:rPr>
              <a:t>* {</a:t>
            </a:r>
            <a:br>
              <a:rPr lang="en-US" sz="2400" b="0" i="0" dirty="0">
                <a:solidFill>
                  <a:srgbClr val="FFFF00"/>
                </a:solidFill>
                <a:effectLst/>
                <a:latin typeface="Microsoft YaHei" panose="020B0503020204020204" pitchFamily="34" charset="-122"/>
                <a:ea typeface="Microsoft YaHei" panose="020B0503020204020204" pitchFamily="34" charset="-122"/>
              </a:rPr>
            </a:br>
            <a:r>
              <a:rPr lang="en-US" sz="2400" b="0" i="0" dirty="0">
                <a:solidFill>
                  <a:srgbClr val="FFFF00"/>
                </a:solidFill>
                <a:effectLst/>
                <a:latin typeface="Microsoft YaHei" panose="020B0503020204020204" pitchFamily="34" charset="-122"/>
                <a:ea typeface="Microsoft YaHei" panose="020B0503020204020204" pitchFamily="34" charset="-122"/>
              </a:rPr>
              <a:t>  text-align: center;</a:t>
            </a:r>
            <a:br>
              <a:rPr lang="en-US" sz="2400" b="0" i="0" dirty="0">
                <a:solidFill>
                  <a:srgbClr val="FFFF00"/>
                </a:solidFill>
                <a:effectLst/>
                <a:latin typeface="Microsoft YaHei" panose="020B0503020204020204" pitchFamily="34" charset="-122"/>
                <a:ea typeface="Microsoft YaHei" panose="020B0503020204020204" pitchFamily="34" charset="-122"/>
              </a:rPr>
            </a:br>
            <a:r>
              <a:rPr lang="en-US" sz="2400" b="0" i="0" dirty="0">
                <a:solidFill>
                  <a:srgbClr val="FFFF00"/>
                </a:solidFill>
                <a:effectLst/>
                <a:latin typeface="Microsoft YaHei" panose="020B0503020204020204" pitchFamily="34" charset="-122"/>
                <a:ea typeface="Microsoft YaHei" panose="020B0503020204020204" pitchFamily="34" charset="-122"/>
              </a:rPr>
              <a:t>  color: blue;</a:t>
            </a:r>
            <a:br>
              <a:rPr lang="en-US" sz="2400" b="0" i="0" dirty="0">
                <a:solidFill>
                  <a:srgbClr val="FFFF00"/>
                </a:solidFill>
                <a:effectLst/>
                <a:latin typeface="Microsoft YaHei" panose="020B0503020204020204" pitchFamily="34" charset="-122"/>
                <a:ea typeface="Microsoft YaHei" panose="020B0503020204020204" pitchFamily="34" charset="-122"/>
              </a:rPr>
            </a:br>
            <a:r>
              <a:rPr lang="en-US" sz="2400" b="0" i="0" dirty="0">
                <a:solidFill>
                  <a:srgbClr val="FFFF00"/>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4222959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Group Selector</a:t>
            </a:r>
          </a:p>
        </p:txBody>
      </p:sp>
      <p:sp>
        <p:nvSpPr>
          <p:cNvPr id="6" name="TextBox 5">
            <a:extLst>
              <a:ext uri="{FF2B5EF4-FFF2-40B4-BE49-F238E27FC236}">
                <a16:creationId xmlns:a16="http://schemas.microsoft.com/office/drawing/2014/main" id="{99E4AD78-2D2D-4E15-849B-3FC22C301356}"/>
              </a:ext>
            </a:extLst>
          </p:cNvPr>
          <p:cNvSpPr txBox="1"/>
          <p:nvPr/>
        </p:nvSpPr>
        <p:spPr>
          <a:xfrm>
            <a:off x="736847" y="892063"/>
            <a:ext cx="10768613" cy="5632311"/>
          </a:xfrm>
          <a:prstGeom prst="rect">
            <a:avLst/>
          </a:prstGeom>
          <a:noFill/>
        </p:spPr>
        <p:txBody>
          <a:bodyPr wrap="square">
            <a:spAutoFit/>
          </a:bodyPr>
          <a:lstStyle/>
          <a:p>
            <a:pPr marL="342900" indent="-342900" algn="l">
              <a:buFont typeface="Wingdings" panose="05000000000000000000" pitchFamily="2" charset="2"/>
              <a:buChar char="Ø"/>
            </a:pPr>
            <a:r>
              <a:rPr lang="en-CA" sz="2400" b="0" i="0" dirty="0">
                <a:solidFill>
                  <a:srgbClr val="FFFF00"/>
                </a:solidFill>
                <a:effectLst/>
                <a:latin typeface="Microsoft YaHei" panose="020B0503020204020204" pitchFamily="34" charset="-122"/>
                <a:ea typeface="Microsoft YaHei" panose="020B0503020204020204" pitchFamily="34" charset="-122"/>
              </a:rPr>
              <a:t>The grouping selector selects all the HTML elements with the same style definitions.</a:t>
            </a:r>
          </a:p>
          <a:p>
            <a:pPr marL="342900" indent="-342900" algn="l">
              <a:buFont typeface="Wingdings" panose="05000000000000000000" pitchFamily="2" charset="2"/>
              <a:buChar char="Ø"/>
            </a:pPr>
            <a:r>
              <a:rPr lang="en-CA" sz="2400" b="0" i="0" dirty="0">
                <a:solidFill>
                  <a:srgbClr val="FFFF00"/>
                </a:solidFill>
                <a:effectLst/>
                <a:latin typeface="Microsoft YaHei" panose="020B0503020204020204" pitchFamily="34" charset="-122"/>
                <a:ea typeface="Microsoft YaHei" panose="020B0503020204020204" pitchFamily="34" charset="-122"/>
              </a:rPr>
              <a:t>Look at the following CSS code (the h1, h2, and p elements have the same style definitions):</a:t>
            </a:r>
          </a:p>
          <a:p>
            <a:pPr marL="342900" indent="-342900" algn="l">
              <a:buFont typeface="Wingdings" panose="05000000000000000000" pitchFamily="2" charset="2"/>
              <a:buChar char="Ø"/>
            </a:pPr>
            <a:endParaRPr lang="en-CA" sz="2400" b="0" i="0" dirty="0">
              <a:solidFill>
                <a:srgbClr val="FFFF00"/>
              </a:solidFill>
              <a:effectLst/>
              <a:latin typeface="Microsoft YaHei" panose="020B0503020204020204" pitchFamily="34" charset="-122"/>
              <a:ea typeface="Microsoft YaHei" panose="020B0503020204020204" pitchFamily="34" charset="-122"/>
            </a:endParaRPr>
          </a:p>
          <a:p>
            <a:pPr algn="l"/>
            <a:r>
              <a:rPr lang="en-CA" sz="2000" b="0" i="0" dirty="0">
                <a:solidFill>
                  <a:srgbClr val="FFFF00"/>
                </a:solidFill>
                <a:effectLst/>
                <a:latin typeface="Microsoft YaHei" panose="020B0503020204020204" pitchFamily="34" charset="-122"/>
                <a:ea typeface="Microsoft YaHei" panose="020B0503020204020204" pitchFamily="34" charset="-122"/>
              </a:rPr>
              <a:t>h1 {</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  text-align: center;</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  color: red;</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h2 {</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  text-align: center;</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  color: red;</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p {</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  text-align: center;</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  color: red;</a:t>
            </a:r>
            <a:br>
              <a:rPr lang="en-CA" sz="2000" b="0" i="0" dirty="0">
                <a:solidFill>
                  <a:srgbClr val="FFFF00"/>
                </a:solidFill>
                <a:effectLst/>
                <a:latin typeface="Microsoft YaHei" panose="020B0503020204020204" pitchFamily="34" charset="-122"/>
                <a:ea typeface="Microsoft YaHei" panose="020B0503020204020204" pitchFamily="34" charset="-122"/>
              </a:rPr>
            </a:br>
            <a:r>
              <a:rPr lang="en-CA" sz="2000" b="0" i="0" dirty="0">
                <a:solidFill>
                  <a:srgbClr val="FFFF00"/>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577132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Text Color and Background Color</a:t>
            </a:r>
          </a:p>
        </p:txBody>
      </p:sp>
      <p:sp>
        <p:nvSpPr>
          <p:cNvPr id="2" name="Rectangle 1">
            <a:extLst>
              <a:ext uri="{FF2B5EF4-FFF2-40B4-BE49-F238E27FC236}">
                <a16:creationId xmlns:a16="http://schemas.microsoft.com/office/drawing/2014/main" id="{CD950FCF-D64A-4C2C-BD7B-04751055B0A8}"/>
              </a:ext>
            </a:extLst>
          </p:cNvPr>
          <p:cNvSpPr>
            <a:spLocks noChangeArrowheads="1"/>
          </p:cNvSpPr>
          <p:nvPr/>
        </p:nvSpPr>
        <p:spPr bwMode="auto">
          <a:xfrm>
            <a:off x="708734" y="1505452"/>
            <a:ext cx="10774532" cy="469047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solidFill>
                  <a:srgbClr val="000000"/>
                </a:solidFill>
                <a:latin typeface="Microsoft YaHei" panose="020B0503020204020204" pitchFamily="34" charset="-122"/>
                <a:ea typeface="Microsoft YaHei" panose="020B0503020204020204" pitchFamily="34" charset="-122"/>
              </a:rPr>
              <a:t>W</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e define both the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background-color</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and the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color</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a:t>
            </a:r>
            <a:endPar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 </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background-color</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a:t>
            </a:r>
            <a:r>
              <a:rPr kumimoji="0" lang="en-US" altLang="en-US" sz="20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lightgrey</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color</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blue</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 </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background-color</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black</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color</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white</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6816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Text Alignment</a:t>
            </a:r>
          </a:p>
        </p:txBody>
      </p:sp>
      <p:sp>
        <p:nvSpPr>
          <p:cNvPr id="3" name="Rectangle 1">
            <a:extLst>
              <a:ext uri="{FF2B5EF4-FFF2-40B4-BE49-F238E27FC236}">
                <a16:creationId xmlns:a16="http://schemas.microsoft.com/office/drawing/2014/main" id="{13B03E61-BCB1-4C7A-85E1-FF0E9F97FD86}"/>
              </a:ext>
            </a:extLst>
          </p:cNvPr>
          <p:cNvSpPr>
            <a:spLocks noChangeArrowheads="1"/>
          </p:cNvSpPr>
          <p:nvPr/>
        </p:nvSpPr>
        <p:spPr bwMode="auto">
          <a:xfrm>
            <a:off x="702815" y="1003046"/>
            <a:ext cx="10786369" cy="56681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text-align</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is used to set the horizontal alignment of a text.</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 text can be left or right aligned, centered, or justified.</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following example shows center aligned, and left and right aligned text (left alignment is default if text direction is left-to-right, and right alignment is default if text direction is right-to-left):</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 </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text-align</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center</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br>
            <a:b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h2 </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text-align</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left</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br>
            <a:b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h3 </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text-align</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right</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14661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CSS Background Image</a:t>
            </a:r>
          </a:p>
        </p:txBody>
      </p:sp>
      <p:sp>
        <p:nvSpPr>
          <p:cNvPr id="2" name="Rectangle 1">
            <a:extLst>
              <a:ext uri="{FF2B5EF4-FFF2-40B4-BE49-F238E27FC236}">
                <a16:creationId xmlns:a16="http://schemas.microsoft.com/office/drawing/2014/main" id="{4E2DEB65-BF36-4AA8-A7C5-B3F9F37F2272}"/>
              </a:ext>
            </a:extLst>
          </p:cNvPr>
          <p:cNvSpPr>
            <a:spLocks noChangeArrowheads="1"/>
          </p:cNvSpPr>
          <p:nvPr/>
        </p:nvSpPr>
        <p:spPr bwMode="auto">
          <a:xfrm>
            <a:off x="720571" y="1702906"/>
            <a:ext cx="10750857" cy="34521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background-image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specifies an image to use as the background of an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By default, the image is repeated so it covers the entire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Set the background image for a 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 </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background-image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url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("paper.gif")</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b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63921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1</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308" y="2141707"/>
            <a:ext cx="4356801" cy="923330"/>
          </a:xfrm>
          <a:prstGeom prst="rect">
            <a:avLst/>
          </a:prstGeom>
          <a:noFill/>
        </p:spPr>
        <p:txBody>
          <a:bodyPr wrap="square" rtlCol="0">
            <a:spAutoFit/>
          </a:bodyPr>
          <a:lstStyle/>
          <a:p>
            <a:pPr algn="ctr"/>
            <a:r>
              <a:rPr lang="en-US" altLang="zh-CN" sz="5400" b="1" dirty="0">
                <a:solidFill>
                  <a:schemeClr val="bg1"/>
                </a:solidFill>
                <a:ea typeface="微软雅黑" panose="020B0503020204020204" pitchFamily="34" charset="-122"/>
              </a:rPr>
              <a:t>HTML</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3</a:t>
            </a:r>
          </a:p>
        </p:txBody>
      </p:sp>
      <p:sp>
        <p:nvSpPr>
          <p:cNvPr id="49" name="文本框 48"/>
          <p:cNvSpPr txBox="1"/>
          <p:nvPr/>
        </p:nvSpPr>
        <p:spPr>
          <a:xfrm>
            <a:off x="6203238" y="2163608"/>
            <a:ext cx="2849724" cy="923330"/>
          </a:xfrm>
          <a:prstGeom prst="rect">
            <a:avLst/>
          </a:prstGeom>
          <a:noFill/>
        </p:spPr>
        <p:txBody>
          <a:bodyPr wrap="square" rtlCol="0">
            <a:spAutoFit/>
          </a:bodyPr>
          <a:lstStyle/>
          <a:p>
            <a:r>
              <a:rPr lang="en-US" altLang="zh-CN" sz="5400" b="1" dirty="0">
                <a:solidFill>
                  <a:schemeClr val="bg1"/>
                </a:solidFill>
                <a:ea typeface="微软雅黑" panose="020B0503020204020204" pitchFamily="34" charset="-122"/>
              </a:rPr>
              <a:t>Project</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93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2931111" y="737191"/>
            <a:ext cx="5921406"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Design of a static website</a:t>
            </a:r>
          </a:p>
        </p:txBody>
      </p:sp>
      <p:sp>
        <p:nvSpPr>
          <p:cNvPr id="4" name="TextBox 3">
            <a:extLst>
              <a:ext uri="{FF2B5EF4-FFF2-40B4-BE49-F238E27FC236}">
                <a16:creationId xmlns:a16="http://schemas.microsoft.com/office/drawing/2014/main" id="{08CC9320-95A6-4372-8C74-0A17BB677838}"/>
              </a:ext>
            </a:extLst>
          </p:cNvPr>
          <p:cNvSpPr txBox="1"/>
          <p:nvPr/>
        </p:nvSpPr>
        <p:spPr>
          <a:xfrm>
            <a:off x="2099570" y="2890391"/>
            <a:ext cx="8238477" cy="1493358"/>
          </a:xfrm>
          <a:prstGeom prst="rect">
            <a:avLst/>
          </a:prstGeom>
          <a:noFill/>
        </p:spPr>
        <p:txBody>
          <a:bodyPr wrap="square">
            <a:spAutoFit/>
          </a:bodyPr>
          <a:lstStyle/>
          <a:p>
            <a:pPr>
              <a:lnSpc>
                <a:spcPct val="150000"/>
              </a:lnSpc>
            </a:pPr>
            <a:r>
              <a:rPr lang="en-CA" sz="3200" dirty="0">
                <a:solidFill>
                  <a:srgbClr val="FF0000"/>
                </a:solidFill>
              </a:rPr>
              <a:t>https://github.com/jianchentech/WebCamp/blob/main/WebProject/WebStatic.md</a:t>
            </a:r>
          </a:p>
        </p:txBody>
      </p:sp>
    </p:spTree>
    <p:extLst>
      <p:ext uri="{BB962C8B-B14F-4D97-AF65-F5344CB8AC3E}">
        <p14:creationId xmlns:p14="http://schemas.microsoft.com/office/powerpoint/2010/main" val="3077296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09" name="组合 108"/>
          <p:cNvGrpSpPr/>
          <p:nvPr/>
        </p:nvGrpSpPr>
        <p:grpSpPr>
          <a:xfrm>
            <a:off x="7172800" y="2923210"/>
            <a:ext cx="623405" cy="546805"/>
            <a:chOff x="14344650" y="-2063655"/>
            <a:chExt cx="2655698" cy="2329383"/>
          </a:xfrm>
          <a:solidFill>
            <a:schemeClr val="bg1">
              <a:alpha val="60000"/>
            </a:schemeClr>
          </a:solidFill>
        </p:grpSpPr>
        <p:sp>
          <p:nvSpPr>
            <p:cNvPr id="130" name="椭圆 129"/>
            <p:cNvSpPr/>
            <p:nvPr/>
          </p:nvSpPr>
          <p:spPr>
            <a:xfrm>
              <a:off x="14344650" y="-8792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1" name="椭圆 130"/>
            <p:cNvSpPr/>
            <p:nvPr/>
          </p:nvSpPr>
          <p:spPr>
            <a:xfrm>
              <a:off x="14668500" y="-29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2" name="椭圆 131"/>
            <p:cNvSpPr/>
            <p:nvPr/>
          </p:nvSpPr>
          <p:spPr>
            <a:xfrm>
              <a:off x="15101049" y="-8639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3" name="椭圆 132"/>
            <p:cNvSpPr/>
            <p:nvPr/>
          </p:nvSpPr>
          <p:spPr>
            <a:xfrm>
              <a:off x="15266898" y="-11111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4" name="椭圆 133"/>
            <p:cNvSpPr/>
            <p:nvPr/>
          </p:nvSpPr>
          <p:spPr>
            <a:xfrm>
              <a:off x="15419298" y="-20636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5" name="椭圆 134"/>
            <p:cNvSpPr/>
            <p:nvPr/>
          </p:nvSpPr>
          <p:spPr>
            <a:xfrm>
              <a:off x="15781248" y="-583186"/>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6" name="椭圆 135"/>
            <p:cNvSpPr/>
            <p:nvPr/>
          </p:nvSpPr>
          <p:spPr>
            <a:xfrm>
              <a:off x="16390848" y="-7115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7" name="椭圆 136"/>
            <p:cNvSpPr/>
            <p:nvPr/>
          </p:nvSpPr>
          <p:spPr>
            <a:xfrm>
              <a:off x="16509179" y="-133432"/>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8" name="椭圆 137"/>
            <p:cNvSpPr/>
            <p:nvPr/>
          </p:nvSpPr>
          <p:spPr>
            <a:xfrm>
              <a:off x="15770046" y="113328"/>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9" name="椭圆 138"/>
            <p:cNvSpPr/>
            <p:nvPr/>
          </p:nvSpPr>
          <p:spPr>
            <a:xfrm>
              <a:off x="16847948" y="-1236009"/>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cxnSp>
          <p:nvCxnSpPr>
            <p:cNvPr id="140" name="直接连接符 139"/>
            <p:cNvCxnSpPr>
              <a:stCxn id="132" idx="7"/>
              <a:endCxn id="133" idx="3"/>
            </p:cNvCxnSpPr>
            <p:nvPr/>
          </p:nvCxnSpPr>
          <p:spPr>
            <a:xfrm flipV="1">
              <a:off x="15231131" y="-981073"/>
              <a:ext cx="58085" cy="139486"/>
            </a:xfrm>
            <a:prstGeom prst="line">
              <a:avLst/>
            </a:prstGeom>
            <a:grpFill/>
            <a:ln>
              <a:no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7190688" y="2926609"/>
            <a:ext cx="587482" cy="511019"/>
            <a:chOff x="14491853" y="-2049174"/>
            <a:chExt cx="2502668" cy="2176934"/>
          </a:xfrm>
        </p:grpSpPr>
        <p:cxnSp>
          <p:nvCxnSpPr>
            <p:cNvPr id="111" name="直接连接符 110"/>
            <p:cNvCxnSpPr>
              <a:stCxn id="134" idx="3"/>
              <a:endCxn id="130" idx="7"/>
            </p:cNvCxnSpPr>
            <p:nvPr/>
          </p:nvCxnSpPr>
          <p:spPr>
            <a:xfrm flipH="1">
              <a:off x="14546894" y="-1995400"/>
              <a:ext cx="965718" cy="107662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0" idx="4"/>
              <a:endCxn id="131" idx="0"/>
            </p:cNvCxnSpPr>
            <p:nvPr/>
          </p:nvCxnSpPr>
          <p:spPr>
            <a:xfrm>
              <a:off x="14491853" y="-788661"/>
              <a:ext cx="321906" cy="72496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31" idx="6"/>
              <a:endCxn id="138" idx="2"/>
            </p:cNvCxnSpPr>
            <p:nvPr/>
          </p:nvCxnSpPr>
          <p:spPr>
            <a:xfrm>
              <a:off x="14889195" y="11441"/>
              <a:ext cx="952193"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38" idx="7"/>
              <a:endCxn id="137" idx="2"/>
            </p:cNvCxnSpPr>
            <p:nvPr/>
          </p:nvCxnSpPr>
          <p:spPr>
            <a:xfrm flipV="1">
              <a:off x="15971130" y="-118247"/>
              <a:ext cx="608646" cy="19206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37" idx="0"/>
              <a:endCxn id="139" idx="4"/>
            </p:cNvCxnSpPr>
            <p:nvPr/>
          </p:nvCxnSpPr>
          <p:spPr>
            <a:xfrm flipV="1">
              <a:off x="16656384" y="-1144748"/>
              <a:ext cx="338137" cy="95219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39" idx="1"/>
              <a:endCxn id="134" idx="6"/>
            </p:cNvCxnSpPr>
            <p:nvPr/>
          </p:nvCxnSpPr>
          <p:spPr>
            <a:xfrm flipH="1" flipV="1">
              <a:off x="15642822" y="-2049174"/>
              <a:ext cx="1298445" cy="77365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34" idx="4"/>
              <a:endCxn id="133" idx="0"/>
            </p:cNvCxnSpPr>
            <p:nvPr/>
          </p:nvCxnSpPr>
          <p:spPr>
            <a:xfrm flipH="1">
              <a:off x="15415014" y="-1973082"/>
              <a:ext cx="151485" cy="80341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34" idx="5"/>
              <a:endCxn id="135" idx="0"/>
            </p:cNvCxnSpPr>
            <p:nvPr/>
          </p:nvCxnSpPr>
          <p:spPr>
            <a:xfrm>
              <a:off x="15620380" y="-1995400"/>
              <a:ext cx="308381" cy="13525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5" idx="1"/>
              <a:endCxn id="133" idx="5"/>
            </p:cNvCxnSpPr>
            <p:nvPr/>
          </p:nvCxnSpPr>
          <p:spPr>
            <a:xfrm flipH="1" flipV="1">
              <a:off x="15468805" y="-1039280"/>
              <a:ext cx="405764" cy="41928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7"/>
              <a:endCxn id="136" idx="2"/>
            </p:cNvCxnSpPr>
            <p:nvPr/>
          </p:nvCxnSpPr>
          <p:spPr>
            <a:xfrm flipV="1">
              <a:off x="15982334" y="-695733"/>
              <a:ext cx="478802" cy="757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36" idx="7"/>
              <a:endCxn id="139" idx="3"/>
            </p:cNvCxnSpPr>
            <p:nvPr/>
          </p:nvCxnSpPr>
          <p:spPr>
            <a:xfrm flipV="1">
              <a:off x="16591930" y="-1167600"/>
              <a:ext cx="348957" cy="41658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36" idx="4"/>
              <a:endCxn id="137" idx="1"/>
            </p:cNvCxnSpPr>
            <p:nvPr/>
          </p:nvCxnSpPr>
          <p:spPr>
            <a:xfrm>
              <a:off x="16538050" y="-620933"/>
              <a:ext cx="64922" cy="4490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37" idx="2"/>
              <a:endCxn id="135" idx="5"/>
            </p:cNvCxnSpPr>
            <p:nvPr/>
          </p:nvCxnSpPr>
          <p:spPr>
            <a:xfrm flipH="1" flipV="1">
              <a:off x="15982356" y="-511297"/>
              <a:ext cx="597826" cy="3949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5" idx="7"/>
              <a:endCxn id="139" idx="2"/>
            </p:cNvCxnSpPr>
            <p:nvPr/>
          </p:nvCxnSpPr>
          <p:spPr>
            <a:xfrm flipV="1">
              <a:off x="15982334" y="-1220521"/>
              <a:ext cx="935962" cy="600530"/>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5" idx="4"/>
              <a:endCxn id="138" idx="0"/>
            </p:cNvCxnSpPr>
            <p:nvPr/>
          </p:nvCxnSpPr>
          <p:spPr>
            <a:xfrm flipH="1">
              <a:off x="15917633" y="-489908"/>
              <a:ext cx="10820" cy="54372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38" idx="1"/>
              <a:endCxn id="132" idx="5"/>
            </p:cNvCxnSpPr>
            <p:nvPr/>
          </p:nvCxnSpPr>
          <p:spPr>
            <a:xfrm flipH="1" flipV="1">
              <a:off x="15300704" y="-794519"/>
              <a:ext cx="562659" cy="86833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32" idx="2"/>
              <a:endCxn id="130" idx="6"/>
            </p:cNvCxnSpPr>
            <p:nvPr/>
          </p:nvCxnSpPr>
          <p:spPr>
            <a:xfrm flipH="1" flipV="1">
              <a:off x="14568813" y="-863057"/>
              <a:ext cx="603236" cy="1623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32" idx="3"/>
              <a:endCxn id="131" idx="7"/>
            </p:cNvCxnSpPr>
            <p:nvPr/>
          </p:nvCxnSpPr>
          <p:spPr>
            <a:xfrm flipH="1">
              <a:off x="14867051" y="-792947"/>
              <a:ext cx="324611" cy="75201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32" idx="0"/>
              <a:endCxn id="133" idx="3"/>
            </p:cNvCxnSpPr>
            <p:nvPr/>
          </p:nvCxnSpPr>
          <p:spPr>
            <a:xfrm flipV="1">
              <a:off x="15245548" y="-1039348"/>
              <a:ext cx="113614"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26165" y="2936393"/>
            <a:ext cx="1876425" cy="440055"/>
            <a:chOff x="1902600" y="5380508"/>
            <a:chExt cx="1876425" cy="440055"/>
          </a:xfrm>
        </p:grpSpPr>
        <p:sp>
          <p:nvSpPr>
            <p:cNvPr id="107" name="矩形 106"/>
            <p:cNvSpPr/>
            <p:nvPr/>
          </p:nvSpPr>
          <p:spPr>
            <a:xfrm>
              <a:off x="1902600" y="5380508"/>
              <a:ext cx="1876425" cy="440055"/>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44" name="文本框 143"/>
            <p:cNvSpPr txBox="1"/>
            <p:nvPr/>
          </p:nvSpPr>
          <p:spPr>
            <a:xfrm>
              <a:off x="1914316" y="5405166"/>
              <a:ext cx="1847978" cy="369332"/>
            </a:xfrm>
            <a:prstGeom prst="rect">
              <a:avLst/>
            </a:prstGeom>
            <a:noFill/>
            <a:ln>
              <a:noFill/>
            </a:ln>
          </p:spPr>
          <p:txBody>
            <a:bodyPr wrap="square" rtlCol="0">
              <a:spAutoFit/>
            </a:bodyPr>
            <a:lstStyle/>
            <a:p>
              <a:pPr algn="ctr"/>
              <a:r>
                <a:rPr lang="en-CA" altLang="zh-CN" b="1" dirty="0">
                  <a:solidFill>
                    <a:prstClr val="white"/>
                  </a:solidFill>
                  <a:latin typeface="微软雅黑" panose="020B0503020204020204" charset="-122"/>
                  <a:ea typeface="微软雅黑" panose="020B0503020204020204" charset="-122"/>
                </a:rPr>
                <a:t>Jian</a:t>
              </a:r>
              <a:r>
                <a:rPr lang="zh-CN" altLang="en-US" b="1" dirty="0">
                  <a:solidFill>
                    <a:prstClr val="white"/>
                  </a:solidFill>
                  <a:latin typeface="微软雅黑" panose="020B0503020204020204" charset="-122"/>
                  <a:ea typeface="微软雅黑" panose="020B0503020204020204" charset="-122"/>
                </a:rPr>
                <a:t> </a:t>
              </a:r>
              <a:r>
                <a:rPr lang="en-CA" altLang="zh-CN" b="1" dirty="0">
                  <a:solidFill>
                    <a:prstClr val="white"/>
                  </a:solidFill>
                  <a:latin typeface="微软雅黑" panose="020B0503020204020204" charset="-122"/>
                  <a:ea typeface="微软雅黑" panose="020B0503020204020204" charset="-122"/>
                </a:rPr>
                <a:t>Chen</a:t>
              </a:r>
              <a:endParaRPr lang="zh-CN" altLang="en-US" b="1" dirty="0">
                <a:solidFill>
                  <a:prstClr val="white"/>
                </a:solidFill>
                <a:latin typeface="微软雅黑" panose="020B0503020204020204" charset="-122"/>
                <a:ea typeface="微软雅黑" panose="020B0503020204020204" charset="-122"/>
              </a:endParaRPr>
            </a:p>
          </p:txBody>
        </p:sp>
      </p:grpSp>
      <p:sp>
        <p:nvSpPr>
          <p:cNvPr id="145" name="文本框 144"/>
          <p:cNvSpPr txBox="1"/>
          <p:nvPr/>
        </p:nvSpPr>
        <p:spPr>
          <a:xfrm>
            <a:off x="1846553" y="1643380"/>
            <a:ext cx="8840877" cy="923330"/>
          </a:xfrm>
          <a:prstGeom prst="rect">
            <a:avLst/>
          </a:prstGeom>
          <a:noFill/>
        </p:spPr>
        <p:txBody>
          <a:bodyPr wrap="square" rtlCol="0">
            <a:spAutoFit/>
          </a:bodyPr>
          <a:lstStyle/>
          <a:p>
            <a:pPr algn="just"/>
            <a:r>
              <a:rPr lang="en-CA" altLang="zh-CN" sz="5400" dirty="0">
                <a:solidFill>
                  <a:prstClr val="white"/>
                </a:solidFill>
                <a:latin typeface="微软雅黑" panose="020B0503020204020204" charset="-122"/>
                <a:ea typeface="微软雅黑" panose="020B0503020204020204" charset="-122"/>
              </a:rPr>
              <a:t>T</a:t>
            </a:r>
            <a:r>
              <a:rPr lang="en-US" altLang="zh-CN" sz="5400" dirty="0">
                <a:solidFill>
                  <a:prstClr val="white"/>
                </a:solidFill>
                <a:latin typeface="微软雅黑" panose="020B0503020204020204" charset="-122"/>
                <a:ea typeface="微软雅黑" panose="020B0503020204020204" charset="-122"/>
              </a:rPr>
              <a:t>hanks for your attending</a:t>
            </a:r>
            <a:endParaRPr lang="zh-CN" altLang="en-US" sz="5400" dirty="0">
              <a:solidFill>
                <a:prstClr val="white"/>
              </a:solidFill>
              <a:latin typeface="微软雅黑" panose="020B0503020204020204" charset="-122"/>
              <a:ea typeface="微软雅黑" panose="020B0503020204020204" charset="-122"/>
            </a:endParaRPr>
          </a:p>
        </p:txBody>
      </p:sp>
      <p:cxnSp>
        <p:nvCxnSpPr>
          <p:cNvPr id="146" name="直接连接符 145"/>
          <p:cNvCxnSpPr/>
          <p:nvPr/>
        </p:nvCxnSpPr>
        <p:spPr>
          <a:xfrm>
            <a:off x="4273253" y="2697983"/>
            <a:ext cx="3528000" cy="0"/>
          </a:xfrm>
          <a:prstGeom prst="line">
            <a:avLst/>
          </a:prstGeom>
          <a:ln w="285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750"/>
                                        <p:tgtEl>
                                          <p:spTgt spid="145"/>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750"/>
                                        <p:tgtEl>
                                          <p:spTgt spid="146"/>
                                        </p:tgtEl>
                                      </p:cBhvr>
                                    </p:animEffect>
                                  </p:childTnLst>
                                </p:cTn>
                              </p:par>
                              <p:par>
                                <p:cTn id="12" presetID="22" presetClass="entr" presetSubtype="8" fill="hold"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50"/>
                                        <p:tgtEl>
                                          <p:spTgt spid="2"/>
                                        </p:tgtEl>
                                      </p:cBhvr>
                                    </p:animEffect>
                                  </p:childTnLst>
                                </p:cTn>
                              </p:par>
                              <p:par>
                                <p:cTn id="15" presetID="10" presetClass="entr" presetSubtype="0" fill="hold" nodeType="withEffect">
                                  <p:stCondLst>
                                    <p:cond delay="50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2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144">
            <a:extLst>
              <a:ext uri="{FF2B5EF4-FFF2-40B4-BE49-F238E27FC236}">
                <a16:creationId xmlns:a16="http://schemas.microsoft.com/office/drawing/2014/main" id="{48B25832-8D58-4A18-BFC5-FA3D315CF620}"/>
              </a:ext>
            </a:extLst>
          </p:cNvPr>
          <p:cNvSpPr txBox="1"/>
          <p:nvPr/>
        </p:nvSpPr>
        <p:spPr>
          <a:xfrm>
            <a:off x="3892405" y="186776"/>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Blocks</a:t>
            </a:r>
            <a:r>
              <a:rPr lang="en-US" altLang="zh-CN" sz="3200" dirty="0">
                <a:solidFill>
                  <a:schemeClr val="bg1"/>
                </a:solidFill>
                <a:latin typeface="Microsoft YaHei" panose="020B0503020204020204" pitchFamily="34" charset="-122"/>
                <a:ea typeface="Microsoft YaHei" panose="020B0503020204020204" pitchFamily="34" charset="-122"/>
              </a:rPr>
              <a:t> </a:t>
            </a:r>
            <a:endParaRPr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F37DC502-E78A-45F2-B4FB-B427F024CE2D}"/>
              </a:ext>
            </a:extLst>
          </p:cNvPr>
          <p:cNvSpPr txBox="1"/>
          <p:nvPr/>
        </p:nvSpPr>
        <p:spPr>
          <a:xfrm>
            <a:off x="621437" y="879720"/>
            <a:ext cx="11150353" cy="1938992"/>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A block-level element always starts on a new line.</a:t>
            </a:r>
          </a:p>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A block-level element always takes up the full width available (stretches out to the left and right as far as it can).</a:t>
            </a:r>
          </a:p>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A block level element has a top and a bottom margin, whereas an inline element does not.</a:t>
            </a:r>
          </a:p>
        </p:txBody>
      </p:sp>
      <p:sp>
        <p:nvSpPr>
          <p:cNvPr id="4" name="Rectangle 1">
            <a:extLst>
              <a:ext uri="{FF2B5EF4-FFF2-40B4-BE49-F238E27FC236}">
                <a16:creationId xmlns:a16="http://schemas.microsoft.com/office/drawing/2014/main" id="{FD6C7F18-04F5-4A85-A8C8-AD08A5319ADA}"/>
              </a:ext>
            </a:extLst>
          </p:cNvPr>
          <p:cNvSpPr>
            <a:spLocks noChangeArrowheads="1"/>
          </p:cNvSpPr>
          <p:nvPr/>
        </p:nvSpPr>
        <p:spPr bwMode="auto">
          <a:xfrm>
            <a:off x="520823" y="3080769"/>
            <a:ext cx="11150353" cy="320596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&lt;div&gt;</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is often used as a container for other HTML elements.</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&lt;div&gt;</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has no required attributes, but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style</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class</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and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id</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are common.</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When used together with CSS, the </a:t>
            </a:r>
            <a:r>
              <a:rPr kumimoji="0" lang="en-US" altLang="en-US" sz="20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&lt;div&gt;</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can be used to style blocks of content:</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div</a:t>
            </a:r>
            <a:r>
              <a:rPr kumimoji="0" lang="en-US" altLang="en-US" sz="20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="background-color:black;color:white;padding:20px;"&gt;</a:t>
            </a:r>
            <a:b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h2</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London</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/h2</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London is the capital city of England. It is the most populous city in the United Kingdom, with a metropolitan area of over 13 million inhabitants.</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0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0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/div</a:t>
            </a:r>
            <a:r>
              <a:rPr kumimoji="0" lang="en-US" altLang="en-US" sz="20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686641" y="317880"/>
            <a:ext cx="515394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Unordered HTML Lists</a:t>
            </a:r>
            <a:endParaRPr lang="en-CA" sz="3200" dirty="0">
              <a:solidFill>
                <a:schemeClr val="bg1"/>
              </a:solidFill>
              <a:latin typeface="Microsoft YaHei" panose="020B0503020204020204" pitchFamily="34" charset="-122"/>
              <a:ea typeface="Microsoft YaHei" panose="020B0503020204020204" pitchFamily="34" charset="-122"/>
            </a:endParaRPr>
          </a:p>
        </p:txBody>
      </p:sp>
      <p:sp>
        <p:nvSpPr>
          <p:cNvPr id="3" name="Rectangle 1">
            <a:extLst>
              <a:ext uri="{FF2B5EF4-FFF2-40B4-BE49-F238E27FC236}">
                <a16:creationId xmlns:a16="http://schemas.microsoft.com/office/drawing/2014/main" id="{62D43CD4-5D5D-4464-B483-ED72CA99EC33}"/>
              </a:ext>
            </a:extLst>
          </p:cNvPr>
          <p:cNvSpPr>
            <a:spLocks noChangeArrowheads="1"/>
          </p:cNvSpPr>
          <p:nvPr/>
        </p:nvSpPr>
        <p:spPr bwMode="auto">
          <a:xfrm>
            <a:off x="674703" y="1349338"/>
            <a:ext cx="10786369" cy="511418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unordered list starts with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&lt;ul&gt;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Each list item starts with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&lt;li&gt;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list items will be marked with bullets (small black circles) by default: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ul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Coffee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Tea</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Milk</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/ul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4405734" y="311298"/>
            <a:ext cx="4454182" cy="584775"/>
          </a:xfrm>
          <a:prstGeom prst="rect">
            <a:avLst/>
          </a:prstGeom>
          <a:noFill/>
        </p:spPr>
        <p:txBody>
          <a:bodyPr wrap="square" rtlCol="0">
            <a:spAutoFit/>
          </a:bodyPr>
          <a:lstStyle/>
          <a:p>
            <a:r>
              <a:rPr lang="en-CA" sz="3200" dirty="0">
                <a:solidFill>
                  <a:schemeClr val="bg1"/>
                </a:solidFill>
                <a:latin typeface="Microsoft YaHei" panose="020B0503020204020204" pitchFamily="34" charset="-122"/>
                <a:ea typeface="Microsoft YaHei" panose="020B0503020204020204" pitchFamily="34" charset="-122"/>
              </a:rPr>
              <a:t>Ordered HTML List</a:t>
            </a:r>
          </a:p>
        </p:txBody>
      </p:sp>
      <p:sp>
        <p:nvSpPr>
          <p:cNvPr id="2" name="Rectangle 1">
            <a:extLst>
              <a:ext uri="{FF2B5EF4-FFF2-40B4-BE49-F238E27FC236}">
                <a16:creationId xmlns:a16="http://schemas.microsoft.com/office/drawing/2014/main" id="{C3C9B41E-436A-486F-949A-4BAA06CFC2BB}"/>
              </a:ext>
            </a:extLst>
          </p:cNvPr>
          <p:cNvSpPr>
            <a:spLocks noChangeArrowheads="1"/>
          </p:cNvSpPr>
          <p:nvPr/>
        </p:nvSpPr>
        <p:spPr bwMode="auto">
          <a:xfrm>
            <a:off x="816745" y="1020891"/>
            <a:ext cx="10768614" cy="560290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ordered list starts with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ol</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Each list item starts with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&lt;li&gt;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list items will be marked with numbers by default: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ol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Coffee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Tea</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Milk</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ol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44117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382392" y="186776"/>
            <a:ext cx="5388745"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Table</a:t>
            </a:r>
          </a:p>
        </p:txBody>
      </p:sp>
      <p:sp>
        <p:nvSpPr>
          <p:cNvPr id="2" name="Rectangle 1">
            <a:extLst>
              <a:ext uri="{FF2B5EF4-FFF2-40B4-BE49-F238E27FC236}">
                <a16:creationId xmlns:a16="http://schemas.microsoft.com/office/drawing/2014/main" id="{CDC5DD88-1F85-49AC-AD3C-BF5D24BF4187}"/>
              </a:ext>
            </a:extLst>
          </p:cNvPr>
          <p:cNvSpPr>
            <a:spLocks noChangeArrowheads="1"/>
          </p:cNvSpPr>
          <p:nvPr/>
        </p:nvSpPr>
        <p:spPr bwMode="auto">
          <a:xfrm>
            <a:off x="639193" y="862725"/>
            <a:ext cx="11159230" cy="551429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1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&lt;table&gt;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defines an HTML table.</a:t>
            </a:r>
            <a:endPar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Each table row is defined with a </a:t>
            </a:r>
            <a:r>
              <a:rPr kumimoji="0" lang="en-US" altLang="en-US" sz="1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&lt;tr&gt;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Each table header is defined with a </a:t>
            </a:r>
            <a:r>
              <a:rPr kumimoji="0" lang="en-US" altLang="en-US" sz="1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th</a:t>
            </a:r>
            <a:r>
              <a:rPr kumimoji="0" lang="en-US" altLang="en-US" sz="1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Each table data/cell is defined with a </a:t>
            </a:r>
            <a:r>
              <a:rPr kumimoji="0" lang="en-US" altLang="en-US" sz="1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&lt;td&gt;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a:t>
            </a:r>
            <a:endPar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By default, the text in </a:t>
            </a:r>
            <a:r>
              <a:rPr kumimoji="0" lang="en-US" altLang="en-US" sz="1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th</a:t>
            </a:r>
            <a:r>
              <a:rPr kumimoji="0" lang="en-US" altLang="en-US" sz="1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elements are bold and centered.</a:t>
            </a:r>
            <a:endPar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By default, the text in </a:t>
            </a:r>
            <a:r>
              <a:rPr kumimoji="0" lang="en-US" altLang="en-US" sz="1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&lt;td&gt;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elements are regular and left-aligned.</a:t>
            </a:r>
            <a:endPar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 simple HTML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table</a:t>
            </a:r>
            <a:r>
              <a:rPr kumimoji="0" lang="en-US" altLang="en-US" sz="1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="width:100%"&gt;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tr</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th</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Firstname</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a:t>
            </a:r>
            <a:r>
              <a:rPr kumimoji="0" lang="en-US" altLang="en-US" sz="1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th</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th</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Lastname</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a:t>
            </a:r>
            <a:r>
              <a:rPr kumimoji="0" lang="en-US" altLang="en-US" sz="1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th</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th</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Age</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a:t>
            </a:r>
            <a:r>
              <a:rPr kumimoji="0" lang="en-US" altLang="en-US" sz="1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th</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/tr</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tr</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Jill</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Smith</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50</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/tr</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tr</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Eve</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Jackson</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94</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/td</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/tr</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1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1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/table</a:t>
            </a:r>
            <a:r>
              <a:rPr kumimoji="0" lang="en-US" altLang="en-US" sz="1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class Attribute</a:t>
            </a:r>
          </a:p>
        </p:txBody>
      </p:sp>
      <p:sp>
        <p:nvSpPr>
          <p:cNvPr id="4" name="Rectangle 2">
            <a:extLst>
              <a:ext uri="{FF2B5EF4-FFF2-40B4-BE49-F238E27FC236}">
                <a16:creationId xmlns:a16="http://schemas.microsoft.com/office/drawing/2014/main" id="{286CC7E5-8E9B-467D-9BE8-9E23EB0C2541}"/>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5" name="Rectangle 3">
            <a:extLst>
              <a:ext uri="{FF2B5EF4-FFF2-40B4-BE49-F238E27FC236}">
                <a16:creationId xmlns:a16="http://schemas.microsoft.com/office/drawing/2014/main" id="{A94FCDA9-FEEB-4395-95F7-4532BE9F5FD8}"/>
              </a:ext>
            </a:extLst>
          </p:cNvPr>
          <p:cNvSpPr>
            <a:spLocks noChangeArrowheads="1"/>
          </p:cNvSpPr>
          <p:nvPr/>
        </p:nvSpPr>
        <p:spPr bwMode="auto">
          <a:xfrm>
            <a:off x="392097" y="1669059"/>
            <a:ext cx="11656381" cy="37291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HTML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class</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is used to specify a class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Multiple HTML elements can share the same class.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class</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is often used to point to a class name in a style sheet. It can also be used by a JavaScript to access and manipulate elements with the specific class name.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 the following example we have three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&lt;div&gt;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elements with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class</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with the value of "city". All of the three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&lt;div&gt;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elements will be styled equally according to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.city</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style definition in the head section:</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1B2BF-6D7A-4900-A2E7-932F820C4879}"/>
              </a:ext>
            </a:extLst>
          </p:cNvPr>
          <p:cNvSpPr txBox="1"/>
          <p:nvPr/>
        </p:nvSpPr>
        <p:spPr>
          <a:xfrm>
            <a:off x="3668696" y="414576"/>
            <a:ext cx="6094520" cy="584775"/>
          </a:xfrm>
          <a:prstGeom prst="rect">
            <a:avLst/>
          </a:prstGeom>
          <a:noFill/>
        </p:spPr>
        <p:txBody>
          <a:bodyPr wrap="square">
            <a:spAutoFit/>
          </a:bodyPr>
          <a:lstStyle/>
          <a:p>
            <a:pPr algn="l"/>
            <a:r>
              <a:rPr lang="en-CA" sz="3200" b="0" i="0" dirty="0">
                <a:solidFill>
                  <a:schemeClr val="bg1"/>
                </a:solidFill>
                <a:effectLst/>
                <a:latin typeface="Microsoft YaHei" panose="020B0503020204020204" pitchFamily="34" charset="-122"/>
                <a:ea typeface="Microsoft YaHei" panose="020B0503020204020204" pitchFamily="34" charset="-122"/>
              </a:rPr>
              <a:t>The Syntax For Class</a:t>
            </a:r>
          </a:p>
        </p:txBody>
      </p:sp>
      <p:sp>
        <p:nvSpPr>
          <p:cNvPr id="7" name="TextBox 6">
            <a:extLst>
              <a:ext uri="{FF2B5EF4-FFF2-40B4-BE49-F238E27FC236}">
                <a16:creationId xmlns:a16="http://schemas.microsoft.com/office/drawing/2014/main" id="{6FE525F7-CE84-4961-96A8-6BB54110A49C}"/>
              </a:ext>
            </a:extLst>
          </p:cNvPr>
          <p:cNvSpPr txBox="1"/>
          <p:nvPr/>
        </p:nvSpPr>
        <p:spPr>
          <a:xfrm>
            <a:off x="1014273" y="1096365"/>
            <a:ext cx="9772095" cy="830997"/>
          </a:xfrm>
          <a:prstGeom prst="rect">
            <a:avLst/>
          </a:prstGeom>
          <a:noFill/>
        </p:spPr>
        <p:txBody>
          <a:bodyPr wrap="square">
            <a:spAutoFit/>
          </a:bodyPr>
          <a:lstStyle/>
          <a:p>
            <a:r>
              <a:rPr lang="en-US" sz="2400" b="0" i="0" dirty="0">
                <a:solidFill>
                  <a:schemeClr val="bg1"/>
                </a:solidFill>
                <a:effectLst/>
                <a:latin typeface="Microsoft YaHei" panose="020B0503020204020204" pitchFamily="34" charset="-122"/>
                <a:ea typeface="Microsoft YaHei" panose="020B0503020204020204" pitchFamily="34" charset="-122"/>
              </a:rPr>
              <a:t>To create a class; write a period (.) character, followed by a class name. Then, define the CSS properties within curly braces {}:</a:t>
            </a:r>
            <a:endParaRPr lang="en-CA" sz="2400" dirty="0">
              <a:solidFill>
                <a:schemeClr val="bg1"/>
              </a:solidFill>
              <a:latin typeface="Microsoft YaHei" panose="020B0503020204020204" pitchFamily="34" charset="-122"/>
              <a:ea typeface="Microsoft YaHei" panose="020B0503020204020204" pitchFamily="34" charset="-122"/>
            </a:endParaRPr>
          </a:p>
        </p:txBody>
      </p:sp>
      <p:sp>
        <p:nvSpPr>
          <p:cNvPr id="9" name="TextBox 8">
            <a:extLst>
              <a:ext uri="{FF2B5EF4-FFF2-40B4-BE49-F238E27FC236}">
                <a16:creationId xmlns:a16="http://schemas.microsoft.com/office/drawing/2014/main" id="{E6DB7F98-F5A0-46CD-B1C7-F92DD28E5482}"/>
              </a:ext>
            </a:extLst>
          </p:cNvPr>
          <p:cNvSpPr txBox="1"/>
          <p:nvPr/>
        </p:nvSpPr>
        <p:spPr>
          <a:xfrm>
            <a:off x="1961965" y="2282468"/>
            <a:ext cx="8637972" cy="4462760"/>
          </a:xfrm>
          <a:prstGeom prst="rect">
            <a:avLst/>
          </a:prstGeom>
          <a:noFill/>
        </p:spPr>
        <p:txBody>
          <a:bodyPr wrap="square">
            <a:spAutoFit/>
          </a:bodyPr>
          <a:lstStyle/>
          <a:p>
            <a:pPr algn="l"/>
            <a:r>
              <a:rPr lang="en-US" sz="1400" b="0" i="0" dirty="0">
                <a:solidFill>
                  <a:schemeClr val="bg1"/>
                </a:solidFill>
                <a:effectLst/>
                <a:latin typeface="Verdana" panose="020B0604030504040204" pitchFamily="34" charset="0"/>
              </a:rPr>
              <a:t>Create a class named "city":</a:t>
            </a:r>
          </a:p>
          <a:p>
            <a:pPr algn="l"/>
            <a:r>
              <a:rPr lang="en-US" sz="1400" b="0" i="0" dirty="0">
                <a:solidFill>
                  <a:schemeClr val="bg1"/>
                </a:solidFill>
                <a:effectLst/>
                <a:latin typeface="Consolas" panose="020B0609020204030204" pitchFamily="49" charset="0"/>
              </a:rPr>
              <a:t>&lt;!DOCTYPE html&gt;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&lt;html&gt;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&lt;head&gt;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&lt;style&gt;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.city {</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background-color: tomato;</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color: white;</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  padding: 10px;</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&lt;/style&gt;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&lt;/head&gt;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&lt;body&gt;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&lt;h2 class="city"&gt;London&lt;/h2&gt;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&lt;p&gt;London is the capital of England.&lt;/p&gt;</a:t>
            </a:r>
            <a:br>
              <a:rPr lang="en-US" sz="1400" b="0" i="0" dirty="0">
                <a:solidFill>
                  <a:schemeClr val="bg1"/>
                </a:solidFill>
                <a:effectLst/>
                <a:latin typeface="Consolas" panose="020B0609020204030204" pitchFamily="49" charset="0"/>
              </a:rPr>
            </a:b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&lt;h2 class="city"&gt;Paris&lt;/h2&gt;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&lt;p&gt;Paris is the capital of France.&lt;/p&gt;</a:t>
            </a:r>
            <a:br>
              <a:rPr lang="en-US" sz="1400" b="0" i="0" dirty="0">
                <a:solidFill>
                  <a:schemeClr val="bg1"/>
                </a:solidFill>
                <a:effectLst/>
                <a:latin typeface="Consolas" panose="020B0609020204030204" pitchFamily="49" charset="0"/>
              </a:rPr>
            </a:br>
            <a:r>
              <a:rPr lang="en-US" sz="1400" b="0" i="0" dirty="0">
                <a:solidFill>
                  <a:schemeClr val="bg1"/>
                </a:solidFill>
                <a:effectLst/>
                <a:latin typeface="Consolas" panose="020B0609020204030204" pitchFamily="49" charset="0"/>
              </a:rPr>
              <a:t>&lt;/body&gt;</a:t>
            </a:r>
            <a:br>
              <a:rPr lang="en-US" b="0" i="0" dirty="0">
                <a:solidFill>
                  <a:srgbClr val="000000"/>
                </a:solidFill>
                <a:effectLst/>
                <a:latin typeface="Consolas" panose="020B0609020204030204" pitchFamily="49" charset="0"/>
              </a:rPr>
            </a:br>
            <a:r>
              <a:rPr lang="en-US" sz="1400" b="0" i="0" dirty="0">
                <a:solidFill>
                  <a:schemeClr val="bg1"/>
                </a:solidFill>
                <a:effectLst/>
                <a:latin typeface="Consolas" panose="020B0609020204030204" pitchFamily="49" charset="0"/>
              </a:rPr>
              <a:t>&lt;/html&gt;</a:t>
            </a:r>
          </a:p>
        </p:txBody>
      </p:sp>
    </p:spTree>
    <p:extLst>
      <p:ext uri="{BB962C8B-B14F-4D97-AF65-F5344CB8AC3E}">
        <p14:creationId xmlns:p14="http://schemas.microsoft.com/office/powerpoint/2010/main" val="1291258275"/>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2730</Words>
  <Application>Microsoft Office PowerPoint</Application>
  <PresentationFormat>Widescreen</PresentationFormat>
  <Paragraphs>201</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Microsoft YaHei</vt:lpstr>
      <vt:lpstr>Microsoft YaHei</vt:lpstr>
      <vt:lpstr>Arial</vt:lpstr>
      <vt:lpstr>Calibri</vt:lpstr>
      <vt:lpstr>Calibri Light</vt:lpstr>
      <vt:lpstr>Consolas</vt:lpstr>
      <vt:lpstr>Segoe UI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Justin Jian Chen</cp:lastModifiedBy>
  <cp:revision>68</cp:revision>
  <dcterms:created xsi:type="dcterms:W3CDTF">2017-05-21T03:23:00Z</dcterms:created>
  <dcterms:modified xsi:type="dcterms:W3CDTF">2021-03-14T01:26:57Z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