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3" r:id="rId6"/>
    <p:sldId id="259" r:id="rId7"/>
    <p:sldId id="265" r:id="rId8"/>
    <p:sldId id="273" r:id="rId9"/>
    <p:sldId id="283" r:id="rId10"/>
    <p:sldId id="264" r:id="rId11"/>
    <p:sldId id="266" r:id="rId12"/>
    <p:sldId id="284" r:id="rId13"/>
    <p:sldId id="268" r:id="rId14"/>
    <p:sldId id="286" r:id="rId15"/>
    <p:sldId id="267" r:id="rId16"/>
    <p:sldId id="269" r:id="rId17"/>
    <p:sldId id="270" r:id="rId18"/>
    <p:sldId id="271" r:id="rId19"/>
    <p:sldId id="272" r:id="rId20"/>
    <p:sldId id="287" r:id="rId21"/>
    <p:sldId id="285" r:id="rId22"/>
    <p:sldId id="277" r:id="rId23"/>
    <p:sldId id="282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alpha val="39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8-483C-9F21-0C2E99E6353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alpha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8-483C-9F21-0C2E99E6353E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A28-483C-9F21-0C2E99E63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206592"/>
        <c:axId val="699207152"/>
      </c:barChart>
      <c:catAx>
        <c:axId val="69920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en-US"/>
          </a:p>
        </c:txPr>
        <c:crossAx val="699207152"/>
        <c:crosses val="autoZero"/>
        <c:auto val="1"/>
        <c:lblAlgn val="ctr"/>
        <c:lblOffset val="100"/>
        <c:noMultiLvlLbl val="0"/>
      </c:catAx>
      <c:valAx>
        <c:axId val="69920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en-US"/>
          </a:p>
        </c:txPr>
        <c:crossAx val="69920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 descr="Image for post">
          <a:extLst xmlns:a="http://schemas.openxmlformats.org/drawingml/2006/main">
            <a:ext uri="{FF2B5EF4-FFF2-40B4-BE49-F238E27FC236}">
              <a16:creationId xmlns:a16="http://schemas.microsoft.com/office/drawing/2014/main" id="{0E39749F-A016-4DD5-88C3-F4297386D3A2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-248575" y="-967666"/>
          <a:ext cx="6786648" cy="4731798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SqZ_hJu9z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4wWdmfOib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Development Introduction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522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 Protocol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222379" y="571079"/>
            <a:ext cx="5624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Communication protocol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Freeform 5"/>
          <p:cNvSpPr/>
          <p:nvPr/>
        </p:nvSpPr>
        <p:spPr bwMode="auto">
          <a:xfrm>
            <a:off x="5712966" y="2448926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5094948" y="3716506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3600722" y="3839175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695352" y="2374156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078682" y="3899925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207192" y="2395185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51728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8745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949176" y="250151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960852" y="367911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854608" y="34766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861193" y="459383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3731466" y="359857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4684797" y="24818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455195" y="2889613"/>
            <a:ext cx="3502222" cy="1448988"/>
            <a:chOff x="8511393" y="3380385"/>
            <a:chExt cx="3502222" cy="1448988"/>
          </a:xfrm>
        </p:grpSpPr>
        <p:sp>
          <p:nvSpPr>
            <p:cNvPr id="58" name="矩形 57"/>
            <p:cNvSpPr/>
            <p:nvPr/>
          </p:nvSpPr>
          <p:spPr>
            <a:xfrm>
              <a:off x="8580130" y="3380385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511393" y="3575696"/>
              <a:ext cx="3502222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nature of the messages</a:t>
              </a:r>
            </a:p>
            <a:p>
              <a:pPr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order of the messages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583" y="2739198"/>
            <a:ext cx="3387256" cy="1628523"/>
            <a:chOff x="234583" y="3327402"/>
            <a:chExt cx="3122565" cy="1628523"/>
          </a:xfrm>
        </p:grpSpPr>
        <p:sp>
          <p:nvSpPr>
            <p:cNvPr id="61" name="矩形 60"/>
            <p:cNvSpPr/>
            <p:nvPr/>
          </p:nvSpPr>
          <p:spPr>
            <a:xfrm>
              <a:off x="753219" y="3327402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4583" y="3702248"/>
              <a:ext cx="3122565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Necessary for 2 machines to chat</a:t>
              </a:r>
            </a:p>
            <a:p>
              <a:pPr algn="r"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It's basically a standard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769606" y="399178"/>
            <a:ext cx="5297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Les protocoles d'Internet :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958788" y="1445254"/>
            <a:ext cx="4051700" cy="1228413"/>
            <a:chOff x="973393" y="1771009"/>
            <a:chExt cx="4051700" cy="1228413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73393" y="2145855"/>
              <a:ext cx="4051700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SMTP</a:t>
              </a:r>
            </a:p>
            <a:p>
              <a:pPr algn="r"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Simple Mail Transfer Protocol</a:t>
              </a:r>
              <a:endParaRPr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69457" y="4736904"/>
            <a:ext cx="3715203" cy="910195"/>
            <a:chOff x="884062" y="5062659"/>
            <a:chExt cx="3715203" cy="910195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884062" y="5119287"/>
              <a:ext cx="3590361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</a:t>
              </a:r>
            </a:p>
            <a:p>
              <a:pPr algn="r">
                <a:lnSpc>
                  <a:spcPct val="130000"/>
                </a:lnSpc>
              </a:pPr>
              <a:r>
                <a:rPr lang="en-CA" sz="2000" dirty="0" err="1">
                  <a:solidFill>
                    <a:schemeClr val="bg1">
                      <a:alpha val="8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HyperText</a:t>
              </a:r>
              <a:r>
                <a:rPr lang="en-CA" sz="2000" dirty="0">
                  <a:solidFill>
                    <a:schemeClr val="bg1">
                      <a:alpha val="8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Transfer Protocol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708548" y="1032427"/>
            <a:ext cx="5021116" cy="2028632"/>
            <a:chOff x="7608505" y="1739395"/>
            <a:chExt cx="2139194" cy="2028632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1653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POP</a:t>
              </a:r>
            </a:p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Post Office Protocol</a:t>
              </a:r>
            </a:p>
            <a:p>
              <a:pPr>
                <a:lnSpc>
                  <a:spcPct val="130000"/>
                </a:lnSpc>
              </a:pPr>
              <a:r>
                <a:rPr lang="fr-FR" sz="2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Combined</a:t>
              </a: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with</a:t>
              </a: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SMTP in mail server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2" y="4600783"/>
            <a:ext cx="4086827" cy="1636390"/>
            <a:chOff x="7166908" y="4926538"/>
            <a:chExt cx="2387768" cy="1636390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415482" y="5309251"/>
              <a:ext cx="2139194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FTP</a:t>
              </a:r>
            </a:p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File Transfer Protocol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291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HTTP Method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126">
            <a:extLst>
              <a:ext uri="{FF2B5EF4-FFF2-40B4-BE49-F238E27FC236}">
                <a16:creationId xmlns:a16="http://schemas.microsoft.com/office/drawing/2014/main" id="{B54AA2D6-D688-4A17-B71F-CDBC53A9EBEF}"/>
              </a:ext>
            </a:extLst>
          </p:cNvPr>
          <p:cNvSpPr/>
          <p:nvPr/>
        </p:nvSpPr>
        <p:spPr>
          <a:xfrm>
            <a:off x="3052399" y="1611460"/>
            <a:ext cx="7210188" cy="405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 a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PUT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Replace a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Modify a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 the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POST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a resource to the URL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HTTP </a:t>
            </a:r>
            <a:r>
              <a:rPr lang="en-US" altLang="zh-CN" sz="3000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Reponse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126">
            <a:extLst>
              <a:ext uri="{FF2B5EF4-FFF2-40B4-BE49-F238E27FC236}">
                <a16:creationId xmlns:a16="http://schemas.microsoft.com/office/drawing/2014/main" id="{B54AA2D6-D688-4A17-B71F-CDBC53A9EBEF}"/>
              </a:ext>
            </a:extLst>
          </p:cNvPr>
          <p:cNvSpPr/>
          <p:nvPr/>
        </p:nvSpPr>
        <p:spPr>
          <a:xfrm>
            <a:off x="1711869" y="1265231"/>
            <a:ext cx="8717871" cy="485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 HTTP </a:t>
            </a:r>
            <a:r>
              <a:rPr lang="fr-FR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</a:t>
            </a:r>
            <a:endParaRPr lang="fr-FR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fr-FR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HTTP/1.1 200 OK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Server: Microsoft-IIS/5.0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X-Powered-By: ASP.NET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Content-Location: http://darktranquillity.com/index.html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Date: Thu, 25 Aug 2011 20:24:52 GMT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Content-Type: text/html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Accept-Ranges: bytes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Last-Modified: Wed, 20 Jul 2011 20:34:04 GMT </a:t>
            </a:r>
          </a:p>
          <a:p>
            <a:pPr>
              <a:lnSpc>
                <a:spcPct val="130000"/>
              </a:lnSpc>
            </a:pPr>
            <a:r>
              <a:rPr lang="en-CA" sz="2000" dirty="0" err="1">
                <a:solidFill>
                  <a:schemeClr val="bg1"/>
                </a:solidFill>
              </a:rPr>
              <a:t>ETag</a:t>
            </a:r>
            <a:r>
              <a:rPr lang="en-CA" sz="2000" dirty="0">
                <a:solidFill>
                  <a:schemeClr val="bg1"/>
                </a:solidFill>
              </a:rPr>
              <a:t>: "9e7ee5d1c47cc1:c53"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Content-Length: 2957</a:t>
            </a:r>
            <a:endParaRPr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135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917599" y="648415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URI (URL)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31618" y="1978894"/>
            <a:ext cx="6450238" cy="244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This is the address of the site, </a:t>
            </a:r>
            <a:r>
              <a:rPr lang="en-CA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Uniform Resource Identifier - URI</a:t>
            </a:r>
            <a:endParaRPr 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http://google.com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http://facebook.com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838200" y="347664"/>
            <a:ext cx="6163624" cy="13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 and Web Server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993BD1-5E1B-4933-BEC1-BD1106E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2592" y="1845426"/>
            <a:ext cx="8503763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5694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Markup Language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HTML?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530069" y="1325938"/>
            <a:ext cx="9806713" cy="4449551"/>
            <a:chOff x="7976816" y="2855479"/>
            <a:chExt cx="2834899" cy="4449551"/>
          </a:xfrm>
        </p:grpSpPr>
        <p:sp>
          <p:nvSpPr>
            <p:cNvPr id="83" name="矩形 82"/>
            <p:cNvSpPr/>
            <p:nvPr/>
          </p:nvSpPr>
          <p:spPr>
            <a:xfrm>
              <a:off x="7976816" y="2855479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012702" y="3081951"/>
              <a:ext cx="2799013" cy="4223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stands for Hyper Text Markup Language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is the standard markup language for creating Web  pages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describes the structure of a Web page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consists of a series of elements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elements tell the browser how to display the content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elements label pieces of content such as "this is a heading", "this is a paragraph", "this is a link", etc.</a:t>
              </a: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8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8" name="Rectangle 8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9" name="Rectangle 8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HTML Document and Structure</a:t>
            </a:r>
          </a:p>
        </p:txBody>
      </p:sp>
      <p:sp>
        <p:nvSpPr>
          <p:cNvPr id="150" name="Rectangle 9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F7B0B-3172-4EF6-A871-53474705F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r="2973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9DAEFFB-3603-4502-A636-7665ECE2FF73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&lt;!DOCTYPE html&gt;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&lt;html lang="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"&gt;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&lt;head&gt;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&lt;meta charset="UTF-8"&gt;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&lt;title&gt;Web Title put here&lt;/title&gt;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&lt;/head&gt;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&lt;body&gt;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&lt;h1&gt;First level heading&lt;/h1&gt;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&lt;h2&gt;Second level heading&lt;/h2&gt;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&lt;p&gt;First paragraph&lt;/p&gt;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&lt;/body&gt;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&lt;/html&gt;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017258" y="2974729"/>
            <a:ext cx="2800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5400" dirty="0">
                <a:solidFill>
                  <a:schemeClr val="bg1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967378" y="237222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6967378" y="318350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967378" y="399477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952251" y="2395683"/>
            <a:ext cx="2531713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Web</a:t>
              </a: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Evolution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52252" y="3212873"/>
            <a:ext cx="2531714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HTTP Protocol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52252" y="4030063"/>
            <a:ext cx="2531714" cy="855655"/>
            <a:chOff x="8858444" y="3567629"/>
            <a:chExt cx="2357190" cy="855655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Markup Language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1167448" y="771551"/>
            <a:ext cx="9806713" cy="5523804"/>
            <a:chOff x="7976816" y="2855479"/>
            <a:chExt cx="2834899" cy="5523804"/>
          </a:xfrm>
        </p:grpSpPr>
        <p:sp>
          <p:nvSpPr>
            <p:cNvPr id="83" name="矩形 82"/>
            <p:cNvSpPr/>
            <p:nvPr/>
          </p:nvSpPr>
          <p:spPr>
            <a:xfrm>
              <a:off x="7976816" y="2855479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012702" y="3232874"/>
              <a:ext cx="2799013" cy="5146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&lt;!DOCTYPE html&gt;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declaration defines that this document is an HTML5 document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&lt;html&gt;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is the root element of an HTML page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&lt;head&gt;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contains meta information about the HTML page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&lt;title&gt;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specifies a title for the HTML page (which is shown in the browser's title bar or in the page's tab)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&lt;body&gt;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defines the document's body, and is a container for all the visible contents, such as headings, paragraphs, images, hyperlinks, tables, lists, etc.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&lt;h1&gt;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defines a large heading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&lt;p&gt;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 element defines a paragraph</a:t>
              </a: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590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HTML Elements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F4435-4386-42DD-B69F-DF749E74A853}"/>
              </a:ext>
            </a:extLst>
          </p:cNvPr>
          <p:cNvSpPr txBox="1"/>
          <p:nvPr/>
        </p:nvSpPr>
        <p:spPr>
          <a:xfrm>
            <a:off x="1777752" y="980957"/>
            <a:ext cx="9141781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 HTML element is defined by a start tag, some content, and an end tag: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tagname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 goes here...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tagname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86D884-182D-4D66-870F-31AF5CA4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36502"/>
              </p:ext>
            </p:extLst>
          </p:nvPr>
        </p:nvGraphicFramePr>
        <p:xfrm>
          <a:off x="1525110" y="2813515"/>
          <a:ext cx="9141780" cy="2287316"/>
        </p:xfrm>
        <a:graphic>
          <a:graphicData uri="http://schemas.openxmlformats.org/drawingml/2006/table">
            <a:tbl>
              <a:tblPr/>
              <a:tblGrid>
                <a:gridCol w="3047260">
                  <a:extLst>
                    <a:ext uri="{9D8B030D-6E8A-4147-A177-3AD203B41FA5}">
                      <a16:colId xmlns:a16="http://schemas.microsoft.com/office/drawing/2014/main" val="1779541703"/>
                    </a:ext>
                  </a:extLst>
                </a:gridCol>
                <a:gridCol w="3047260">
                  <a:extLst>
                    <a:ext uri="{9D8B030D-6E8A-4147-A177-3AD203B41FA5}">
                      <a16:colId xmlns:a16="http://schemas.microsoft.com/office/drawing/2014/main" val="1140201156"/>
                    </a:ext>
                  </a:extLst>
                </a:gridCol>
                <a:gridCol w="3047260">
                  <a:extLst>
                    <a:ext uri="{9D8B030D-6E8A-4147-A177-3AD203B41FA5}">
                      <a16:colId xmlns:a16="http://schemas.microsoft.com/office/drawing/2014/main" val="3587249856"/>
                    </a:ext>
                  </a:extLst>
                </a:gridCol>
              </a:tblGrid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Start tag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Element content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End tag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60965"/>
                  </a:ext>
                </a:extLst>
              </a:tr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&lt;h1&gt;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My First Heading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&lt;/h1&gt;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61107"/>
                  </a:ext>
                </a:extLst>
              </a:tr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&lt;p&gt;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My first paragraph.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&lt;/p&gt;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05472"/>
                  </a:ext>
                </a:extLst>
              </a:tr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&lt;</a:t>
                      </a:r>
                      <a:r>
                        <a:rPr lang="en-CA" dirty="0" err="1">
                          <a:effectLst/>
                        </a:rPr>
                        <a:t>br</a:t>
                      </a:r>
                      <a:r>
                        <a:rPr lang="en-CA" dirty="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i="1">
                          <a:effectLst/>
                        </a:rPr>
                        <a:t>none</a:t>
                      </a:r>
                      <a:endParaRPr lang="en-CA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i="1" dirty="0">
                          <a:effectLst/>
                        </a:rPr>
                        <a:t>none</a:t>
                      </a:r>
                      <a:endParaRPr lang="en-CA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2189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3249A142-5858-4D23-8673-039835039CD5}"/>
              </a:ext>
            </a:extLst>
          </p:cNvPr>
          <p:cNvSpPr txBox="1"/>
          <p:nvPr/>
        </p:nvSpPr>
        <p:spPr>
          <a:xfrm>
            <a:off x="764587" y="5340813"/>
            <a:ext cx="11168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Note: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Some HTML elements have no content (like the &lt;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 element). These elements are called empty elements. Empty elements do not have an end tag!</a:t>
            </a:r>
            <a:endParaRPr lang="en-CA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85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Browsers</a:t>
            </a:r>
          </a:p>
        </p:txBody>
      </p:sp>
      <p:sp>
        <p:nvSpPr>
          <p:cNvPr id="8" name="矩形 7"/>
          <p:cNvSpPr/>
          <p:nvPr/>
        </p:nvSpPr>
        <p:spPr>
          <a:xfrm>
            <a:off x="77301" y="1647322"/>
            <a:ext cx="4050816" cy="37856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purpose of a web browser (Chrome, Edge, Firefox, Safari) is to read HTML documents and display them correctly.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browser does not display the HTML tags, but uses them to determine how to display the document: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D4951-B32C-47A4-8F04-5472894E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16" y="1136342"/>
            <a:ext cx="7906683" cy="48076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Web</a:t>
            </a:r>
            <a:r>
              <a:rPr lang="zh-CN" alt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Evolution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World Wide Web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390397" y="1731014"/>
            <a:ext cx="1839400" cy="1272918"/>
            <a:chOff x="5456437" y="1541462"/>
            <a:chExt cx="1839400" cy="1272918"/>
          </a:xfrm>
        </p:grpSpPr>
        <p:grpSp>
          <p:nvGrpSpPr>
            <p:cNvPr id="79" name="组合 78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81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79548" y="2920626"/>
            <a:ext cx="1286247" cy="1839400"/>
            <a:chOff x="6376138" y="2731074"/>
            <a:chExt cx="1286247" cy="1839400"/>
          </a:xfrm>
        </p:grpSpPr>
        <p:grpSp>
          <p:nvGrpSpPr>
            <p:cNvPr id="84" name="组合 83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86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10619" y="4013603"/>
            <a:ext cx="1852729" cy="1272918"/>
            <a:chOff x="4776659" y="3824051"/>
            <a:chExt cx="1852729" cy="1272918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91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218150" y="2367473"/>
            <a:ext cx="1286247" cy="1839400"/>
            <a:chOff x="4376790" y="2177921"/>
            <a:chExt cx="1286247" cy="1839400"/>
          </a:xfrm>
        </p:grpSpPr>
        <p:grpSp>
          <p:nvGrpSpPr>
            <p:cNvPr id="94" name="组合 93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96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Freeform 131"/>
          <p:cNvSpPr>
            <a:spLocks noEditPoints="1"/>
          </p:cNvSpPr>
          <p:nvPr/>
        </p:nvSpPr>
        <p:spPr bwMode="auto">
          <a:xfrm>
            <a:off x="4211698" y="2463726"/>
            <a:ext cx="223145" cy="404774"/>
          </a:xfrm>
          <a:custGeom>
            <a:avLst/>
            <a:gdLst>
              <a:gd name="T0" fmla="*/ 17 w 18"/>
              <a:gd name="T1" fmla="*/ 4 h 33"/>
              <a:gd name="T2" fmla="*/ 2 w 18"/>
              <a:gd name="T3" fmla="*/ 4 h 33"/>
              <a:gd name="T4" fmla="*/ 2 w 18"/>
              <a:gd name="T5" fmla="*/ 28 h 33"/>
              <a:gd name="T6" fmla="*/ 17 w 18"/>
              <a:gd name="T7" fmla="*/ 28 h 33"/>
              <a:gd name="T8" fmla="*/ 17 w 18"/>
              <a:gd name="T9" fmla="*/ 4 h 33"/>
              <a:gd name="T10" fmla="*/ 10 w 18"/>
              <a:gd name="T11" fmla="*/ 30 h 33"/>
              <a:gd name="T12" fmla="*/ 9 w 18"/>
              <a:gd name="T13" fmla="*/ 29 h 33"/>
              <a:gd name="T14" fmla="*/ 8 w 18"/>
              <a:gd name="T15" fmla="*/ 30 h 33"/>
              <a:gd name="T16" fmla="*/ 9 w 18"/>
              <a:gd name="T17" fmla="*/ 32 h 33"/>
              <a:gd name="T18" fmla="*/ 10 w 18"/>
              <a:gd name="T19" fmla="*/ 30 h 33"/>
              <a:gd name="T20" fmla="*/ 3 w 18"/>
              <a:gd name="T21" fmla="*/ 0 h 33"/>
              <a:gd name="T22" fmla="*/ 15 w 18"/>
              <a:gd name="T23" fmla="*/ 0 h 33"/>
              <a:gd name="T24" fmla="*/ 18 w 18"/>
              <a:gd name="T25" fmla="*/ 3 h 33"/>
              <a:gd name="T26" fmla="*/ 18 w 18"/>
              <a:gd name="T27" fmla="*/ 29 h 33"/>
              <a:gd name="T28" fmla="*/ 15 w 18"/>
              <a:gd name="T29" fmla="*/ 33 h 33"/>
              <a:gd name="T30" fmla="*/ 3 w 18"/>
              <a:gd name="T31" fmla="*/ 33 h 33"/>
              <a:gd name="T32" fmla="*/ 0 w 18"/>
              <a:gd name="T33" fmla="*/ 29 h 33"/>
              <a:gd name="T34" fmla="*/ 0 w 18"/>
              <a:gd name="T35" fmla="*/ 3 h 33"/>
              <a:gd name="T36" fmla="*/ 3 w 18"/>
              <a:gd name="T3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33">
                <a:moveTo>
                  <a:pt x="17" y="4"/>
                </a:moveTo>
                <a:cubicBezTo>
                  <a:pt x="2" y="4"/>
                  <a:pt x="2" y="4"/>
                  <a:pt x="2" y="4"/>
                </a:cubicBezTo>
                <a:cubicBezTo>
                  <a:pt x="2" y="28"/>
                  <a:pt x="2" y="28"/>
                  <a:pt x="2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4"/>
                  <a:pt x="17" y="4"/>
                  <a:pt x="17" y="4"/>
                </a:cubicBezTo>
                <a:close/>
                <a:moveTo>
                  <a:pt x="10" y="30"/>
                </a:moveTo>
                <a:cubicBezTo>
                  <a:pt x="10" y="30"/>
                  <a:pt x="10" y="29"/>
                  <a:pt x="9" y="29"/>
                </a:cubicBezTo>
                <a:cubicBezTo>
                  <a:pt x="9" y="29"/>
                  <a:pt x="8" y="30"/>
                  <a:pt x="8" y="30"/>
                </a:cubicBezTo>
                <a:cubicBezTo>
                  <a:pt x="8" y="31"/>
                  <a:pt x="9" y="32"/>
                  <a:pt x="9" y="32"/>
                </a:cubicBezTo>
                <a:cubicBezTo>
                  <a:pt x="10" y="32"/>
                  <a:pt x="10" y="31"/>
                  <a:pt x="10" y="30"/>
                </a:cubicBezTo>
                <a:close/>
                <a:moveTo>
                  <a:pt x="3" y="0"/>
                </a:move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1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0" y="31"/>
                  <a:pt x="0" y="2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Freeform 132"/>
          <p:cNvSpPr>
            <a:spLocks noEditPoints="1"/>
          </p:cNvSpPr>
          <p:nvPr/>
        </p:nvSpPr>
        <p:spPr bwMode="auto">
          <a:xfrm>
            <a:off x="7308366" y="4365589"/>
            <a:ext cx="332925" cy="343664"/>
          </a:xfrm>
          <a:custGeom>
            <a:avLst/>
            <a:gdLst>
              <a:gd name="T0" fmla="*/ 17 w 26"/>
              <a:gd name="T1" fmla="*/ 1 h 27"/>
              <a:gd name="T2" fmla="*/ 24 w 26"/>
              <a:gd name="T3" fmla="*/ 14 h 27"/>
              <a:gd name="T4" fmla="*/ 10 w 26"/>
              <a:gd name="T5" fmla="*/ 21 h 27"/>
              <a:gd name="T6" fmla="*/ 2 w 26"/>
              <a:gd name="T7" fmla="*/ 8 h 27"/>
              <a:gd name="T8" fmla="*/ 14 w 26"/>
              <a:gd name="T9" fmla="*/ 22 h 27"/>
              <a:gd name="T10" fmla="*/ 14 w 26"/>
              <a:gd name="T11" fmla="*/ 22 h 27"/>
              <a:gd name="T12" fmla="*/ 14 w 26"/>
              <a:gd name="T13" fmla="*/ 26 h 27"/>
              <a:gd name="T14" fmla="*/ 13 w 26"/>
              <a:gd name="T15" fmla="*/ 26 h 27"/>
              <a:gd name="T16" fmla="*/ 14 w 26"/>
              <a:gd name="T17" fmla="*/ 22 h 27"/>
              <a:gd name="T18" fmla="*/ 12 w 26"/>
              <a:gd name="T19" fmla="*/ 22 h 27"/>
              <a:gd name="T20" fmla="*/ 13 w 26"/>
              <a:gd name="T21" fmla="*/ 25 h 27"/>
              <a:gd name="T22" fmla="*/ 12 w 26"/>
              <a:gd name="T23" fmla="*/ 26 h 27"/>
              <a:gd name="T24" fmla="*/ 12 w 26"/>
              <a:gd name="T25" fmla="*/ 22 h 27"/>
              <a:gd name="T26" fmla="*/ 11 w 26"/>
              <a:gd name="T27" fmla="*/ 23 h 27"/>
              <a:gd name="T28" fmla="*/ 12 w 26"/>
              <a:gd name="T29" fmla="*/ 23 h 27"/>
              <a:gd name="T30" fmla="*/ 11 w 26"/>
              <a:gd name="T31" fmla="*/ 25 h 27"/>
              <a:gd name="T32" fmla="*/ 11 w 26"/>
              <a:gd name="T33" fmla="*/ 24 h 27"/>
              <a:gd name="T34" fmla="*/ 11 w 26"/>
              <a:gd name="T35" fmla="*/ 23 h 27"/>
              <a:gd name="T36" fmla="*/ 11 w 26"/>
              <a:gd name="T37" fmla="*/ 23 h 27"/>
              <a:gd name="T38" fmla="*/ 11 w 26"/>
              <a:gd name="T39" fmla="*/ 24 h 27"/>
              <a:gd name="T40" fmla="*/ 11 w 26"/>
              <a:gd name="T41" fmla="*/ 24 h 27"/>
              <a:gd name="T42" fmla="*/ 10 w 26"/>
              <a:gd name="T43" fmla="*/ 23 h 27"/>
              <a:gd name="T44" fmla="*/ 15 w 26"/>
              <a:gd name="T45" fmla="*/ 22 h 27"/>
              <a:gd name="T46" fmla="*/ 14 w 26"/>
              <a:gd name="T47" fmla="*/ 22 h 27"/>
              <a:gd name="T48" fmla="*/ 15 w 26"/>
              <a:gd name="T49" fmla="*/ 26 h 27"/>
              <a:gd name="T50" fmla="*/ 15 w 26"/>
              <a:gd name="T51" fmla="*/ 25 h 27"/>
              <a:gd name="T52" fmla="*/ 15 w 26"/>
              <a:gd name="T53" fmla="*/ 22 h 27"/>
              <a:gd name="T54" fmla="*/ 16 w 26"/>
              <a:gd name="T55" fmla="*/ 23 h 27"/>
              <a:gd name="T56" fmla="*/ 16 w 26"/>
              <a:gd name="T57" fmla="*/ 25 h 27"/>
              <a:gd name="T58" fmla="*/ 16 w 26"/>
              <a:gd name="T59" fmla="*/ 25 h 27"/>
              <a:gd name="T60" fmla="*/ 16 w 26"/>
              <a:gd name="T61" fmla="*/ 23 h 27"/>
              <a:gd name="T62" fmla="*/ 17 w 26"/>
              <a:gd name="T63" fmla="*/ 23 h 27"/>
              <a:gd name="T64" fmla="*/ 16 w 26"/>
              <a:gd name="T65" fmla="*/ 23 h 27"/>
              <a:gd name="T66" fmla="*/ 17 w 26"/>
              <a:gd name="T67" fmla="*/ 24 h 27"/>
              <a:gd name="T68" fmla="*/ 17 w 26"/>
              <a:gd name="T69" fmla="*/ 24 h 27"/>
              <a:gd name="T70" fmla="*/ 17 w 26"/>
              <a:gd name="T71" fmla="*/ 23 h 27"/>
              <a:gd name="T72" fmla="*/ 0 w 26"/>
              <a:gd name="T73" fmla="*/ 5 h 27"/>
              <a:gd name="T74" fmla="*/ 5 w 26"/>
              <a:gd name="T75" fmla="*/ 27 h 27"/>
              <a:gd name="T76" fmla="*/ 26 w 26"/>
              <a:gd name="T77" fmla="*/ 21 h 27"/>
              <a:gd name="T78" fmla="*/ 21 w 26"/>
              <a:gd name="T79" fmla="*/ 0 h 27"/>
              <a:gd name="T80" fmla="*/ 5 w 26"/>
              <a:gd name="T81" fmla="*/ 22 h 27"/>
              <a:gd name="T82" fmla="*/ 5 w 26"/>
              <a:gd name="T83" fmla="*/ 26 h 27"/>
              <a:gd name="T84" fmla="*/ 5 w 26"/>
              <a:gd name="T85" fmla="*/ 22 h 27"/>
              <a:gd name="T86" fmla="*/ 7 w 26"/>
              <a:gd name="T87" fmla="*/ 24 h 27"/>
              <a:gd name="T88" fmla="*/ 4 w 26"/>
              <a:gd name="T89" fmla="*/ 24 h 27"/>
              <a:gd name="T90" fmla="*/ 5 w 26"/>
              <a:gd name="T91" fmla="*/ 23 h 27"/>
              <a:gd name="T92" fmla="*/ 5 w 26"/>
              <a:gd name="T93" fmla="*/ 25 h 27"/>
              <a:gd name="T94" fmla="*/ 5 w 26"/>
              <a:gd name="T95" fmla="*/ 23 h 27"/>
              <a:gd name="T96" fmla="*/ 24 w 26"/>
              <a:gd name="T97" fmla="*/ 24 h 27"/>
              <a:gd name="T98" fmla="*/ 20 w 26"/>
              <a:gd name="T99" fmla="*/ 24 h 27"/>
              <a:gd name="T100" fmla="*/ 22 w 26"/>
              <a:gd name="T101" fmla="*/ 22 h 27"/>
              <a:gd name="T102" fmla="*/ 22 w 26"/>
              <a:gd name="T103" fmla="*/ 25 h 27"/>
              <a:gd name="T104" fmla="*/ 22 w 26"/>
              <a:gd name="T105" fmla="*/ 22 h 27"/>
              <a:gd name="T106" fmla="*/ 23 w 26"/>
              <a:gd name="T107" fmla="*/ 24 h 27"/>
              <a:gd name="T108" fmla="*/ 21 w 26"/>
              <a:gd name="T109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" h="27">
                <a:moveTo>
                  <a:pt x="10" y="1"/>
                </a:moveTo>
                <a:cubicBezTo>
                  <a:pt x="17" y="1"/>
                  <a:pt x="17" y="1"/>
                  <a:pt x="17" y="1"/>
                </a:cubicBezTo>
                <a:cubicBezTo>
                  <a:pt x="21" y="1"/>
                  <a:pt x="24" y="4"/>
                  <a:pt x="24" y="8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8"/>
                  <a:pt x="21" y="21"/>
                  <a:pt x="17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21"/>
                  <a:pt x="2" y="18"/>
                  <a:pt x="2" y="14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6" y="1"/>
                  <a:pt x="10" y="1"/>
                </a:cubicBezTo>
                <a:close/>
                <a:moveTo>
                  <a:pt x="14" y="22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4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5"/>
                  <a:pt x="12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5"/>
                  <a:pt x="12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1" y="23"/>
                </a:cubicBezTo>
                <a:close/>
                <a:moveTo>
                  <a:pt x="15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17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7" y="23"/>
                  <a:pt x="17" y="23"/>
                </a:cubicBezTo>
                <a:close/>
                <a:moveTo>
                  <a:pt x="5" y="0"/>
                </a:moveTo>
                <a:cubicBezTo>
                  <a:pt x="3" y="0"/>
                  <a:pt x="0" y="2"/>
                  <a:pt x="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5"/>
                  <a:pt x="3" y="27"/>
                  <a:pt x="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4" y="27"/>
                  <a:pt x="26" y="25"/>
                  <a:pt x="26" y="21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"/>
                  <a:pt x="24" y="0"/>
                  <a:pt x="21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6"/>
                  <a:pt x="5" y="26"/>
                </a:cubicBezTo>
                <a:cubicBezTo>
                  <a:pt x="4" y="26"/>
                  <a:pt x="3" y="25"/>
                  <a:pt x="3" y="24"/>
                </a:cubicBezTo>
                <a:cubicBezTo>
                  <a:pt x="3" y="23"/>
                  <a:pt x="4" y="22"/>
                  <a:pt x="5" y="22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5"/>
                  <a:pt x="5" y="25"/>
                </a:cubicBezTo>
                <a:cubicBezTo>
                  <a:pt x="4" y="25"/>
                  <a:pt x="4" y="25"/>
                  <a:pt x="4" y="24"/>
                </a:cubicBezTo>
                <a:cubicBezTo>
                  <a:pt x="4" y="23"/>
                  <a:pt x="4" y="22"/>
                  <a:pt x="5" y="22"/>
                </a:cubicBezTo>
                <a:close/>
                <a:moveTo>
                  <a:pt x="5" y="23"/>
                </a:move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5"/>
                  <a:pt x="5" y="25"/>
                </a:cubicBezTo>
                <a:cubicBezTo>
                  <a:pt x="5" y="25"/>
                  <a:pt x="4" y="24"/>
                  <a:pt x="4" y="24"/>
                </a:cubicBezTo>
                <a:cubicBezTo>
                  <a:pt x="4" y="23"/>
                  <a:pt x="5" y="23"/>
                  <a:pt x="5" y="23"/>
                </a:cubicBezTo>
                <a:close/>
                <a:moveTo>
                  <a:pt x="22" y="21"/>
                </a:moveTo>
                <a:cubicBezTo>
                  <a:pt x="23" y="21"/>
                  <a:pt x="24" y="22"/>
                  <a:pt x="24" y="24"/>
                </a:cubicBezTo>
                <a:cubicBezTo>
                  <a:pt x="24" y="25"/>
                  <a:pt x="23" y="26"/>
                  <a:pt x="22" y="26"/>
                </a:cubicBezTo>
                <a:cubicBezTo>
                  <a:pt x="21" y="26"/>
                  <a:pt x="20" y="25"/>
                  <a:pt x="20" y="24"/>
                </a:cubicBezTo>
                <a:cubicBezTo>
                  <a:pt x="20" y="22"/>
                  <a:pt x="21" y="21"/>
                  <a:pt x="22" y="21"/>
                </a:cubicBezTo>
                <a:close/>
                <a:moveTo>
                  <a:pt x="22" y="22"/>
                </a:moveTo>
                <a:cubicBezTo>
                  <a:pt x="23" y="22"/>
                  <a:pt x="24" y="23"/>
                  <a:pt x="24" y="24"/>
                </a:cubicBezTo>
                <a:cubicBezTo>
                  <a:pt x="24" y="24"/>
                  <a:pt x="23" y="25"/>
                  <a:pt x="22" y="25"/>
                </a:cubicBezTo>
                <a:cubicBezTo>
                  <a:pt x="21" y="25"/>
                  <a:pt x="21" y="24"/>
                  <a:pt x="21" y="24"/>
                </a:cubicBezTo>
                <a:cubicBezTo>
                  <a:pt x="21" y="23"/>
                  <a:pt x="21" y="22"/>
                  <a:pt x="22" y="22"/>
                </a:cubicBezTo>
                <a:close/>
                <a:moveTo>
                  <a:pt x="22" y="23"/>
                </a:moveTo>
                <a:cubicBezTo>
                  <a:pt x="23" y="23"/>
                  <a:pt x="23" y="23"/>
                  <a:pt x="23" y="24"/>
                </a:cubicBezTo>
                <a:cubicBezTo>
                  <a:pt x="23" y="24"/>
                  <a:pt x="23" y="24"/>
                  <a:pt x="22" y="24"/>
                </a:cubicBezTo>
                <a:cubicBezTo>
                  <a:pt x="22" y="24"/>
                  <a:pt x="21" y="24"/>
                  <a:pt x="21" y="24"/>
                </a:cubicBezTo>
                <a:cubicBezTo>
                  <a:pt x="21" y="23"/>
                  <a:pt x="22" y="23"/>
                  <a:pt x="22" y="23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0" name="Freeform 133"/>
          <p:cNvSpPr>
            <a:spLocks noEditPoints="1"/>
          </p:cNvSpPr>
          <p:nvPr/>
        </p:nvSpPr>
        <p:spPr bwMode="auto">
          <a:xfrm>
            <a:off x="4690081" y="4968346"/>
            <a:ext cx="381251" cy="306075"/>
          </a:xfrm>
          <a:custGeom>
            <a:avLst/>
            <a:gdLst>
              <a:gd name="T0" fmla="*/ 3 w 30"/>
              <a:gd name="T1" fmla="*/ 3 h 24"/>
              <a:gd name="T2" fmla="*/ 27 w 30"/>
              <a:gd name="T3" fmla="*/ 3 h 24"/>
              <a:gd name="T4" fmla="*/ 27 w 30"/>
              <a:gd name="T5" fmla="*/ 21 h 24"/>
              <a:gd name="T6" fmla="*/ 3 w 30"/>
              <a:gd name="T7" fmla="*/ 21 h 24"/>
              <a:gd name="T8" fmla="*/ 3 w 30"/>
              <a:gd name="T9" fmla="*/ 3 h 24"/>
              <a:gd name="T10" fmla="*/ 29 w 30"/>
              <a:gd name="T11" fmla="*/ 11 h 24"/>
              <a:gd name="T12" fmla="*/ 30 w 30"/>
              <a:gd name="T13" fmla="*/ 12 h 24"/>
              <a:gd name="T14" fmla="*/ 29 w 30"/>
              <a:gd name="T15" fmla="*/ 13 h 24"/>
              <a:gd name="T16" fmla="*/ 28 w 30"/>
              <a:gd name="T17" fmla="*/ 12 h 24"/>
              <a:gd name="T18" fmla="*/ 29 w 30"/>
              <a:gd name="T19" fmla="*/ 11 h 24"/>
              <a:gd name="T20" fmla="*/ 28 w 30"/>
              <a:gd name="T21" fmla="*/ 0 h 24"/>
              <a:gd name="T22" fmla="*/ 3 w 30"/>
              <a:gd name="T23" fmla="*/ 0 h 24"/>
              <a:gd name="T24" fmla="*/ 0 w 30"/>
              <a:gd name="T25" fmla="*/ 3 h 24"/>
              <a:gd name="T26" fmla="*/ 0 w 30"/>
              <a:gd name="T27" fmla="*/ 21 h 24"/>
              <a:gd name="T28" fmla="*/ 3 w 30"/>
              <a:gd name="T29" fmla="*/ 24 h 24"/>
              <a:gd name="T30" fmla="*/ 28 w 30"/>
              <a:gd name="T31" fmla="*/ 24 h 24"/>
              <a:gd name="T32" fmla="*/ 30 w 30"/>
              <a:gd name="T33" fmla="*/ 21 h 24"/>
              <a:gd name="T34" fmla="*/ 30 w 30"/>
              <a:gd name="T35" fmla="*/ 3 h 24"/>
              <a:gd name="T36" fmla="*/ 28 w 30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24">
                <a:moveTo>
                  <a:pt x="3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21"/>
                  <a:pt x="27" y="21"/>
                  <a:pt x="27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29" y="11"/>
                </a:moveTo>
                <a:cubicBezTo>
                  <a:pt x="29" y="11"/>
                  <a:pt x="30" y="12"/>
                  <a:pt x="30" y="12"/>
                </a:cubicBezTo>
                <a:cubicBezTo>
                  <a:pt x="30" y="13"/>
                  <a:pt x="29" y="13"/>
                  <a:pt x="29" y="13"/>
                </a:cubicBezTo>
                <a:cubicBezTo>
                  <a:pt x="28" y="13"/>
                  <a:pt x="28" y="13"/>
                  <a:pt x="28" y="12"/>
                </a:cubicBezTo>
                <a:cubicBezTo>
                  <a:pt x="28" y="12"/>
                  <a:pt x="28" y="11"/>
                  <a:pt x="29" y="11"/>
                </a:cubicBezTo>
                <a:close/>
                <a:moveTo>
                  <a:pt x="28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4"/>
                  <a:pt x="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2"/>
                  <a:pt x="30" y="21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2"/>
                  <a:pt x="29" y="0"/>
                  <a:pt x="2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Freeform 134"/>
          <p:cNvSpPr>
            <a:spLocks noEditPoints="1"/>
          </p:cNvSpPr>
          <p:nvPr/>
        </p:nvSpPr>
        <p:spPr bwMode="auto">
          <a:xfrm>
            <a:off x="6735046" y="1675236"/>
            <a:ext cx="413199" cy="306567"/>
          </a:xfrm>
          <a:custGeom>
            <a:avLst/>
            <a:gdLst>
              <a:gd name="T0" fmla="*/ 3 w 26"/>
              <a:gd name="T1" fmla="*/ 2 h 19"/>
              <a:gd name="T2" fmla="*/ 16 w 26"/>
              <a:gd name="T3" fmla="*/ 2 h 19"/>
              <a:gd name="T4" fmla="*/ 16 w 26"/>
              <a:gd name="T5" fmla="*/ 2 h 19"/>
              <a:gd name="T6" fmla="*/ 16 w 26"/>
              <a:gd name="T7" fmla="*/ 1 h 19"/>
              <a:gd name="T8" fmla="*/ 17 w 26"/>
              <a:gd name="T9" fmla="*/ 0 h 19"/>
              <a:gd name="T10" fmla="*/ 21 w 26"/>
              <a:gd name="T11" fmla="*/ 0 h 19"/>
              <a:gd name="T12" fmla="*/ 23 w 26"/>
              <a:gd name="T13" fmla="*/ 1 h 19"/>
              <a:gd name="T14" fmla="*/ 23 w 26"/>
              <a:gd name="T15" fmla="*/ 2 h 19"/>
              <a:gd name="T16" fmla="*/ 23 w 26"/>
              <a:gd name="T17" fmla="*/ 2 h 19"/>
              <a:gd name="T18" fmla="*/ 23 w 26"/>
              <a:gd name="T19" fmla="*/ 2 h 19"/>
              <a:gd name="T20" fmla="*/ 26 w 26"/>
              <a:gd name="T21" fmla="*/ 5 h 19"/>
              <a:gd name="T22" fmla="*/ 26 w 26"/>
              <a:gd name="T23" fmla="*/ 16 h 19"/>
              <a:gd name="T24" fmla="*/ 23 w 26"/>
              <a:gd name="T25" fmla="*/ 19 h 19"/>
              <a:gd name="T26" fmla="*/ 3 w 26"/>
              <a:gd name="T27" fmla="*/ 19 h 19"/>
              <a:gd name="T28" fmla="*/ 0 w 26"/>
              <a:gd name="T29" fmla="*/ 16 h 19"/>
              <a:gd name="T30" fmla="*/ 0 w 26"/>
              <a:gd name="T31" fmla="*/ 5 h 19"/>
              <a:gd name="T32" fmla="*/ 3 w 26"/>
              <a:gd name="T33" fmla="*/ 2 h 19"/>
              <a:gd name="T34" fmla="*/ 17 w 26"/>
              <a:gd name="T35" fmla="*/ 2 h 19"/>
              <a:gd name="T36" fmla="*/ 21 w 26"/>
              <a:gd name="T37" fmla="*/ 2 h 19"/>
              <a:gd name="T38" fmla="*/ 21 w 26"/>
              <a:gd name="T39" fmla="*/ 0 h 19"/>
              <a:gd name="T40" fmla="*/ 17 w 26"/>
              <a:gd name="T41" fmla="*/ 0 h 19"/>
              <a:gd name="T42" fmla="*/ 17 w 26"/>
              <a:gd name="T43" fmla="*/ 2 h 19"/>
              <a:gd name="T44" fmla="*/ 13 w 26"/>
              <a:gd name="T45" fmla="*/ 4 h 19"/>
              <a:gd name="T46" fmla="*/ 7 w 26"/>
              <a:gd name="T47" fmla="*/ 10 h 19"/>
              <a:gd name="T48" fmla="*/ 13 w 26"/>
              <a:gd name="T49" fmla="*/ 17 h 19"/>
              <a:gd name="T50" fmla="*/ 20 w 26"/>
              <a:gd name="T51" fmla="*/ 10 h 19"/>
              <a:gd name="T52" fmla="*/ 13 w 26"/>
              <a:gd name="T53" fmla="*/ 4 h 19"/>
              <a:gd name="T54" fmla="*/ 18 w 26"/>
              <a:gd name="T55" fmla="*/ 10 h 19"/>
              <a:gd name="T56" fmla="*/ 13 w 26"/>
              <a:gd name="T57" fmla="*/ 6 h 19"/>
              <a:gd name="T58" fmla="*/ 9 w 26"/>
              <a:gd name="T59" fmla="*/ 10 h 19"/>
              <a:gd name="T60" fmla="*/ 13 w 26"/>
              <a:gd name="T61" fmla="*/ 15 h 19"/>
              <a:gd name="T62" fmla="*/ 18 w 26"/>
              <a:gd name="T63" fmla="*/ 10 h 19"/>
              <a:gd name="T64" fmla="*/ 13 w 26"/>
              <a:gd name="T65" fmla="*/ 5 h 19"/>
              <a:gd name="T66" fmla="*/ 8 w 26"/>
              <a:gd name="T67" fmla="*/ 10 h 19"/>
              <a:gd name="T68" fmla="*/ 13 w 26"/>
              <a:gd name="T69" fmla="*/ 16 h 19"/>
              <a:gd name="T70" fmla="*/ 18 w 26"/>
              <a:gd name="T71" fmla="*/ 10 h 19"/>
              <a:gd name="T72" fmla="*/ 13 w 26"/>
              <a:gd name="T7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" h="19">
                <a:moveTo>
                  <a:pt x="3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5" y="2"/>
                  <a:pt x="26" y="3"/>
                  <a:pt x="26" y="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7"/>
                  <a:pt x="25" y="19"/>
                  <a:pt x="2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0" y="17"/>
                  <a:pt x="0" y="16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2"/>
                  <a:pt x="3" y="2"/>
                </a:cubicBezTo>
                <a:close/>
                <a:moveTo>
                  <a:pt x="17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lose/>
                <a:moveTo>
                  <a:pt x="13" y="4"/>
                </a:moveTo>
                <a:cubicBezTo>
                  <a:pt x="10" y="4"/>
                  <a:pt x="7" y="7"/>
                  <a:pt x="7" y="10"/>
                </a:cubicBezTo>
                <a:cubicBezTo>
                  <a:pt x="7" y="14"/>
                  <a:pt x="10" y="17"/>
                  <a:pt x="13" y="17"/>
                </a:cubicBezTo>
                <a:cubicBezTo>
                  <a:pt x="17" y="17"/>
                  <a:pt x="20" y="14"/>
                  <a:pt x="20" y="10"/>
                </a:cubicBezTo>
                <a:cubicBezTo>
                  <a:pt x="20" y="7"/>
                  <a:pt x="17" y="4"/>
                  <a:pt x="13" y="4"/>
                </a:cubicBezTo>
                <a:close/>
                <a:moveTo>
                  <a:pt x="18" y="10"/>
                </a:moveTo>
                <a:cubicBezTo>
                  <a:pt x="18" y="8"/>
                  <a:pt x="16" y="6"/>
                  <a:pt x="13" y="6"/>
                </a:cubicBezTo>
                <a:cubicBezTo>
                  <a:pt x="11" y="6"/>
                  <a:pt x="9" y="8"/>
                  <a:pt x="9" y="10"/>
                </a:cubicBezTo>
                <a:cubicBezTo>
                  <a:pt x="9" y="13"/>
                  <a:pt x="11" y="15"/>
                  <a:pt x="13" y="15"/>
                </a:cubicBezTo>
                <a:cubicBezTo>
                  <a:pt x="16" y="15"/>
                  <a:pt x="18" y="13"/>
                  <a:pt x="18" y="10"/>
                </a:cubicBezTo>
                <a:close/>
                <a:moveTo>
                  <a:pt x="13" y="5"/>
                </a:moveTo>
                <a:cubicBezTo>
                  <a:pt x="11" y="5"/>
                  <a:pt x="8" y="7"/>
                  <a:pt x="8" y="10"/>
                </a:cubicBezTo>
                <a:cubicBezTo>
                  <a:pt x="8" y="13"/>
                  <a:pt x="11" y="16"/>
                  <a:pt x="13" y="16"/>
                </a:cubicBezTo>
                <a:cubicBezTo>
                  <a:pt x="16" y="16"/>
                  <a:pt x="18" y="13"/>
                  <a:pt x="18" y="10"/>
                </a:cubicBezTo>
                <a:cubicBezTo>
                  <a:pt x="18" y="7"/>
                  <a:pt x="16" y="5"/>
                  <a:pt x="13" y="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532031" y="1286100"/>
            <a:ext cx="3122565" cy="900503"/>
            <a:chOff x="7379396" y="1782296"/>
            <a:chExt cx="3122565" cy="900503"/>
          </a:xfrm>
        </p:grpSpPr>
        <p:sp>
          <p:nvSpPr>
            <p:cNvPr id="103" name="矩形 102"/>
            <p:cNvSpPr/>
            <p:nvPr/>
          </p:nvSpPr>
          <p:spPr>
            <a:xfrm>
              <a:off x="7385983" y="178229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Proposal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379396" y="2157142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1989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68922" y="2078751"/>
            <a:ext cx="3122565" cy="900503"/>
            <a:chOff x="1034962" y="2588021"/>
            <a:chExt cx="3122565" cy="900503"/>
          </a:xfrm>
        </p:grpSpPr>
        <p:sp>
          <p:nvSpPr>
            <p:cNvPr id="112" name="矩形 111"/>
            <p:cNvSpPr/>
            <p:nvPr/>
          </p:nvSpPr>
          <p:spPr>
            <a:xfrm>
              <a:off x="1553598" y="2588021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Language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34962" y="2962867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Hypertext-based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>
            <a:off x="4663689" y="218261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844262" y="45250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7028686" y="218098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4596598" y="446733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6" name="组合 101">
            <a:extLst>
              <a:ext uri="{FF2B5EF4-FFF2-40B4-BE49-F238E27FC236}">
                <a16:creationId xmlns:a16="http://schemas.microsoft.com/office/drawing/2014/main" id="{B39BC11E-6725-4D9C-8A9F-EDEEE5C44FC8}"/>
              </a:ext>
            </a:extLst>
          </p:cNvPr>
          <p:cNvGrpSpPr/>
          <p:nvPr/>
        </p:nvGrpSpPr>
        <p:grpSpPr>
          <a:xfrm>
            <a:off x="7959640" y="4163948"/>
            <a:ext cx="3122565" cy="900503"/>
            <a:chOff x="7379396" y="1782296"/>
            <a:chExt cx="3122565" cy="900503"/>
          </a:xfrm>
        </p:grpSpPr>
        <p:sp>
          <p:nvSpPr>
            <p:cNvPr id="47" name="矩形 102">
              <a:extLst>
                <a:ext uri="{FF2B5EF4-FFF2-40B4-BE49-F238E27FC236}">
                  <a16:creationId xmlns:a16="http://schemas.microsoft.com/office/drawing/2014/main" id="{E087228D-B32C-4FD7-AB08-07FBB1724F94}"/>
                </a:ext>
              </a:extLst>
            </p:cNvPr>
            <p:cNvSpPr/>
            <p:nvPr/>
          </p:nvSpPr>
          <p:spPr>
            <a:xfrm>
              <a:off x="7385983" y="178229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Deployed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" name="矩形 103">
              <a:extLst>
                <a:ext uri="{FF2B5EF4-FFF2-40B4-BE49-F238E27FC236}">
                  <a16:creationId xmlns:a16="http://schemas.microsoft.com/office/drawing/2014/main" id="{A68C00DC-695D-4F0F-B140-A23EE539F1EE}"/>
                </a:ext>
              </a:extLst>
            </p:cNvPr>
            <p:cNvSpPr/>
            <p:nvPr/>
          </p:nvSpPr>
          <p:spPr>
            <a:xfrm>
              <a:off x="7379396" y="2157142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1992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110">
            <a:extLst>
              <a:ext uri="{FF2B5EF4-FFF2-40B4-BE49-F238E27FC236}">
                <a16:creationId xmlns:a16="http://schemas.microsoft.com/office/drawing/2014/main" id="{F2A2CA5B-606D-4251-9C28-22215292FDBB}"/>
              </a:ext>
            </a:extLst>
          </p:cNvPr>
          <p:cNvGrpSpPr/>
          <p:nvPr/>
        </p:nvGrpSpPr>
        <p:grpSpPr>
          <a:xfrm>
            <a:off x="1121322" y="4406180"/>
            <a:ext cx="3122565" cy="900503"/>
            <a:chOff x="1034962" y="2588021"/>
            <a:chExt cx="3122565" cy="900503"/>
          </a:xfrm>
        </p:grpSpPr>
        <p:sp>
          <p:nvSpPr>
            <p:cNvPr id="50" name="矩形 111">
              <a:extLst>
                <a:ext uri="{FF2B5EF4-FFF2-40B4-BE49-F238E27FC236}">
                  <a16:creationId xmlns:a16="http://schemas.microsoft.com/office/drawing/2014/main" id="{7695FDE9-A8EF-4B44-8F25-489E073A5665}"/>
                </a:ext>
              </a:extLst>
            </p:cNvPr>
            <p:cNvSpPr/>
            <p:nvPr/>
          </p:nvSpPr>
          <p:spPr>
            <a:xfrm>
              <a:off x="1553598" y="2588021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Internet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" name="矩形 112">
              <a:extLst>
                <a:ext uri="{FF2B5EF4-FFF2-40B4-BE49-F238E27FC236}">
                  <a16:creationId xmlns:a16="http://schemas.microsoft.com/office/drawing/2014/main" id="{2B4D5F1B-1BC3-4FDC-A63A-CBFB6660CA60}"/>
                </a:ext>
              </a:extLst>
            </p:cNvPr>
            <p:cNvSpPr/>
            <p:nvPr/>
          </p:nvSpPr>
          <p:spPr>
            <a:xfrm>
              <a:off x="1034962" y="2962867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equivalent term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98" grpId="0" bldLvl="0" animBg="1"/>
      <p:bldP spid="99" grpId="0" bldLvl="0" animBg="1"/>
      <p:bldP spid="100" grpId="0" bldLvl="0" animBg="1"/>
      <p:bldP spid="101" grpId="0" bldLvl="0" animBg="1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092055" y="27059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Web History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035223" y="635"/>
            <a:ext cx="5142807" cy="6857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487572896"/>
              </p:ext>
            </p:extLst>
          </p:nvPr>
        </p:nvGraphicFramePr>
        <p:xfrm>
          <a:off x="248575" y="967666"/>
          <a:ext cx="6542842" cy="4607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任意形状 15"/>
          <p:cNvSpPr/>
          <p:nvPr/>
        </p:nvSpPr>
        <p:spPr>
          <a:xfrm>
            <a:off x="28575" y="6046845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178">
            <a:extLst>
              <a:ext uri="{FF2B5EF4-FFF2-40B4-BE49-F238E27FC236}">
                <a16:creationId xmlns:a16="http://schemas.microsoft.com/office/drawing/2014/main" id="{28295A10-89F8-473F-845C-11D1E043F9A9}"/>
              </a:ext>
            </a:extLst>
          </p:cNvPr>
          <p:cNvSpPr/>
          <p:nvPr/>
        </p:nvSpPr>
        <p:spPr>
          <a:xfrm>
            <a:off x="1396053" y="5883262"/>
            <a:ext cx="2899290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CA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</a:t>
            </a:r>
            <a:r>
              <a:rPr lang="en-CA" altLang="zh-CN" sz="2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584077" y="1820479"/>
            <a:ext cx="4575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First graphics browser: 1993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0112" y="1689643"/>
            <a:ext cx="2156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NCSA Mosaic</a:t>
            </a:r>
            <a:endParaRPr lang="zh-CN" altLang="en-US" sz="24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5130711" y="2979050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09454" y="3021944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</a:p>
        </p:txBody>
      </p:sp>
      <p:sp>
        <p:nvSpPr>
          <p:cNvPr id="37" name="矩形 36"/>
          <p:cNvSpPr/>
          <p:nvPr/>
        </p:nvSpPr>
        <p:spPr>
          <a:xfrm>
            <a:off x="1931808" y="3091868"/>
            <a:ext cx="2156593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CA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Netscape Navigator</a:t>
            </a:r>
            <a:endParaRPr lang="en-US" altLang="zh-CN" sz="24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926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 44"/>
          <p:cNvGrpSpPr/>
          <p:nvPr/>
        </p:nvGrpSpPr>
        <p:grpSpPr>
          <a:xfrm>
            <a:off x="5130711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09454" y="4527882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03</a:t>
            </a:r>
          </a:p>
        </p:txBody>
      </p:sp>
      <p:sp>
        <p:nvSpPr>
          <p:cNvPr id="47" name="矩形 46"/>
          <p:cNvSpPr/>
          <p:nvPr/>
        </p:nvSpPr>
        <p:spPr>
          <a:xfrm>
            <a:off x="1933480" y="4559275"/>
            <a:ext cx="2156593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Internet Explorer</a:t>
            </a: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44">
            <a:extLst>
              <a:ext uri="{FF2B5EF4-FFF2-40B4-BE49-F238E27FC236}">
                <a16:creationId xmlns:a16="http://schemas.microsoft.com/office/drawing/2014/main" id="{48B25832-8D58-4A18-BFC5-FA3D315CF620}"/>
              </a:ext>
            </a:extLst>
          </p:cNvPr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Browser 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28">
            <a:extLst>
              <a:ext uri="{FF2B5EF4-FFF2-40B4-BE49-F238E27FC236}">
                <a16:creationId xmlns:a16="http://schemas.microsoft.com/office/drawing/2014/main" id="{461A6D4F-BFF7-46D2-AAFB-10E6DD0A3E46}"/>
              </a:ext>
            </a:extLst>
          </p:cNvPr>
          <p:cNvSpPr/>
          <p:nvPr/>
        </p:nvSpPr>
        <p:spPr>
          <a:xfrm>
            <a:off x="6585555" y="3357796"/>
            <a:ext cx="2247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1994 - 2007</a:t>
            </a:r>
          </a:p>
        </p:txBody>
      </p:sp>
      <p:sp>
        <p:nvSpPr>
          <p:cNvPr id="53" name="矩形 28">
            <a:extLst>
              <a:ext uri="{FF2B5EF4-FFF2-40B4-BE49-F238E27FC236}">
                <a16:creationId xmlns:a16="http://schemas.microsoft.com/office/drawing/2014/main" id="{88FE3B03-BC4E-4EAE-BE7B-D594B675926E}"/>
              </a:ext>
            </a:extLst>
          </p:cNvPr>
          <p:cNvSpPr/>
          <p:nvPr/>
        </p:nvSpPr>
        <p:spPr>
          <a:xfrm>
            <a:off x="6613665" y="4824097"/>
            <a:ext cx="4575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CA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Microsoft 1995</a:t>
            </a:r>
            <a:endParaRPr lang="en-US" altLang="zh-CN" sz="24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1D0593D1-1C03-4BB9-8203-66AC86CBC55A}"/>
              </a:ext>
            </a:extLst>
          </p:cNvPr>
          <p:cNvSpPr/>
          <p:nvPr/>
        </p:nvSpPr>
        <p:spPr>
          <a:xfrm>
            <a:off x="9285852" y="3677231"/>
            <a:ext cx="2672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start of the browser war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46" grpId="0"/>
      <p:bldP spid="4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Browser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871294" y="1445254"/>
            <a:ext cx="2139194" cy="972767"/>
            <a:chOff x="2885899" y="1771009"/>
            <a:chExt cx="2139194" cy="972767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218565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Opera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885899" y="2145855"/>
              <a:ext cx="2139194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CA" sz="2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1996</a:t>
              </a:r>
              <a:endParaRPr lang="zh-CN" altLang="en-US" sz="28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445466" y="4736904"/>
            <a:ext cx="2139194" cy="1532920"/>
            <a:chOff x="2460071" y="5062659"/>
            <a:chExt cx="2139194" cy="1532920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525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Chrome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60071" y="5437505"/>
              <a:ext cx="2139194" cy="11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28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Google 2008</a:t>
              </a:r>
              <a:endParaRPr sz="28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593900" y="1413640"/>
            <a:ext cx="2139194" cy="972767"/>
            <a:chOff x="7608505" y="1739395"/>
            <a:chExt cx="2139194" cy="972767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218565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Safari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2003</a:t>
              </a:r>
              <a:endParaRPr lang="zh-CN" altLang="en-US" sz="28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2" y="4600783"/>
            <a:ext cx="2594231" cy="972767"/>
            <a:chOff x="7166907" y="4926538"/>
            <a:chExt cx="2594231" cy="972767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525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Firefox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66907" y="5301384"/>
              <a:ext cx="2594231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sz="2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Mozilla 2004</a:t>
              </a:r>
              <a:endParaRPr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Browser - IE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79342" y="3608933"/>
            <a:ext cx="1751033" cy="1573868"/>
            <a:chOff x="4634539" y="4060721"/>
            <a:chExt cx="1751033" cy="1573868"/>
          </a:xfrm>
        </p:grpSpPr>
        <p:sp>
          <p:nvSpPr>
            <p:cNvPr id="44" name="Freeform 8"/>
            <p:cNvSpPr/>
            <p:nvPr/>
          </p:nvSpPr>
          <p:spPr bwMode="auto">
            <a:xfrm>
              <a:off x="4634539" y="4060721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8546141">
              <a:off x="4695159" y="4871345"/>
              <a:ext cx="709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8689124">
              <a:off x="5298716" y="4739083"/>
              <a:ext cx="322748" cy="292217"/>
              <a:chOff x="7889766" y="290514"/>
              <a:chExt cx="352425" cy="319087"/>
            </a:xfrm>
            <a:solidFill>
              <a:schemeClr val="bg1">
                <a:alpha val="80000"/>
              </a:schemeClr>
            </a:solidFill>
          </p:grpSpPr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89766" y="488951"/>
                <a:ext cx="352425" cy="120650"/>
              </a:xfrm>
              <a:custGeom>
                <a:avLst/>
                <a:gdLst>
                  <a:gd name="T0" fmla="*/ 73 w 73"/>
                  <a:gd name="T1" fmla="*/ 20 h 25"/>
                  <a:gd name="T2" fmla="*/ 68 w 73"/>
                  <a:gd name="T3" fmla="*/ 4 h 25"/>
                  <a:gd name="T4" fmla="*/ 62 w 73"/>
                  <a:gd name="T5" fmla="*/ 0 h 25"/>
                  <a:gd name="T6" fmla="*/ 10 w 73"/>
                  <a:gd name="T7" fmla="*/ 0 h 25"/>
                  <a:gd name="T8" fmla="*/ 5 w 73"/>
                  <a:gd name="T9" fmla="*/ 4 h 25"/>
                  <a:gd name="T10" fmla="*/ 0 w 73"/>
                  <a:gd name="T11" fmla="*/ 20 h 25"/>
                  <a:gd name="T12" fmla="*/ 4 w 73"/>
                  <a:gd name="T13" fmla="*/ 25 h 25"/>
                  <a:gd name="T14" fmla="*/ 69 w 73"/>
                  <a:gd name="T15" fmla="*/ 25 h 25"/>
                  <a:gd name="T16" fmla="*/ 73 w 73"/>
                  <a:gd name="T17" fmla="*/ 20 h 25"/>
                  <a:gd name="T18" fmla="*/ 64 w 73"/>
                  <a:gd name="T19" fmla="*/ 22 h 25"/>
                  <a:gd name="T20" fmla="*/ 10 w 73"/>
                  <a:gd name="T21" fmla="*/ 22 h 25"/>
                  <a:gd name="T22" fmla="*/ 7 w 73"/>
                  <a:gd name="T23" fmla="*/ 19 h 25"/>
                  <a:gd name="T24" fmla="*/ 7 w 73"/>
                  <a:gd name="T25" fmla="*/ 17 h 25"/>
                  <a:gd name="T26" fmla="*/ 10 w 73"/>
                  <a:gd name="T27" fmla="*/ 7 h 25"/>
                  <a:gd name="T28" fmla="*/ 16 w 73"/>
                  <a:gd name="T29" fmla="*/ 2 h 25"/>
                  <a:gd name="T30" fmla="*/ 58 w 73"/>
                  <a:gd name="T31" fmla="*/ 2 h 25"/>
                  <a:gd name="T32" fmla="*/ 64 w 73"/>
                  <a:gd name="T33" fmla="*/ 7 h 25"/>
                  <a:gd name="T34" fmla="*/ 67 w 73"/>
                  <a:gd name="T35" fmla="*/ 17 h 25"/>
                  <a:gd name="T36" fmla="*/ 67 w 73"/>
                  <a:gd name="T37" fmla="*/ 19 h 25"/>
                  <a:gd name="T38" fmla="*/ 64 w 73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" h="25">
                    <a:moveTo>
                      <a:pt x="73" y="20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2"/>
                      <a:pt x="65" y="0"/>
                      <a:pt x="6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2"/>
                      <a:pt x="5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1" y="25"/>
                      <a:pt x="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72" y="25"/>
                      <a:pt x="73" y="23"/>
                      <a:pt x="73" y="20"/>
                    </a:cubicBezTo>
                    <a:close/>
                    <a:moveTo>
                      <a:pt x="64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7" y="20"/>
                      <a:pt x="7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4"/>
                      <a:pt x="13" y="2"/>
                      <a:pt x="16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0" y="2"/>
                      <a:pt x="63" y="4"/>
                      <a:pt x="64" y="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7" y="18"/>
                      <a:pt x="67" y="19"/>
                    </a:cubicBezTo>
                    <a:cubicBezTo>
                      <a:pt x="67" y="21"/>
                      <a:pt x="66" y="22"/>
                      <a:pt x="6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7924691" y="503239"/>
                <a:ext cx="288925" cy="85725"/>
              </a:xfrm>
              <a:custGeom>
                <a:avLst/>
                <a:gdLst>
                  <a:gd name="T0" fmla="*/ 51 w 60"/>
                  <a:gd name="T1" fmla="*/ 0 h 18"/>
                  <a:gd name="T2" fmla="*/ 9 w 60"/>
                  <a:gd name="T3" fmla="*/ 0 h 18"/>
                  <a:gd name="T4" fmla="*/ 3 w 60"/>
                  <a:gd name="T5" fmla="*/ 4 h 18"/>
                  <a:gd name="T6" fmla="*/ 0 w 60"/>
                  <a:gd name="T7" fmla="*/ 14 h 18"/>
                  <a:gd name="T8" fmla="*/ 0 w 60"/>
                  <a:gd name="T9" fmla="*/ 16 h 18"/>
                  <a:gd name="T10" fmla="*/ 3 w 60"/>
                  <a:gd name="T11" fmla="*/ 18 h 18"/>
                  <a:gd name="T12" fmla="*/ 57 w 60"/>
                  <a:gd name="T13" fmla="*/ 18 h 18"/>
                  <a:gd name="T14" fmla="*/ 60 w 60"/>
                  <a:gd name="T15" fmla="*/ 16 h 18"/>
                  <a:gd name="T16" fmla="*/ 59 w 60"/>
                  <a:gd name="T17" fmla="*/ 14 h 18"/>
                  <a:gd name="T18" fmla="*/ 56 w 60"/>
                  <a:gd name="T19" fmla="*/ 4 h 18"/>
                  <a:gd name="T20" fmla="*/ 51 w 60"/>
                  <a:gd name="T21" fmla="*/ 0 h 18"/>
                  <a:gd name="T22" fmla="*/ 34 w 60"/>
                  <a:gd name="T23" fmla="*/ 16 h 18"/>
                  <a:gd name="T24" fmla="*/ 25 w 60"/>
                  <a:gd name="T25" fmla="*/ 16 h 18"/>
                  <a:gd name="T26" fmla="*/ 23 w 60"/>
                  <a:gd name="T27" fmla="*/ 14 h 18"/>
                  <a:gd name="T28" fmla="*/ 23 w 60"/>
                  <a:gd name="T29" fmla="*/ 14 h 18"/>
                  <a:gd name="T30" fmla="*/ 23 w 60"/>
                  <a:gd name="T31" fmla="*/ 13 h 18"/>
                  <a:gd name="T32" fmla="*/ 26 w 60"/>
                  <a:gd name="T33" fmla="*/ 11 h 18"/>
                  <a:gd name="T34" fmla="*/ 33 w 60"/>
                  <a:gd name="T35" fmla="*/ 11 h 18"/>
                  <a:gd name="T36" fmla="*/ 36 w 60"/>
                  <a:gd name="T37" fmla="*/ 13 h 18"/>
                  <a:gd name="T38" fmla="*/ 36 w 60"/>
                  <a:gd name="T39" fmla="*/ 14 h 18"/>
                  <a:gd name="T40" fmla="*/ 36 w 60"/>
                  <a:gd name="T41" fmla="*/ 14 h 18"/>
                  <a:gd name="T42" fmla="*/ 36 w 60"/>
                  <a:gd name="T43" fmla="*/ 14 h 18"/>
                  <a:gd name="T44" fmla="*/ 36 w 60"/>
                  <a:gd name="T45" fmla="*/ 14 h 18"/>
                  <a:gd name="T46" fmla="*/ 34 w 60"/>
                  <a:gd name="T4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18">
                    <a:moveTo>
                      <a:pt x="5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60" y="17"/>
                      <a:pt x="60" y="16"/>
                    </a:cubicBezTo>
                    <a:cubicBezTo>
                      <a:pt x="60" y="15"/>
                      <a:pt x="60" y="15"/>
                      <a:pt x="59" y="1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3" y="0"/>
                      <a:pt x="51" y="0"/>
                    </a:cubicBezTo>
                    <a:close/>
                    <a:moveTo>
                      <a:pt x="34" y="16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6"/>
                      <a:pt x="23" y="15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5" y="12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5"/>
                      <a:pt x="35" y="16"/>
                      <a:pt x="3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7918341" y="498476"/>
                <a:ext cx="295275" cy="95250"/>
              </a:xfrm>
              <a:custGeom>
                <a:avLst/>
                <a:gdLst>
                  <a:gd name="T0" fmla="*/ 61 w 61"/>
                  <a:gd name="T1" fmla="*/ 15 h 20"/>
                  <a:gd name="T2" fmla="*/ 61 w 61"/>
                  <a:gd name="T3" fmla="*/ 15 h 20"/>
                  <a:gd name="T4" fmla="*/ 58 w 61"/>
                  <a:gd name="T5" fmla="*/ 20 h 20"/>
                  <a:gd name="T6" fmla="*/ 4 w 61"/>
                  <a:gd name="T7" fmla="*/ 20 h 20"/>
                  <a:gd name="T8" fmla="*/ 1 w 61"/>
                  <a:gd name="T9" fmla="*/ 15 h 20"/>
                  <a:gd name="T10" fmla="*/ 4 w 61"/>
                  <a:gd name="T11" fmla="*/ 5 h 20"/>
                  <a:gd name="T12" fmla="*/ 10 w 61"/>
                  <a:gd name="T13" fmla="*/ 1 h 20"/>
                  <a:gd name="T14" fmla="*/ 52 w 61"/>
                  <a:gd name="T15" fmla="*/ 1 h 20"/>
                  <a:gd name="T16" fmla="*/ 57 w 61"/>
                  <a:gd name="T17" fmla="*/ 5 h 20"/>
                  <a:gd name="T18" fmla="*/ 61 w 61"/>
                  <a:gd name="T19" fmla="*/ 15 h 20"/>
                  <a:gd name="T20" fmla="*/ 61 w 61"/>
                  <a:gd name="T21" fmla="*/ 15 h 20"/>
                  <a:gd name="T22" fmla="*/ 58 w 61"/>
                  <a:gd name="T23" fmla="*/ 5 h 20"/>
                  <a:gd name="T24" fmla="*/ 52 w 61"/>
                  <a:gd name="T25" fmla="*/ 0 h 20"/>
                  <a:gd name="T26" fmla="*/ 10 w 61"/>
                  <a:gd name="T27" fmla="*/ 0 h 20"/>
                  <a:gd name="T28" fmla="*/ 4 w 61"/>
                  <a:gd name="T29" fmla="*/ 5 h 20"/>
                  <a:gd name="T30" fmla="*/ 1 w 61"/>
                  <a:gd name="T31" fmla="*/ 15 h 20"/>
                  <a:gd name="T32" fmla="*/ 1 w 61"/>
                  <a:gd name="T33" fmla="*/ 17 h 20"/>
                  <a:gd name="T34" fmla="*/ 4 w 61"/>
                  <a:gd name="T35" fmla="*/ 20 h 20"/>
                  <a:gd name="T36" fmla="*/ 58 w 61"/>
                  <a:gd name="T37" fmla="*/ 20 h 20"/>
                  <a:gd name="T38" fmla="*/ 61 w 61"/>
                  <a:gd name="T39" fmla="*/ 17 h 20"/>
                  <a:gd name="T40" fmla="*/ 61 w 61"/>
                  <a:gd name="T41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20">
                    <a:moveTo>
                      <a:pt x="61" y="15"/>
                    </a:move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8"/>
                      <a:pt x="60" y="20"/>
                      <a:pt x="5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8"/>
                      <a:pt x="1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1"/>
                      <a:pt x="57" y="3"/>
                      <a:pt x="57" y="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5" y="2"/>
                      <a:pt x="4" y="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2" y="20"/>
                      <a:pt x="4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20"/>
                      <a:pt x="61" y="19"/>
                      <a:pt x="61" y="17"/>
                    </a:cubicBezTo>
                    <a:cubicBezTo>
                      <a:pt x="61" y="16"/>
                      <a:pt x="61" y="16"/>
                      <a:pt x="6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8034229" y="555626"/>
                <a:ext cx="63500" cy="19050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3 w 13"/>
                  <a:gd name="T5" fmla="*/ 0 h 4"/>
                  <a:gd name="T6" fmla="*/ 1 w 13"/>
                  <a:gd name="T7" fmla="*/ 2 h 4"/>
                  <a:gd name="T8" fmla="*/ 0 w 13"/>
                  <a:gd name="T9" fmla="*/ 3 h 4"/>
                  <a:gd name="T10" fmla="*/ 0 w 13"/>
                  <a:gd name="T11" fmla="*/ 3 h 4"/>
                  <a:gd name="T12" fmla="*/ 2 w 13"/>
                  <a:gd name="T13" fmla="*/ 4 h 4"/>
                  <a:gd name="T14" fmla="*/ 11 w 13"/>
                  <a:gd name="T15" fmla="*/ 4 h 4"/>
                  <a:gd name="T16" fmla="*/ 13 w 13"/>
                  <a:gd name="T17" fmla="*/ 3 h 4"/>
                  <a:gd name="T18" fmla="*/ 13 w 13"/>
                  <a:gd name="T19" fmla="*/ 3 h 4"/>
                  <a:gd name="T20" fmla="*/ 12 w 13"/>
                  <a:gd name="T21" fmla="*/ 2 h 4"/>
                  <a:gd name="T22" fmla="*/ 10 w 13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8034229" y="555626"/>
                <a:ext cx="63500" cy="23813"/>
              </a:xfrm>
              <a:custGeom>
                <a:avLst/>
                <a:gdLst>
                  <a:gd name="T0" fmla="*/ 13 w 13"/>
                  <a:gd name="T1" fmla="*/ 3 h 5"/>
                  <a:gd name="T2" fmla="*/ 11 w 13"/>
                  <a:gd name="T3" fmla="*/ 5 h 5"/>
                  <a:gd name="T4" fmla="*/ 2 w 13"/>
                  <a:gd name="T5" fmla="*/ 5 h 5"/>
                  <a:gd name="T6" fmla="*/ 0 w 13"/>
                  <a:gd name="T7" fmla="*/ 3 h 5"/>
                  <a:gd name="T8" fmla="*/ 0 w 13"/>
                  <a:gd name="T9" fmla="*/ 2 h 5"/>
                  <a:gd name="T10" fmla="*/ 3 w 13"/>
                  <a:gd name="T11" fmla="*/ 0 h 5"/>
                  <a:gd name="T12" fmla="*/ 10 w 13"/>
                  <a:gd name="T13" fmla="*/ 0 h 5"/>
                  <a:gd name="T14" fmla="*/ 12 w 13"/>
                  <a:gd name="T15" fmla="*/ 2 h 5"/>
                  <a:gd name="T16" fmla="*/ 13 w 13"/>
                  <a:gd name="T17" fmla="*/ 3 h 5"/>
                  <a:gd name="T18" fmla="*/ 13 w 13"/>
                  <a:gd name="T19" fmla="*/ 3 h 5"/>
                  <a:gd name="T20" fmla="*/ 13 w 13"/>
                  <a:gd name="T21" fmla="*/ 2 h 5"/>
                  <a:gd name="T22" fmla="*/ 10 w 13"/>
                  <a:gd name="T23" fmla="*/ 0 h 5"/>
                  <a:gd name="T24" fmla="*/ 3 w 13"/>
                  <a:gd name="T25" fmla="*/ 0 h 5"/>
                  <a:gd name="T26" fmla="*/ 0 w 13"/>
                  <a:gd name="T27" fmla="*/ 2 h 5"/>
                  <a:gd name="T28" fmla="*/ 0 w 13"/>
                  <a:gd name="T29" fmla="*/ 3 h 5"/>
                  <a:gd name="T30" fmla="*/ 0 w 13"/>
                  <a:gd name="T31" fmla="*/ 3 h 5"/>
                  <a:gd name="T32" fmla="*/ 2 w 13"/>
                  <a:gd name="T33" fmla="*/ 5 h 5"/>
                  <a:gd name="T34" fmla="*/ 11 w 13"/>
                  <a:gd name="T35" fmla="*/ 5 h 5"/>
                  <a:gd name="T36" fmla="*/ 13 w 13"/>
                  <a:gd name="T37" fmla="*/ 3 h 5"/>
                  <a:gd name="T38" fmla="*/ 13 w 13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7918341" y="290514"/>
                <a:ext cx="295275" cy="193675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122 h 122"/>
                  <a:gd name="T4" fmla="*/ 186 w 186"/>
                  <a:gd name="T5" fmla="*/ 122 h 122"/>
                  <a:gd name="T6" fmla="*/ 186 w 186"/>
                  <a:gd name="T7" fmla="*/ 0 h 122"/>
                  <a:gd name="T8" fmla="*/ 0 w 186"/>
                  <a:gd name="T9" fmla="*/ 0 h 122"/>
                  <a:gd name="T10" fmla="*/ 167 w 186"/>
                  <a:gd name="T11" fmla="*/ 106 h 122"/>
                  <a:gd name="T12" fmla="*/ 19 w 186"/>
                  <a:gd name="T13" fmla="*/ 106 h 122"/>
                  <a:gd name="T14" fmla="*/ 19 w 186"/>
                  <a:gd name="T15" fmla="*/ 15 h 122"/>
                  <a:gd name="T16" fmla="*/ 167 w 186"/>
                  <a:gd name="T17" fmla="*/ 15 h 122"/>
                  <a:gd name="T18" fmla="*/ 167 w 186"/>
                  <a:gd name="T1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22">
                    <a:moveTo>
                      <a:pt x="0" y="0"/>
                    </a:moveTo>
                    <a:lnTo>
                      <a:pt x="0" y="122"/>
                    </a:lnTo>
                    <a:lnTo>
                      <a:pt x="186" y="122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  <a:moveTo>
                      <a:pt x="167" y="106"/>
                    </a:moveTo>
                    <a:lnTo>
                      <a:pt x="19" y="106"/>
                    </a:lnTo>
                    <a:lnTo>
                      <a:pt x="19" y="15"/>
                    </a:lnTo>
                    <a:lnTo>
                      <a:pt x="167" y="15"/>
                    </a:lnTo>
                    <a:lnTo>
                      <a:pt x="167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06198" y="3427891"/>
            <a:ext cx="1573868" cy="1779407"/>
            <a:chOff x="5761395" y="3879679"/>
            <a:chExt cx="1573868" cy="1779407"/>
          </a:xfrm>
        </p:grpSpPr>
        <p:sp>
          <p:nvSpPr>
            <p:cNvPr id="54" name="Freeform 8"/>
            <p:cNvSpPr/>
            <p:nvPr/>
          </p:nvSpPr>
          <p:spPr bwMode="auto">
            <a:xfrm rot="17395988">
              <a:off x="5672812" y="3968262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 rot="4366594">
              <a:off x="6345991" y="4975526"/>
              <a:ext cx="72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4320592">
              <a:off x="6432930" y="4682440"/>
              <a:ext cx="285165" cy="274553"/>
              <a:chOff x="7273816" y="285751"/>
              <a:chExt cx="341313" cy="328613"/>
            </a:xfrm>
            <a:solidFill>
              <a:schemeClr val="bg1">
                <a:alpha val="80000"/>
              </a:schemeClr>
            </a:solidFill>
          </p:grpSpPr>
          <p:sp>
            <p:nvSpPr>
              <p:cNvPr id="57" name="Freeform 62"/>
              <p:cNvSpPr>
                <a:spLocks noEditPoints="1"/>
              </p:cNvSpPr>
              <p:nvPr/>
            </p:nvSpPr>
            <p:spPr bwMode="auto">
              <a:xfrm>
                <a:off x="7273816" y="285751"/>
                <a:ext cx="341313" cy="255588"/>
              </a:xfrm>
              <a:custGeom>
                <a:avLst/>
                <a:gdLst>
                  <a:gd name="T0" fmla="*/ 1 w 71"/>
                  <a:gd name="T1" fmla="*/ 53 h 53"/>
                  <a:gd name="T2" fmla="*/ 0 w 71"/>
                  <a:gd name="T3" fmla="*/ 53 h 53"/>
                  <a:gd name="T4" fmla="*/ 0 w 71"/>
                  <a:gd name="T5" fmla="*/ 52 h 53"/>
                  <a:gd name="T6" fmla="*/ 0 w 71"/>
                  <a:gd name="T7" fmla="*/ 1 h 53"/>
                  <a:gd name="T8" fmla="*/ 0 w 71"/>
                  <a:gd name="T9" fmla="*/ 0 h 53"/>
                  <a:gd name="T10" fmla="*/ 1 w 71"/>
                  <a:gd name="T11" fmla="*/ 0 h 53"/>
                  <a:gd name="T12" fmla="*/ 69 w 71"/>
                  <a:gd name="T13" fmla="*/ 0 h 53"/>
                  <a:gd name="T14" fmla="*/ 70 w 71"/>
                  <a:gd name="T15" fmla="*/ 0 h 53"/>
                  <a:gd name="T16" fmla="*/ 71 w 71"/>
                  <a:gd name="T17" fmla="*/ 1 h 53"/>
                  <a:gd name="T18" fmla="*/ 71 w 71"/>
                  <a:gd name="T19" fmla="*/ 52 h 53"/>
                  <a:gd name="T20" fmla="*/ 70 w 71"/>
                  <a:gd name="T21" fmla="*/ 53 h 53"/>
                  <a:gd name="T22" fmla="*/ 69 w 71"/>
                  <a:gd name="T23" fmla="*/ 53 h 53"/>
                  <a:gd name="T24" fmla="*/ 1 w 71"/>
                  <a:gd name="T25" fmla="*/ 53 h 53"/>
                  <a:gd name="T26" fmla="*/ 69 w 71"/>
                  <a:gd name="T27" fmla="*/ 52 h 53"/>
                  <a:gd name="T28" fmla="*/ 69 w 71"/>
                  <a:gd name="T29" fmla="*/ 50 h 53"/>
                  <a:gd name="T30" fmla="*/ 69 w 71"/>
                  <a:gd name="T31" fmla="*/ 52 h 53"/>
                  <a:gd name="T32" fmla="*/ 2 w 71"/>
                  <a:gd name="T33" fmla="*/ 50 h 53"/>
                  <a:gd name="T34" fmla="*/ 68 w 71"/>
                  <a:gd name="T35" fmla="*/ 50 h 53"/>
                  <a:gd name="T36" fmla="*/ 68 w 71"/>
                  <a:gd name="T37" fmla="*/ 3 h 53"/>
                  <a:gd name="T38" fmla="*/ 2 w 71"/>
                  <a:gd name="T39" fmla="*/ 3 h 53"/>
                  <a:gd name="T40" fmla="*/ 2 w 71"/>
                  <a:gd name="T4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53">
                    <a:moveTo>
                      <a:pt x="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2"/>
                      <a:pt x="71" y="52"/>
                      <a:pt x="70" y="53"/>
                    </a:cubicBezTo>
                    <a:cubicBezTo>
                      <a:pt x="70" y="53"/>
                      <a:pt x="70" y="53"/>
                      <a:pt x="69" y="53"/>
                    </a:cubicBezTo>
                    <a:lnTo>
                      <a:pt x="1" y="53"/>
                    </a:lnTo>
                    <a:close/>
                    <a:moveTo>
                      <a:pt x="69" y="52"/>
                    </a:moveTo>
                    <a:cubicBezTo>
                      <a:pt x="69" y="50"/>
                      <a:pt x="69" y="50"/>
                      <a:pt x="69" y="50"/>
                    </a:cubicBezTo>
                    <a:lnTo>
                      <a:pt x="69" y="52"/>
                    </a:lnTo>
                    <a:close/>
                    <a:moveTo>
                      <a:pt x="2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64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65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67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8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418644" y="2633813"/>
            <a:ext cx="1791078" cy="1548385"/>
            <a:chOff x="4173841" y="3085601"/>
            <a:chExt cx="1791078" cy="1548385"/>
          </a:xfrm>
        </p:grpSpPr>
        <p:sp>
          <p:nvSpPr>
            <p:cNvPr id="65" name="Freeform 7"/>
            <p:cNvSpPr/>
            <p:nvPr/>
          </p:nvSpPr>
          <p:spPr bwMode="auto">
            <a:xfrm>
              <a:off x="4173841" y="3085601"/>
              <a:ext cx="1791078" cy="1548385"/>
            </a:xfrm>
            <a:custGeom>
              <a:avLst/>
              <a:gdLst>
                <a:gd name="T0" fmla="*/ 1136 w 1476"/>
                <a:gd name="T1" fmla="*/ 1276 h 1276"/>
                <a:gd name="T2" fmla="*/ 213 w 1476"/>
                <a:gd name="T3" fmla="*/ 628 h 1276"/>
                <a:gd name="T4" fmla="*/ 107 w 1476"/>
                <a:gd name="T5" fmla="*/ 766 h 1276"/>
                <a:gd name="T6" fmla="*/ 54 w 1476"/>
                <a:gd name="T7" fmla="*/ 447 h 1276"/>
                <a:gd name="T8" fmla="*/ 0 w 1476"/>
                <a:gd name="T9" fmla="*/ 128 h 1276"/>
                <a:gd name="T10" fmla="*/ 319 w 1476"/>
                <a:gd name="T11" fmla="*/ 64 h 1276"/>
                <a:gd name="T12" fmla="*/ 637 w 1476"/>
                <a:gd name="T13" fmla="*/ 0 h 1276"/>
                <a:gd name="T14" fmla="*/ 542 w 1476"/>
                <a:gd name="T15" fmla="*/ 149 h 1276"/>
                <a:gd name="T16" fmla="*/ 1476 w 1476"/>
                <a:gd name="T17" fmla="*/ 808 h 1276"/>
                <a:gd name="T18" fmla="*/ 1136 w 1476"/>
                <a:gd name="T19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1276">
                  <a:moveTo>
                    <a:pt x="1136" y="1276"/>
                  </a:moveTo>
                  <a:lnTo>
                    <a:pt x="213" y="628"/>
                  </a:lnTo>
                  <a:lnTo>
                    <a:pt x="107" y="766"/>
                  </a:lnTo>
                  <a:lnTo>
                    <a:pt x="54" y="447"/>
                  </a:lnTo>
                  <a:lnTo>
                    <a:pt x="0" y="128"/>
                  </a:lnTo>
                  <a:lnTo>
                    <a:pt x="319" y="64"/>
                  </a:lnTo>
                  <a:lnTo>
                    <a:pt x="637" y="0"/>
                  </a:lnTo>
                  <a:lnTo>
                    <a:pt x="542" y="149"/>
                  </a:lnTo>
                  <a:lnTo>
                    <a:pt x="1476" y="808"/>
                  </a:lnTo>
                  <a:lnTo>
                    <a:pt x="1136" y="1276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12995188">
              <a:off x="4280308" y="3241606"/>
              <a:ext cx="69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 rot="13014116">
              <a:off x="4868819" y="3694304"/>
              <a:ext cx="293582" cy="280630"/>
            </a:xfrm>
            <a:custGeom>
              <a:avLst/>
              <a:gdLst>
                <a:gd name="T0" fmla="*/ 58 w 67"/>
                <a:gd name="T1" fmla="*/ 30 h 64"/>
                <a:gd name="T2" fmla="*/ 57 w 67"/>
                <a:gd name="T3" fmla="*/ 30 h 64"/>
                <a:gd name="T4" fmla="*/ 58 w 67"/>
                <a:gd name="T5" fmla="*/ 30 h 64"/>
                <a:gd name="T6" fmla="*/ 58 w 67"/>
                <a:gd name="T7" fmla="*/ 30 h 64"/>
                <a:gd name="T8" fmla="*/ 58 w 67"/>
                <a:gd name="T9" fmla="*/ 30 h 64"/>
                <a:gd name="T10" fmla="*/ 58 w 67"/>
                <a:gd name="T11" fmla="*/ 31 h 64"/>
                <a:gd name="T12" fmla="*/ 58 w 67"/>
                <a:gd name="T13" fmla="*/ 31 h 64"/>
                <a:gd name="T14" fmla="*/ 52 w 67"/>
                <a:gd name="T15" fmla="*/ 37 h 64"/>
                <a:gd name="T16" fmla="*/ 15 w 67"/>
                <a:gd name="T17" fmla="*/ 37 h 64"/>
                <a:gd name="T18" fmla="*/ 9 w 67"/>
                <a:gd name="T19" fmla="*/ 31 h 64"/>
                <a:gd name="T20" fmla="*/ 9 w 67"/>
                <a:gd name="T21" fmla="*/ 31 h 64"/>
                <a:gd name="T22" fmla="*/ 9 w 67"/>
                <a:gd name="T23" fmla="*/ 30 h 64"/>
                <a:gd name="T24" fmla="*/ 9 w 67"/>
                <a:gd name="T25" fmla="*/ 30 h 64"/>
                <a:gd name="T26" fmla="*/ 9 w 67"/>
                <a:gd name="T27" fmla="*/ 30 h 64"/>
                <a:gd name="T28" fmla="*/ 10 w 67"/>
                <a:gd name="T29" fmla="*/ 30 h 64"/>
                <a:gd name="T30" fmla="*/ 9 w 67"/>
                <a:gd name="T31" fmla="*/ 30 h 64"/>
                <a:gd name="T32" fmla="*/ 0 w 67"/>
                <a:gd name="T33" fmla="*/ 39 h 64"/>
                <a:gd name="T34" fmla="*/ 0 w 67"/>
                <a:gd name="T35" fmla="*/ 54 h 64"/>
                <a:gd name="T36" fmla="*/ 9 w 67"/>
                <a:gd name="T37" fmla="*/ 64 h 64"/>
                <a:gd name="T38" fmla="*/ 58 w 67"/>
                <a:gd name="T39" fmla="*/ 64 h 64"/>
                <a:gd name="T40" fmla="*/ 67 w 67"/>
                <a:gd name="T41" fmla="*/ 54 h 64"/>
                <a:gd name="T42" fmla="*/ 67 w 67"/>
                <a:gd name="T43" fmla="*/ 39 h 64"/>
                <a:gd name="T44" fmla="*/ 58 w 67"/>
                <a:gd name="T45" fmla="*/ 30 h 64"/>
                <a:gd name="T46" fmla="*/ 7 w 67"/>
                <a:gd name="T47" fmla="*/ 38 h 64"/>
                <a:gd name="T48" fmla="*/ 6 w 67"/>
                <a:gd name="T49" fmla="*/ 38 h 64"/>
                <a:gd name="T50" fmla="*/ 5 w 67"/>
                <a:gd name="T51" fmla="*/ 36 h 64"/>
                <a:gd name="T52" fmla="*/ 6 w 67"/>
                <a:gd name="T53" fmla="*/ 35 h 64"/>
                <a:gd name="T54" fmla="*/ 7 w 67"/>
                <a:gd name="T55" fmla="*/ 35 h 64"/>
                <a:gd name="T56" fmla="*/ 9 w 67"/>
                <a:gd name="T57" fmla="*/ 36 h 64"/>
                <a:gd name="T58" fmla="*/ 7 w 67"/>
                <a:gd name="T59" fmla="*/ 38 h 64"/>
                <a:gd name="T60" fmla="*/ 58 w 67"/>
                <a:gd name="T61" fmla="*/ 56 h 64"/>
                <a:gd name="T62" fmla="*/ 57 w 67"/>
                <a:gd name="T63" fmla="*/ 57 h 64"/>
                <a:gd name="T64" fmla="*/ 10 w 67"/>
                <a:gd name="T65" fmla="*/ 57 h 64"/>
                <a:gd name="T66" fmla="*/ 9 w 67"/>
                <a:gd name="T67" fmla="*/ 56 h 64"/>
                <a:gd name="T68" fmla="*/ 9 w 67"/>
                <a:gd name="T69" fmla="*/ 51 h 64"/>
                <a:gd name="T70" fmla="*/ 10 w 67"/>
                <a:gd name="T71" fmla="*/ 50 h 64"/>
                <a:gd name="T72" fmla="*/ 57 w 67"/>
                <a:gd name="T73" fmla="*/ 50 h 64"/>
                <a:gd name="T74" fmla="*/ 58 w 67"/>
                <a:gd name="T75" fmla="*/ 51 h 64"/>
                <a:gd name="T76" fmla="*/ 58 w 67"/>
                <a:gd name="T77" fmla="*/ 56 h 64"/>
                <a:gd name="T78" fmla="*/ 62 w 67"/>
                <a:gd name="T79" fmla="*/ 38 h 64"/>
                <a:gd name="T80" fmla="*/ 60 w 67"/>
                <a:gd name="T81" fmla="*/ 38 h 64"/>
                <a:gd name="T82" fmla="*/ 58 w 67"/>
                <a:gd name="T83" fmla="*/ 36 h 64"/>
                <a:gd name="T84" fmla="*/ 60 w 67"/>
                <a:gd name="T85" fmla="*/ 35 h 64"/>
                <a:gd name="T86" fmla="*/ 62 w 67"/>
                <a:gd name="T87" fmla="*/ 35 h 64"/>
                <a:gd name="T88" fmla="*/ 63 w 67"/>
                <a:gd name="T89" fmla="*/ 36 h 64"/>
                <a:gd name="T90" fmla="*/ 62 w 67"/>
                <a:gd name="T91" fmla="*/ 38 h 64"/>
                <a:gd name="T92" fmla="*/ 55 w 67"/>
                <a:gd name="T93" fmla="*/ 30 h 64"/>
                <a:gd name="T94" fmla="*/ 57 w 67"/>
                <a:gd name="T95" fmla="*/ 30 h 64"/>
                <a:gd name="T96" fmla="*/ 55 w 67"/>
                <a:gd name="T97" fmla="*/ 27 h 64"/>
                <a:gd name="T98" fmla="*/ 55 w 67"/>
                <a:gd name="T99" fmla="*/ 0 h 64"/>
                <a:gd name="T100" fmla="*/ 12 w 67"/>
                <a:gd name="T101" fmla="*/ 0 h 64"/>
                <a:gd name="T102" fmla="*/ 12 w 67"/>
                <a:gd name="T103" fmla="*/ 27 h 64"/>
                <a:gd name="T104" fmla="*/ 10 w 67"/>
                <a:gd name="T105" fmla="*/ 30 h 64"/>
                <a:gd name="T106" fmla="*/ 12 w 67"/>
                <a:gd name="T107" fmla="*/ 30 h 64"/>
                <a:gd name="T108" fmla="*/ 55 w 67"/>
                <a:gd name="T10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4">
                  <a:moveTo>
                    <a:pt x="58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4"/>
                    <a:pt x="55" y="37"/>
                    <a:pt x="5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0" y="34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3" y="64"/>
                    <a:pt x="67" y="60"/>
                    <a:pt x="67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3" y="30"/>
                    <a:pt x="58" y="30"/>
                  </a:cubicBezTo>
                  <a:close/>
                  <a:moveTo>
                    <a:pt x="7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9" y="37"/>
                    <a:pt x="8" y="38"/>
                    <a:pt x="7" y="38"/>
                  </a:cubicBezTo>
                  <a:close/>
                  <a:moveTo>
                    <a:pt x="58" y="56"/>
                  </a:moveTo>
                  <a:cubicBezTo>
                    <a:pt x="58" y="57"/>
                    <a:pt x="58" y="57"/>
                    <a:pt x="57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7"/>
                    <a:pt x="9" y="57"/>
                    <a:pt x="9" y="56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0"/>
                    <a:pt x="58" y="51"/>
                    <a:pt x="58" y="51"/>
                  </a:cubicBezTo>
                  <a:lnTo>
                    <a:pt x="58" y="56"/>
                  </a:lnTo>
                  <a:close/>
                  <a:moveTo>
                    <a:pt x="62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5"/>
                    <a:pt x="59" y="35"/>
                    <a:pt x="60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6"/>
                  </a:cubicBezTo>
                  <a:cubicBezTo>
                    <a:pt x="63" y="37"/>
                    <a:pt x="63" y="38"/>
                    <a:pt x="62" y="38"/>
                  </a:cubicBezTo>
                  <a:close/>
                  <a:moveTo>
                    <a:pt x="55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6" y="28"/>
                    <a:pt x="55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0" y="29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529655" y="1682197"/>
            <a:ext cx="1287489" cy="1947616"/>
            <a:chOff x="5284852" y="2133985"/>
            <a:chExt cx="1287489" cy="1947616"/>
          </a:xfrm>
        </p:grpSpPr>
        <p:sp>
          <p:nvSpPr>
            <p:cNvPr id="69" name="Freeform 6"/>
            <p:cNvSpPr/>
            <p:nvPr/>
          </p:nvSpPr>
          <p:spPr bwMode="auto">
            <a:xfrm>
              <a:off x="5284852" y="2133985"/>
              <a:ext cx="1287489" cy="1947616"/>
            </a:xfrm>
            <a:custGeom>
              <a:avLst/>
              <a:gdLst>
                <a:gd name="T0" fmla="*/ 0 w 1061"/>
                <a:gd name="T1" fmla="*/ 1435 h 1605"/>
                <a:gd name="T2" fmla="*/ 340 w 1061"/>
                <a:gd name="T3" fmla="*/ 340 h 1605"/>
                <a:gd name="T4" fmla="*/ 170 w 1061"/>
                <a:gd name="T5" fmla="*/ 287 h 1605"/>
                <a:gd name="T6" fmla="*/ 456 w 1061"/>
                <a:gd name="T7" fmla="*/ 149 h 1605"/>
                <a:gd name="T8" fmla="*/ 754 w 1061"/>
                <a:gd name="T9" fmla="*/ 0 h 1605"/>
                <a:gd name="T10" fmla="*/ 902 w 1061"/>
                <a:gd name="T11" fmla="*/ 287 h 1605"/>
                <a:gd name="T12" fmla="*/ 1061 w 1061"/>
                <a:gd name="T13" fmla="*/ 574 h 1605"/>
                <a:gd name="T14" fmla="*/ 892 w 1061"/>
                <a:gd name="T15" fmla="*/ 521 h 1605"/>
                <a:gd name="T16" fmla="*/ 552 w 1061"/>
                <a:gd name="T17" fmla="*/ 1605 h 1605"/>
                <a:gd name="T18" fmla="*/ 0 w 1061"/>
                <a:gd name="T19" fmla="*/ 143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1" h="1605">
                  <a:moveTo>
                    <a:pt x="0" y="1435"/>
                  </a:moveTo>
                  <a:lnTo>
                    <a:pt x="340" y="340"/>
                  </a:lnTo>
                  <a:lnTo>
                    <a:pt x="170" y="287"/>
                  </a:lnTo>
                  <a:lnTo>
                    <a:pt x="456" y="149"/>
                  </a:lnTo>
                  <a:lnTo>
                    <a:pt x="754" y="0"/>
                  </a:lnTo>
                  <a:lnTo>
                    <a:pt x="902" y="287"/>
                  </a:lnTo>
                  <a:lnTo>
                    <a:pt x="1061" y="574"/>
                  </a:lnTo>
                  <a:lnTo>
                    <a:pt x="892" y="521"/>
                  </a:lnTo>
                  <a:lnTo>
                    <a:pt x="552" y="160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rot="17227749">
              <a:off x="5691766" y="2317488"/>
              <a:ext cx="711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17393384">
              <a:off x="5705057" y="2975461"/>
              <a:ext cx="294520" cy="309029"/>
              <a:chOff x="6073666" y="280988"/>
              <a:chExt cx="322263" cy="338138"/>
            </a:xfrm>
            <a:solidFill>
              <a:schemeClr val="bg1">
                <a:alpha val="80000"/>
              </a:schemeClr>
            </a:solidFill>
          </p:grpSpPr>
          <p:sp>
            <p:nvSpPr>
              <p:cNvPr id="72" name="Freeform 311"/>
              <p:cNvSpPr/>
              <p:nvPr/>
            </p:nvSpPr>
            <p:spPr bwMode="auto">
              <a:xfrm>
                <a:off x="6135578" y="280988"/>
                <a:ext cx="203200" cy="73025"/>
              </a:xfrm>
              <a:custGeom>
                <a:avLst/>
                <a:gdLst>
                  <a:gd name="T0" fmla="*/ 33 w 42"/>
                  <a:gd name="T1" fmla="*/ 13 h 15"/>
                  <a:gd name="T2" fmla="*/ 32 w 42"/>
                  <a:gd name="T3" fmla="*/ 12 h 15"/>
                  <a:gd name="T4" fmla="*/ 41 w 42"/>
                  <a:gd name="T5" fmla="*/ 2 h 15"/>
                  <a:gd name="T6" fmla="*/ 41 w 42"/>
                  <a:gd name="T7" fmla="*/ 0 h 15"/>
                  <a:gd name="T8" fmla="*/ 39 w 42"/>
                  <a:gd name="T9" fmla="*/ 0 h 15"/>
                  <a:gd name="T10" fmla="*/ 29 w 42"/>
                  <a:gd name="T11" fmla="*/ 10 h 15"/>
                  <a:gd name="T12" fmla="*/ 13 w 42"/>
                  <a:gd name="T13" fmla="*/ 10 h 15"/>
                  <a:gd name="T14" fmla="*/ 3 w 42"/>
                  <a:gd name="T15" fmla="*/ 0 h 15"/>
                  <a:gd name="T16" fmla="*/ 1 w 42"/>
                  <a:gd name="T17" fmla="*/ 0 h 15"/>
                  <a:gd name="T18" fmla="*/ 1 w 42"/>
                  <a:gd name="T19" fmla="*/ 2 h 15"/>
                  <a:gd name="T20" fmla="*/ 10 w 42"/>
                  <a:gd name="T21" fmla="*/ 12 h 15"/>
                  <a:gd name="T22" fmla="*/ 9 w 42"/>
                  <a:gd name="T23" fmla="*/ 13 h 15"/>
                  <a:gd name="T24" fmla="*/ 9 w 42"/>
                  <a:gd name="T25" fmla="*/ 15 h 15"/>
                  <a:gd name="T26" fmla="*/ 33 w 42"/>
                  <a:gd name="T27" fmla="*/ 15 h 15"/>
                  <a:gd name="T28" fmla="*/ 33 w 42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15">
                    <a:moveTo>
                      <a:pt x="33" y="13"/>
                    </a:moveTo>
                    <a:cubicBezTo>
                      <a:pt x="33" y="13"/>
                      <a:pt x="33" y="12"/>
                      <a:pt x="32" y="1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1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312"/>
              <p:cNvSpPr>
                <a:spLocks noEditPoints="1"/>
              </p:cNvSpPr>
              <p:nvPr/>
            </p:nvSpPr>
            <p:spPr bwMode="auto">
              <a:xfrm>
                <a:off x="6073666" y="358776"/>
                <a:ext cx="322263" cy="260350"/>
              </a:xfrm>
              <a:custGeom>
                <a:avLst/>
                <a:gdLst>
                  <a:gd name="T0" fmla="*/ 64 w 67"/>
                  <a:gd name="T1" fmla="*/ 0 h 54"/>
                  <a:gd name="T2" fmla="*/ 47 w 67"/>
                  <a:gd name="T3" fmla="*/ 0 h 54"/>
                  <a:gd name="T4" fmla="*/ 46 w 67"/>
                  <a:gd name="T5" fmla="*/ 0 h 54"/>
                  <a:gd name="T6" fmla="*/ 22 w 67"/>
                  <a:gd name="T7" fmla="*/ 0 h 54"/>
                  <a:gd name="T8" fmla="*/ 20 w 67"/>
                  <a:gd name="T9" fmla="*/ 0 h 54"/>
                  <a:gd name="T10" fmla="*/ 3 w 67"/>
                  <a:gd name="T11" fmla="*/ 0 h 54"/>
                  <a:gd name="T12" fmla="*/ 0 w 67"/>
                  <a:gd name="T13" fmla="*/ 3 h 54"/>
                  <a:gd name="T14" fmla="*/ 0 w 67"/>
                  <a:gd name="T15" fmla="*/ 51 h 54"/>
                  <a:gd name="T16" fmla="*/ 3 w 67"/>
                  <a:gd name="T17" fmla="*/ 54 h 54"/>
                  <a:gd name="T18" fmla="*/ 64 w 67"/>
                  <a:gd name="T19" fmla="*/ 54 h 54"/>
                  <a:gd name="T20" fmla="*/ 67 w 67"/>
                  <a:gd name="T21" fmla="*/ 51 h 54"/>
                  <a:gd name="T22" fmla="*/ 67 w 67"/>
                  <a:gd name="T23" fmla="*/ 3 h 54"/>
                  <a:gd name="T24" fmla="*/ 64 w 67"/>
                  <a:gd name="T25" fmla="*/ 0 h 54"/>
                  <a:gd name="T26" fmla="*/ 19 w 67"/>
                  <a:gd name="T27" fmla="*/ 50 h 54"/>
                  <a:gd name="T28" fmla="*/ 17 w 67"/>
                  <a:gd name="T29" fmla="*/ 48 h 54"/>
                  <a:gd name="T30" fmla="*/ 19 w 67"/>
                  <a:gd name="T31" fmla="*/ 46 h 54"/>
                  <a:gd name="T32" fmla="*/ 21 w 67"/>
                  <a:gd name="T33" fmla="*/ 48 h 54"/>
                  <a:gd name="T34" fmla="*/ 19 w 67"/>
                  <a:gd name="T35" fmla="*/ 50 h 54"/>
                  <a:gd name="T36" fmla="*/ 26 w 67"/>
                  <a:gd name="T37" fmla="*/ 50 h 54"/>
                  <a:gd name="T38" fmla="*/ 24 w 67"/>
                  <a:gd name="T39" fmla="*/ 48 h 54"/>
                  <a:gd name="T40" fmla="*/ 26 w 67"/>
                  <a:gd name="T41" fmla="*/ 46 h 54"/>
                  <a:gd name="T42" fmla="*/ 28 w 67"/>
                  <a:gd name="T43" fmla="*/ 48 h 54"/>
                  <a:gd name="T44" fmla="*/ 26 w 67"/>
                  <a:gd name="T45" fmla="*/ 50 h 54"/>
                  <a:gd name="T46" fmla="*/ 34 w 67"/>
                  <a:gd name="T47" fmla="*/ 52 h 54"/>
                  <a:gd name="T48" fmla="*/ 30 w 67"/>
                  <a:gd name="T49" fmla="*/ 48 h 54"/>
                  <a:gd name="T50" fmla="*/ 34 w 67"/>
                  <a:gd name="T51" fmla="*/ 45 h 54"/>
                  <a:gd name="T52" fmla="*/ 37 w 67"/>
                  <a:gd name="T53" fmla="*/ 48 h 54"/>
                  <a:gd name="T54" fmla="*/ 34 w 67"/>
                  <a:gd name="T55" fmla="*/ 52 h 54"/>
                  <a:gd name="T56" fmla="*/ 41 w 67"/>
                  <a:gd name="T57" fmla="*/ 50 h 54"/>
                  <a:gd name="T58" fmla="*/ 39 w 67"/>
                  <a:gd name="T59" fmla="*/ 48 h 54"/>
                  <a:gd name="T60" fmla="*/ 41 w 67"/>
                  <a:gd name="T61" fmla="*/ 46 h 54"/>
                  <a:gd name="T62" fmla="*/ 43 w 67"/>
                  <a:gd name="T63" fmla="*/ 48 h 54"/>
                  <a:gd name="T64" fmla="*/ 41 w 67"/>
                  <a:gd name="T65" fmla="*/ 50 h 54"/>
                  <a:gd name="T66" fmla="*/ 48 w 67"/>
                  <a:gd name="T67" fmla="*/ 50 h 54"/>
                  <a:gd name="T68" fmla="*/ 46 w 67"/>
                  <a:gd name="T69" fmla="*/ 48 h 54"/>
                  <a:gd name="T70" fmla="*/ 48 w 67"/>
                  <a:gd name="T71" fmla="*/ 46 h 54"/>
                  <a:gd name="T72" fmla="*/ 50 w 67"/>
                  <a:gd name="T73" fmla="*/ 48 h 54"/>
                  <a:gd name="T74" fmla="*/ 48 w 67"/>
                  <a:gd name="T75" fmla="*/ 50 h 54"/>
                  <a:gd name="T76" fmla="*/ 63 w 67"/>
                  <a:gd name="T77" fmla="*/ 40 h 54"/>
                  <a:gd name="T78" fmla="*/ 60 w 67"/>
                  <a:gd name="T79" fmla="*/ 43 h 54"/>
                  <a:gd name="T80" fmla="*/ 7 w 67"/>
                  <a:gd name="T81" fmla="*/ 43 h 54"/>
                  <a:gd name="T82" fmla="*/ 4 w 67"/>
                  <a:gd name="T83" fmla="*/ 40 h 54"/>
                  <a:gd name="T84" fmla="*/ 4 w 67"/>
                  <a:gd name="T85" fmla="*/ 7 h 54"/>
                  <a:gd name="T86" fmla="*/ 7 w 67"/>
                  <a:gd name="T87" fmla="*/ 4 h 54"/>
                  <a:gd name="T88" fmla="*/ 19 w 67"/>
                  <a:gd name="T89" fmla="*/ 4 h 54"/>
                  <a:gd name="T90" fmla="*/ 48 w 67"/>
                  <a:gd name="T91" fmla="*/ 4 h 54"/>
                  <a:gd name="T92" fmla="*/ 60 w 67"/>
                  <a:gd name="T93" fmla="*/ 4 h 54"/>
                  <a:gd name="T94" fmla="*/ 63 w 67"/>
                  <a:gd name="T95" fmla="*/ 7 h 54"/>
                  <a:gd name="T96" fmla="*/ 63 w 67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" h="54">
                    <a:moveTo>
                      <a:pt x="64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4"/>
                      <a:pt x="3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5" y="54"/>
                      <a:pt x="67" y="53"/>
                      <a:pt x="67" y="5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2"/>
                      <a:pt x="65" y="0"/>
                      <a:pt x="64" y="0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49"/>
                      <a:pt x="17" y="48"/>
                    </a:cubicBezTo>
                    <a:cubicBezTo>
                      <a:pt x="17" y="47"/>
                      <a:pt x="18" y="46"/>
                      <a:pt x="19" y="46"/>
                    </a:cubicBezTo>
                    <a:cubicBezTo>
                      <a:pt x="20" y="46"/>
                      <a:pt x="21" y="47"/>
                      <a:pt x="21" y="48"/>
                    </a:cubicBezTo>
                    <a:cubicBezTo>
                      <a:pt x="21" y="49"/>
                      <a:pt x="20" y="50"/>
                      <a:pt x="19" y="50"/>
                    </a:cubicBezTo>
                    <a:close/>
                    <a:moveTo>
                      <a:pt x="26" y="50"/>
                    </a:moveTo>
                    <a:cubicBezTo>
                      <a:pt x="25" y="50"/>
                      <a:pt x="24" y="49"/>
                      <a:pt x="24" y="48"/>
                    </a:cubicBezTo>
                    <a:cubicBezTo>
                      <a:pt x="24" y="47"/>
                      <a:pt x="25" y="46"/>
                      <a:pt x="26" y="46"/>
                    </a:cubicBezTo>
                    <a:cubicBezTo>
                      <a:pt x="27" y="46"/>
                      <a:pt x="28" y="47"/>
                      <a:pt x="28" y="48"/>
                    </a:cubicBezTo>
                    <a:cubicBezTo>
                      <a:pt x="28" y="49"/>
                      <a:pt x="27" y="50"/>
                      <a:pt x="26" y="50"/>
                    </a:cubicBezTo>
                    <a:close/>
                    <a:moveTo>
                      <a:pt x="34" y="52"/>
                    </a:moveTo>
                    <a:cubicBezTo>
                      <a:pt x="32" y="52"/>
                      <a:pt x="30" y="50"/>
                      <a:pt x="30" y="48"/>
                    </a:cubicBezTo>
                    <a:cubicBezTo>
                      <a:pt x="30" y="46"/>
                      <a:pt x="32" y="45"/>
                      <a:pt x="34" y="45"/>
                    </a:cubicBezTo>
                    <a:cubicBezTo>
                      <a:pt x="36" y="45"/>
                      <a:pt x="37" y="46"/>
                      <a:pt x="37" y="48"/>
                    </a:cubicBezTo>
                    <a:cubicBezTo>
                      <a:pt x="37" y="50"/>
                      <a:pt x="36" y="52"/>
                      <a:pt x="34" y="52"/>
                    </a:cubicBezTo>
                    <a:close/>
                    <a:moveTo>
                      <a:pt x="41" y="50"/>
                    </a:moveTo>
                    <a:cubicBezTo>
                      <a:pt x="40" y="50"/>
                      <a:pt x="39" y="49"/>
                      <a:pt x="39" y="48"/>
                    </a:cubicBezTo>
                    <a:cubicBezTo>
                      <a:pt x="39" y="47"/>
                      <a:pt x="40" y="46"/>
                      <a:pt x="41" y="46"/>
                    </a:cubicBezTo>
                    <a:cubicBezTo>
                      <a:pt x="42" y="46"/>
                      <a:pt x="43" y="47"/>
                      <a:pt x="43" y="48"/>
                    </a:cubicBezTo>
                    <a:cubicBezTo>
                      <a:pt x="43" y="49"/>
                      <a:pt x="42" y="50"/>
                      <a:pt x="41" y="50"/>
                    </a:cubicBezTo>
                    <a:close/>
                    <a:moveTo>
                      <a:pt x="48" y="50"/>
                    </a:moveTo>
                    <a:cubicBezTo>
                      <a:pt x="47" y="50"/>
                      <a:pt x="46" y="49"/>
                      <a:pt x="46" y="48"/>
                    </a:cubicBezTo>
                    <a:cubicBezTo>
                      <a:pt x="46" y="47"/>
                      <a:pt x="47" y="46"/>
                      <a:pt x="48" y="46"/>
                    </a:cubicBezTo>
                    <a:cubicBezTo>
                      <a:pt x="49" y="46"/>
                      <a:pt x="50" y="47"/>
                      <a:pt x="50" y="48"/>
                    </a:cubicBezTo>
                    <a:cubicBezTo>
                      <a:pt x="50" y="49"/>
                      <a:pt x="49" y="50"/>
                      <a:pt x="48" y="50"/>
                    </a:cubicBezTo>
                    <a:close/>
                    <a:moveTo>
                      <a:pt x="63" y="40"/>
                    </a:moveTo>
                    <a:cubicBezTo>
                      <a:pt x="63" y="42"/>
                      <a:pt x="62" y="43"/>
                      <a:pt x="60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5" y="43"/>
                      <a:pt x="4" y="42"/>
                      <a:pt x="4" y="4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4"/>
                      <a:pt x="63" y="6"/>
                      <a:pt x="63" y="7"/>
                    </a:cubicBezTo>
                    <a:lnTo>
                      <a:pt x="63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6210243" y="2657269"/>
            <a:ext cx="1931840" cy="1134593"/>
            <a:chOff x="5963535" y="3151602"/>
            <a:chExt cx="1931840" cy="1134593"/>
          </a:xfrm>
        </p:grpSpPr>
        <p:sp>
          <p:nvSpPr>
            <p:cNvPr id="75" name="Freeform 5"/>
            <p:cNvSpPr/>
            <p:nvPr/>
          </p:nvSpPr>
          <p:spPr bwMode="auto">
            <a:xfrm>
              <a:off x="5963535" y="3151602"/>
              <a:ext cx="1931840" cy="1134593"/>
            </a:xfrm>
            <a:custGeom>
              <a:avLst/>
              <a:gdLst>
                <a:gd name="T0" fmla="*/ 0 w 1592"/>
                <a:gd name="T1" fmla="*/ 170 h 935"/>
                <a:gd name="T2" fmla="*/ 1136 w 1592"/>
                <a:gd name="T3" fmla="*/ 170 h 935"/>
                <a:gd name="T4" fmla="*/ 1136 w 1592"/>
                <a:gd name="T5" fmla="*/ 0 h 935"/>
                <a:gd name="T6" fmla="*/ 1369 w 1592"/>
                <a:gd name="T7" fmla="*/ 233 h 935"/>
                <a:gd name="T8" fmla="*/ 1592 w 1592"/>
                <a:gd name="T9" fmla="*/ 467 h 935"/>
                <a:gd name="T10" fmla="*/ 1369 w 1592"/>
                <a:gd name="T11" fmla="*/ 701 h 935"/>
                <a:gd name="T12" fmla="*/ 1136 w 1592"/>
                <a:gd name="T13" fmla="*/ 935 h 935"/>
                <a:gd name="T14" fmla="*/ 1136 w 1592"/>
                <a:gd name="T15" fmla="*/ 754 h 935"/>
                <a:gd name="T16" fmla="*/ 0 w 1592"/>
                <a:gd name="T17" fmla="*/ 754 h 935"/>
                <a:gd name="T18" fmla="*/ 0 w 1592"/>
                <a:gd name="T19" fmla="*/ 1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2" h="935">
                  <a:moveTo>
                    <a:pt x="0" y="170"/>
                  </a:moveTo>
                  <a:lnTo>
                    <a:pt x="1136" y="170"/>
                  </a:lnTo>
                  <a:lnTo>
                    <a:pt x="1136" y="0"/>
                  </a:lnTo>
                  <a:lnTo>
                    <a:pt x="1369" y="233"/>
                  </a:lnTo>
                  <a:lnTo>
                    <a:pt x="1592" y="467"/>
                  </a:lnTo>
                  <a:lnTo>
                    <a:pt x="1369" y="701"/>
                  </a:lnTo>
                  <a:lnTo>
                    <a:pt x="1136" y="935"/>
                  </a:lnTo>
                  <a:lnTo>
                    <a:pt x="1136" y="754"/>
                  </a:lnTo>
                  <a:lnTo>
                    <a:pt x="0" y="754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90815" y="3362210"/>
              <a:ext cx="74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688775" y="3503352"/>
              <a:ext cx="262039" cy="32480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flipH="1">
            <a:off x="6033884" y="343186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445577" y="298682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439684" y="386360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250538" y="412647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6765709" y="342218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6253357" y="271430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979179" y="915793"/>
            <a:ext cx="2610516" cy="774956"/>
            <a:chOff x="6515612" y="1536257"/>
            <a:chExt cx="2610516" cy="774956"/>
          </a:xfrm>
        </p:grpSpPr>
        <p:sp>
          <p:nvSpPr>
            <p:cNvPr id="85" name="矩形 84"/>
            <p:cNvSpPr/>
            <p:nvPr/>
          </p:nvSpPr>
          <p:spPr>
            <a:xfrm>
              <a:off x="6522198" y="1536257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Internet Explorer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515612" y="1911103"/>
              <a:ext cx="26105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565">
                <a:defRPr/>
              </a:pPr>
              <a:r>
                <a:rPr lang="en-CA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Microsoft 1995</a:t>
              </a:r>
              <a:endParaRPr lang="en-US" altLang="zh-CN" sz="2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608726" y="4744590"/>
            <a:ext cx="2610516" cy="1228413"/>
            <a:chOff x="7998660" y="3161308"/>
            <a:chExt cx="2610516" cy="1228413"/>
          </a:xfrm>
        </p:grpSpPr>
        <p:sp>
          <p:nvSpPr>
            <p:cNvPr id="88" name="矩形 87"/>
            <p:cNvSpPr/>
            <p:nvPr/>
          </p:nvSpPr>
          <p:spPr>
            <a:xfrm>
              <a:off x="8005246" y="3161308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IE 8, IE 9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98660" y="3536154"/>
              <a:ext cx="2610516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Vista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7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26202" y="4705797"/>
            <a:ext cx="2610516" cy="1228413"/>
            <a:chOff x="7258791" y="5082511"/>
            <a:chExt cx="2610516" cy="1228413"/>
          </a:xfrm>
        </p:grpSpPr>
        <p:sp>
          <p:nvSpPr>
            <p:cNvPr id="91" name="矩形 90"/>
            <p:cNvSpPr/>
            <p:nvPr/>
          </p:nvSpPr>
          <p:spPr>
            <a:xfrm>
              <a:off x="7265377" y="5082511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IE 10, IE 11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258791" y="5457357"/>
              <a:ext cx="2610516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8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8.1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42044" y="2409117"/>
            <a:ext cx="4155310" cy="1628523"/>
            <a:chOff x="1448621" y="2860905"/>
            <a:chExt cx="2603929" cy="1628523"/>
          </a:xfrm>
        </p:grpSpPr>
        <p:sp>
          <p:nvSpPr>
            <p:cNvPr id="94" name="矩形 93"/>
            <p:cNvSpPr/>
            <p:nvPr/>
          </p:nvSpPr>
          <p:spPr>
            <a:xfrm>
              <a:off x="1448621" y="2860905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Microsoft Edge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547590" y="3235751"/>
              <a:ext cx="2504960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Successor to Internet Explorer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10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2015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86">
            <a:extLst>
              <a:ext uri="{FF2B5EF4-FFF2-40B4-BE49-F238E27FC236}">
                <a16:creationId xmlns:a16="http://schemas.microsoft.com/office/drawing/2014/main" id="{F17AC85B-3B20-4608-8E86-BEE48E752E95}"/>
              </a:ext>
            </a:extLst>
          </p:cNvPr>
          <p:cNvGrpSpPr/>
          <p:nvPr/>
        </p:nvGrpSpPr>
        <p:grpSpPr>
          <a:xfrm>
            <a:off x="8320419" y="2615425"/>
            <a:ext cx="2610516" cy="1228413"/>
            <a:chOff x="7998660" y="3161308"/>
            <a:chExt cx="2610516" cy="1228413"/>
          </a:xfrm>
        </p:grpSpPr>
        <p:sp>
          <p:nvSpPr>
            <p:cNvPr id="100" name="矩形 87">
              <a:extLst>
                <a:ext uri="{FF2B5EF4-FFF2-40B4-BE49-F238E27FC236}">
                  <a16:creationId xmlns:a16="http://schemas.microsoft.com/office/drawing/2014/main" id="{51DE5E7B-777E-4012-8272-85A719DD731D}"/>
                </a:ext>
              </a:extLst>
            </p:cNvPr>
            <p:cNvSpPr/>
            <p:nvPr/>
          </p:nvSpPr>
          <p:spPr>
            <a:xfrm>
              <a:off x="8005246" y="3161308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IE 6, IE 7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1" name="矩形 88">
              <a:extLst>
                <a:ext uri="{FF2B5EF4-FFF2-40B4-BE49-F238E27FC236}">
                  <a16:creationId xmlns:a16="http://schemas.microsoft.com/office/drawing/2014/main" id="{F0C795D0-91EA-4CBC-9DA7-1353E7165C84}"/>
                </a:ext>
              </a:extLst>
            </p:cNvPr>
            <p:cNvSpPr/>
            <p:nvPr/>
          </p:nvSpPr>
          <p:spPr>
            <a:xfrm>
              <a:off x="7998660" y="3536154"/>
              <a:ext cx="2610516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XP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XP SP2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B75C2F-07B2-47DE-8BC7-147D638B2A5F}"/>
              </a:ext>
            </a:extLst>
          </p:cNvPr>
          <p:cNvSpPr txBox="1"/>
          <p:nvPr/>
        </p:nvSpPr>
        <p:spPr>
          <a:xfrm>
            <a:off x="3014531" y="6260642"/>
            <a:ext cx="874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 Popular Web Browsers 1993 – 2020 </a:t>
            </a:r>
            <a:endParaRPr lang="en-US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092055" y="27059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defRPr/>
            </a:pPr>
            <a:r>
              <a:rPr lang="en-US" altLang="zh-CN" sz="3200" b="1" kern="0" dirty="0">
                <a:solidFill>
                  <a:schemeClr val="bg1"/>
                </a:solidFill>
                <a:ea typeface="微软雅黑" panose="020B0503020204020204" charset="-122"/>
              </a:rPr>
              <a:t>The roles of the browser: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035223" y="635"/>
            <a:ext cx="5142807" cy="685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/>
          <p:nvPr/>
        </p:nvSpPr>
        <p:spPr>
          <a:xfrm>
            <a:off x="1380897" y="1642548"/>
            <a:ext cx="5482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Communicate with the web server</a:t>
            </a:r>
          </a:p>
        </p:txBody>
      </p:sp>
      <p:sp>
        <p:nvSpPr>
          <p:cNvPr id="16" name="任意形状 15"/>
          <p:cNvSpPr/>
          <p:nvPr/>
        </p:nvSpPr>
        <p:spPr>
          <a:xfrm>
            <a:off x="1941" y="1687899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任意形状 15">
            <a:extLst>
              <a:ext uri="{FF2B5EF4-FFF2-40B4-BE49-F238E27FC236}">
                <a16:creationId xmlns:a16="http://schemas.microsoft.com/office/drawing/2014/main" id="{1C958708-784C-40DF-B0CB-E4EB95A8AD4C}"/>
              </a:ext>
            </a:extLst>
          </p:cNvPr>
          <p:cNvSpPr/>
          <p:nvPr/>
        </p:nvSpPr>
        <p:spPr>
          <a:xfrm>
            <a:off x="10819" y="2557914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任意形状 15">
            <a:extLst>
              <a:ext uri="{FF2B5EF4-FFF2-40B4-BE49-F238E27FC236}">
                <a16:creationId xmlns:a16="http://schemas.microsoft.com/office/drawing/2014/main" id="{F893E5FE-3422-4548-AA1F-1B9C65866309}"/>
              </a:ext>
            </a:extLst>
          </p:cNvPr>
          <p:cNvSpPr/>
          <p:nvPr/>
        </p:nvSpPr>
        <p:spPr>
          <a:xfrm>
            <a:off x="3419" y="3491543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任意形状 15">
            <a:extLst>
              <a:ext uri="{FF2B5EF4-FFF2-40B4-BE49-F238E27FC236}">
                <a16:creationId xmlns:a16="http://schemas.microsoft.com/office/drawing/2014/main" id="{A7F45022-D390-46CF-8EC9-91C18E811B36}"/>
              </a:ext>
            </a:extLst>
          </p:cNvPr>
          <p:cNvSpPr/>
          <p:nvPr/>
        </p:nvSpPr>
        <p:spPr>
          <a:xfrm>
            <a:off x="4895" y="437192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任意形状 15">
            <a:extLst>
              <a:ext uri="{FF2B5EF4-FFF2-40B4-BE49-F238E27FC236}">
                <a16:creationId xmlns:a16="http://schemas.microsoft.com/office/drawing/2014/main" id="{3C1BB96C-ED19-4DFB-B540-5F54DD1311DE}"/>
              </a:ext>
            </a:extLst>
          </p:cNvPr>
          <p:cNvSpPr/>
          <p:nvPr/>
        </p:nvSpPr>
        <p:spPr>
          <a:xfrm>
            <a:off x="-2506" y="5287805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4">
            <a:extLst>
              <a:ext uri="{FF2B5EF4-FFF2-40B4-BE49-F238E27FC236}">
                <a16:creationId xmlns:a16="http://schemas.microsoft.com/office/drawing/2014/main" id="{CF7D029B-3BD5-405F-95ED-14D0595A6730}"/>
              </a:ext>
            </a:extLst>
          </p:cNvPr>
          <p:cNvSpPr/>
          <p:nvPr/>
        </p:nvSpPr>
        <p:spPr>
          <a:xfrm>
            <a:off x="1401832" y="2492803"/>
            <a:ext cx="4695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Interpret the server response</a:t>
            </a:r>
          </a:p>
        </p:txBody>
      </p:sp>
      <p:sp>
        <p:nvSpPr>
          <p:cNvPr id="18" name="矩形 14">
            <a:extLst>
              <a:ext uri="{FF2B5EF4-FFF2-40B4-BE49-F238E27FC236}">
                <a16:creationId xmlns:a16="http://schemas.microsoft.com/office/drawing/2014/main" id="{3B8BBBF6-43BC-4586-8BF5-08C6D679725F}"/>
              </a:ext>
            </a:extLst>
          </p:cNvPr>
          <p:cNvSpPr/>
          <p:nvPr/>
        </p:nvSpPr>
        <p:spPr>
          <a:xfrm>
            <a:off x="1425259" y="3415349"/>
            <a:ext cx="3066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 page to user</a:t>
            </a:r>
          </a:p>
        </p:txBody>
      </p:sp>
      <p:sp>
        <p:nvSpPr>
          <p:cNvPr id="19" name="矩形 14">
            <a:extLst>
              <a:ext uri="{FF2B5EF4-FFF2-40B4-BE49-F238E27FC236}">
                <a16:creationId xmlns:a16="http://schemas.microsoft.com/office/drawing/2014/main" id="{A56F0A1E-6520-4075-80A1-420CEBFDDC60}"/>
              </a:ext>
            </a:extLst>
          </p:cNvPr>
          <p:cNvSpPr/>
          <p:nvPr/>
        </p:nvSpPr>
        <p:spPr>
          <a:xfrm>
            <a:off x="1381939" y="4347584"/>
            <a:ext cx="298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 file cache</a:t>
            </a:r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70E21CD0-0526-4373-8323-67594B2911F1}"/>
              </a:ext>
            </a:extLst>
          </p:cNvPr>
          <p:cNvSpPr/>
          <p:nvPr/>
        </p:nvSpPr>
        <p:spPr>
          <a:xfrm>
            <a:off x="1383418" y="5236838"/>
            <a:ext cx="4745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 cookies and sessions</a:t>
            </a:r>
          </a:p>
        </p:txBody>
      </p:sp>
    </p:spTree>
    <p:extLst>
      <p:ext uri="{BB962C8B-B14F-4D97-AF65-F5344CB8AC3E}">
        <p14:creationId xmlns:p14="http://schemas.microsoft.com/office/powerpoint/2010/main" val="1291258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" grpId="0"/>
      <p:bldP spid="16" grpId="0" animBg="1"/>
      <p:bldP spid="9" grpId="0" animBg="1"/>
      <p:bldP spid="10" grpId="0" animBg="1"/>
      <p:bldP spid="11" grpId="0" animBg="1"/>
      <p:bldP spid="13" grpId="0" animBg="1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785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微软雅黑</vt:lpstr>
      <vt:lpstr>微软雅黑</vt:lpstr>
      <vt:lpstr>Arial</vt:lpstr>
      <vt:lpstr>Calibri</vt:lpstr>
      <vt:lpstr>Calibri Light</vt:lpstr>
      <vt:lpstr>Consolas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chen</cp:lastModifiedBy>
  <cp:revision>34</cp:revision>
  <dcterms:created xsi:type="dcterms:W3CDTF">2017-05-21T03:23:00Z</dcterms:created>
  <dcterms:modified xsi:type="dcterms:W3CDTF">2022-08-22T03:14:04Z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