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72" r:id="rId5"/>
    <p:sldId id="261" r:id="rId6"/>
    <p:sldId id="288" r:id="rId7"/>
    <p:sldId id="259" r:id="rId8"/>
    <p:sldId id="265" r:id="rId9"/>
    <p:sldId id="273" r:id="rId10"/>
    <p:sldId id="283" r:id="rId11"/>
    <p:sldId id="264" r:id="rId12"/>
    <p:sldId id="266" r:id="rId13"/>
    <p:sldId id="284" r:id="rId14"/>
    <p:sldId id="268" r:id="rId15"/>
    <p:sldId id="286" r:id="rId16"/>
    <p:sldId id="267" r:id="rId17"/>
    <p:sldId id="289" r:id="rId18"/>
    <p:sldId id="290" r:id="rId19"/>
    <p:sldId id="270" r:id="rId20"/>
    <p:sldId id="271" r:id="rId21"/>
    <p:sldId id="287" r:id="rId22"/>
    <p:sldId id="285" r:id="rId23"/>
    <p:sldId id="291" r:id="rId24"/>
    <p:sldId id="277" r:id="rId25"/>
    <p:sldId id="292" r:id="rId26"/>
    <p:sldId id="293" r:id="rId27"/>
    <p:sldId id="282"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ea typeface="微软雅黑" panose="020B0503020204020204" pitchFamily="34" charset="-122"/>
              </a:defRPr>
            </a:lvl1pPr>
          </a:lstStyle>
          <a:p>
            <a:fld id="{8BEFEC64-3B02-48AC-B709-B2823D518D38}" type="datetimeFigureOut">
              <a:rPr lang="zh-CN" altLang="en-US" smtClean="0"/>
              <a:pPr/>
              <a:t>2021/2/26</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2587AEE7-B495-4867-BA7D-C57079FABFCA}" type="slidenum">
              <a:rPr lang="zh-CN" altLang="en-US" smtClean="0"/>
              <a:pPr/>
              <a:t>‹#›</a:t>
            </a:fld>
            <a:endParaRPr lang="zh-CN" altLang="en-US" dirty="0"/>
          </a:p>
        </p:txBody>
      </p:sp>
    </p:spTree>
    <p:extLst>
      <p:ext uri="{BB962C8B-B14F-4D97-AF65-F5344CB8AC3E}">
        <p14:creationId xmlns:p14="http://schemas.microsoft.com/office/powerpoint/2010/main" val="81815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pPr/>
              <a:t>2021/2/26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723900" y="799925"/>
            <a:ext cx="10965180" cy="1938992"/>
          </a:xfrm>
          <a:prstGeom prst="rect">
            <a:avLst/>
          </a:prstGeom>
          <a:noFill/>
        </p:spPr>
        <p:txBody>
          <a:bodyPr wrap="square" rtlCol="0">
            <a:spAutoFit/>
          </a:bodyPr>
          <a:lstStyle/>
          <a:p>
            <a:pPr algn="ctr"/>
            <a:r>
              <a:rPr lang="en-CA" altLang="zh-CN" sz="6000" dirty="0">
                <a:solidFill>
                  <a:schemeClr val="bg1"/>
                </a:solidFill>
                <a:latin typeface="微软雅黑" panose="020B0503020204020204" charset="-122"/>
                <a:ea typeface="微软雅黑" panose="020B0503020204020204" charset="-122"/>
              </a:rPr>
              <a:t>Web Programming</a:t>
            </a:r>
          </a:p>
          <a:p>
            <a:pPr algn="ctr"/>
            <a:r>
              <a:rPr lang="en-CA" altLang="zh-CN" sz="6000" dirty="0">
                <a:solidFill>
                  <a:schemeClr val="bg1"/>
                </a:solidFill>
                <a:latin typeface="微软雅黑" panose="020B0503020204020204" charset="-122"/>
                <a:ea typeface="微软雅黑" panose="020B0503020204020204" charset="-122"/>
              </a:rPr>
              <a:t>HTML and CSS</a:t>
            </a:r>
            <a:endParaRPr lang="zh-CN" altLang="en-US" sz="60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174646" y="2774426"/>
            <a:ext cx="2063688"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charset="-122"/>
                <a:ea typeface="微软雅黑" panose="020B0503020204020204" charset="-122"/>
              </a:rPr>
              <a:t>Jian Chen</a:t>
            </a:r>
            <a:endParaRPr lang="zh-CN" altLang="en-US" sz="2800" dirty="0">
              <a:solidFill>
                <a:schemeClr val="bg1"/>
              </a:solidFill>
              <a:latin typeface="微软雅黑" panose="020B0503020204020204" charset="-122"/>
              <a:ea typeface="微软雅黑" panose="020B0503020204020204" charset="-122"/>
            </a:endParaRPr>
          </a:p>
        </p:txBody>
      </p:sp>
      <p:sp>
        <p:nvSpPr>
          <p:cNvPr id="11" name="Freeform 6"/>
          <p:cNvSpPr/>
          <p:nvPr/>
        </p:nvSpPr>
        <p:spPr bwMode="auto">
          <a:xfrm rot="5400000">
            <a:off x="5887375" y="3463773"/>
            <a:ext cx="608530" cy="205256"/>
          </a:xfrm>
          <a:custGeom>
            <a:avLst/>
            <a:gdLst>
              <a:gd name="T0" fmla="*/ 52 w 94"/>
              <a:gd name="T1" fmla="*/ 0 h 85"/>
              <a:gd name="T2" fmla="*/ 45 w 94"/>
              <a:gd name="T3" fmla="*/ 7 h 85"/>
              <a:gd name="T4" fmla="*/ 75 w 94"/>
              <a:gd name="T5" fmla="*/ 37 h 85"/>
              <a:gd name="T6" fmla="*/ 0 w 94"/>
              <a:gd name="T7" fmla="*/ 37 h 85"/>
              <a:gd name="T8" fmla="*/ 0 w 94"/>
              <a:gd name="T9" fmla="*/ 47 h 85"/>
              <a:gd name="T10" fmla="*/ 75 w 94"/>
              <a:gd name="T11" fmla="*/ 47 h 85"/>
              <a:gd name="T12" fmla="*/ 45 w 94"/>
              <a:gd name="T13" fmla="*/ 78 h 85"/>
              <a:gd name="T14" fmla="*/ 52 w 94"/>
              <a:gd name="T15" fmla="*/ 85 h 85"/>
              <a:gd name="T16" fmla="*/ 94 w 94"/>
              <a:gd name="T17" fmla="*/ 42 h 85"/>
              <a:gd name="T18" fmla="*/ 52 w 94"/>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85">
                <a:moveTo>
                  <a:pt x="52" y="0"/>
                </a:moveTo>
                <a:lnTo>
                  <a:pt x="45" y="7"/>
                </a:lnTo>
                <a:lnTo>
                  <a:pt x="75" y="37"/>
                </a:lnTo>
                <a:lnTo>
                  <a:pt x="0" y="37"/>
                </a:lnTo>
                <a:lnTo>
                  <a:pt x="0" y="47"/>
                </a:lnTo>
                <a:lnTo>
                  <a:pt x="75" y="47"/>
                </a:lnTo>
                <a:lnTo>
                  <a:pt x="45" y="78"/>
                </a:lnTo>
                <a:lnTo>
                  <a:pt x="52" y="85"/>
                </a:lnTo>
                <a:lnTo>
                  <a:pt x="94" y="42"/>
                </a:lnTo>
                <a:lnTo>
                  <a:pt x="52" y="0"/>
                </a:lnTo>
                <a:close/>
              </a:path>
            </a:pathLst>
          </a:custGeom>
          <a:noFill/>
          <a:ln w="9525">
            <a:solidFill>
              <a:schemeClr val="bg1"/>
            </a:solidFill>
            <a:round/>
          </a:ln>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46F82D-25ED-489C-90EE-51ACAFA5B770}"/>
              </a:ext>
            </a:extLst>
          </p:cNvPr>
          <p:cNvSpPr>
            <a:spLocks noChangeArrowheads="1"/>
          </p:cNvSpPr>
          <p:nvPr/>
        </p:nvSpPr>
        <p:spPr bwMode="auto">
          <a:xfrm>
            <a:off x="1294433" y="768128"/>
            <a:ext cx="10060105" cy="197485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CA" sz="2400" b="1" i="0" dirty="0">
                <a:solidFill>
                  <a:srgbClr val="000000"/>
                </a:solidFill>
                <a:effectLst/>
                <a:latin typeface="Segoe UI" panose="020B0502040204020203" pitchFamily="34" charset="0"/>
              </a:rPr>
              <a:t>The </a:t>
            </a:r>
            <a:r>
              <a:rPr lang="en-CA" sz="2400" b="1" i="0" dirty="0" err="1">
                <a:solidFill>
                  <a:srgbClr val="000000"/>
                </a:solidFill>
                <a:effectLst/>
                <a:latin typeface="Segoe UI" panose="020B0502040204020203" pitchFamily="34" charset="0"/>
              </a:rPr>
              <a:t>src</a:t>
            </a:r>
            <a:r>
              <a:rPr lang="en-CA" sz="2400" b="1" i="0" dirty="0">
                <a:solidFill>
                  <a:srgbClr val="000000"/>
                </a:solidFill>
                <a:effectLst/>
                <a:latin typeface="Segoe UI" panose="020B0502040204020203" pitchFamily="34" charset="0"/>
              </a:rPr>
              <a: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required </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specifies the path (URL) to the image.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="img_chania.jpg"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alt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="Flowers in Chania"&gt;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 name="Rectangle 2">
            <a:extLst>
              <a:ext uri="{FF2B5EF4-FFF2-40B4-BE49-F238E27FC236}">
                <a16:creationId xmlns:a16="http://schemas.microsoft.com/office/drawing/2014/main" id="{753559F6-7600-41EA-8DA8-B79E41634AC2}"/>
              </a:ext>
            </a:extLst>
          </p:cNvPr>
          <p:cNvSpPr>
            <a:spLocks noChangeArrowheads="1"/>
          </p:cNvSpPr>
          <p:nvPr/>
        </p:nvSpPr>
        <p:spPr bwMode="auto">
          <a:xfrm>
            <a:off x="1294433" y="2902058"/>
            <a:ext cx="10060104" cy="34521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alt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required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alt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provides an alternate text for an image, if the user for some reason cannot view it (because of slow connection, an error in the </a:t>
            </a: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or if the user uses a screen reader).</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value of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alt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should describe the image: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="img_chania.jpg"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alt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="Flowers in Chania"&gt;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12582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2</a:t>
            </a:r>
          </a:p>
        </p:txBody>
      </p:sp>
      <p:sp>
        <p:nvSpPr>
          <p:cNvPr id="49" name="文本框 48"/>
          <p:cNvSpPr txBox="1"/>
          <p:nvPr/>
        </p:nvSpPr>
        <p:spPr>
          <a:xfrm>
            <a:off x="4263308" y="2141707"/>
            <a:ext cx="5229929" cy="923330"/>
          </a:xfrm>
          <a:prstGeom prst="rect">
            <a:avLst/>
          </a:prstGeom>
          <a:noFill/>
        </p:spPr>
        <p:txBody>
          <a:bodyPr wrap="square" rtlCol="0">
            <a:spAutoFit/>
          </a:bodyPr>
          <a:lstStyle/>
          <a:p>
            <a:r>
              <a:rPr lang="en-US" altLang="zh-CN" sz="5400" dirty="0">
                <a:solidFill>
                  <a:schemeClr val="bg1"/>
                </a:solidFill>
                <a:latin typeface="微软雅黑" panose="020B0503020204020204" charset="-122"/>
                <a:ea typeface="微软雅黑" panose="020B0503020204020204" charset="-122"/>
              </a:rPr>
              <a:t>HTML Styles</a:t>
            </a:r>
            <a:endParaRPr lang="zh-CN" altLang="en-US" sz="5400" dirty="0">
              <a:solidFill>
                <a:schemeClr val="bg1"/>
              </a:solidFill>
              <a:latin typeface="微软雅黑" panose="020B0503020204020204" charset="-122"/>
              <a:ea typeface="微软雅黑" panose="020B050302020402020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222379" y="571079"/>
            <a:ext cx="5624457"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HTML Styles</a:t>
            </a:r>
            <a:endParaRPr lang="zh-CN" altLang="en-US" sz="3000" dirty="0">
              <a:solidFill>
                <a:prstClr val="white"/>
              </a:solidFill>
              <a:latin typeface="微软雅黑" panose="020B0503020204020204" charset="-122"/>
              <a:ea typeface="微软雅黑" panose="020B0503020204020204" charset="-122"/>
            </a:endParaRPr>
          </a:p>
        </p:txBody>
      </p:sp>
      <p:sp>
        <p:nvSpPr>
          <p:cNvPr id="43" name="Freeform 5"/>
          <p:cNvSpPr/>
          <p:nvPr/>
        </p:nvSpPr>
        <p:spPr bwMode="auto">
          <a:xfrm>
            <a:off x="5712966" y="2448926"/>
            <a:ext cx="1358706" cy="1165940"/>
          </a:xfrm>
          <a:custGeom>
            <a:avLst/>
            <a:gdLst>
              <a:gd name="T0" fmla="*/ 43 w 200"/>
              <a:gd name="T1" fmla="*/ 171 h 171"/>
              <a:gd name="T2" fmla="*/ 0 w 200"/>
              <a:gd name="T3" fmla="*/ 116 h 171"/>
              <a:gd name="T4" fmla="*/ 25 w 200"/>
              <a:gd name="T5" fmla="*/ 125 h 171"/>
              <a:gd name="T6" fmla="*/ 200 w 200"/>
              <a:gd name="T7" fmla="*/ 0 h 171"/>
              <a:gd name="T8" fmla="*/ 200 w 200"/>
              <a:gd name="T9" fmla="*/ 69 h 171"/>
              <a:gd name="T10" fmla="*/ 90 w 200"/>
              <a:gd name="T11" fmla="*/ 148 h 171"/>
              <a:gd name="T12" fmla="*/ 118 w 200"/>
              <a:gd name="T13" fmla="*/ 157 h 171"/>
              <a:gd name="T14" fmla="*/ 43 w 200"/>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1">
                <a:moveTo>
                  <a:pt x="43" y="171"/>
                </a:moveTo>
                <a:cubicBezTo>
                  <a:pt x="0" y="116"/>
                  <a:pt x="0" y="116"/>
                  <a:pt x="0" y="116"/>
                </a:cubicBezTo>
                <a:cubicBezTo>
                  <a:pt x="25" y="125"/>
                  <a:pt x="25" y="125"/>
                  <a:pt x="25" y="125"/>
                </a:cubicBezTo>
                <a:cubicBezTo>
                  <a:pt x="50" y="52"/>
                  <a:pt x="119" y="0"/>
                  <a:pt x="200" y="0"/>
                </a:cubicBezTo>
                <a:cubicBezTo>
                  <a:pt x="200" y="69"/>
                  <a:pt x="200" y="69"/>
                  <a:pt x="200" y="69"/>
                </a:cubicBezTo>
                <a:cubicBezTo>
                  <a:pt x="149" y="69"/>
                  <a:pt x="106" y="102"/>
                  <a:pt x="90" y="148"/>
                </a:cubicBezTo>
                <a:cubicBezTo>
                  <a:pt x="118" y="157"/>
                  <a:pt x="118" y="157"/>
                  <a:pt x="118" y="157"/>
                </a:cubicBezTo>
                <a:lnTo>
                  <a:pt x="43" y="171"/>
                </a:lnTo>
                <a:close/>
              </a:path>
            </a:pathLst>
          </a:custGeom>
          <a:solidFill>
            <a:schemeClr val="bg1">
              <a:alpha val="40000"/>
            </a:schemeClr>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4" name="Freeform 6"/>
          <p:cNvSpPr/>
          <p:nvPr/>
        </p:nvSpPr>
        <p:spPr bwMode="auto">
          <a:xfrm>
            <a:off x="5094948" y="3716506"/>
            <a:ext cx="1168277" cy="1369220"/>
          </a:xfrm>
          <a:custGeom>
            <a:avLst/>
            <a:gdLst>
              <a:gd name="T0" fmla="*/ 0 w 172"/>
              <a:gd name="T1" fmla="*/ 157 h 201"/>
              <a:gd name="T2" fmla="*/ 56 w 172"/>
              <a:gd name="T3" fmla="*/ 201 h 201"/>
              <a:gd name="T4" fmla="*/ 47 w 172"/>
              <a:gd name="T5" fmla="*/ 176 h 201"/>
              <a:gd name="T6" fmla="*/ 172 w 172"/>
              <a:gd name="T7" fmla="*/ 0 h 201"/>
              <a:gd name="T8" fmla="*/ 103 w 172"/>
              <a:gd name="T9" fmla="*/ 0 h 201"/>
              <a:gd name="T10" fmla="*/ 24 w 172"/>
              <a:gd name="T11" fmla="*/ 110 h 201"/>
              <a:gd name="T12" fmla="*/ 15 w 172"/>
              <a:gd name="T13" fmla="*/ 83 h 201"/>
              <a:gd name="T14" fmla="*/ 0 w 172"/>
              <a:gd name="T15" fmla="*/ 157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0" y="157"/>
                </a:moveTo>
                <a:cubicBezTo>
                  <a:pt x="56" y="201"/>
                  <a:pt x="56" y="201"/>
                  <a:pt x="56" y="201"/>
                </a:cubicBezTo>
                <a:cubicBezTo>
                  <a:pt x="47" y="176"/>
                  <a:pt x="47" y="176"/>
                  <a:pt x="47" y="176"/>
                </a:cubicBezTo>
                <a:cubicBezTo>
                  <a:pt x="120" y="150"/>
                  <a:pt x="172" y="81"/>
                  <a:pt x="172" y="0"/>
                </a:cubicBezTo>
                <a:cubicBezTo>
                  <a:pt x="103" y="0"/>
                  <a:pt x="103" y="0"/>
                  <a:pt x="103" y="0"/>
                </a:cubicBezTo>
                <a:cubicBezTo>
                  <a:pt x="103" y="51"/>
                  <a:pt x="70" y="95"/>
                  <a:pt x="24" y="110"/>
                </a:cubicBezTo>
                <a:cubicBezTo>
                  <a:pt x="15" y="83"/>
                  <a:pt x="15" y="83"/>
                  <a:pt x="15" y="83"/>
                </a:cubicBezTo>
                <a:lnTo>
                  <a:pt x="0" y="157"/>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5" name="Freeform 7"/>
          <p:cNvSpPr/>
          <p:nvPr/>
        </p:nvSpPr>
        <p:spPr bwMode="auto">
          <a:xfrm>
            <a:off x="3600722" y="3839175"/>
            <a:ext cx="1358706" cy="1171781"/>
          </a:xfrm>
          <a:custGeom>
            <a:avLst/>
            <a:gdLst>
              <a:gd name="T0" fmla="*/ 43 w 200"/>
              <a:gd name="T1" fmla="*/ 0 h 172"/>
              <a:gd name="T2" fmla="*/ 0 w 200"/>
              <a:gd name="T3" fmla="*/ 56 h 172"/>
              <a:gd name="T4" fmla="*/ 25 w 200"/>
              <a:gd name="T5" fmla="*/ 47 h 172"/>
              <a:gd name="T6" fmla="*/ 200 w 200"/>
              <a:gd name="T7" fmla="*/ 172 h 172"/>
              <a:gd name="T8" fmla="*/ 200 w 200"/>
              <a:gd name="T9" fmla="*/ 103 h 172"/>
              <a:gd name="T10" fmla="*/ 90 w 200"/>
              <a:gd name="T11" fmla="*/ 24 h 172"/>
              <a:gd name="T12" fmla="*/ 118 w 200"/>
              <a:gd name="T13" fmla="*/ 15 h 172"/>
              <a:gd name="T14" fmla="*/ 43 w 200"/>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2">
                <a:moveTo>
                  <a:pt x="43" y="0"/>
                </a:moveTo>
                <a:cubicBezTo>
                  <a:pt x="0" y="56"/>
                  <a:pt x="0" y="56"/>
                  <a:pt x="0" y="56"/>
                </a:cubicBezTo>
                <a:cubicBezTo>
                  <a:pt x="25" y="47"/>
                  <a:pt x="25" y="47"/>
                  <a:pt x="25" y="47"/>
                </a:cubicBezTo>
                <a:cubicBezTo>
                  <a:pt x="50" y="120"/>
                  <a:pt x="119" y="172"/>
                  <a:pt x="200" y="172"/>
                </a:cubicBezTo>
                <a:cubicBezTo>
                  <a:pt x="200" y="103"/>
                  <a:pt x="200" y="103"/>
                  <a:pt x="200" y="103"/>
                </a:cubicBezTo>
                <a:cubicBezTo>
                  <a:pt x="149" y="103"/>
                  <a:pt x="106" y="70"/>
                  <a:pt x="90" y="24"/>
                </a:cubicBezTo>
                <a:cubicBezTo>
                  <a:pt x="118" y="15"/>
                  <a:pt x="118" y="15"/>
                  <a:pt x="118" y="15"/>
                </a:cubicBezTo>
                <a:lnTo>
                  <a:pt x="43" y="0"/>
                </a:lnTo>
                <a:close/>
              </a:path>
            </a:pathLst>
          </a:custGeom>
          <a:solidFill>
            <a:schemeClr val="accent1">
              <a:alpha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6" name="Freeform 8"/>
          <p:cNvSpPr/>
          <p:nvPr/>
        </p:nvSpPr>
        <p:spPr bwMode="auto">
          <a:xfrm>
            <a:off x="3695352" y="2374156"/>
            <a:ext cx="1169445" cy="1369220"/>
          </a:xfrm>
          <a:custGeom>
            <a:avLst/>
            <a:gdLst>
              <a:gd name="T0" fmla="*/ 172 w 172"/>
              <a:gd name="T1" fmla="*/ 44 h 201"/>
              <a:gd name="T2" fmla="*/ 116 w 172"/>
              <a:gd name="T3" fmla="*/ 0 h 201"/>
              <a:gd name="T4" fmla="*/ 125 w 172"/>
              <a:gd name="T5" fmla="*/ 25 h 201"/>
              <a:gd name="T6" fmla="*/ 0 w 172"/>
              <a:gd name="T7" fmla="*/ 201 h 201"/>
              <a:gd name="T8" fmla="*/ 69 w 172"/>
              <a:gd name="T9" fmla="*/ 201 h 201"/>
              <a:gd name="T10" fmla="*/ 148 w 172"/>
              <a:gd name="T11" fmla="*/ 90 h 201"/>
              <a:gd name="T12" fmla="*/ 157 w 172"/>
              <a:gd name="T13" fmla="*/ 118 h 201"/>
              <a:gd name="T14" fmla="*/ 172 w 172"/>
              <a:gd name="T15" fmla="*/ 44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172" y="44"/>
                </a:moveTo>
                <a:cubicBezTo>
                  <a:pt x="116" y="0"/>
                  <a:pt x="116" y="0"/>
                  <a:pt x="116" y="0"/>
                </a:cubicBezTo>
                <a:cubicBezTo>
                  <a:pt x="125" y="25"/>
                  <a:pt x="125" y="25"/>
                  <a:pt x="125" y="25"/>
                </a:cubicBezTo>
                <a:cubicBezTo>
                  <a:pt x="52" y="50"/>
                  <a:pt x="0" y="120"/>
                  <a:pt x="0" y="201"/>
                </a:cubicBezTo>
                <a:cubicBezTo>
                  <a:pt x="69" y="201"/>
                  <a:pt x="69" y="201"/>
                  <a:pt x="69" y="201"/>
                </a:cubicBezTo>
                <a:cubicBezTo>
                  <a:pt x="69" y="150"/>
                  <a:pt x="102" y="106"/>
                  <a:pt x="148" y="90"/>
                </a:cubicBezTo>
                <a:cubicBezTo>
                  <a:pt x="157" y="118"/>
                  <a:pt x="157" y="118"/>
                  <a:pt x="157" y="118"/>
                </a:cubicBezTo>
                <a:lnTo>
                  <a:pt x="172" y="44"/>
                </a:lnTo>
                <a:close/>
              </a:path>
            </a:pathLst>
          </a:custGeom>
          <a:solidFill>
            <a:schemeClr val="accent1">
              <a:alpha val="7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7" name="Freeform 9"/>
          <p:cNvSpPr/>
          <p:nvPr/>
        </p:nvSpPr>
        <p:spPr bwMode="auto">
          <a:xfrm>
            <a:off x="7078682" y="3899925"/>
            <a:ext cx="1365715" cy="1165940"/>
          </a:xfrm>
          <a:custGeom>
            <a:avLst/>
            <a:gdLst>
              <a:gd name="T0" fmla="*/ 158 w 201"/>
              <a:gd name="T1" fmla="*/ 0 h 171"/>
              <a:gd name="T2" fmla="*/ 201 w 201"/>
              <a:gd name="T3" fmla="*/ 55 h 171"/>
              <a:gd name="T4" fmla="*/ 176 w 201"/>
              <a:gd name="T5" fmla="*/ 46 h 171"/>
              <a:gd name="T6" fmla="*/ 0 w 201"/>
              <a:gd name="T7" fmla="*/ 171 h 171"/>
              <a:gd name="T8" fmla="*/ 0 w 201"/>
              <a:gd name="T9" fmla="*/ 102 h 171"/>
              <a:gd name="T10" fmla="*/ 111 w 201"/>
              <a:gd name="T11" fmla="*/ 24 h 171"/>
              <a:gd name="T12" fmla="*/ 83 w 201"/>
              <a:gd name="T13" fmla="*/ 14 h 171"/>
              <a:gd name="T14" fmla="*/ 158 w 201"/>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171">
                <a:moveTo>
                  <a:pt x="158" y="0"/>
                </a:moveTo>
                <a:cubicBezTo>
                  <a:pt x="201" y="55"/>
                  <a:pt x="201" y="55"/>
                  <a:pt x="201" y="55"/>
                </a:cubicBezTo>
                <a:cubicBezTo>
                  <a:pt x="176" y="46"/>
                  <a:pt x="176" y="46"/>
                  <a:pt x="176" y="46"/>
                </a:cubicBezTo>
                <a:cubicBezTo>
                  <a:pt x="151" y="119"/>
                  <a:pt x="82" y="171"/>
                  <a:pt x="0" y="171"/>
                </a:cubicBezTo>
                <a:cubicBezTo>
                  <a:pt x="0" y="102"/>
                  <a:pt x="0" y="102"/>
                  <a:pt x="0" y="102"/>
                </a:cubicBezTo>
                <a:cubicBezTo>
                  <a:pt x="52" y="102"/>
                  <a:pt x="95" y="69"/>
                  <a:pt x="111" y="24"/>
                </a:cubicBezTo>
                <a:cubicBezTo>
                  <a:pt x="83" y="14"/>
                  <a:pt x="83" y="14"/>
                  <a:pt x="83" y="14"/>
                </a:cubicBezTo>
                <a:lnTo>
                  <a:pt x="158"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8" name="Freeform 10"/>
          <p:cNvSpPr/>
          <p:nvPr/>
        </p:nvSpPr>
        <p:spPr bwMode="auto">
          <a:xfrm>
            <a:off x="7207192" y="2395185"/>
            <a:ext cx="1162435" cy="1362211"/>
          </a:xfrm>
          <a:custGeom>
            <a:avLst/>
            <a:gdLst>
              <a:gd name="T0" fmla="*/ 0 w 171"/>
              <a:gd name="T1" fmla="*/ 43 h 200"/>
              <a:gd name="T2" fmla="*/ 55 w 171"/>
              <a:gd name="T3" fmla="*/ 0 h 200"/>
              <a:gd name="T4" fmla="*/ 46 w 171"/>
              <a:gd name="T5" fmla="*/ 25 h 200"/>
              <a:gd name="T6" fmla="*/ 171 w 171"/>
              <a:gd name="T7" fmla="*/ 200 h 200"/>
              <a:gd name="T8" fmla="*/ 102 w 171"/>
              <a:gd name="T9" fmla="*/ 200 h 200"/>
              <a:gd name="T10" fmla="*/ 24 w 171"/>
              <a:gd name="T11" fmla="*/ 90 h 200"/>
              <a:gd name="T12" fmla="*/ 14 w 171"/>
              <a:gd name="T13" fmla="*/ 118 h 200"/>
              <a:gd name="T14" fmla="*/ 0 w 171"/>
              <a:gd name="T15" fmla="*/ 4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00">
                <a:moveTo>
                  <a:pt x="0" y="43"/>
                </a:moveTo>
                <a:cubicBezTo>
                  <a:pt x="55" y="0"/>
                  <a:pt x="55" y="0"/>
                  <a:pt x="55" y="0"/>
                </a:cubicBezTo>
                <a:cubicBezTo>
                  <a:pt x="46" y="25"/>
                  <a:pt x="46" y="25"/>
                  <a:pt x="46" y="25"/>
                </a:cubicBezTo>
                <a:cubicBezTo>
                  <a:pt x="119" y="50"/>
                  <a:pt x="171" y="119"/>
                  <a:pt x="171" y="200"/>
                </a:cubicBezTo>
                <a:cubicBezTo>
                  <a:pt x="102" y="200"/>
                  <a:pt x="102" y="200"/>
                  <a:pt x="102" y="200"/>
                </a:cubicBezTo>
                <a:cubicBezTo>
                  <a:pt x="102" y="149"/>
                  <a:pt x="69" y="106"/>
                  <a:pt x="24" y="90"/>
                </a:cubicBezTo>
                <a:cubicBezTo>
                  <a:pt x="14" y="118"/>
                  <a:pt x="14" y="118"/>
                  <a:pt x="14" y="118"/>
                </a:cubicBezTo>
                <a:lnTo>
                  <a:pt x="0" y="43"/>
                </a:ln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9" name="文本框 48"/>
          <p:cNvSpPr txBox="1"/>
          <p:nvPr/>
        </p:nvSpPr>
        <p:spPr>
          <a:xfrm>
            <a:off x="4351728" y="3294297"/>
            <a:ext cx="1240993" cy="769441"/>
          </a:xfrm>
          <a:prstGeom prst="rect">
            <a:avLst/>
          </a:prstGeom>
          <a:noFill/>
        </p:spPr>
        <p:txBody>
          <a:bodyPr wrap="square" rtlCol="0">
            <a:spAutoFit/>
          </a:bodyPr>
          <a:lstStyle/>
          <a:p>
            <a:pPr algn="ctr"/>
            <a:r>
              <a:rPr lang="en-US" altLang="zh-CN" sz="4400" b="1" dirty="0">
                <a:solidFill>
                  <a:schemeClr val="bg1"/>
                </a:solidFill>
                <a:ea typeface="微软雅黑" panose="020B0503020204020204" pitchFamily="34" charset="-122"/>
              </a:rPr>
              <a:t>01</a:t>
            </a:r>
            <a:endParaRPr lang="zh-CN" altLang="en-US" sz="4400" b="1" dirty="0">
              <a:solidFill>
                <a:schemeClr val="bg1"/>
              </a:solidFill>
              <a:ea typeface="微软雅黑" panose="020B0503020204020204" pitchFamily="34" charset="-122"/>
            </a:endParaRPr>
          </a:p>
        </p:txBody>
      </p:sp>
      <p:sp>
        <p:nvSpPr>
          <p:cNvPr id="50" name="文本框 49"/>
          <p:cNvSpPr txBox="1"/>
          <p:nvPr/>
        </p:nvSpPr>
        <p:spPr>
          <a:xfrm>
            <a:off x="6398745" y="3294297"/>
            <a:ext cx="1240993" cy="769441"/>
          </a:xfrm>
          <a:prstGeom prst="rect">
            <a:avLst/>
          </a:prstGeom>
          <a:noFill/>
        </p:spPr>
        <p:txBody>
          <a:bodyPr wrap="square" rtlCol="0">
            <a:spAutoFit/>
          </a:bodyPr>
          <a:lstStyle/>
          <a:p>
            <a:pPr algn="ctr"/>
            <a:r>
              <a:rPr lang="en-US" altLang="zh-CN" sz="4400" b="1" dirty="0">
                <a:solidFill>
                  <a:schemeClr val="bg1"/>
                </a:solidFill>
                <a:ea typeface="微软雅黑" panose="020B0503020204020204" pitchFamily="34" charset="-122"/>
              </a:rPr>
              <a:t>02</a:t>
            </a:r>
            <a:endParaRPr lang="zh-CN" altLang="en-US" sz="4400" b="1" dirty="0">
              <a:solidFill>
                <a:schemeClr val="bg1"/>
              </a:solidFill>
              <a:ea typeface="微软雅黑" panose="020B0503020204020204" pitchFamily="34" charset="-122"/>
            </a:endParaRPr>
          </a:p>
        </p:txBody>
      </p:sp>
      <p:sp>
        <p:nvSpPr>
          <p:cNvPr id="51" name="椭圆 50"/>
          <p:cNvSpPr/>
          <p:nvPr/>
        </p:nvSpPr>
        <p:spPr>
          <a:xfrm flipH="1">
            <a:off x="6949176" y="250151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flipH="1">
            <a:off x="7960852" y="3679117"/>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3" name="椭圆 52"/>
          <p:cNvSpPr/>
          <p:nvPr/>
        </p:nvSpPr>
        <p:spPr>
          <a:xfrm flipH="1">
            <a:off x="5854608" y="3476647"/>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4" name="椭圆 53"/>
          <p:cNvSpPr/>
          <p:nvPr/>
        </p:nvSpPr>
        <p:spPr>
          <a:xfrm flipH="1">
            <a:off x="4861193" y="459383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5" name="椭圆 54"/>
          <p:cNvSpPr/>
          <p:nvPr/>
        </p:nvSpPr>
        <p:spPr>
          <a:xfrm flipH="1">
            <a:off x="3731466" y="359857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flipH="1">
            <a:off x="4684797" y="248185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57" name="组合 56"/>
          <p:cNvGrpSpPr/>
          <p:nvPr/>
        </p:nvGrpSpPr>
        <p:grpSpPr>
          <a:xfrm>
            <a:off x="8523932" y="2614592"/>
            <a:ext cx="3576992" cy="2000548"/>
            <a:chOff x="8580130" y="3105364"/>
            <a:chExt cx="3576992" cy="2000548"/>
          </a:xfrm>
        </p:grpSpPr>
        <p:sp>
          <p:nvSpPr>
            <p:cNvPr id="58" name="矩形 57"/>
            <p:cNvSpPr/>
            <p:nvPr/>
          </p:nvSpPr>
          <p:spPr>
            <a:xfrm>
              <a:off x="8580130" y="3380385"/>
              <a:ext cx="2603929" cy="450829"/>
            </a:xfrm>
            <a:prstGeom prst="rect">
              <a:avLst/>
            </a:prstGeom>
            <a:noFill/>
          </p:spPr>
          <p:txBody>
            <a:bodyPr wrap="square">
              <a:spAutoFit/>
            </a:bodyPr>
            <a:lstStyle/>
            <a:p>
              <a:pPr>
                <a:lnSpc>
                  <a:spcPct val="130000"/>
                </a:lnSpc>
              </a:pPr>
              <a:endParaRPr lang="zh-CN" altLang="en-US" sz="2000" b="1" dirty="0">
                <a:solidFill>
                  <a:schemeClr val="bg1"/>
                </a:solidFill>
                <a:latin typeface="Arial" panose="020B0604020202020204"/>
                <a:ea typeface="微软雅黑" panose="020B0503020204020204" charset="-122"/>
              </a:endParaRPr>
            </a:p>
          </p:txBody>
        </p:sp>
        <p:sp>
          <p:nvSpPr>
            <p:cNvPr id="59" name="矩形 58"/>
            <p:cNvSpPr/>
            <p:nvPr/>
          </p:nvSpPr>
          <p:spPr>
            <a:xfrm>
              <a:off x="8654900" y="3105364"/>
              <a:ext cx="3502222" cy="200054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Verdana" panose="020B0604030504040204" pitchFamily="34" charset="0"/>
                </a:rPr>
                <a:t>I am Red</a:t>
              </a: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Verdana" panose="020B0604030504040204" pitchFamily="34" charset="0"/>
                </a:rPr>
                <a:t>I am Blue</a:t>
              </a: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bg1"/>
                  </a:solidFill>
                  <a:effectLst/>
                  <a:latin typeface="Verdana" panose="020B0604030504040204" pitchFamily="34" charset="0"/>
                </a:rPr>
                <a:t>I am Big</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grpSp>
      <p:grpSp>
        <p:nvGrpSpPr>
          <p:cNvPr id="60" name="组合 59"/>
          <p:cNvGrpSpPr/>
          <p:nvPr/>
        </p:nvGrpSpPr>
        <p:grpSpPr>
          <a:xfrm>
            <a:off x="234583" y="2215860"/>
            <a:ext cx="3387256" cy="2926314"/>
            <a:chOff x="234583" y="2804064"/>
            <a:chExt cx="3122565" cy="2926314"/>
          </a:xfrm>
        </p:grpSpPr>
        <p:sp>
          <p:nvSpPr>
            <p:cNvPr id="61" name="矩形 60"/>
            <p:cNvSpPr/>
            <p:nvPr/>
          </p:nvSpPr>
          <p:spPr>
            <a:xfrm>
              <a:off x="753219" y="3327402"/>
              <a:ext cx="2603929" cy="450829"/>
            </a:xfrm>
            <a:prstGeom prst="rect">
              <a:avLst/>
            </a:prstGeom>
            <a:noFill/>
          </p:spPr>
          <p:txBody>
            <a:bodyPr wrap="square">
              <a:spAutoFit/>
            </a:bodyPr>
            <a:lstStyle/>
            <a:p>
              <a:pPr algn="r">
                <a:lnSpc>
                  <a:spcPct val="130000"/>
                </a:lnSpc>
              </a:pPr>
              <a:endParaRPr lang="zh-CN" altLang="en-US" sz="2000" b="1" dirty="0">
                <a:solidFill>
                  <a:schemeClr val="bg1"/>
                </a:solidFill>
                <a:latin typeface="Arial" panose="020B0604020202020204"/>
                <a:ea typeface="微软雅黑" panose="020B0503020204020204" charset="-122"/>
              </a:endParaRPr>
            </a:p>
          </p:txBody>
        </p:sp>
        <p:sp>
          <p:nvSpPr>
            <p:cNvPr id="62" name="矩形 61"/>
            <p:cNvSpPr/>
            <p:nvPr/>
          </p:nvSpPr>
          <p:spPr>
            <a:xfrm>
              <a:off x="234583" y="2804064"/>
              <a:ext cx="3122565" cy="2926314"/>
            </a:xfrm>
            <a:prstGeom prst="rect">
              <a:avLst/>
            </a:prstGeom>
          </p:spPr>
          <p:txBody>
            <a:bodyPr wrap="square">
              <a:spAutoFit/>
            </a:bodyPr>
            <a:lstStyle/>
            <a:p>
              <a:pPr algn="r">
                <a:lnSpc>
                  <a:spcPct val="130000"/>
                </a:lnSpc>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The HTML style attribute is used to add styles to an element, such as color, font, size, and more</a:t>
              </a:r>
              <a:endParaRPr sz="2400" dirty="0">
                <a:solidFill>
                  <a:schemeClr val="bg1"/>
                </a:solidFill>
                <a:latin typeface="Microsoft YaHei" panose="020B0503020204020204" pitchFamily="34" charset="-122"/>
                <a:ea typeface="Microsoft YaHei" panose="020B0503020204020204" pitchFamily="34" charset="-122"/>
              </a:endParaRPr>
            </a:p>
          </p:txBody>
        </p:sp>
      </p:grpSp>
      <p:sp>
        <p:nvSpPr>
          <p:cNvPr id="2" name="Rectangle 1">
            <a:extLst>
              <a:ext uri="{FF2B5EF4-FFF2-40B4-BE49-F238E27FC236}">
                <a16:creationId xmlns:a16="http://schemas.microsoft.com/office/drawing/2014/main" id="{0BD56DCD-FD8F-44A1-A335-B5AEAD26DBF5}"/>
              </a:ext>
            </a:extLst>
          </p:cNvPr>
          <p:cNvSpPr>
            <a:spLocks noChangeArrowheads="1"/>
          </p:cNvSpPr>
          <p:nvPr/>
        </p:nvSpPr>
        <p:spPr bwMode="auto">
          <a:xfrm>
            <a:off x="118608" y="1427064"/>
            <a:ext cx="0" cy="4410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4ADC9CD-38DD-4E8F-98D1-0CBB03A2DD50}"/>
              </a:ext>
            </a:extLst>
          </p:cNvPr>
          <p:cNvSpPr>
            <a:spLocks noChangeArrowheads="1"/>
          </p:cNvSpPr>
          <p:nvPr/>
        </p:nvSpPr>
        <p:spPr bwMode="auto">
          <a:xfrm>
            <a:off x="118608" y="187619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500"/>
                                        <p:tgtEl>
                                          <p:spTgt spid="48"/>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22" presetClass="entr" presetSubtype="2" fill="hold" grpId="0" nodeType="withEffect">
                                  <p:stCondLst>
                                    <p:cond delay="500"/>
                                  </p:stCondLst>
                                  <p:childTnLst>
                                    <p:set>
                                      <p:cBhvr>
                                        <p:cTn id="20" dur="1" fill="hold">
                                          <p:stCondLst>
                                            <p:cond delay="0"/>
                                          </p:stCondLst>
                                        </p:cTn>
                                        <p:tgtEl>
                                          <p:spTgt spid="43"/>
                                        </p:tgtEl>
                                        <p:attrNameLst>
                                          <p:attrName>style.visibility</p:attrName>
                                        </p:attrNameLst>
                                      </p:cBhvr>
                                      <p:to>
                                        <p:strVal val="visible"/>
                                      </p:to>
                                    </p:set>
                                    <p:animEffect transition="in" filter="wipe(right)">
                                      <p:cBhvr>
                                        <p:cTn id="21" dur="500"/>
                                        <p:tgtEl>
                                          <p:spTgt spid="4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22" presetClass="entr" presetSubtype="2" fill="hold" grpId="0" nodeType="withEffect">
                                  <p:stCondLst>
                                    <p:cond delay="750"/>
                                  </p:stCondLst>
                                  <p:childTnLst>
                                    <p:set>
                                      <p:cBhvr>
                                        <p:cTn id="26" dur="1" fill="hold">
                                          <p:stCondLst>
                                            <p:cond delay="0"/>
                                          </p:stCondLst>
                                        </p:cTn>
                                        <p:tgtEl>
                                          <p:spTgt spid="44"/>
                                        </p:tgtEl>
                                        <p:attrNameLst>
                                          <p:attrName>style.visibility</p:attrName>
                                        </p:attrNameLst>
                                      </p:cBhvr>
                                      <p:to>
                                        <p:strVal val="visible"/>
                                      </p:to>
                                    </p:set>
                                    <p:animEffect transition="in" filter="wipe(right)">
                                      <p:cBhvr>
                                        <p:cTn id="27" dur="500"/>
                                        <p:tgtEl>
                                          <p:spTgt spid="44"/>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22" presetClass="entr" presetSubtype="2" fill="hold" grpId="0" nodeType="withEffect">
                                  <p:stCondLst>
                                    <p:cond delay="1000"/>
                                  </p:stCondLst>
                                  <p:childTnLst>
                                    <p:set>
                                      <p:cBhvr>
                                        <p:cTn id="32" dur="1" fill="hold">
                                          <p:stCondLst>
                                            <p:cond delay="0"/>
                                          </p:stCondLst>
                                        </p:cTn>
                                        <p:tgtEl>
                                          <p:spTgt spid="45"/>
                                        </p:tgtEl>
                                        <p:attrNameLst>
                                          <p:attrName>style.visibility</p:attrName>
                                        </p:attrNameLst>
                                      </p:cBhvr>
                                      <p:to>
                                        <p:strVal val="visible"/>
                                      </p:to>
                                    </p:set>
                                    <p:animEffect transition="in" filter="wipe(right)">
                                      <p:cBhvr>
                                        <p:cTn id="33" dur="500"/>
                                        <p:tgtEl>
                                          <p:spTgt spid="45"/>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22" presetClass="entr" presetSubtype="8" fill="hold" grpId="0" nodeType="withEffect">
                                  <p:stCondLst>
                                    <p:cond delay="125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par>
                                <p:cTn id="40" presetID="10" presetClass="entr" presetSubtype="0" fill="hold" grpId="0" nodeType="withEffect">
                                  <p:stCondLst>
                                    <p:cond delay="125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childTnLst>
                          </p:cTn>
                        </p:par>
                        <p:par>
                          <p:cTn id="46" fill="hold">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right)">
                                      <p:cBhvr>
                                        <p:cTn id="49" dur="500"/>
                                        <p:tgtEl>
                                          <p:spTgt spid="4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childTnLst>
                          </p:cTn>
                        </p:par>
                        <p:par>
                          <p:cTn id="53" fill="hold">
                            <p:stCondLst>
                              <p:cond delay="1500"/>
                            </p:stCondLst>
                            <p:childTnLst>
                              <p:par>
                                <p:cTn id="54" presetID="2" presetClass="entr" presetSubtype="2" fill="hold" nodeType="afterEffect">
                                  <p:stCondLst>
                                    <p:cond delay="0"/>
                                  </p:stCondLst>
                                  <p:childTnLst>
                                    <p:set>
                                      <p:cBhvr>
                                        <p:cTn id="55" dur="1" fill="hold">
                                          <p:stCondLst>
                                            <p:cond delay="0"/>
                                          </p:stCondLst>
                                        </p:cTn>
                                        <p:tgtEl>
                                          <p:spTgt spid="57"/>
                                        </p:tgtEl>
                                        <p:attrNameLst>
                                          <p:attrName>style.visibility</p:attrName>
                                        </p:attrNameLst>
                                      </p:cBhvr>
                                      <p:to>
                                        <p:strVal val="visible"/>
                                      </p:to>
                                    </p:set>
                                    <p:anim calcmode="lin" valueType="num">
                                      <p:cBhvr additive="base">
                                        <p:cTn id="56" dur="500" fill="hold"/>
                                        <p:tgtEl>
                                          <p:spTgt spid="57"/>
                                        </p:tgtEl>
                                        <p:attrNameLst>
                                          <p:attrName>ppt_x</p:attrName>
                                        </p:attrNameLst>
                                      </p:cBhvr>
                                      <p:tavLst>
                                        <p:tav tm="0">
                                          <p:val>
                                            <p:strVal val="1+#ppt_w/2"/>
                                          </p:val>
                                        </p:tav>
                                        <p:tav tm="100000">
                                          <p:val>
                                            <p:strVal val="#ppt_x"/>
                                          </p:val>
                                        </p:tav>
                                      </p:tavLst>
                                    </p:anim>
                                    <p:anim calcmode="lin" valueType="num">
                                      <p:cBhvr additive="base">
                                        <p:cTn id="57" dur="500" fill="hold"/>
                                        <p:tgtEl>
                                          <p:spTgt spid="57"/>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additive="base">
                                        <p:cTn id="60" dur="500" fill="hold"/>
                                        <p:tgtEl>
                                          <p:spTgt spid="60"/>
                                        </p:tgtEl>
                                        <p:attrNameLst>
                                          <p:attrName>ppt_x</p:attrName>
                                        </p:attrNameLst>
                                      </p:cBhvr>
                                      <p:tavLst>
                                        <p:tav tm="0">
                                          <p:val>
                                            <p:strVal val="0-#ppt_w/2"/>
                                          </p:val>
                                        </p:tav>
                                        <p:tav tm="100000">
                                          <p:val>
                                            <p:strVal val="#ppt_x"/>
                                          </p:val>
                                        </p:tav>
                                      </p:tavLst>
                                    </p:anim>
                                    <p:anim calcmode="lin" valueType="num">
                                      <p:cBhvr additive="base">
                                        <p:cTn id="61"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43" grpId="0" bldLvl="0" animBg="1"/>
      <p:bldP spid="44" grpId="0" bldLvl="0" animBg="1"/>
      <p:bldP spid="45" grpId="0" bldLvl="0" animBg="1"/>
      <p:bldP spid="46" grpId="0" bldLvl="0" animBg="1"/>
      <p:bldP spid="47" grpId="0" bldLvl="0" animBg="1"/>
      <p:bldP spid="48" grpId="0" bldLvl="0" animBg="1"/>
      <p:bldP spid="49" grpId="0"/>
      <p:bldP spid="50" grpId="0"/>
      <p:bldP spid="51" grpId="0" bldLvl="0" animBg="1"/>
      <p:bldP spid="52" grpId="0" bldLvl="0" animBg="1"/>
      <p:bldP spid="53" grpId="0" bldLvl="0" animBg="1"/>
      <p:bldP spid="54" grpId="0" bldLvl="0" animBg="1"/>
      <p:bldP spid="55" grpId="0" bldLvl="0" animBg="1"/>
      <p:bldP spid="5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9606" y="399178"/>
            <a:ext cx="5297492"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Style Attribute</a:t>
            </a:r>
          </a:p>
        </p:txBody>
      </p:sp>
      <p:sp>
        <p:nvSpPr>
          <p:cNvPr id="2" name="Rectangle 1">
            <a:extLst>
              <a:ext uri="{FF2B5EF4-FFF2-40B4-BE49-F238E27FC236}">
                <a16:creationId xmlns:a16="http://schemas.microsoft.com/office/drawing/2014/main" id="{A892A957-8B2D-43C9-9D97-3E421FE4D5CE}"/>
              </a:ext>
            </a:extLst>
          </p:cNvPr>
          <p:cNvSpPr>
            <a:spLocks noChangeArrowheads="1"/>
          </p:cNvSpPr>
          <p:nvPr/>
        </p:nvSpPr>
        <p:spPr bwMode="auto">
          <a:xfrm>
            <a:off x="1628848" y="1747255"/>
            <a:ext cx="9170633" cy="36742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Setting the style of an HTML element, can be done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HTML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has the following syntax:</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1"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tagname</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property</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value</a:t>
            </a:r>
            <a:r>
              <a:rPr kumimoji="0" lang="en-US" altLang="en-US" sz="2400" b="0" i="1"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1" i="1"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property</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is a CSS property. The </a:t>
            </a:r>
            <a:r>
              <a:rPr kumimoji="0" lang="en-US" altLang="en-US" sz="2400" b="1" i="1"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value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is a CSS value.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2829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12506" y="50164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Background Color</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2">
            <a:extLst>
              <a:ext uri="{FF2B5EF4-FFF2-40B4-BE49-F238E27FC236}">
                <a16:creationId xmlns:a16="http://schemas.microsoft.com/office/drawing/2014/main" id="{8A76785A-2310-4EA2-BE81-718155EC210E}"/>
              </a:ext>
            </a:extLst>
          </p:cNvPr>
          <p:cNvSpPr>
            <a:spLocks noChangeArrowheads="1"/>
          </p:cNvSpPr>
          <p:nvPr/>
        </p:nvSpPr>
        <p:spPr bwMode="auto">
          <a:xfrm>
            <a:off x="1350884" y="1611507"/>
            <a:ext cx="9721049" cy="41908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background-color</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background color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Set the background color for a page to </a:t>
            </a: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powderblue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background-color:powderblue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917599" y="399840"/>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Text Color</a:t>
            </a:r>
            <a:endParaRPr lang="zh-CN" altLang="en-US" sz="3000" dirty="0">
              <a:solidFill>
                <a:prstClr val="white"/>
              </a:solidFill>
              <a:latin typeface="微软雅黑" panose="020B0503020204020204" charset="-122"/>
              <a:ea typeface="微软雅黑" panose="020B0503020204020204" charset="-122"/>
            </a:endParaRPr>
          </a:p>
        </p:txBody>
      </p:sp>
      <p:sp>
        <p:nvSpPr>
          <p:cNvPr id="2" name="Rectangle 1">
            <a:extLst>
              <a:ext uri="{FF2B5EF4-FFF2-40B4-BE49-F238E27FC236}">
                <a16:creationId xmlns:a16="http://schemas.microsoft.com/office/drawing/2014/main" id="{076935B0-0469-4CDF-B2DA-8EB391259551}"/>
              </a:ext>
            </a:extLst>
          </p:cNvPr>
          <p:cNvSpPr>
            <a:spLocks noChangeArrowheads="1"/>
          </p:cNvSpPr>
          <p:nvPr/>
        </p:nvSpPr>
        <p:spPr bwMode="auto">
          <a:xfrm>
            <a:off x="2050741" y="1536067"/>
            <a:ext cx="8744506" cy="4487202"/>
          </a:xfrm>
          <a:prstGeom prst="rect">
            <a:avLst/>
          </a:prstGeom>
          <a:solidFill>
            <a:srgbClr val="4CAF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The CSS color property defines the text color for an HTML element:</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&lt;h1 style="</a:t>
            </a:r>
            <a:r>
              <a:rPr kumimoji="0" lang="en-US" altLang="en-US" sz="2400" b="0" i="0" u="none" strike="noStrike" cap="none" normalizeH="0" baseline="0" dirty="0" err="1">
                <a:ln>
                  <a:noFill/>
                </a:ln>
                <a:solidFill>
                  <a:schemeClr val="bg1"/>
                </a:solidFill>
                <a:effectLst/>
                <a:latin typeface="Microsoft YaHei" panose="020B0503020204020204" pitchFamily="34" charset="-122"/>
                <a:ea typeface="Microsoft YaHei" panose="020B0503020204020204" pitchFamily="34" charset="-122"/>
              </a:rPr>
              <a:t>color:blue</a:t>
            </a: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;"&gt;This is a heading&lt;/h1&gt;</a:t>
            </a:r>
            <a:b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&lt;p style="</a:t>
            </a:r>
            <a:r>
              <a:rPr kumimoji="0" lang="en-US" altLang="en-US" sz="2400" b="0" i="0" u="none" strike="noStrike" cap="none" normalizeH="0" baseline="0" dirty="0" err="1">
                <a:ln>
                  <a:noFill/>
                </a:ln>
                <a:solidFill>
                  <a:schemeClr val="bg1"/>
                </a:solidFill>
                <a:effectLst/>
                <a:latin typeface="Microsoft YaHei" panose="020B0503020204020204" pitchFamily="34" charset="-122"/>
                <a:ea typeface="Microsoft YaHei" panose="020B0503020204020204" pitchFamily="34" charset="-122"/>
              </a:rPr>
              <a:t>color:red</a:t>
            </a: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;"&gt;This is a paragraph.&lt;/p&gt;</a:t>
            </a:r>
          </a:p>
        </p:txBody>
      </p:sp>
    </p:spTree>
    <p:extLst>
      <p:ext uri="{BB962C8B-B14F-4D97-AF65-F5344CB8AC3E}">
        <p14:creationId xmlns:p14="http://schemas.microsoft.com/office/powerpoint/2010/main" val="2377135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6679" y="64841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Fonts</a:t>
            </a:r>
            <a:endParaRPr lang="zh-CN" altLang="en-US" sz="3000" dirty="0">
              <a:solidFill>
                <a:prstClr val="white"/>
              </a:solidFill>
              <a:latin typeface="微软雅黑" panose="020B0503020204020204" charset="-122"/>
              <a:ea typeface="微软雅黑" panose="020B0503020204020204" charset="-122"/>
            </a:endParaRPr>
          </a:p>
        </p:txBody>
      </p:sp>
      <p:sp>
        <p:nvSpPr>
          <p:cNvPr id="2" name="Rectangle 1">
            <a:extLst>
              <a:ext uri="{FF2B5EF4-FFF2-40B4-BE49-F238E27FC236}">
                <a16:creationId xmlns:a16="http://schemas.microsoft.com/office/drawing/2014/main" id="{2D10CAE2-02AB-4F58-B869-4801F05BB703}"/>
              </a:ext>
            </a:extLst>
          </p:cNvPr>
          <p:cNvSpPr>
            <a:spLocks noChangeArrowheads="1"/>
          </p:cNvSpPr>
          <p:nvPr/>
        </p:nvSpPr>
        <p:spPr bwMode="auto">
          <a:xfrm>
            <a:off x="1260630" y="1689821"/>
            <a:ext cx="9898602" cy="444874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font-family</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font to be used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font-family:verdana</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font-family:courier</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6679" y="64841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Text Size</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1F9421F9-056B-43E4-A804-0AC9B0CA666B}"/>
              </a:ext>
            </a:extLst>
          </p:cNvPr>
          <p:cNvSpPr>
            <a:spLocks noChangeArrowheads="1"/>
          </p:cNvSpPr>
          <p:nvPr/>
        </p:nvSpPr>
        <p:spPr bwMode="auto">
          <a:xfrm>
            <a:off x="1784413" y="1760843"/>
            <a:ext cx="9250532" cy="444874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font-size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text size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="font-size:300%;"&gt;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="font-size:160%;"&gt;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28242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6679" y="64841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Text Alignment</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1F9421F9-056B-43E4-A804-0AC9B0CA666B}"/>
              </a:ext>
            </a:extLst>
          </p:cNvPr>
          <p:cNvSpPr>
            <a:spLocks noChangeArrowheads="1"/>
          </p:cNvSpPr>
          <p:nvPr/>
        </p:nvSpPr>
        <p:spPr bwMode="auto">
          <a:xfrm>
            <a:off x="1784413" y="1760843"/>
            <a:ext cx="9250532" cy="444874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font-size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text size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="font-size:300%;"&gt;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="font-size:160%;"&gt;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46042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3</a:t>
            </a:r>
          </a:p>
        </p:txBody>
      </p:sp>
      <p:sp>
        <p:nvSpPr>
          <p:cNvPr id="49" name="文本框 48"/>
          <p:cNvSpPr txBox="1"/>
          <p:nvPr/>
        </p:nvSpPr>
        <p:spPr>
          <a:xfrm>
            <a:off x="6203238" y="2163608"/>
            <a:ext cx="1996631" cy="923330"/>
          </a:xfrm>
          <a:prstGeom prst="rect">
            <a:avLst/>
          </a:prstGeom>
          <a:noFill/>
        </p:spPr>
        <p:txBody>
          <a:bodyPr wrap="square" rtlCol="0">
            <a:spAutoFit/>
          </a:bodyPr>
          <a:lstStyle/>
          <a:p>
            <a:r>
              <a:rPr lang="en-CA" altLang="zh-CN" sz="5400" b="1" dirty="0">
                <a:solidFill>
                  <a:schemeClr val="bg1"/>
                </a:solidFill>
                <a:ea typeface="微软雅黑" panose="020B0503020204020204" pitchFamily="34" charset="-122"/>
              </a:rPr>
              <a:t>CSS</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椭圆 119"/>
          <p:cNvSpPr/>
          <p:nvPr/>
        </p:nvSpPr>
        <p:spPr>
          <a:xfrm>
            <a:off x="-362465" y="17216"/>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1" name="椭圆 120"/>
          <p:cNvSpPr/>
          <p:nvPr/>
        </p:nvSpPr>
        <p:spPr>
          <a:xfrm>
            <a:off x="-287261" y="2095947"/>
            <a:ext cx="296849" cy="297371"/>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2" name="椭圆 121"/>
          <p:cNvSpPr/>
          <p:nvPr/>
        </p:nvSpPr>
        <p:spPr>
          <a:xfrm>
            <a:off x="-1137429" y="4319601"/>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3" name="椭圆 122"/>
          <p:cNvSpPr/>
          <p:nvPr/>
        </p:nvSpPr>
        <p:spPr>
          <a:xfrm>
            <a:off x="9588" y="6148430"/>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4" name="椭圆 123"/>
          <p:cNvSpPr/>
          <p:nvPr/>
        </p:nvSpPr>
        <p:spPr>
          <a:xfrm>
            <a:off x="487051" y="4202619"/>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5" name="椭圆 124"/>
          <p:cNvSpPr/>
          <p:nvPr/>
        </p:nvSpPr>
        <p:spPr>
          <a:xfrm>
            <a:off x="1040763" y="2545242"/>
            <a:ext cx="395208" cy="396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6" name="椭圆 125"/>
          <p:cNvSpPr/>
          <p:nvPr/>
        </p:nvSpPr>
        <p:spPr>
          <a:xfrm>
            <a:off x="2543366" y="367503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7" name="椭圆 126"/>
          <p:cNvSpPr/>
          <p:nvPr/>
        </p:nvSpPr>
        <p:spPr>
          <a:xfrm>
            <a:off x="3645268" y="1652904"/>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8" name="椭圆 127"/>
          <p:cNvSpPr/>
          <p:nvPr/>
        </p:nvSpPr>
        <p:spPr>
          <a:xfrm>
            <a:off x="2019262" y="1461399"/>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9" name="椭圆 128"/>
          <p:cNvSpPr/>
          <p:nvPr/>
        </p:nvSpPr>
        <p:spPr>
          <a:xfrm>
            <a:off x="1435971" y="1027275"/>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0" name="椭圆 129"/>
          <p:cNvSpPr/>
          <p:nvPr/>
        </p:nvSpPr>
        <p:spPr>
          <a:xfrm>
            <a:off x="2840215" y="-120771"/>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1" name="椭圆 130"/>
          <p:cNvSpPr/>
          <p:nvPr/>
        </p:nvSpPr>
        <p:spPr>
          <a:xfrm>
            <a:off x="1435970" y="-557904"/>
            <a:ext cx="296849" cy="297371"/>
          </a:xfrm>
          <a:prstGeom prst="ellipse">
            <a:avLst/>
          </a:prstGeom>
          <a:gradFill flip="none" rotWithShape="1">
            <a:gsLst>
              <a:gs pos="0">
                <a:schemeClr val="bg1"/>
              </a:gs>
              <a:gs pos="57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2" name="椭圆 131"/>
          <p:cNvSpPr/>
          <p:nvPr/>
        </p:nvSpPr>
        <p:spPr>
          <a:xfrm>
            <a:off x="1077718" y="4699018"/>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3" name="椭圆 132"/>
          <p:cNvSpPr/>
          <p:nvPr/>
        </p:nvSpPr>
        <p:spPr>
          <a:xfrm>
            <a:off x="4775135" y="469256"/>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4" name="椭圆 133"/>
          <p:cNvSpPr/>
          <p:nvPr/>
        </p:nvSpPr>
        <p:spPr>
          <a:xfrm>
            <a:off x="455401" y="-1764747"/>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5" name="椭圆 134"/>
          <p:cNvSpPr/>
          <p:nvPr/>
        </p:nvSpPr>
        <p:spPr>
          <a:xfrm>
            <a:off x="4216317" y="-1072070"/>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6" name="椭圆 135"/>
          <p:cNvSpPr/>
          <p:nvPr/>
        </p:nvSpPr>
        <p:spPr>
          <a:xfrm>
            <a:off x="4988975" y="2095947"/>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7" name="椭圆 136"/>
          <p:cNvSpPr/>
          <p:nvPr/>
        </p:nvSpPr>
        <p:spPr>
          <a:xfrm>
            <a:off x="6059382" y="2154940"/>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8" name="椭圆 137"/>
          <p:cNvSpPr/>
          <p:nvPr/>
        </p:nvSpPr>
        <p:spPr>
          <a:xfrm>
            <a:off x="6898791" y="107714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9" name="椭圆 138"/>
          <p:cNvSpPr/>
          <p:nvPr/>
        </p:nvSpPr>
        <p:spPr>
          <a:xfrm>
            <a:off x="8536610" y="73351"/>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0" name="椭圆 139"/>
          <p:cNvSpPr/>
          <p:nvPr/>
        </p:nvSpPr>
        <p:spPr>
          <a:xfrm>
            <a:off x="8714479" y="1234357"/>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4" name="椭圆 143"/>
          <p:cNvSpPr/>
          <p:nvPr/>
        </p:nvSpPr>
        <p:spPr>
          <a:xfrm>
            <a:off x="6997251" y="-68448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5" name="椭圆 144"/>
          <p:cNvSpPr/>
          <p:nvPr/>
        </p:nvSpPr>
        <p:spPr>
          <a:xfrm>
            <a:off x="10126429" y="561661"/>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7" name="椭圆 146"/>
          <p:cNvSpPr/>
          <p:nvPr/>
        </p:nvSpPr>
        <p:spPr>
          <a:xfrm>
            <a:off x="11650762" y="52405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8" name="椭圆 147"/>
          <p:cNvSpPr/>
          <p:nvPr/>
        </p:nvSpPr>
        <p:spPr>
          <a:xfrm>
            <a:off x="12005815" y="1521412"/>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0" name="椭圆 149"/>
          <p:cNvSpPr/>
          <p:nvPr/>
        </p:nvSpPr>
        <p:spPr>
          <a:xfrm>
            <a:off x="10518714" y="-715648"/>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4" name="椭圆 173"/>
          <p:cNvSpPr/>
          <p:nvPr/>
        </p:nvSpPr>
        <p:spPr>
          <a:xfrm>
            <a:off x="5641999" y="431636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3" name="椭圆 182"/>
          <p:cNvSpPr/>
          <p:nvPr/>
        </p:nvSpPr>
        <p:spPr>
          <a:xfrm>
            <a:off x="12475802" y="-38002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2" name="直接连接符 61"/>
          <p:cNvCxnSpPr>
            <a:stCxn id="134" idx="5"/>
            <a:endCxn id="129" idx="0"/>
          </p:cNvCxnSpPr>
          <p:nvPr/>
        </p:nvCxnSpPr>
        <p:spPr>
          <a:xfrm>
            <a:off x="708777" y="-1510924"/>
            <a:ext cx="875619" cy="253819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31" idx="4"/>
            <a:endCxn id="129" idx="0"/>
          </p:cNvCxnSpPr>
          <p:nvPr/>
        </p:nvCxnSpPr>
        <p:spPr>
          <a:xfrm>
            <a:off x="1584395" y="-260533"/>
            <a:ext cx="1" cy="128780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30" idx="3"/>
          </p:cNvCxnSpPr>
          <p:nvPr/>
        </p:nvCxnSpPr>
        <p:spPr>
          <a:xfrm flipH="1">
            <a:off x="1584394" y="217155"/>
            <a:ext cx="1313698" cy="789454"/>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29" idx="2"/>
            <a:endCxn id="120" idx="5"/>
          </p:cNvCxnSpPr>
          <p:nvPr/>
        </p:nvCxnSpPr>
        <p:spPr>
          <a:xfrm flipH="1" flipV="1">
            <a:off x="-163117" y="216916"/>
            <a:ext cx="1599088" cy="95904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121" idx="7"/>
          </p:cNvCxnSpPr>
          <p:nvPr/>
        </p:nvCxnSpPr>
        <p:spPr>
          <a:xfrm flipH="1">
            <a:off x="-33885" y="1185607"/>
            <a:ext cx="1454138" cy="95388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25" idx="2"/>
            <a:endCxn id="121" idx="7"/>
          </p:cNvCxnSpPr>
          <p:nvPr/>
        </p:nvCxnSpPr>
        <p:spPr>
          <a:xfrm flipH="1" flipV="1">
            <a:off x="-33885" y="2139496"/>
            <a:ext cx="1074648" cy="60374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25" idx="0"/>
            <a:endCxn id="129" idx="4"/>
          </p:cNvCxnSpPr>
          <p:nvPr/>
        </p:nvCxnSpPr>
        <p:spPr>
          <a:xfrm flipV="1">
            <a:off x="1238367" y="1324647"/>
            <a:ext cx="346029" cy="122059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25" idx="0"/>
            <a:endCxn id="128" idx="3"/>
          </p:cNvCxnSpPr>
          <p:nvPr/>
        </p:nvCxnSpPr>
        <p:spPr>
          <a:xfrm flipV="1">
            <a:off x="1238367" y="1715222"/>
            <a:ext cx="824368" cy="83002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29" idx="5"/>
            <a:endCxn id="128" idx="2"/>
          </p:cNvCxnSpPr>
          <p:nvPr/>
        </p:nvCxnSpPr>
        <p:spPr>
          <a:xfrm>
            <a:off x="1689347" y="1281098"/>
            <a:ext cx="329915" cy="32898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25" idx="3"/>
            <a:endCxn id="124" idx="0"/>
          </p:cNvCxnSpPr>
          <p:nvPr/>
        </p:nvCxnSpPr>
        <p:spPr>
          <a:xfrm flipH="1">
            <a:off x="603827" y="2883249"/>
            <a:ext cx="494813" cy="131937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21" idx="5"/>
            <a:endCxn id="124" idx="1"/>
          </p:cNvCxnSpPr>
          <p:nvPr/>
        </p:nvCxnSpPr>
        <p:spPr>
          <a:xfrm>
            <a:off x="-33885" y="2349769"/>
            <a:ext cx="555139" cy="188711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24" idx="1"/>
            <a:endCxn id="122" idx="6"/>
          </p:cNvCxnSpPr>
          <p:nvPr/>
        </p:nvCxnSpPr>
        <p:spPr>
          <a:xfrm flipH="1">
            <a:off x="-903878" y="4236882"/>
            <a:ext cx="1425132" cy="19970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24" idx="3"/>
            <a:endCxn id="123" idx="0"/>
          </p:cNvCxnSpPr>
          <p:nvPr/>
        </p:nvCxnSpPr>
        <p:spPr>
          <a:xfrm flipH="1">
            <a:off x="126364" y="4402319"/>
            <a:ext cx="394890" cy="174611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2" idx="3"/>
            <a:endCxn id="123" idx="0"/>
          </p:cNvCxnSpPr>
          <p:nvPr/>
        </p:nvCxnSpPr>
        <p:spPr>
          <a:xfrm flipH="1">
            <a:off x="126364" y="4898718"/>
            <a:ext cx="985557" cy="124971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25" idx="4"/>
            <a:endCxn id="132" idx="0"/>
          </p:cNvCxnSpPr>
          <p:nvPr/>
        </p:nvCxnSpPr>
        <p:spPr>
          <a:xfrm flipH="1">
            <a:off x="1194494" y="2941242"/>
            <a:ext cx="43873" cy="175777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6" idx="2"/>
            <a:endCxn id="124" idx="6"/>
          </p:cNvCxnSpPr>
          <p:nvPr/>
        </p:nvCxnSpPr>
        <p:spPr>
          <a:xfrm flipH="1">
            <a:off x="720602" y="3823716"/>
            <a:ext cx="1822764" cy="4958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6" idx="1"/>
            <a:endCxn id="125" idx="5"/>
          </p:cNvCxnSpPr>
          <p:nvPr/>
        </p:nvCxnSpPr>
        <p:spPr>
          <a:xfrm flipH="1" flipV="1">
            <a:off x="1378094" y="2883249"/>
            <a:ext cx="1208745" cy="83533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6" idx="0"/>
            <a:endCxn id="128" idx="4"/>
          </p:cNvCxnSpPr>
          <p:nvPr/>
        </p:nvCxnSpPr>
        <p:spPr>
          <a:xfrm flipH="1" flipV="1">
            <a:off x="2167687" y="1758771"/>
            <a:ext cx="524104" cy="191625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26" idx="7"/>
            <a:endCxn id="127" idx="3"/>
          </p:cNvCxnSpPr>
          <p:nvPr/>
        </p:nvCxnSpPr>
        <p:spPr>
          <a:xfrm flipV="1">
            <a:off x="2796742" y="1990830"/>
            <a:ext cx="906403" cy="172774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7" idx="0"/>
            <a:endCxn id="130" idx="4"/>
          </p:cNvCxnSpPr>
          <p:nvPr/>
        </p:nvCxnSpPr>
        <p:spPr>
          <a:xfrm flipH="1" flipV="1">
            <a:off x="3037819" y="275134"/>
            <a:ext cx="805053" cy="137777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3" idx="2"/>
            <a:endCxn id="128" idx="6"/>
          </p:cNvCxnSpPr>
          <p:nvPr/>
        </p:nvCxnSpPr>
        <p:spPr>
          <a:xfrm flipH="1">
            <a:off x="2316111" y="617942"/>
            <a:ext cx="2459024" cy="99214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7" idx="2"/>
            <a:endCxn id="129" idx="6"/>
          </p:cNvCxnSpPr>
          <p:nvPr/>
        </p:nvCxnSpPr>
        <p:spPr>
          <a:xfrm flipH="1" flipV="1">
            <a:off x="1732820" y="1175961"/>
            <a:ext cx="1912448" cy="67489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32" idx="7"/>
            <a:endCxn id="126" idx="3"/>
          </p:cNvCxnSpPr>
          <p:nvPr/>
        </p:nvCxnSpPr>
        <p:spPr>
          <a:xfrm flipV="1">
            <a:off x="1277066" y="3928852"/>
            <a:ext cx="1309773" cy="80442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7" idx="7"/>
            <a:endCxn id="133" idx="3"/>
          </p:cNvCxnSpPr>
          <p:nvPr/>
        </p:nvCxnSpPr>
        <p:spPr>
          <a:xfrm flipV="1">
            <a:off x="3982599" y="723078"/>
            <a:ext cx="836009" cy="98780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0" idx="7"/>
            <a:endCxn id="135" idx="3"/>
          </p:cNvCxnSpPr>
          <p:nvPr/>
        </p:nvCxnSpPr>
        <p:spPr>
          <a:xfrm flipV="1">
            <a:off x="3177546" y="-818247"/>
            <a:ext cx="1082244" cy="75545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1" idx="5"/>
            <a:endCxn id="130" idx="2"/>
          </p:cNvCxnSpPr>
          <p:nvPr/>
        </p:nvCxnSpPr>
        <p:spPr>
          <a:xfrm>
            <a:off x="1689346" y="-304082"/>
            <a:ext cx="1150869" cy="381264"/>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0" idx="6"/>
            <a:endCxn id="133" idx="2"/>
          </p:cNvCxnSpPr>
          <p:nvPr/>
        </p:nvCxnSpPr>
        <p:spPr>
          <a:xfrm>
            <a:off x="3235423" y="77182"/>
            <a:ext cx="1539712" cy="54076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35" idx="4"/>
            <a:endCxn id="133" idx="1"/>
          </p:cNvCxnSpPr>
          <p:nvPr/>
        </p:nvCxnSpPr>
        <p:spPr>
          <a:xfrm>
            <a:off x="4364742" y="-774698"/>
            <a:ext cx="453866" cy="128750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7" idx="6"/>
            <a:endCxn id="136" idx="2"/>
          </p:cNvCxnSpPr>
          <p:nvPr/>
        </p:nvCxnSpPr>
        <p:spPr>
          <a:xfrm>
            <a:off x="4040476" y="1850857"/>
            <a:ext cx="948499" cy="36207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36" idx="6"/>
            <a:endCxn id="137" idx="3"/>
          </p:cNvCxnSpPr>
          <p:nvPr/>
        </p:nvCxnSpPr>
        <p:spPr>
          <a:xfrm>
            <a:off x="5222526" y="2212929"/>
            <a:ext cx="871059" cy="14171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26" idx="6"/>
            <a:endCxn id="136" idx="3"/>
          </p:cNvCxnSpPr>
          <p:nvPr/>
        </p:nvCxnSpPr>
        <p:spPr>
          <a:xfrm flipV="1">
            <a:off x="2840215" y="2295647"/>
            <a:ext cx="2182963" cy="152806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3" idx="5"/>
            <a:endCxn id="137" idx="1"/>
          </p:cNvCxnSpPr>
          <p:nvPr/>
        </p:nvCxnSpPr>
        <p:spPr>
          <a:xfrm>
            <a:off x="5028511" y="723078"/>
            <a:ext cx="1065074" cy="146612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8" idx="3"/>
            <a:endCxn id="137" idx="7"/>
          </p:cNvCxnSpPr>
          <p:nvPr/>
        </p:nvCxnSpPr>
        <p:spPr>
          <a:xfrm flipH="1">
            <a:off x="6258730" y="1330964"/>
            <a:ext cx="683534" cy="85823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4" idx="4"/>
            <a:endCxn id="138" idx="0"/>
          </p:cNvCxnSpPr>
          <p:nvPr/>
        </p:nvCxnSpPr>
        <p:spPr>
          <a:xfrm flipH="1">
            <a:off x="7047216" y="-387109"/>
            <a:ext cx="98460" cy="146425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3" idx="6"/>
          </p:cNvCxnSpPr>
          <p:nvPr/>
        </p:nvCxnSpPr>
        <p:spPr>
          <a:xfrm flipV="1">
            <a:off x="5071984" y="269556"/>
            <a:ext cx="3441972" cy="34838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7"/>
            <a:endCxn id="144" idx="3"/>
          </p:cNvCxnSpPr>
          <p:nvPr/>
        </p:nvCxnSpPr>
        <p:spPr>
          <a:xfrm flipV="1">
            <a:off x="5028511" y="-430658"/>
            <a:ext cx="2012213" cy="94346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8" idx="6"/>
            <a:endCxn id="140" idx="2"/>
          </p:cNvCxnSpPr>
          <p:nvPr/>
        </p:nvCxnSpPr>
        <p:spPr>
          <a:xfrm>
            <a:off x="7195640" y="1225828"/>
            <a:ext cx="1518839" cy="15721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5" idx="5"/>
            <a:endCxn id="140" idx="1"/>
          </p:cNvCxnSpPr>
          <p:nvPr/>
        </p:nvCxnSpPr>
        <p:spPr>
          <a:xfrm>
            <a:off x="4469693" y="-818247"/>
            <a:ext cx="4288259" cy="209615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40" idx="6"/>
            <a:endCxn id="145" idx="3"/>
          </p:cNvCxnSpPr>
          <p:nvPr/>
        </p:nvCxnSpPr>
        <p:spPr>
          <a:xfrm flipV="1">
            <a:off x="9011328" y="761361"/>
            <a:ext cx="1149304" cy="62168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9" idx="6"/>
            <a:endCxn id="150" idx="3"/>
          </p:cNvCxnSpPr>
          <p:nvPr/>
        </p:nvCxnSpPr>
        <p:spPr>
          <a:xfrm flipV="1">
            <a:off x="8931818" y="-461826"/>
            <a:ext cx="1630369" cy="73313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5" idx="7"/>
            <a:endCxn id="150" idx="4"/>
          </p:cNvCxnSpPr>
          <p:nvPr/>
        </p:nvCxnSpPr>
        <p:spPr>
          <a:xfrm flipV="1">
            <a:off x="10325777" y="-418277"/>
            <a:ext cx="341362" cy="101420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40" idx="7"/>
            <a:endCxn id="150" idx="4"/>
          </p:cNvCxnSpPr>
          <p:nvPr/>
        </p:nvCxnSpPr>
        <p:spPr>
          <a:xfrm flipV="1">
            <a:off x="8967855" y="-418277"/>
            <a:ext cx="1699284" cy="169618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47" idx="2"/>
            <a:endCxn id="139" idx="6"/>
          </p:cNvCxnSpPr>
          <p:nvPr/>
        </p:nvCxnSpPr>
        <p:spPr>
          <a:xfrm flipH="1" flipV="1">
            <a:off x="8931818" y="271304"/>
            <a:ext cx="2718944" cy="40143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48" idx="1"/>
            <a:endCxn id="150" idx="5"/>
          </p:cNvCxnSpPr>
          <p:nvPr/>
        </p:nvCxnSpPr>
        <p:spPr>
          <a:xfrm flipH="1" flipV="1">
            <a:off x="10772090" y="-461826"/>
            <a:ext cx="1291602" cy="204121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48" idx="1"/>
            <a:endCxn id="145" idx="6"/>
          </p:cNvCxnSpPr>
          <p:nvPr/>
        </p:nvCxnSpPr>
        <p:spPr>
          <a:xfrm flipH="1" flipV="1">
            <a:off x="10359980" y="678643"/>
            <a:ext cx="1703712" cy="90074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48" idx="1"/>
            <a:endCxn id="147" idx="5"/>
          </p:cNvCxnSpPr>
          <p:nvPr/>
        </p:nvCxnSpPr>
        <p:spPr>
          <a:xfrm flipH="1" flipV="1">
            <a:off x="11904138" y="777872"/>
            <a:ext cx="159554" cy="80151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9" idx="1"/>
            <a:endCxn id="144" idx="5"/>
          </p:cNvCxnSpPr>
          <p:nvPr/>
        </p:nvCxnSpPr>
        <p:spPr>
          <a:xfrm flipH="1" flipV="1">
            <a:off x="7250627" y="-430658"/>
            <a:ext cx="1343860" cy="56198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74" idx="0"/>
            <a:endCxn id="137" idx="4"/>
          </p:cNvCxnSpPr>
          <p:nvPr/>
        </p:nvCxnSpPr>
        <p:spPr>
          <a:xfrm flipV="1">
            <a:off x="5790424" y="2388903"/>
            <a:ext cx="385734" cy="192746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26" idx="5"/>
            <a:endCxn id="174" idx="2"/>
          </p:cNvCxnSpPr>
          <p:nvPr/>
        </p:nvCxnSpPr>
        <p:spPr>
          <a:xfrm>
            <a:off x="2796742" y="3928852"/>
            <a:ext cx="2845257" cy="53619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33" idx="5"/>
            <a:endCxn id="138" idx="2"/>
          </p:cNvCxnSpPr>
          <p:nvPr/>
        </p:nvCxnSpPr>
        <p:spPr>
          <a:xfrm>
            <a:off x="5028511" y="723078"/>
            <a:ext cx="1870280" cy="50275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183" idx="3"/>
            <a:endCxn id="147" idx="7"/>
          </p:cNvCxnSpPr>
          <p:nvPr/>
        </p:nvCxnSpPr>
        <p:spPr>
          <a:xfrm flipH="1">
            <a:off x="11904138" y="-126198"/>
            <a:ext cx="615137" cy="69379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1749132" y="2974729"/>
            <a:ext cx="4068978" cy="1200329"/>
          </a:xfrm>
          <a:prstGeom prst="rect">
            <a:avLst/>
          </a:prstGeom>
          <a:noFill/>
        </p:spPr>
        <p:txBody>
          <a:bodyPr wrap="square" rtlCol="0">
            <a:spAutoFit/>
          </a:bodyPr>
          <a:lstStyle/>
          <a:p>
            <a:pPr algn="ctr"/>
            <a:r>
              <a:rPr lang="en-CA" altLang="zh-CN" sz="7200" dirty="0">
                <a:solidFill>
                  <a:schemeClr val="bg1"/>
                </a:solidFill>
                <a:ea typeface="微软雅黑" panose="020B0503020204020204" pitchFamily="34" charset="-122"/>
              </a:rPr>
              <a:t>Contents</a:t>
            </a:r>
            <a:endParaRPr lang="zh-CN" altLang="en-US" sz="7200" dirty="0">
              <a:solidFill>
                <a:schemeClr val="bg1"/>
              </a:solidFill>
              <a:ea typeface="微软雅黑" panose="020B0503020204020204" pitchFamily="34" charset="-122"/>
            </a:endParaRPr>
          </a:p>
        </p:txBody>
      </p:sp>
      <p:sp>
        <p:nvSpPr>
          <p:cNvPr id="153" name="椭圆 152"/>
          <p:cNvSpPr/>
          <p:nvPr/>
        </p:nvSpPr>
        <p:spPr>
          <a:xfrm>
            <a:off x="6967378" y="2372225"/>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4" name="椭圆 153"/>
          <p:cNvSpPr/>
          <p:nvPr/>
        </p:nvSpPr>
        <p:spPr>
          <a:xfrm>
            <a:off x="6967378" y="3183500"/>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7" name="椭圆 156"/>
          <p:cNvSpPr/>
          <p:nvPr/>
        </p:nvSpPr>
        <p:spPr>
          <a:xfrm>
            <a:off x="6967378" y="3994775"/>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7" name="组合 26"/>
          <p:cNvGrpSpPr/>
          <p:nvPr/>
        </p:nvGrpSpPr>
        <p:grpSpPr>
          <a:xfrm>
            <a:off x="7952251" y="2395683"/>
            <a:ext cx="2531713" cy="495300"/>
            <a:chOff x="8858444" y="2013481"/>
            <a:chExt cx="2357190" cy="495300"/>
          </a:xfrm>
        </p:grpSpPr>
        <p:sp>
          <p:nvSpPr>
            <p:cNvPr id="164" name="矩形 163"/>
            <p:cNvSpPr/>
            <p:nvPr/>
          </p:nvSpPr>
          <p:spPr>
            <a:xfrm>
              <a:off x="8858444" y="2013481"/>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5" name="文本框 164"/>
            <p:cNvSpPr txBox="1"/>
            <p:nvPr/>
          </p:nvSpPr>
          <p:spPr>
            <a:xfrm>
              <a:off x="8870160" y="2038139"/>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H</a:t>
              </a:r>
              <a:r>
                <a:rPr lang="en-CA" altLang="zh-CN" sz="2400" b="1" dirty="0">
                  <a:solidFill>
                    <a:schemeClr val="bg1"/>
                  </a:solidFill>
                  <a:ea typeface="微软雅黑" panose="020B0503020204020204" pitchFamily="34" charset="-122"/>
                </a:rPr>
                <a:t>TML</a:t>
              </a:r>
              <a:endParaRPr lang="zh-CN" altLang="en-US" sz="2400" b="1" dirty="0">
                <a:solidFill>
                  <a:schemeClr val="bg1"/>
                </a:solidFill>
                <a:ea typeface="微软雅黑" panose="020B0503020204020204" pitchFamily="34" charset="-122"/>
              </a:endParaRPr>
            </a:p>
          </p:txBody>
        </p:sp>
      </p:grpSp>
      <p:grpSp>
        <p:nvGrpSpPr>
          <p:cNvPr id="26" name="组合 25"/>
          <p:cNvGrpSpPr/>
          <p:nvPr/>
        </p:nvGrpSpPr>
        <p:grpSpPr>
          <a:xfrm>
            <a:off x="7952251" y="3216621"/>
            <a:ext cx="2531714" cy="495300"/>
            <a:chOff x="8859539" y="2817720"/>
            <a:chExt cx="2357190" cy="495300"/>
          </a:xfrm>
        </p:grpSpPr>
        <p:sp>
          <p:nvSpPr>
            <p:cNvPr id="166" name="矩形 165"/>
            <p:cNvSpPr/>
            <p:nvPr/>
          </p:nvSpPr>
          <p:spPr>
            <a:xfrm>
              <a:off x="8859539" y="2817720"/>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7" name="文本框 166"/>
            <p:cNvSpPr txBox="1"/>
            <p:nvPr/>
          </p:nvSpPr>
          <p:spPr>
            <a:xfrm>
              <a:off x="8871255" y="2842378"/>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HTML Style</a:t>
              </a:r>
              <a:endParaRPr lang="zh-CN" altLang="en-US" sz="2400" b="1" dirty="0">
                <a:solidFill>
                  <a:schemeClr val="bg1"/>
                </a:solidFill>
                <a:ea typeface="微软雅黑" panose="020B0503020204020204" pitchFamily="34" charset="-122"/>
              </a:endParaRPr>
            </a:p>
          </p:txBody>
        </p:sp>
      </p:grpSp>
      <p:grpSp>
        <p:nvGrpSpPr>
          <p:cNvPr id="25" name="组合 24"/>
          <p:cNvGrpSpPr/>
          <p:nvPr/>
        </p:nvGrpSpPr>
        <p:grpSpPr>
          <a:xfrm>
            <a:off x="7952252" y="4030063"/>
            <a:ext cx="2531714" cy="495300"/>
            <a:chOff x="8858444" y="3567629"/>
            <a:chExt cx="2357190" cy="495300"/>
          </a:xfrm>
        </p:grpSpPr>
        <p:sp>
          <p:nvSpPr>
            <p:cNvPr id="168" name="矩形 167"/>
            <p:cNvSpPr/>
            <p:nvPr/>
          </p:nvSpPr>
          <p:spPr>
            <a:xfrm>
              <a:off x="8858444" y="3567629"/>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9" name="文本框 168"/>
            <p:cNvSpPr txBox="1"/>
            <p:nvPr/>
          </p:nvSpPr>
          <p:spPr>
            <a:xfrm>
              <a:off x="8870160" y="3592287"/>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CSS</a:t>
              </a:r>
              <a:endParaRPr lang="zh-CN" altLang="en-US" sz="2400" b="1" dirty="0">
                <a:solidFill>
                  <a:schemeClr val="bg1"/>
                </a:solidFill>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500"/>
                                        <p:tgtEl>
                                          <p:spTgt spid="123"/>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100"/>
                                  </p:stCondLst>
                                  <p:childTnLst>
                                    <p:set>
                                      <p:cBhvr>
                                        <p:cTn id="24" dur="1" fill="hold">
                                          <p:stCondLst>
                                            <p:cond delay="0"/>
                                          </p:stCondLst>
                                        </p:cTn>
                                        <p:tgtEl>
                                          <p:spTgt spid="126"/>
                                        </p:tgtEl>
                                        <p:attrNameLst>
                                          <p:attrName>style.visibility</p:attrName>
                                        </p:attrNameLst>
                                      </p:cBhvr>
                                      <p:to>
                                        <p:strVal val="visible"/>
                                      </p:to>
                                    </p:set>
                                    <p:animEffect transition="in" filter="fade">
                                      <p:cBhvr>
                                        <p:cTn id="25" dur="500"/>
                                        <p:tgtEl>
                                          <p:spTgt spid="126"/>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127"/>
                                        </p:tgtEl>
                                        <p:attrNameLst>
                                          <p:attrName>style.visibility</p:attrName>
                                        </p:attrNameLst>
                                      </p:cBhvr>
                                      <p:to>
                                        <p:strVal val="visible"/>
                                      </p:to>
                                    </p:set>
                                    <p:animEffect transition="in" filter="fade">
                                      <p:cBhvr>
                                        <p:cTn id="28" dur="500"/>
                                        <p:tgtEl>
                                          <p:spTgt spid="127"/>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28"/>
                                        </p:tgtEl>
                                        <p:attrNameLst>
                                          <p:attrName>style.visibility</p:attrName>
                                        </p:attrNameLst>
                                      </p:cBhvr>
                                      <p:to>
                                        <p:strVal val="visible"/>
                                      </p:to>
                                    </p:set>
                                    <p:animEffect transition="in" filter="fade">
                                      <p:cBhvr>
                                        <p:cTn id="31" dur="500"/>
                                        <p:tgtEl>
                                          <p:spTgt spid="1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9"/>
                                        </p:tgtEl>
                                        <p:attrNameLst>
                                          <p:attrName>style.visibility</p:attrName>
                                        </p:attrNameLst>
                                      </p:cBhvr>
                                      <p:to>
                                        <p:strVal val="visible"/>
                                      </p:to>
                                    </p:set>
                                    <p:animEffect transition="in" filter="fade">
                                      <p:cBhvr>
                                        <p:cTn id="34" dur="500"/>
                                        <p:tgtEl>
                                          <p:spTgt spid="129"/>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130"/>
                                        </p:tgtEl>
                                        <p:attrNameLst>
                                          <p:attrName>style.visibility</p:attrName>
                                        </p:attrNameLst>
                                      </p:cBhvr>
                                      <p:to>
                                        <p:strVal val="visible"/>
                                      </p:to>
                                    </p:set>
                                    <p:animEffect transition="in" filter="fade">
                                      <p:cBhvr>
                                        <p:cTn id="37" dur="500"/>
                                        <p:tgtEl>
                                          <p:spTgt spid="130"/>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par>
                                <p:cTn id="47" presetID="10" presetClass="entr" presetSubtype="0" fill="hold" grpId="0" nodeType="withEffect">
                                  <p:stCondLst>
                                    <p:cond delay="100"/>
                                  </p:stCondLst>
                                  <p:childTnLst>
                                    <p:set>
                                      <p:cBhvr>
                                        <p:cTn id="48" dur="1" fill="hold">
                                          <p:stCondLst>
                                            <p:cond delay="0"/>
                                          </p:stCondLst>
                                        </p:cTn>
                                        <p:tgtEl>
                                          <p:spTgt spid="134"/>
                                        </p:tgtEl>
                                        <p:attrNameLst>
                                          <p:attrName>style.visibility</p:attrName>
                                        </p:attrNameLst>
                                      </p:cBhvr>
                                      <p:to>
                                        <p:strVal val="visible"/>
                                      </p:to>
                                    </p:set>
                                    <p:animEffect transition="in" filter="fade">
                                      <p:cBhvr>
                                        <p:cTn id="49" dur="500"/>
                                        <p:tgtEl>
                                          <p:spTgt spid="1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5"/>
                                        </p:tgtEl>
                                        <p:attrNameLst>
                                          <p:attrName>style.visibility</p:attrName>
                                        </p:attrNameLst>
                                      </p:cBhvr>
                                      <p:to>
                                        <p:strVal val="visible"/>
                                      </p:to>
                                    </p:set>
                                    <p:animEffect transition="in" filter="fade">
                                      <p:cBhvr>
                                        <p:cTn id="52" dur="500"/>
                                        <p:tgtEl>
                                          <p:spTgt spid="135"/>
                                        </p:tgtEl>
                                      </p:cBhvr>
                                    </p:animEffect>
                                  </p:childTnLst>
                                </p:cTn>
                              </p:par>
                              <p:par>
                                <p:cTn id="53" presetID="10" presetClass="entr" presetSubtype="0" fill="hold" grpId="0" nodeType="withEffect">
                                  <p:stCondLst>
                                    <p:cond delay="100"/>
                                  </p:stCondLst>
                                  <p:childTnLst>
                                    <p:set>
                                      <p:cBhvr>
                                        <p:cTn id="54" dur="1" fill="hold">
                                          <p:stCondLst>
                                            <p:cond delay="0"/>
                                          </p:stCondLst>
                                        </p:cTn>
                                        <p:tgtEl>
                                          <p:spTgt spid="136"/>
                                        </p:tgtEl>
                                        <p:attrNameLst>
                                          <p:attrName>style.visibility</p:attrName>
                                        </p:attrNameLst>
                                      </p:cBhvr>
                                      <p:to>
                                        <p:strVal val="visible"/>
                                      </p:to>
                                    </p:set>
                                    <p:animEffect transition="in" filter="fade">
                                      <p:cBhvr>
                                        <p:cTn id="55" dur="500"/>
                                        <p:tgtEl>
                                          <p:spTgt spid="136"/>
                                        </p:tgtEl>
                                      </p:cBhvr>
                                    </p:animEffect>
                                  </p:childTnLst>
                                </p:cTn>
                              </p:par>
                              <p:par>
                                <p:cTn id="56" presetID="10" presetClass="entr" presetSubtype="0" fill="hold" grpId="0" nodeType="withEffect">
                                  <p:stCondLst>
                                    <p:cond delay="300"/>
                                  </p:stCondLst>
                                  <p:childTnLst>
                                    <p:set>
                                      <p:cBhvr>
                                        <p:cTn id="57" dur="1" fill="hold">
                                          <p:stCondLst>
                                            <p:cond delay="0"/>
                                          </p:stCondLst>
                                        </p:cTn>
                                        <p:tgtEl>
                                          <p:spTgt spid="137"/>
                                        </p:tgtEl>
                                        <p:attrNameLst>
                                          <p:attrName>style.visibility</p:attrName>
                                        </p:attrNameLst>
                                      </p:cBhvr>
                                      <p:to>
                                        <p:strVal val="visible"/>
                                      </p:to>
                                    </p:set>
                                    <p:animEffect transition="in" filter="fade">
                                      <p:cBhvr>
                                        <p:cTn id="58" dur="500"/>
                                        <p:tgtEl>
                                          <p:spTgt spid="137"/>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38"/>
                                        </p:tgtEl>
                                        <p:attrNameLst>
                                          <p:attrName>style.visibility</p:attrName>
                                        </p:attrNameLst>
                                      </p:cBhvr>
                                      <p:to>
                                        <p:strVal val="visible"/>
                                      </p:to>
                                    </p:set>
                                    <p:animEffect transition="in" filter="fade">
                                      <p:cBhvr>
                                        <p:cTn id="61" dur="500"/>
                                        <p:tgtEl>
                                          <p:spTgt spid="1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fade">
                                      <p:cBhvr>
                                        <p:cTn id="64" dur="500"/>
                                        <p:tgtEl>
                                          <p:spTgt spid="139"/>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140"/>
                                        </p:tgtEl>
                                        <p:attrNameLst>
                                          <p:attrName>style.visibility</p:attrName>
                                        </p:attrNameLst>
                                      </p:cBhvr>
                                      <p:to>
                                        <p:strVal val="visible"/>
                                      </p:to>
                                    </p:set>
                                    <p:animEffect transition="in" filter="fade">
                                      <p:cBhvr>
                                        <p:cTn id="67" dur="500"/>
                                        <p:tgtEl>
                                          <p:spTgt spid="140"/>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144"/>
                                        </p:tgtEl>
                                        <p:attrNameLst>
                                          <p:attrName>style.visibility</p:attrName>
                                        </p:attrNameLst>
                                      </p:cBhvr>
                                      <p:to>
                                        <p:strVal val="visible"/>
                                      </p:to>
                                    </p:set>
                                    <p:animEffect transition="in" filter="fade">
                                      <p:cBhvr>
                                        <p:cTn id="70" dur="500"/>
                                        <p:tgtEl>
                                          <p:spTgt spid="1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500"/>
                                        <p:tgtEl>
                                          <p:spTgt spid="145"/>
                                        </p:tgtEl>
                                      </p:cBhvr>
                                    </p:animEffect>
                                  </p:childTnLst>
                                </p:cTn>
                              </p:par>
                              <p:par>
                                <p:cTn id="74" presetID="10" presetClass="entr" presetSubtype="0" fill="hold" grpId="0" nodeType="withEffect">
                                  <p:stCondLst>
                                    <p:cond delay="100"/>
                                  </p:stCondLst>
                                  <p:childTnLst>
                                    <p:set>
                                      <p:cBhvr>
                                        <p:cTn id="75" dur="1" fill="hold">
                                          <p:stCondLst>
                                            <p:cond delay="0"/>
                                          </p:stCondLst>
                                        </p:cTn>
                                        <p:tgtEl>
                                          <p:spTgt spid="147"/>
                                        </p:tgtEl>
                                        <p:attrNameLst>
                                          <p:attrName>style.visibility</p:attrName>
                                        </p:attrNameLst>
                                      </p:cBhvr>
                                      <p:to>
                                        <p:strVal val="visible"/>
                                      </p:to>
                                    </p:set>
                                    <p:animEffect transition="in" filter="fade">
                                      <p:cBhvr>
                                        <p:cTn id="76" dur="500"/>
                                        <p:tgtEl>
                                          <p:spTgt spid="147"/>
                                        </p:tgtEl>
                                      </p:cBhvr>
                                    </p:animEffect>
                                  </p:childTnLst>
                                </p:cTn>
                              </p:par>
                              <p:par>
                                <p:cTn id="77" presetID="10" presetClass="entr" presetSubtype="0" fill="hold" grpId="0" nodeType="withEffect">
                                  <p:stCondLst>
                                    <p:cond delay="200"/>
                                  </p:stCondLst>
                                  <p:childTnLst>
                                    <p:set>
                                      <p:cBhvr>
                                        <p:cTn id="78" dur="1" fill="hold">
                                          <p:stCondLst>
                                            <p:cond delay="0"/>
                                          </p:stCondLst>
                                        </p:cTn>
                                        <p:tgtEl>
                                          <p:spTgt spid="148"/>
                                        </p:tgtEl>
                                        <p:attrNameLst>
                                          <p:attrName>style.visibility</p:attrName>
                                        </p:attrNameLst>
                                      </p:cBhvr>
                                      <p:to>
                                        <p:strVal val="visible"/>
                                      </p:to>
                                    </p:set>
                                    <p:animEffect transition="in" filter="fade">
                                      <p:cBhvr>
                                        <p:cTn id="79" dur="500"/>
                                        <p:tgtEl>
                                          <p:spTgt spid="1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0"/>
                                        </p:tgtEl>
                                        <p:attrNameLst>
                                          <p:attrName>style.visibility</p:attrName>
                                        </p:attrNameLst>
                                      </p:cBhvr>
                                      <p:to>
                                        <p:strVal val="visible"/>
                                      </p:to>
                                    </p:set>
                                    <p:animEffect transition="in" filter="fade">
                                      <p:cBhvr>
                                        <p:cTn id="82" dur="500"/>
                                        <p:tgtEl>
                                          <p:spTgt spid="150"/>
                                        </p:tgtEl>
                                      </p:cBhvr>
                                    </p:animEffect>
                                  </p:childTnLst>
                                </p:cTn>
                              </p:par>
                              <p:par>
                                <p:cTn id="83" presetID="10" presetClass="entr" presetSubtype="0" fill="hold" grpId="0" nodeType="withEffect">
                                  <p:stCondLst>
                                    <p:cond delay="200"/>
                                  </p:stCondLst>
                                  <p:childTnLst>
                                    <p:set>
                                      <p:cBhvr>
                                        <p:cTn id="84" dur="1" fill="hold">
                                          <p:stCondLst>
                                            <p:cond delay="0"/>
                                          </p:stCondLst>
                                        </p:cTn>
                                        <p:tgtEl>
                                          <p:spTgt spid="174"/>
                                        </p:tgtEl>
                                        <p:attrNameLst>
                                          <p:attrName>style.visibility</p:attrName>
                                        </p:attrNameLst>
                                      </p:cBhvr>
                                      <p:to>
                                        <p:strVal val="visible"/>
                                      </p:to>
                                    </p:set>
                                    <p:animEffect transition="in" filter="fade">
                                      <p:cBhvr>
                                        <p:cTn id="85" dur="500"/>
                                        <p:tgtEl>
                                          <p:spTgt spid="174"/>
                                        </p:tgtEl>
                                      </p:cBhvr>
                                    </p:animEffect>
                                  </p:childTnLst>
                                </p:cTn>
                              </p:par>
                              <p:par>
                                <p:cTn id="86" presetID="10" presetClass="entr" presetSubtype="0" fill="hold" grpId="0" nodeType="withEffect">
                                  <p:stCondLst>
                                    <p:cond delay="300"/>
                                  </p:stCondLst>
                                  <p:childTnLst>
                                    <p:set>
                                      <p:cBhvr>
                                        <p:cTn id="87" dur="1" fill="hold">
                                          <p:stCondLst>
                                            <p:cond delay="0"/>
                                          </p:stCondLst>
                                        </p:cTn>
                                        <p:tgtEl>
                                          <p:spTgt spid="183"/>
                                        </p:tgtEl>
                                        <p:attrNameLst>
                                          <p:attrName>style.visibility</p:attrName>
                                        </p:attrNameLst>
                                      </p:cBhvr>
                                      <p:to>
                                        <p:strVal val="visible"/>
                                      </p:to>
                                    </p:set>
                                    <p:animEffect transition="in" filter="fade">
                                      <p:cBhvr>
                                        <p:cTn id="88" dur="500"/>
                                        <p:tgtEl>
                                          <p:spTgt spid="183"/>
                                        </p:tgtEl>
                                      </p:cBhvr>
                                    </p:animEffect>
                                  </p:childTnLst>
                                </p:cTn>
                              </p:par>
                            </p:childTnLst>
                          </p:cTn>
                        </p:par>
                        <p:par>
                          <p:cTn id="89" fill="hold">
                            <p:stCondLst>
                              <p:cond delay="500"/>
                            </p:stCondLst>
                            <p:childTnLst>
                              <p:par>
                                <p:cTn id="90" presetID="16" presetClass="entr" presetSubtype="21" fill="hold" nodeType="after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barn(inVertical)">
                                      <p:cBhvr>
                                        <p:cTn id="92" dur="500"/>
                                        <p:tgtEl>
                                          <p:spTgt spid="62"/>
                                        </p:tgtEl>
                                      </p:cBhvr>
                                    </p:animEffect>
                                  </p:childTnLst>
                                </p:cTn>
                              </p:par>
                              <p:par>
                                <p:cTn id="93" presetID="16" presetClass="entr" presetSubtype="21" fill="hold" nodeType="withEffect">
                                  <p:stCondLst>
                                    <p:cond delay="300"/>
                                  </p:stCondLst>
                                  <p:childTnLst>
                                    <p:set>
                                      <p:cBhvr>
                                        <p:cTn id="94" dur="1" fill="hold">
                                          <p:stCondLst>
                                            <p:cond delay="0"/>
                                          </p:stCondLst>
                                        </p:cTn>
                                        <p:tgtEl>
                                          <p:spTgt spid="63"/>
                                        </p:tgtEl>
                                        <p:attrNameLst>
                                          <p:attrName>style.visibility</p:attrName>
                                        </p:attrNameLst>
                                      </p:cBhvr>
                                      <p:to>
                                        <p:strVal val="visible"/>
                                      </p:to>
                                    </p:set>
                                    <p:animEffect transition="in" filter="barn(inVertical)">
                                      <p:cBhvr>
                                        <p:cTn id="95" dur="500"/>
                                        <p:tgtEl>
                                          <p:spTgt spid="63"/>
                                        </p:tgtEl>
                                      </p:cBhvr>
                                    </p:animEffect>
                                  </p:childTnLst>
                                </p:cTn>
                              </p:par>
                              <p:par>
                                <p:cTn id="96" presetID="16" presetClass="entr" presetSubtype="21" fill="hold" nodeType="with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barn(inVertical)">
                                      <p:cBhvr>
                                        <p:cTn id="98" dur="500"/>
                                        <p:tgtEl>
                                          <p:spTgt spid="64"/>
                                        </p:tgtEl>
                                      </p:cBhvr>
                                    </p:animEffect>
                                  </p:childTnLst>
                                </p:cTn>
                              </p:par>
                              <p:par>
                                <p:cTn id="99" presetID="16" presetClass="entr" presetSubtype="21" fill="hold" nodeType="withEffect">
                                  <p:stCondLst>
                                    <p:cond delay="200"/>
                                  </p:stCondLst>
                                  <p:childTnLst>
                                    <p:set>
                                      <p:cBhvr>
                                        <p:cTn id="100" dur="1" fill="hold">
                                          <p:stCondLst>
                                            <p:cond delay="0"/>
                                          </p:stCondLst>
                                        </p:cTn>
                                        <p:tgtEl>
                                          <p:spTgt spid="65"/>
                                        </p:tgtEl>
                                        <p:attrNameLst>
                                          <p:attrName>style.visibility</p:attrName>
                                        </p:attrNameLst>
                                      </p:cBhvr>
                                      <p:to>
                                        <p:strVal val="visible"/>
                                      </p:to>
                                    </p:set>
                                    <p:animEffect transition="in" filter="barn(inVertical)">
                                      <p:cBhvr>
                                        <p:cTn id="101" dur="500"/>
                                        <p:tgtEl>
                                          <p:spTgt spid="65"/>
                                        </p:tgtEl>
                                      </p:cBhvr>
                                    </p:animEffect>
                                  </p:childTnLst>
                                </p:cTn>
                              </p:par>
                              <p:par>
                                <p:cTn id="102" presetID="16" presetClass="entr" presetSubtype="21" fill="hold" nodeType="withEffect">
                                  <p:stCondLst>
                                    <p:cond delay="300"/>
                                  </p:stCondLst>
                                  <p:childTnLst>
                                    <p:set>
                                      <p:cBhvr>
                                        <p:cTn id="103" dur="1" fill="hold">
                                          <p:stCondLst>
                                            <p:cond delay="0"/>
                                          </p:stCondLst>
                                        </p:cTn>
                                        <p:tgtEl>
                                          <p:spTgt spid="67"/>
                                        </p:tgtEl>
                                        <p:attrNameLst>
                                          <p:attrName>style.visibility</p:attrName>
                                        </p:attrNameLst>
                                      </p:cBhvr>
                                      <p:to>
                                        <p:strVal val="visible"/>
                                      </p:to>
                                    </p:set>
                                    <p:animEffect transition="in" filter="barn(inVertical)">
                                      <p:cBhvr>
                                        <p:cTn id="104" dur="500"/>
                                        <p:tgtEl>
                                          <p:spTgt spid="67"/>
                                        </p:tgtEl>
                                      </p:cBhvr>
                                    </p:animEffect>
                                  </p:childTnLst>
                                </p:cTn>
                              </p:par>
                              <p:par>
                                <p:cTn id="105" presetID="16" presetClass="entr" presetSubtype="21" fill="hold" nodeType="withEffect">
                                  <p:stCondLst>
                                    <p:cond delay="500"/>
                                  </p:stCondLst>
                                  <p:childTnLst>
                                    <p:set>
                                      <p:cBhvr>
                                        <p:cTn id="106" dur="1" fill="hold">
                                          <p:stCondLst>
                                            <p:cond delay="0"/>
                                          </p:stCondLst>
                                        </p:cTn>
                                        <p:tgtEl>
                                          <p:spTgt spid="68"/>
                                        </p:tgtEl>
                                        <p:attrNameLst>
                                          <p:attrName>style.visibility</p:attrName>
                                        </p:attrNameLst>
                                      </p:cBhvr>
                                      <p:to>
                                        <p:strVal val="visible"/>
                                      </p:to>
                                    </p:set>
                                    <p:animEffect transition="in" filter="barn(inVertical)">
                                      <p:cBhvr>
                                        <p:cTn id="107" dur="500"/>
                                        <p:tgtEl>
                                          <p:spTgt spid="68"/>
                                        </p:tgtEl>
                                      </p:cBhvr>
                                    </p:animEffect>
                                  </p:childTnLst>
                                </p:cTn>
                              </p:par>
                              <p:par>
                                <p:cTn id="108" presetID="16" presetClass="entr" presetSubtype="21" fill="hold"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barn(inVertical)">
                                      <p:cBhvr>
                                        <p:cTn id="110" dur="500"/>
                                        <p:tgtEl>
                                          <p:spTgt spid="71"/>
                                        </p:tgtEl>
                                      </p:cBhvr>
                                    </p:animEffect>
                                  </p:childTnLst>
                                </p:cTn>
                              </p:par>
                              <p:par>
                                <p:cTn id="111" presetID="16" presetClass="entr" presetSubtype="21" fill="hold" nodeType="withEffect">
                                  <p:stCondLst>
                                    <p:cond delay="300"/>
                                  </p:stCondLst>
                                  <p:childTnLst>
                                    <p:set>
                                      <p:cBhvr>
                                        <p:cTn id="112" dur="1" fill="hold">
                                          <p:stCondLst>
                                            <p:cond delay="0"/>
                                          </p:stCondLst>
                                        </p:cTn>
                                        <p:tgtEl>
                                          <p:spTgt spid="72"/>
                                        </p:tgtEl>
                                        <p:attrNameLst>
                                          <p:attrName>style.visibility</p:attrName>
                                        </p:attrNameLst>
                                      </p:cBhvr>
                                      <p:to>
                                        <p:strVal val="visible"/>
                                      </p:to>
                                    </p:set>
                                    <p:animEffect transition="in" filter="barn(inVertical)">
                                      <p:cBhvr>
                                        <p:cTn id="113" dur="500"/>
                                        <p:tgtEl>
                                          <p:spTgt spid="72"/>
                                        </p:tgtEl>
                                      </p:cBhvr>
                                    </p:animEffect>
                                  </p:childTnLst>
                                </p:cTn>
                              </p:par>
                              <p:par>
                                <p:cTn id="114" presetID="16" presetClass="entr" presetSubtype="21" fill="hold" nodeType="withEffect">
                                  <p:stCondLst>
                                    <p:cond delay="200"/>
                                  </p:stCondLst>
                                  <p:childTnLst>
                                    <p:set>
                                      <p:cBhvr>
                                        <p:cTn id="115" dur="1" fill="hold">
                                          <p:stCondLst>
                                            <p:cond delay="0"/>
                                          </p:stCondLst>
                                        </p:cTn>
                                        <p:tgtEl>
                                          <p:spTgt spid="73"/>
                                        </p:tgtEl>
                                        <p:attrNameLst>
                                          <p:attrName>style.visibility</p:attrName>
                                        </p:attrNameLst>
                                      </p:cBhvr>
                                      <p:to>
                                        <p:strVal val="visible"/>
                                      </p:to>
                                    </p:set>
                                    <p:animEffect transition="in" filter="barn(inVertical)">
                                      <p:cBhvr>
                                        <p:cTn id="116" dur="500"/>
                                        <p:tgtEl>
                                          <p:spTgt spid="73"/>
                                        </p:tgtEl>
                                      </p:cBhvr>
                                    </p:animEffect>
                                  </p:childTnLst>
                                </p:cTn>
                              </p:par>
                              <p:par>
                                <p:cTn id="117" presetID="16" presetClass="entr" presetSubtype="21" fill="hold" nodeType="withEffect">
                                  <p:stCondLst>
                                    <p:cond delay="300"/>
                                  </p:stCondLst>
                                  <p:childTnLst>
                                    <p:set>
                                      <p:cBhvr>
                                        <p:cTn id="118" dur="1" fill="hold">
                                          <p:stCondLst>
                                            <p:cond delay="0"/>
                                          </p:stCondLst>
                                        </p:cTn>
                                        <p:tgtEl>
                                          <p:spTgt spid="74"/>
                                        </p:tgtEl>
                                        <p:attrNameLst>
                                          <p:attrName>style.visibility</p:attrName>
                                        </p:attrNameLst>
                                      </p:cBhvr>
                                      <p:to>
                                        <p:strVal val="visible"/>
                                      </p:to>
                                    </p:set>
                                    <p:animEffect transition="in" filter="barn(inVertical)">
                                      <p:cBhvr>
                                        <p:cTn id="119" dur="500"/>
                                        <p:tgtEl>
                                          <p:spTgt spid="74"/>
                                        </p:tgtEl>
                                      </p:cBhvr>
                                    </p:animEffect>
                                  </p:childTnLst>
                                </p:cTn>
                              </p:par>
                              <p:par>
                                <p:cTn id="120" presetID="16" presetClass="entr" presetSubtype="21" fill="hold" nodeType="withEffect">
                                  <p:stCondLst>
                                    <p:cond delay="500"/>
                                  </p:stCondLst>
                                  <p:childTnLst>
                                    <p:set>
                                      <p:cBhvr>
                                        <p:cTn id="121" dur="1" fill="hold">
                                          <p:stCondLst>
                                            <p:cond delay="0"/>
                                          </p:stCondLst>
                                        </p:cTn>
                                        <p:tgtEl>
                                          <p:spTgt spid="76"/>
                                        </p:tgtEl>
                                        <p:attrNameLst>
                                          <p:attrName>style.visibility</p:attrName>
                                        </p:attrNameLst>
                                      </p:cBhvr>
                                      <p:to>
                                        <p:strVal val="visible"/>
                                      </p:to>
                                    </p:set>
                                    <p:animEffect transition="in" filter="barn(inVertical)">
                                      <p:cBhvr>
                                        <p:cTn id="122" dur="500"/>
                                        <p:tgtEl>
                                          <p:spTgt spid="76"/>
                                        </p:tgtEl>
                                      </p:cBhvr>
                                    </p:animEffect>
                                  </p:childTnLst>
                                </p:cTn>
                              </p:par>
                              <p:par>
                                <p:cTn id="123" presetID="16" presetClass="entr" presetSubtype="21" fill="hold" nodeType="withEffect">
                                  <p:stCondLst>
                                    <p:cond delay="200"/>
                                  </p:stCondLst>
                                  <p:childTnLst>
                                    <p:set>
                                      <p:cBhvr>
                                        <p:cTn id="124" dur="1" fill="hold">
                                          <p:stCondLst>
                                            <p:cond delay="0"/>
                                          </p:stCondLst>
                                        </p:cTn>
                                        <p:tgtEl>
                                          <p:spTgt spid="78"/>
                                        </p:tgtEl>
                                        <p:attrNameLst>
                                          <p:attrName>style.visibility</p:attrName>
                                        </p:attrNameLst>
                                      </p:cBhvr>
                                      <p:to>
                                        <p:strVal val="visible"/>
                                      </p:to>
                                    </p:set>
                                    <p:animEffect transition="in" filter="barn(inVertical)">
                                      <p:cBhvr>
                                        <p:cTn id="125" dur="500"/>
                                        <p:tgtEl>
                                          <p:spTgt spid="78"/>
                                        </p:tgtEl>
                                      </p:cBhvr>
                                    </p:animEffect>
                                  </p:childTnLst>
                                </p:cTn>
                              </p:par>
                              <p:par>
                                <p:cTn id="126" presetID="16" presetClass="entr" presetSubtype="21" fill="hold" nodeType="withEffect">
                                  <p:stCondLst>
                                    <p:cond delay="300"/>
                                  </p:stCondLst>
                                  <p:childTnLst>
                                    <p:set>
                                      <p:cBhvr>
                                        <p:cTn id="127" dur="1" fill="hold">
                                          <p:stCondLst>
                                            <p:cond delay="0"/>
                                          </p:stCondLst>
                                        </p:cTn>
                                        <p:tgtEl>
                                          <p:spTgt spid="79"/>
                                        </p:tgtEl>
                                        <p:attrNameLst>
                                          <p:attrName>style.visibility</p:attrName>
                                        </p:attrNameLst>
                                      </p:cBhvr>
                                      <p:to>
                                        <p:strVal val="visible"/>
                                      </p:to>
                                    </p:set>
                                    <p:animEffect transition="in" filter="barn(inVertical)">
                                      <p:cBhvr>
                                        <p:cTn id="128" dur="500"/>
                                        <p:tgtEl>
                                          <p:spTgt spid="79"/>
                                        </p:tgtEl>
                                      </p:cBhvr>
                                    </p:animEffect>
                                  </p:childTnLst>
                                </p:cTn>
                              </p:par>
                              <p:par>
                                <p:cTn id="129" presetID="16" presetClass="entr" presetSubtype="21" fill="hold" nodeType="with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barn(inVertical)">
                                      <p:cBhvr>
                                        <p:cTn id="131" dur="500"/>
                                        <p:tgtEl>
                                          <p:spTgt spid="80"/>
                                        </p:tgtEl>
                                      </p:cBhvr>
                                    </p:animEffect>
                                  </p:childTnLst>
                                </p:cTn>
                              </p:par>
                              <p:par>
                                <p:cTn id="132" presetID="16" presetClass="entr" presetSubtype="21" fill="hold" nodeType="withEffect">
                                  <p:stCondLst>
                                    <p:cond delay="300"/>
                                  </p:stCondLst>
                                  <p:childTnLst>
                                    <p:set>
                                      <p:cBhvr>
                                        <p:cTn id="133" dur="1" fill="hold">
                                          <p:stCondLst>
                                            <p:cond delay="0"/>
                                          </p:stCondLst>
                                        </p:cTn>
                                        <p:tgtEl>
                                          <p:spTgt spid="81"/>
                                        </p:tgtEl>
                                        <p:attrNameLst>
                                          <p:attrName>style.visibility</p:attrName>
                                        </p:attrNameLst>
                                      </p:cBhvr>
                                      <p:to>
                                        <p:strVal val="visible"/>
                                      </p:to>
                                    </p:set>
                                    <p:animEffect transition="in" filter="barn(inVertical)">
                                      <p:cBhvr>
                                        <p:cTn id="134" dur="500"/>
                                        <p:tgtEl>
                                          <p:spTgt spid="81"/>
                                        </p:tgtEl>
                                      </p:cBhvr>
                                    </p:animEffect>
                                  </p:childTnLst>
                                </p:cTn>
                              </p:par>
                              <p:par>
                                <p:cTn id="135" presetID="16" presetClass="entr" presetSubtype="21" fill="hold" nodeType="withEffect">
                                  <p:stCondLst>
                                    <p:cond delay="400"/>
                                  </p:stCondLst>
                                  <p:childTnLst>
                                    <p:set>
                                      <p:cBhvr>
                                        <p:cTn id="136" dur="1" fill="hold">
                                          <p:stCondLst>
                                            <p:cond delay="0"/>
                                          </p:stCondLst>
                                        </p:cTn>
                                        <p:tgtEl>
                                          <p:spTgt spid="82"/>
                                        </p:tgtEl>
                                        <p:attrNameLst>
                                          <p:attrName>style.visibility</p:attrName>
                                        </p:attrNameLst>
                                      </p:cBhvr>
                                      <p:to>
                                        <p:strVal val="visible"/>
                                      </p:to>
                                    </p:set>
                                    <p:animEffect transition="in" filter="barn(inVertical)">
                                      <p:cBhvr>
                                        <p:cTn id="137" dur="500"/>
                                        <p:tgtEl>
                                          <p:spTgt spid="82"/>
                                        </p:tgtEl>
                                      </p:cBhvr>
                                    </p:animEffect>
                                  </p:childTnLst>
                                </p:cTn>
                              </p:par>
                              <p:par>
                                <p:cTn id="138" presetID="16" presetClass="entr" presetSubtype="21" fill="hold" nodeType="withEffect">
                                  <p:stCondLst>
                                    <p:cond delay="300"/>
                                  </p:stCondLst>
                                  <p:childTnLst>
                                    <p:set>
                                      <p:cBhvr>
                                        <p:cTn id="139" dur="1" fill="hold">
                                          <p:stCondLst>
                                            <p:cond delay="0"/>
                                          </p:stCondLst>
                                        </p:cTn>
                                        <p:tgtEl>
                                          <p:spTgt spid="83"/>
                                        </p:tgtEl>
                                        <p:attrNameLst>
                                          <p:attrName>style.visibility</p:attrName>
                                        </p:attrNameLst>
                                      </p:cBhvr>
                                      <p:to>
                                        <p:strVal val="visible"/>
                                      </p:to>
                                    </p:set>
                                    <p:animEffect transition="in" filter="barn(inVertical)">
                                      <p:cBhvr>
                                        <p:cTn id="140" dur="500"/>
                                        <p:tgtEl>
                                          <p:spTgt spid="83"/>
                                        </p:tgtEl>
                                      </p:cBhvr>
                                    </p:animEffect>
                                  </p:childTnLst>
                                </p:cTn>
                              </p:par>
                              <p:par>
                                <p:cTn id="141" presetID="16" presetClass="entr" presetSubtype="21" fill="hold" nodeType="withEffect">
                                  <p:stCondLst>
                                    <p:cond delay="200"/>
                                  </p:stCondLst>
                                  <p:childTnLst>
                                    <p:set>
                                      <p:cBhvr>
                                        <p:cTn id="142" dur="1" fill="hold">
                                          <p:stCondLst>
                                            <p:cond delay="0"/>
                                          </p:stCondLst>
                                        </p:cTn>
                                        <p:tgtEl>
                                          <p:spTgt spid="84"/>
                                        </p:tgtEl>
                                        <p:attrNameLst>
                                          <p:attrName>style.visibility</p:attrName>
                                        </p:attrNameLst>
                                      </p:cBhvr>
                                      <p:to>
                                        <p:strVal val="visible"/>
                                      </p:to>
                                    </p:set>
                                    <p:animEffect transition="in" filter="barn(inVertical)">
                                      <p:cBhvr>
                                        <p:cTn id="143" dur="500"/>
                                        <p:tgtEl>
                                          <p:spTgt spid="84"/>
                                        </p:tgtEl>
                                      </p:cBhvr>
                                    </p:animEffect>
                                  </p:childTnLst>
                                </p:cTn>
                              </p:par>
                              <p:par>
                                <p:cTn id="144" presetID="16" presetClass="entr" presetSubtype="21" fill="hold" nodeType="withEffect">
                                  <p:stCondLst>
                                    <p:cond delay="0"/>
                                  </p:stCondLst>
                                  <p:childTnLst>
                                    <p:set>
                                      <p:cBhvr>
                                        <p:cTn id="145" dur="1" fill="hold">
                                          <p:stCondLst>
                                            <p:cond delay="0"/>
                                          </p:stCondLst>
                                        </p:cTn>
                                        <p:tgtEl>
                                          <p:spTgt spid="85"/>
                                        </p:tgtEl>
                                        <p:attrNameLst>
                                          <p:attrName>style.visibility</p:attrName>
                                        </p:attrNameLst>
                                      </p:cBhvr>
                                      <p:to>
                                        <p:strVal val="visible"/>
                                      </p:to>
                                    </p:set>
                                    <p:animEffect transition="in" filter="barn(inVertical)">
                                      <p:cBhvr>
                                        <p:cTn id="146" dur="500"/>
                                        <p:tgtEl>
                                          <p:spTgt spid="85"/>
                                        </p:tgtEl>
                                      </p:cBhvr>
                                    </p:animEffect>
                                  </p:childTnLst>
                                </p:cTn>
                              </p:par>
                              <p:par>
                                <p:cTn id="147" presetID="16" presetClass="entr" presetSubtype="21" fill="hold" nodeType="withEffect">
                                  <p:stCondLst>
                                    <p:cond delay="200"/>
                                  </p:stCondLst>
                                  <p:childTnLst>
                                    <p:set>
                                      <p:cBhvr>
                                        <p:cTn id="148" dur="1" fill="hold">
                                          <p:stCondLst>
                                            <p:cond delay="0"/>
                                          </p:stCondLst>
                                        </p:cTn>
                                        <p:tgtEl>
                                          <p:spTgt spid="86"/>
                                        </p:tgtEl>
                                        <p:attrNameLst>
                                          <p:attrName>style.visibility</p:attrName>
                                        </p:attrNameLst>
                                      </p:cBhvr>
                                      <p:to>
                                        <p:strVal val="visible"/>
                                      </p:to>
                                    </p:set>
                                    <p:animEffect transition="in" filter="barn(inVertical)">
                                      <p:cBhvr>
                                        <p:cTn id="149" dur="500"/>
                                        <p:tgtEl>
                                          <p:spTgt spid="86"/>
                                        </p:tgtEl>
                                      </p:cBhvr>
                                    </p:animEffect>
                                  </p:childTnLst>
                                </p:cTn>
                              </p:par>
                              <p:par>
                                <p:cTn id="150" presetID="16" presetClass="entr" presetSubtype="21" fill="hold" nodeType="withEffect">
                                  <p:stCondLst>
                                    <p:cond delay="500"/>
                                  </p:stCondLst>
                                  <p:childTnLst>
                                    <p:set>
                                      <p:cBhvr>
                                        <p:cTn id="151" dur="1" fill="hold">
                                          <p:stCondLst>
                                            <p:cond delay="0"/>
                                          </p:stCondLst>
                                        </p:cTn>
                                        <p:tgtEl>
                                          <p:spTgt spid="87"/>
                                        </p:tgtEl>
                                        <p:attrNameLst>
                                          <p:attrName>style.visibility</p:attrName>
                                        </p:attrNameLst>
                                      </p:cBhvr>
                                      <p:to>
                                        <p:strVal val="visible"/>
                                      </p:to>
                                    </p:set>
                                    <p:animEffect transition="in" filter="barn(inVertical)">
                                      <p:cBhvr>
                                        <p:cTn id="152" dur="500"/>
                                        <p:tgtEl>
                                          <p:spTgt spid="87"/>
                                        </p:tgtEl>
                                      </p:cBhvr>
                                    </p:animEffect>
                                  </p:childTnLst>
                                </p:cTn>
                              </p:par>
                              <p:par>
                                <p:cTn id="153" presetID="16" presetClass="entr" presetSubtype="21" fill="hold" nodeType="withEffect">
                                  <p:stCondLst>
                                    <p:cond delay="100"/>
                                  </p:stCondLst>
                                  <p:childTnLst>
                                    <p:set>
                                      <p:cBhvr>
                                        <p:cTn id="154" dur="1" fill="hold">
                                          <p:stCondLst>
                                            <p:cond delay="0"/>
                                          </p:stCondLst>
                                        </p:cTn>
                                        <p:tgtEl>
                                          <p:spTgt spid="88"/>
                                        </p:tgtEl>
                                        <p:attrNameLst>
                                          <p:attrName>style.visibility</p:attrName>
                                        </p:attrNameLst>
                                      </p:cBhvr>
                                      <p:to>
                                        <p:strVal val="visible"/>
                                      </p:to>
                                    </p:set>
                                    <p:animEffect transition="in" filter="barn(inVertical)">
                                      <p:cBhvr>
                                        <p:cTn id="155" dur="500"/>
                                        <p:tgtEl>
                                          <p:spTgt spid="88"/>
                                        </p:tgtEl>
                                      </p:cBhvr>
                                    </p:animEffect>
                                  </p:childTnLst>
                                </p:cTn>
                              </p:par>
                              <p:par>
                                <p:cTn id="156" presetID="16" presetClass="entr" presetSubtype="21"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barn(inVertical)">
                                      <p:cBhvr>
                                        <p:cTn id="158" dur="500"/>
                                        <p:tgtEl>
                                          <p:spTgt spid="90"/>
                                        </p:tgtEl>
                                      </p:cBhvr>
                                    </p:animEffect>
                                  </p:childTnLst>
                                </p:cTn>
                              </p:par>
                              <p:par>
                                <p:cTn id="159" presetID="16" presetClass="entr" presetSubtype="21" fill="hold" nodeType="withEffect">
                                  <p:stCondLst>
                                    <p:cond delay="100"/>
                                  </p:stCondLst>
                                  <p:childTnLst>
                                    <p:set>
                                      <p:cBhvr>
                                        <p:cTn id="160" dur="1" fill="hold">
                                          <p:stCondLst>
                                            <p:cond delay="0"/>
                                          </p:stCondLst>
                                        </p:cTn>
                                        <p:tgtEl>
                                          <p:spTgt spid="91"/>
                                        </p:tgtEl>
                                        <p:attrNameLst>
                                          <p:attrName>style.visibility</p:attrName>
                                        </p:attrNameLst>
                                      </p:cBhvr>
                                      <p:to>
                                        <p:strVal val="visible"/>
                                      </p:to>
                                    </p:set>
                                    <p:animEffect transition="in" filter="barn(inVertical)">
                                      <p:cBhvr>
                                        <p:cTn id="161" dur="500"/>
                                        <p:tgtEl>
                                          <p:spTgt spid="91"/>
                                        </p:tgtEl>
                                      </p:cBhvr>
                                    </p:animEffect>
                                  </p:childTnLst>
                                </p:cTn>
                              </p:par>
                              <p:par>
                                <p:cTn id="162" presetID="16" presetClass="entr" presetSubtype="21" fill="hold" nodeType="withEffect">
                                  <p:stCondLst>
                                    <p:cond delay="200"/>
                                  </p:stCondLst>
                                  <p:childTnLst>
                                    <p:set>
                                      <p:cBhvr>
                                        <p:cTn id="163" dur="1" fill="hold">
                                          <p:stCondLst>
                                            <p:cond delay="0"/>
                                          </p:stCondLst>
                                        </p:cTn>
                                        <p:tgtEl>
                                          <p:spTgt spid="93"/>
                                        </p:tgtEl>
                                        <p:attrNameLst>
                                          <p:attrName>style.visibility</p:attrName>
                                        </p:attrNameLst>
                                      </p:cBhvr>
                                      <p:to>
                                        <p:strVal val="visible"/>
                                      </p:to>
                                    </p:set>
                                    <p:animEffect transition="in" filter="barn(inVertical)">
                                      <p:cBhvr>
                                        <p:cTn id="164" dur="500"/>
                                        <p:tgtEl>
                                          <p:spTgt spid="93"/>
                                        </p:tgtEl>
                                      </p:cBhvr>
                                    </p:animEffect>
                                  </p:childTnLst>
                                </p:cTn>
                              </p:par>
                              <p:par>
                                <p:cTn id="165" presetID="16" presetClass="entr" presetSubtype="21" fill="hold" nodeType="withEffect">
                                  <p:stCondLst>
                                    <p:cond delay="300"/>
                                  </p:stCondLst>
                                  <p:childTnLst>
                                    <p:set>
                                      <p:cBhvr>
                                        <p:cTn id="166" dur="1" fill="hold">
                                          <p:stCondLst>
                                            <p:cond delay="0"/>
                                          </p:stCondLst>
                                        </p:cTn>
                                        <p:tgtEl>
                                          <p:spTgt spid="94"/>
                                        </p:tgtEl>
                                        <p:attrNameLst>
                                          <p:attrName>style.visibility</p:attrName>
                                        </p:attrNameLst>
                                      </p:cBhvr>
                                      <p:to>
                                        <p:strVal val="visible"/>
                                      </p:to>
                                    </p:set>
                                    <p:animEffect transition="in" filter="barn(inVertical)">
                                      <p:cBhvr>
                                        <p:cTn id="167" dur="500"/>
                                        <p:tgtEl>
                                          <p:spTgt spid="94"/>
                                        </p:tgtEl>
                                      </p:cBhvr>
                                    </p:animEffect>
                                  </p:childTnLst>
                                </p:cTn>
                              </p:par>
                              <p:par>
                                <p:cTn id="168" presetID="16" presetClass="entr" presetSubtype="21" fill="hold" nodeType="withEffect">
                                  <p:stCondLst>
                                    <p:cond delay="200"/>
                                  </p:stCondLst>
                                  <p:childTnLst>
                                    <p:set>
                                      <p:cBhvr>
                                        <p:cTn id="169" dur="1" fill="hold">
                                          <p:stCondLst>
                                            <p:cond delay="0"/>
                                          </p:stCondLst>
                                        </p:cTn>
                                        <p:tgtEl>
                                          <p:spTgt spid="95"/>
                                        </p:tgtEl>
                                        <p:attrNameLst>
                                          <p:attrName>style.visibility</p:attrName>
                                        </p:attrNameLst>
                                      </p:cBhvr>
                                      <p:to>
                                        <p:strVal val="visible"/>
                                      </p:to>
                                    </p:set>
                                    <p:animEffect transition="in" filter="barn(inVertical)">
                                      <p:cBhvr>
                                        <p:cTn id="170" dur="500"/>
                                        <p:tgtEl>
                                          <p:spTgt spid="95"/>
                                        </p:tgtEl>
                                      </p:cBhvr>
                                    </p:animEffect>
                                  </p:childTnLst>
                                </p:cTn>
                              </p:par>
                              <p:par>
                                <p:cTn id="171" presetID="16" presetClass="entr" presetSubtype="21" fill="hold" nodeType="withEffect">
                                  <p:stCondLst>
                                    <p:cond delay="0"/>
                                  </p:stCondLst>
                                  <p:childTnLst>
                                    <p:set>
                                      <p:cBhvr>
                                        <p:cTn id="172" dur="1" fill="hold">
                                          <p:stCondLst>
                                            <p:cond delay="0"/>
                                          </p:stCondLst>
                                        </p:cTn>
                                        <p:tgtEl>
                                          <p:spTgt spid="96"/>
                                        </p:tgtEl>
                                        <p:attrNameLst>
                                          <p:attrName>style.visibility</p:attrName>
                                        </p:attrNameLst>
                                      </p:cBhvr>
                                      <p:to>
                                        <p:strVal val="visible"/>
                                      </p:to>
                                    </p:set>
                                    <p:animEffect transition="in" filter="barn(inVertical)">
                                      <p:cBhvr>
                                        <p:cTn id="173" dur="500"/>
                                        <p:tgtEl>
                                          <p:spTgt spid="96"/>
                                        </p:tgtEl>
                                      </p:cBhvr>
                                    </p:animEffect>
                                  </p:childTnLst>
                                </p:cTn>
                              </p:par>
                              <p:par>
                                <p:cTn id="174" presetID="16" presetClass="entr" presetSubtype="21" fill="hold" nodeType="withEffect">
                                  <p:stCondLst>
                                    <p:cond delay="100"/>
                                  </p:stCondLst>
                                  <p:childTnLst>
                                    <p:set>
                                      <p:cBhvr>
                                        <p:cTn id="175" dur="1" fill="hold">
                                          <p:stCondLst>
                                            <p:cond delay="0"/>
                                          </p:stCondLst>
                                        </p:cTn>
                                        <p:tgtEl>
                                          <p:spTgt spid="97"/>
                                        </p:tgtEl>
                                        <p:attrNameLst>
                                          <p:attrName>style.visibility</p:attrName>
                                        </p:attrNameLst>
                                      </p:cBhvr>
                                      <p:to>
                                        <p:strVal val="visible"/>
                                      </p:to>
                                    </p:set>
                                    <p:animEffect transition="in" filter="barn(inVertical)">
                                      <p:cBhvr>
                                        <p:cTn id="176" dur="500"/>
                                        <p:tgtEl>
                                          <p:spTgt spid="97"/>
                                        </p:tgtEl>
                                      </p:cBhvr>
                                    </p:animEffect>
                                  </p:childTnLst>
                                </p:cTn>
                              </p:par>
                              <p:par>
                                <p:cTn id="177" presetID="16" presetClass="entr" presetSubtype="21" fill="hold" nodeType="withEffect">
                                  <p:stCondLst>
                                    <p:cond delay="300"/>
                                  </p:stCondLst>
                                  <p:childTnLst>
                                    <p:set>
                                      <p:cBhvr>
                                        <p:cTn id="178" dur="1" fill="hold">
                                          <p:stCondLst>
                                            <p:cond delay="0"/>
                                          </p:stCondLst>
                                        </p:cTn>
                                        <p:tgtEl>
                                          <p:spTgt spid="99"/>
                                        </p:tgtEl>
                                        <p:attrNameLst>
                                          <p:attrName>style.visibility</p:attrName>
                                        </p:attrNameLst>
                                      </p:cBhvr>
                                      <p:to>
                                        <p:strVal val="visible"/>
                                      </p:to>
                                    </p:set>
                                    <p:animEffect transition="in" filter="barn(inVertical)">
                                      <p:cBhvr>
                                        <p:cTn id="179" dur="500"/>
                                        <p:tgtEl>
                                          <p:spTgt spid="99"/>
                                        </p:tgtEl>
                                      </p:cBhvr>
                                    </p:animEffect>
                                  </p:childTnLst>
                                </p:cTn>
                              </p:par>
                              <p:par>
                                <p:cTn id="180" presetID="16" presetClass="entr" presetSubtype="21" fill="hold" nodeType="withEffect">
                                  <p:stCondLst>
                                    <p:cond delay="400"/>
                                  </p:stCondLst>
                                  <p:childTnLst>
                                    <p:set>
                                      <p:cBhvr>
                                        <p:cTn id="181" dur="1" fill="hold">
                                          <p:stCondLst>
                                            <p:cond delay="0"/>
                                          </p:stCondLst>
                                        </p:cTn>
                                        <p:tgtEl>
                                          <p:spTgt spid="101"/>
                                        </p:tgtEl>
                                        <p:attrNameLst>
                                          <p:attrName>style.visibility</p:attrName>
                                        </p:attrNameLst>
                                      </p:cBhvr>
                                      <p:to>
                                        <p:strVal val="visible"/>
                                      </p:to>
                                    </p:set>
                                    <p:animEffect transition="in" filter="barn(inVertical)">
                                      <p:cBhvr>
                                        <p:cTn id="182" dur="500"/>
                                        <p:tgtEl>
                                          <p:spTgt spid="101"/>
                                        </p:tgtEl>
                                      </p:cBhvr>
                                    </p:animEffect>
                                  </p:childTnLst>
                                </p:cTn>
                              </p:par>
                              <p:par>
                                <p:cTn id="183" presetID="16" presetClass="entr" presetSubtype="21" fill="hold" nodeType="withEffect">
                                  <p:stCondLst>
                                    <p:cond delay="300"/>
                                  </p:stCondLst>
                                  <p:childTnLst>
                                    <p:set>
                                      <p:cBhvr>
                                        <p:cTn id="184" dur="1" fill="hold">
                                          <p:stCondLst>
                                            <p:cond delay="0"/>
                                          </p:stCondLst>
                                        </p:cTn>
                                        <p:tgtEl>
                                          <p:spTgt spid="102"/>
                                        </p:tgtEl>
                                        <p:attrNameLst>
                                          <p:attrName>style.visibility</p:attrName>
                                        </p:attrNameLst>
                                      </p:cBhvr>
                                      <p:to>
                                        <p:strVal val="visible"/>
                                      </p:to>
                                    </p:set>
                                    <p:animEffect transition="in" filter="barn(inVertical)">
                                      <p:cBhvr>
                                        <p:cTn id="185" dur="500"/>
                                        <p:tgtEl>
                                          <p:spTgt spid="102"/>
                                        </p:tgtEl>
                                      </p:cBhvr>
                                    </p:animEffect>
                                  </p:childTnLst>
                                </p:cTn>
                              </p:par>
                              <p:par>
                                <p:cTn id="186" presetID="16" presetClass="entr" presetSubtype="21" fill="hold" nodeType="withEffect">
                                  <p:stCondLst>
                                    <p:cond delay="200"/>
                                  </p:stCondLst>
                                  <p:childTnLst>
                                    <p:set>
                                      <p:cBhvr>
                                        <p:cTn id="187" dur="1" fill="hold">
                                          <p:stCondLst>
                                            <p:cond delay="0"/>
                                          </p:stCondLst>
                                        </p:cTn>
                                        <p:tgtEl>
                                          <p:spTgt spid="104"/>
                                        </p:tgtEl>
                                        <p:attrNameLst>
                                          <p:attrName>style.visibility</p:attrName>
                                        </p:attrNameLst>
                                      </p:cBhvr>
                                      <p:to>
                                        <p:strVal val="visible"/>
                                      </p:to>
                                    </p:set>
                                    <p:animEffect transition="in" filter="barn(inVertical)">
                                      <p:cBhvr>
                                        <p:cTn id="188" dur="500"/>
                                        <p:tgtEl>
                                          <p:spTgt spid="104"/>
                                        </p:tgtEl>
                                      </p:cBhvr>
                                    </p:animEffect>
                                  </p:childTnLst>
                                </p:cTn>
                              </p:par>
                              <p:par>
                                <p:cTn id="189" presetID="16" presetClass="entr" presetSubtype="21" fill="hold" nodeType="withEffect">
                                  <p:stCondLst>
                                    <p:cond delay="100"/>
                                  </p:stCondLst>
                                  <p:childTnLst>
                                    <p:set>
                                      <p:cBhvr>
                                        <p:cTn id="190" dur="1" fill="hold">
                                          <p:stCondLst>
                                            <p:cond delay="0"/>
                                          </p:stCondLst>
                                        </p:cTn>
                                        <p:tgtEl>
                                          <p:spTgt spid="105"/>
                                        </p:tgtEl>
                                        <p:attrNameLst>
                                          <p:attrName>style.visibility</p:attrName>
                                        </p:attrNameLst>
                                      </p:cBhvr>
                                      <p:to>
                                        <p:strVal val="visible"/>
                                      </p:to>
                                    </p:set>
                                    <p:animEffect transition="in" filter="barn(inVertical)">
                                      <p:cBhvr>
                                        <p:cTn id="191" dur="500"/>
                                        <p:tgtEl>
                                          <p:spTgt spid="105"/>
                                        </p:tgtEl>
                                      </p:cBhvr>
                                    </p:animEffect>
                                  </p:childTnLst>
                                </p:cTn>
                              </p:par>
                              <p:par>
                                <p:cTn id="192" presetID="16" presetClass="entr" presetSubtype="21" fill="hold" nodeType="withEffect">
                                  <p:stCondLst>
                                    <p:cond delay="0"/>
                                  </p:stCondLst>
                                  <p:childTnLst>
                                    <p:set>
                                      <p:cBhvr>
                                        <p:cTn id="193" dur="1" fill="hold">
                                          <p:stCondLst>
                                            <p:cond delay="0"/>
                                          </p:stCondLst>
                                        </p:cTn>
                                        <p:tgtEl>
                                          <p:spTgt spid="107"/>
                                        </p:tgtEl>
                                        <p:attrNameLst>
                                          <p:attrName>style.visibility</p:attrName>
                                        </p:attrNameLst>
                                      </p:cBhvr>
                                      <p:to>
                                        <p:strVal val="visible"/>
                                      </p:to>
                                    </p:set>
                                    <p:animEffect transition="in" filter="barn(inVertical)">
                                      <p:cBhvr>
                                        <p:cTn id="194" dur="500"/>
                                        <p:tgtEl>
                                          <p:spTgt spid="107"/>
                                        </p:tgtEl>
                                      </p:cBhvr>
                                    </p:animEffect>
                                  </p:childTnLst>
                                </p:cTn>
                              </p:par>
                              <p:par>
                                <p:cTn id="195" presetID="16" presetClass="entr" presetSubtype="21" fill="hold" nodeType="withEffect">
                                  <p:stCondLst>
                                    <p:cond delay="300"/>
                                  </p:stCondLst>
                                  <p:childTnLst>
                                    <p:set>
                                      <p:cBhvr>
                                        <p:cTn id="196" dur="1" fill="hold">
                                          <p:stCondLst>
                                            <p:cond delay="0"/>
                                          </p:stCondLst>
                                        </p:cTn>
                                        <p:tgtEl>
                                          <p:spTgt spid="108"/>
                                        </p:tgtEl>
                                        <p:attrNameLst>
                                          <p:attrName>style.visibility</p:attrName>
                                        </p:attrNameLst>
                                      </p:cBhvr>
                                      <p:to>
                                        <p:strVal val="visible"/>
                                      </p:to>
                                    </p:set>
                                    <p:animEffect transition="in" filter="barn(inVertical)">
                                      <p:cBhvr>
                                        <p:cTn id="197" dur="500"/>
                                        <p:tgtEl>
                                          <p:spTgt spid="108"/>
                                        </p:tgtEl>
                                      </p:cBhvr>
                                    </p:animEffect>
                                  </p:childTnLst>
                                </p:cTn>
                              </p:par>
                              <p:par>
                                <p:cTn id="198" presetID="16" presetClass="entr" presetSubtype="21" fill="hold" nodeType="withEffect">
                                  <p:stCondLst>
                                    <p:cond delay="100"/>
                                  </p:stCondLst>
                                  <p:childTnLst>
                                    <p:set>
                                      <p:cBhvr>
                                        <p:cTn id="199" dur="1" fill="hold">
                                          <p:stCondLst>
                                            <p:cond delay="0"/>
                                          </p:stCondLst>
                                        </p:cTn>
                                        <p:tgtEl>
                                          <p:spTgt spid="109"/>
                                        </p:tgtEl>
                                        <p:attrNameLst>
                                          <p:attrName>style.visibility</p:attrName>
                                        </p:attrNameLst>
                                      </p:cBhvr>
                                      <p:to>
                                        <p:strVal val="visible"/>
                                      </p:to>
                                    </p:set>
                                    <p:animEffect transition="in" filter="barn(inVertical)">
                                      <p:cBhvr>
                                        <p:cTn id="200" dur="500"/>
                                        <p:tgtEl>
                                          <p:spTgt spid="109"/>
                                        </p:tgtEl>
                                      </p:cBhvr>
                                    </p:animEffect>
                                  </p:childTnLst>
                                </p:cTn>
                              </p:par>
                              <p:par>
                                <p:cTn id="201" presetID="16" presetClass="entr" presetSubtype="21" fill="hold" nodeType="withEffect">
                                  <p:stCondLst>
                                    <p:cond delay="200"/>
                                  </p:stCondLst>
                                  <p:childTnLst>
                                    <p:set>
                                      <p:cBhvr>
                                        <p:cTn id="202" dur="1" fill="hold">
                                          <p:stCondLst>
                                            <p:cond delay="0"/>
                                          </p:stCondLst>
                                        </p:cTn>
                                        <p:tgtEl>
                                          <p:spTgt spid="110"/>
                                        </p:tgtEl>
                                        <p:attrNameLst>
                                          <p:attrName>style.visibility</p:attrName>
                                        </p:attrNameLst>
                                      </p:cBhvr>
                                      <p:to>
                                        <p:strVal val="visible"/>
                                      </p:to>
                                    </p:set>
                                    <p:animEffect transition="in" filter="barn(inVertical)">
                                      <p:cBhvr>
                                        <p:cTn id="203" dur="500"/>
                                        <p:tgtEl>
                                          <p:spTgt spid="110"/>
                                        </p:tgtEl>
                                      </p:cBhvr>
                                    </p:animEffect>
                                  </p:childTnLst>
                                </p:cTn>
                              </p:par>
                              <p:par>
                                <p:cTn id="204" presetID="16" presetClass="entr" presetSubtype="21" fill="hold" nodeType="withEffect">
                                  <p:stCondLst>
                                    <p:cond delay="400"/>
                                  </p:stCondLst>
                                  <p:childTnLst>
                                    <p:set>
                                      <p:cBhvr>
                                        <p:cTn id="205" dur="1" fill="hold">
                                          <p:stCondLst>
                                            <p:cond delay="0"/>
                                          </p:stCondLst>
                                        </p:cTn>
                                        <p:tgtEl>
                                          <p:spTgt spid="111"/>
                                        </p:tgtEl>
                                        <p:attrNameLst>
                                          <p:attrName>style.visibility</p:attrName>
                                        </p:attrNameLst>
                                      </p:cBhvr>
                                      <p:to>
                                        <p:strVal val="visible"/>
                                      </p:to>
                                    </p:set>
                                    <p:animEffect transition="in" filter="barn(inVertical)">
                                      <p:cBhvr>
                                        <p:cTn id="206" dur="500"/>
                                        <p:tgtEl>
                                          <p:spTgt spid="111"/>
                                        </p:tgtEl>
                                      </p:cBhvr>
                                    </p:animEffect>
                                  </p:childTnLst>
                                </p:cTn>
                              </p:par>
                              <p:par>
                                <p:cTn id="207" presetID="16" presetClass="entr" presetSubtype="21" fill="hold" nodeType="withEffect">
                                  <p:stCondLst>
                                    <p:cond delay="100"/>
                                  </p:stCondLst>
                                  <p:childTnLst>
                                    <p:set>
                                      <p:cBhvr>
                                        <p:cTn id="208" dur="1" fill="hold">
                                          <p:stCondLst>
                                            <p:cond delay="0"/>
                                          </p:stCondLst>
                                        </p:cTn>
                                        <p:tgtEl>
                                          <p:spTgt spid="112"/>
                                        </p:tgtEl>
                                        <p:attrNameLst>
                                          <p:attrName>style.visibility</p:attrName>
                                        </p:attrNameLst>
                                      </p:cBhvr>
                                      <p:to>
                                        <p:strVal val="visible"/>
                                      </p:to>
                                    </p:set>
                                    <p:animEffect transition="in" filter="barn(inVertical)">
                                      <p:cBhvr>
                                        <p:cTn id="209" dur="500"/>
                                        <p:tgtEl>
                                          <p:spTgt spid="112"/>
                                        </p:tgtEl>
                                      </p:cBhvr>
                                    </p:animEffect>
                                  </p:childTnLst>
                                </p:cTn>
                              </p:par>
                              <p:par>
                                <p:cTn id="210" presetID="16" presetClass="entr" presetSubtype="21" fill="hold" nodeType="withEffect">
                                  <p:stCondLst>
                                    <p:cond delay="400"/>
                                  </p:stCondLst>
                                  <p:childTnLst>
                                    <p:set>
                                      <p:cBhvr>
                                        <p:cTn id="211" dur="1" fill="hold">
                                          <p:stCondLst>
                                            <p:cond delay="0"/>
                                          </p:stCondLst>
                                        </p:cTn>
                                        <p:tgtEl>
                                          <p:spTgt spid="113"/>
                                        </p:tgtEl>
                                        <p:attrNameLst>
                                          <p:attrName>style.visibility</p:attrName>
                                        </p:attrNameLst>
                                      </p:cBhvr>
                                      <p:to>
                                        <p:strVal val="visible"/>
                                      </p:to>
                                    </p:set>
                                    <p:animEffect transition="in" filter="barn(inVertical)">
                                      <p:cBhvr>
                                        <p:cTn id="212" dur="500"/>
                                        <p:tgtEl>
                                          <p:spTgt spid="113"/>
                                        </p:tgtEl>
                                      </p:cBhvr>
                                    </p:animEffect>
                                  </p:childTnLst>
                                </p:cTn>
                              </p:par>
                              <p:par>
                                <p:cTn id="213" presetID="16" presetClass="entr" presetSubtype="21" fill="hold" nodeType="withEffect">
                                  <p:stCondLst>
                                    <p:cond delay="0"/>
                                  </p:stCondLst>
                                  <p:childTnLst>
                                    <p:set>
                                      <p:cBhvr>
                                        <p:cTn id="214" dur="1" fill="hold">
                                          <p:stCondLst>
                                            <p:cond delay="0"/>
                                          </p:stCondLst>
                                        </p:cTn>
                                        <p:tgtEl>
                                          <p:spTgt spid="114"/>
                                        </p:tgtEl>
                                        <p:attrNameLst>
                                          <p:attrName>style.visibility</p:attrName>
                                        </p:attrNameLst>
                                      </p:cBhvr>
                                      <p:to>
                                        <p:strVal val="visible"/>
                                      </p:to>
                                    </p:set>
                                    <p:animEffect transition="in" filter="barn(inVertical)">
                                      <p:cBhvr>
                                        <p:cTn id="215" dur="500"/>
                                        <p:tgtEl>
                                          <p:spTgt spid="114"/>
                                        </p:tgtEl>
                                      </p:cBhvr>
                                    </p:animEffect>
                                  </p:childTnLst>
                                </p:cTn>
                              </p:par>
                              <p:par>
                                <p:cTn id="216" presetID="16" presetClass="entr" presetSubtype="21" fill="hold" nodeType="withEffect">
                                  <p:stCondLst>
                                    <p:cond delay="300"/>
                                  </p:stCondLst>
                                  <p:childTnLst>
                                    <p:set>
                                      <p:cBhvr>
                                        <p:cTn id="217" dur="1" fill="hold">
                                          <p:stCondLst>
                                            <p:cond delay="0"/>
                                          </p:stCondLst>
                                        </p:cTn>
                                        <p:tgtEl>
                                          <p:spTgt spid="115"/>
                                        </p:tgtEl>
                                        <p:attrNameLst>
                                          <p:attrName>style.visibility</p:attrName>
                                        </p:attrNameLst>
                                      </p:cBhvr>
                                      <p:to>
                                        <p:strVal val="visible"/>
                                      </p:to>
                                    </p:set>
                                    <p:animEffect transition="in" filter="barn(inVertical)">
                                      <p:cBhvr>
                                        <p:cTn id="218" dur="500"/>
                                        <p:tgtEl>
                                          <p:spTgt spid="115"/>
                                        </p:tgtEl>
                                      </p:cBhvr>
                                    </p:animEffect>
                                  </p:childTnLst>
                                </p:cTn>
                              </p:par>
                              <p:par>
                                <p:cTn id="219" presetID="16" presetClass="entr" presetSubtype="21" fill="hold" nodeType="withEffect">
                                  <p:stCondLst>
                                    <p:cond delay="200"/>
                                  </p:stCondLst>
                                  <p:childTnLst>
                                    <p:set>
                                      <p:cBhvr>
                                        <p:cTn id="220" dur="1" fill="hold">
                                          <p:stCondLst>
                                            <p:cond delay="0"/>
                                          </p:stCondLst>
                                        </p:cTn>
                                        <p:tgtEl>
                                          <p:spTgt spid="116"/>
                                        </p:tgtEl>
                                        <p:attrNameLst>
                                          <p:attrName>style.visibility</p:attrName>
                                        </p:attrNameLst>
                                      </p:cBhvr>
                                      <p:to>
                                        <p:strVal val="visible"/>
                                      </p:to>
                                    </p:set>
                                    <p:animEffect transition="in" filter="barn(inVertical)">
                                      <p:cBhvr>
                                        <p:cTn id="221" dur="500"/>
                                        <p:tgtEl>
                                          <p:spTgt spid="116"/>
                                        </p:tgtEl>
                                      </p:cBhvr>
                                    </p:animEffect>
                                  </p:childTnLst>
                                </p:cTn>
                              </p:par>
                              <p:par>
                                <p:cTn id="222" presetID="16" presetClass="entr" presetSubtype="21" fill="hold" nodeType="withEffect">
                                  <p:stCondLst>
                                    <p:cond delay="100"/>
                                  </p:stCondLst>
                                  <p:childTnLst>
                                    <p:set>
                                      <p:cBhvr>
                                        <p:cTn id="223" dur="1" fill="hold">
                                          <p:stCondLst>
                                            <p:cond delay="0"/>
                                          </p:stCondLst>
                                        </p:cTn>
                                        <p:tgtEl>
                                          <p:spTgt spid="117"/>
                                        </p:tgtEl>
                                        <p:attrNameLst>
                                          <p:attrName>style.visibility</p:attrName>
                                        </p:attrNameLst>
                                      </p:cBhvr>
                                      <p:to>
                                        <p:strVal val="visible"/>
                                      </p:to>
                                    </p:set>
                                    <p:animEffect transition="in" filter="barn(inVertical)">
                                      <p:cBhvr>
                                        <p:cTn id="224" dur="500"/>
                                        <p:tgtEl>
                                          <p:spTgt spid="117"/>
                                        </p:tgtEl>
                                      </p:cBhvr>
                                    </p:animEffect>
                                  </p:childTnLst>
                                </p:cTn>
                              </p:par>
                              <p:par>
                                <p:cTn id="225" presetID="16" presetClass="entr" presetSubtype="21" fill="hold" nodeType="withEffect">
                                  <p:stCondLst>
                                    <p:cond delay="500"/>
                                  </p:stCondLst>
                                  <p:childTnLst>
                                    <p:set>
                                      <p:cBhvr>
                                        <p:cTn id="226" dur="1" fill="hold">
                                          <p:stCondLst>
                                            <p:cond delay="0"/>
                                          </p:stCondLst>
                                        </p:cTn>
                                        <p:tgtEl>
                                          <p:spTgt spid="118"/>
                                        </p:tgtEl>
                                        <p:attrNameLst>
                                          <p:attrName>style.visibility</p:attrName>
                                        </p:attrNameLst>
                                      </p:cBhvr>
                                      <p:to>
                                        <p:strVal val="visible"/>
                                      </p:to>
                                    </p:set>
                                    <p:animEffect transition="in" filter="barn(inVertical)">
                                      <p:cBhvr>
                                        <p:cTn id="227" dur="500"/>
                                        <p:tgtEl>
                                          <p:spTgt spid="118"/>
                                        </p:tgtEl>
                                      </p:cBhvr>
                                    </p:animEffect>
                                  </p:childTnLst>
                                </p:cTn>
                              </p:par>
                              <p:par>
                                <p:cTn id="228" presetID="16" presetClass="entr" presetSubtype="21" fill="hold" nodeType="withEffect">
                                  <p:stCondLst>
                                    <p:cond delay="200"/>
                                  </p:stCondLst>
                                  <p:childTnLst>
                                    <p:set>
                                      <p:cBhvr>
                                        <p:cTn id="229" dur="1" fill="hold">
                                          <p:stCondLst>
                                            <p:cond delay="0"/>
                                          </p:stCondLst>
                                        </p:cTn>
                                        <p:tgtEl>
                                          <p:spTgt spid="119"/>
                                        </p:tgtEl>
                                        <p:attrNameLst>
                                          <p:attrName>style.visibility</p:attrName>
                                        </p:attrNameLst>
                                      </p:cBhvr>
                                      <p:to>
                                        <p:strVal val="visible"/>
                                      </p:to>
                                    </p:set>
                                    <p:animEffect transition="in" filter="barn(inVertical)">
                                      <p:cBhvr>
                                        <p:cTn id="230" dur="500"/>
                                        <p:tgtEl>
                                          <p:spTgt spid="119"/>
                                        </p:tgtEl>
                                      </p:cBhvr>
                                    </p:animEffect>
                                  </p:childTnLst>
                                </p:cTn>
                              </p:par>
                              <p:par>
                                <p:cTn id="231" presetID="16" presetClass="entr" presetSubtype="21" fill="hold" nodeType="withEffect">
                                  <p:stCondLst>
                                    <p:cond delay="400"/>
                                  </p:stCondLst>
                                  <p:childTnLst>
                                    <p:set>
                                      <p:cBhvr>
                                        <p:cTn id="232" dur="1" fill="hold">
                                          <p:stCondLst>
                                            <p:cond delay="0"/>
                                          </p:stCondLst>
                                        </p:cTn>
                                        <p:tgtEl>
                                          <p:spTgt spid="175"/>
                                        </p:tgtEl>
                                        <p:attrNameLst>
                                          <p:attrName>style.visibility</p:attrName>
                                        </p:attrNameLst>
                                      </p:cBhvr>
                                      <p:to>
                                        <p:strVal val="visible"/>
                                      </p:to>
                                    </p:set>
                                    <p:animEffect transition="in" filter="barn(inVertical)">
                                      <p:cBhvr>
                                        <p:cTn id="233" dur="500"/>
                                        <p:tgtEl>
                                          <p:spTgt spid="175"/>
                                        </p:tgtEl>
                                      </p:cBhvr>
                                    </p:animEffect>
                                  </p:childTnLst>
                                </p:cTn>
                              </p:par>
                              <p:par>
                                <p:cTn id="234" presetID="16" presetClass="entr" presetSubtype="21" fill="hold" nodeType="withEffect">
                                  <p:stCondLst>
                                    <p:cond delay="0"/>
                                  </p:stCondLst>
                                  <p:childTnLst>
                                    <p:set>
                                      <p:cBhvr>
                                        <p:cTn id="235" dur="1" fill="hold">
                                          <p:stCondLst>
                                            <p:cond delay="0"/>
                                          </p:stCondLst>
                                        </p:cTn>
                                        <p:tgtEl>
                                          <p:spTgt spid="176"/>
                                        </p:tgtEl>
                                        <p:attrNameLst>
                                          <p:attrName>style.visibility</p:attrName>
                                        </p:attrNameLst>
                                      </p:cBhvr>
                                      <p:to>
                                        <p:strVal val="visible"/>
                                      </p:to>
                                    </p:set>
                                    <p:animEffect transition="in" filter="barn(inVertical)">
                                      <p:cBhvr>
                                        <p:cTn id="236" dur="500"/>
                                        <p:tgtEl>
                                          <p:spTgt spid="176"/>
                                        </p:tgtEl>
                                      </p:cBhvr>
                                    </p:animEffect>
                                  </p:childTnLst>
                                </p:cTn>
                              </p:par>
                              <p:par>
                                <p:cTn id="237" presetID="16" presetClass="entr" presetSubtype="21" fill="hold" nodeType="withEffect">
                                  <p:stCondLst>
                                    <p:cond delay="100"/>
                                  </p:stCondLst>
                                  <p:childTnLst>
                                    <p:set>
                                      <p:cBhvr>
                                        <p:cTn id="238" dur="1" fill="hold">
                                          <p:stCondLst>
                                            <p:cond delay="0"/>
                                          </p:stCondLst>
                                        </p:cTn>
                                        <p:tgtEl>
                                          <p:spTgt spid="178"/>
                                        </p:tgtEl>
                                        <p:attrNameLst>
                                          <p:attrName>style.visibility</p:attrName>
                                        </p:attrNameLst>
                                      </p:cBhvr>
                                      <p:to>
                                        <p:strVal val="visible"/>
                                      </p:to>
                                    </p:set>
                                    <p:animEffect transition="in" filter="barn(inVertical)">
                                      <p:cBhvr>
                                        <p:cTn id="239" dur="500"/>
                                        <p:tgtEl>
                                          <p:spTgt spid="178"/>
                                        </p:tgtEl>
                                      </p:cBhvr>
                                    </p:animEffect>
                                  </p:childTnLst>
                                </p:cTn>
                              </p:par>
                              <p:par>
                                <p:cTn id="240" presetID="16" presetClass="entr" presetSubtype="21" fill="hold" nodeType="withEffect">
                                  <p:stCondLst>
                                    <p:cond delay="300"/>
                                  </p:stCondLst>
                                  <p:childTnLst>
                                    <p:set>
                                      <p:cBhvr>
                                        <p:cTn id="241" dur="1" fill="hold">
                                          <p:stCondLst>
                                            <p:cond delay="0"/>
                                          </p:stCondLst>
                                        </p:cTn>
                                        <p:tgtEl>
                                          <p:spTgt spid="184"/>
                                        </p:tgtEl>
                                        <p:attrNameLst>
                                          <p:attrName>style.visibility</p:attrName>
                                        </p:attrNameLst>
                                      </p:cBhvr>
                                      <p:to>
                                        <p:strVal val="visible"/>
                                      </p:to>
                                    </p:set>
                                    <p:animEffect transition="in" filter="barn(inVertical)">
                                      <p:cBhvr>
                                        <p:cTn id="242" dur="500"/>
                                        <p:tgtEl>
                                          <p:spTgt spid="184"/>
                                        </p:tgtEl>
                                      </p:cBhvr>
                                    </p:animEffect>
                                  </p:childTnLst>
                                </p:cTn>
                              </p:par>
                              <p:par>
                                <p:cTn id="243" presetID="10" presetClass="entr" presetSubtype="0" fill="hold" grpId="0" nodeType="withEffect">
                                  <p:stCondLst>
                                    <p:cond delay="750"/>
                                  </p:stCondLst>
                                  <p:childTnLst>
                                    <p:set>
                                      <p:cBhvr>
                                        <p:cTn id="244" dur="1" fill="hold">
                                          <p:stCondLst>
                                            <p:cond delay="0"/>
                                          </p:stCondLst>
                                        </p:cTn>
                                        <p:tgtEl>
                                          <p:spTgt spid="151"/>
                                        </p:tgtEl>
                                        <p:attrNameLst>
                                          <p:attrName>style.visibility</p:attrName>
                                        </p:attrNameLst>
                                      </p:cBhvr>
                                      <p:to>
                                        <p:strVal val="visible"/>
                                      </p:to>
                                    </p:set>
                                    <p:animEffect transition="in" filter="fade">
                                      <p:cBhvr>
                                        <p:cTn id="245" dur="750"/>
                                        <p:tgtEl>
                                          <p:spTgt spid="151"/>
                                        </p:tgtEl>
                                      </p:cBhvr>
                                    </p:animEffect>
                                  </p:childTnLst>
                                </p:cTn>
                              </p:par>
                            </p:childTnLst>
                          </p:cTn>
                        </p:par>
                        <p:par>
                          <p:cTn id="246" fill="hold">
                            <p:stCondLst>
                              <p:cond delay="1000"/>
                            </p:stCondLst>
                            <p:childTnLst>
                              <p:par>
                                <p:cTn id="247" presetID="53" presetClass="entr" presetSubtype="16" fill="hold" grpId="0" nodeType="afterEffect">
                                  <p:stCondLst>
                                    <p:cond delay="0"/>
                                  </p:stCondLst>
                                  <p:childTnLst>
                                    <p:set>
                                      <p:cBhvr>
                                        <p:cTn id="248" dur="1" fill="hold">
                                          <p:stCondLst>
                                            <p:cond delay="0"/>
                                          </p:stCondLst>
                                        </p:cTn>
                                        <p:tgtEl>
                                          <p:spTgt spid="153"/>
                                        </p:tgtEl>
                                        <p:attrNameLst>
                                          <p:attrName>style.visibility</p:attrName>
                                        </p:attrNameLst>
                                      </p:cBhvr>
                                      <p:to>
                                        <p:strVal val="visible"/>
                                      </p:to>
                                    </p:set>
                                    <p:anim calcmode="lin" valueType="num">
                                      <p:cBhvr>
                                        <p:cTn id="249" dur="500" fill="hold"/>
                                        <p:tgtEl>
                                          <p:spTgt spid="153"/>
                                        </p:tgtEl>
                                        <p:attrNameLst>
                                          <p:attrName>ppt_w</p:attrName>
                                        </p:attrNameLst>
                                      </p:cBhvr>
                                      <p:tavLst>
                                        <p:tav tm="0">
                                          <p:val>
                                            <p:fltVal val="0"/>
                                          </p:val>
                                        </p:tav>
                                        <p:tav tm="100000">
                                          <p:val>
                                            <p:strVal val="#ppt_w"/>
                                          </p:val>
                                        </p:tav>
                                      </p:tavLst>
                                    </p:anim>
                                    <p:anim calcmode="lin" valueType="num">
                                      <p:cBhvr>
                                        <p:cTn id="250" dur="500" fill="hold"/>
                                        <p:tgtEl>
                                          <p:spTgt spid="153"/>
                                        </p:tgtEl>
                                        <p:attrNameLst>
                                          <p:attrName>ppt_h</p:attrName>
                                        </p:attrNameLst>
                                      </p:cBhvr>
                                      <p:tavLst>
                                        <p:tav tm="0">
                                          <p:val>
                                            <p:fltVal val="0"/>
                                          </p:val>
                                        </p:tav>
                                        <p:tav tm="100000">
                                          <p:val>
                                            <p:strVal val="#ppt_h"/>
                                          </p:val>
                                        </p:tav>
                                      </p:tavLst>
                                    </p:anim>
                                    <p:animEffect transition="in" filter="fade">
                                      <p:cBhvr>
                                        <p:cTn id="251" dur="500"/>
                                        <p:tgtEl>
                                          <p:spTgt spid="153"/>
                                        </p:tgtEl>
                                      </p:cBhvr>
                                    </p:animEffect>
                                  </p:childTnLst>
                                </p:cTn>
                              </p:par>
                              <p:par>
                                <p:cTn id="252" presetID="53" presetClass="entr" presetSubtype="16" fill="hold" grpId="0" nodeType="withEffect">
                                  <p:stCondLst>
                                    <p:cond delay="0"/>
                                  </p:stCondLst>
                                  <p:childTnLst>
                                    <p:set>
                                      <p:cBhvr>
                                        <p:cTn id="253" dur="1" fill="hold">
                                          <p:stCondLst>
                                            <p:cond delay="0"/>
                                          </p:stCondLst>
                                        </p:cTn>
                                        <p:tgtEl>
                                          <p:spTgt spid="154"/>
                                        </p:tgtEl>
                                        <p:attrNameLst>
                                          <p:attrName>style.visibility</p:attrName>
                                        </p:attrNameLst>
                                      </p:cBhvr>
                                      <p:to>
                                        <p:strVal val="visible"/>
                                      </p:to>
                                    </p:set>
                                    <p:anim calcmode="lin" valueType="num">
                                      <p:cBhvr>
                                        <p:cTn id="254" dur="500" fill="hold"/>
                                        <p:tgtEl>
                                          <p:spTgt spid="154"/>
                                        </p:tgtEl>
                                        <p:attrNameLst>
                                          <p:attrName>ppt_w</p:attrName>
                                        </p:attrNameLst>
                                      </p:cBhvr>
                                      <p:tavLst>
                                        <p:tav tm="0">
                                          <p:val>
                                            <p:fltVal val="0"/>
                                          </p:val>
                                        </p:tav>
                                        <p:tav tm="100000">
                                          <p:val>
                                            <p:strVal val="#ppt_w"/>
                                          </p:val>
                                        </p:tav>
                                      </p:tavLst>
                                    </p:anim>
                                    <p:anim calcmode="lin" valueType="num">
                                      <p:cBhvr>
                                        <p:cTn id="255" dur="500" fill="hold"/>
                                        <p:tgtEl>
                                          <p:spTgt spid="154"/>
                                        </p:tgtEl>
                                        <p:attrNameLst>
                                          <p:attrName>ppt_h</p:attrName>
                                        </p:attrNameLst>
                                      </p:cBhvr>
                                      <p:tavLst>
                                        <p:tav tm="0">
                                          <p:val>
                                            <p:fltVal val="0"/>
                                          </p:val>
                                        </p:tav>
                                        <p:tav tm="100000">
                                          <p:val>
                                            <p:strVal val="#ppt_h"/>
                                          </p:val>
                                        </p:tav>
                                      </p:tavLst>
                                    </p:anim>
                                    <p:animEffect transition="in" filter="fade">
                                      <p:cBhvr>
                                        <p:cTn id="256" dur="500"/>
                                        <p:tgtEl>
                                          <p:spTgt spid="154"/>
                                        </p:tgtEl>
                                      </p:cBhvr>
                                    </p:animEffect>
                                  </p:childTnLst>
                                </p:cTn>
                              </p:par>
                              <p:par>
                                <p:cTn id="257" presetID="53" presetClass="entr" presetSubtype="16" fill="hold" grpId="0" nodeType="withEffect">
                                  <p:stCondLst>
                                    <p:cond delay="0"/>
                                  </p:stCondLst>
                                  <p:childTnLst>
                                    <p:set>
                                      <p:cBhvr>
                                        <p:cTn id="258" dur="1" fill="hold">
                                          <p:stCondLst>
                                            <p:cond delay="0"/>
                                          </p:stCondLst>
                                        </p:cTn>
                                        <p:tgtEl>
                                          <p:spTgt spid="157"/>
                                        </p:tgtEl>
                                        <p:attrNameLst>
                                          <p:attrName>style.visibility</p:attrName>
                                        </p:attrNameLst>
                                      </p:cBhvr>
                                      <p:to>
                                        <p:strVal val="visible"/>
                                      </p:to>
                                    </p:set>
                                    <p:anim calcmode="lin" valueType="num">
                                      <p:cBhvr>
                                        <p:cTn id="259" dur="500" fill="hold"/>
                                        <p:tgtEl>
                                          <p:spTgt spid="157"/>
                                        </p:tgtEl>
                                        <p:attrNameLst>
                                          <p:attrName>ppt_w</p:attrName>
                                        </p:attrNameLst>
                                      </p:cBhvr>
                                      <p:tavLst>
                                        <p:tav tm="0">
                                          <p:val>
                                            <p:fltVal val="0"/>
                                          </p:val>
                                        </p:tav>
                                        <p:tav tm="100000">
                                          <p:val>
                                            <p:strVal val="#ppt_w"/>
                                          </p:val>
                                        </p:tav>
                                      </p:tavLst>
                                    </p:anim>
                                    <p:anim calcmode="lin" valueType="num">
                                      <p:cBhvr>
                                        <p:cTn id="260" dur="500" fill="hold"/>
                                        <p:tgtEl>
                                          <p:spTgt spid="157"/>
                                        </p:tgtEl>
                                        <p:attrNameLst>
                                          <p:attrName>ppt_h</p:attrName>
                                        </p:attrNameLst>
                                      </p:cBhvr>
                                      <p:tavLst>
                                        <p:tav tm="0">
                                          <p:val>
                                            <p:fltVal val="0"/>
                                          </p:val>
                                        </p:tav>
                                        <p:tav tm="100000">
                                          <p:val>
                                            <p:strVal val="#ppt_h"/>
                                          </p:val>
                                        </p:tav>
                                      </p:tavLst>
                                    </p:anim>
                                    <p:animEffect transition="in" filter="fade">
                                      <p:cBhvr>
                                        <p:cTn id="261" dur="500"/>
                                        <p:tgtEl>
                                          <p:spTgt spid="157"/>
                                        </p:tgtEl>
                                      </p:cBhvr>
                                    </p:animEffect>
                                  </p:childTnLst>
                                </p:cTn>
                              </p:par>
                            </p:childTnLst>
                          </p:cTn>
                        </p:par>
                        <p:par>
                          <p:cTn id="262" fill="hold">
                            <p:stCondLst>
                              <p:cond delay="1500"/>
                            </p:stCondLst>
                            <p:childTnLst>
                              <p:par>
                                <p:cTn id="263" presetID="12" presetClass="entr" presetSubtype="8" fill="hold" nodeType="afterEffect">
                                  <p:stCondLst>
                                    <p:cond delay="0"/>
                                  </p:stCondLst>
                                  <p:childTnLst>
                                    <p:set>
                                      <p:cBhvr>
                                        <p:cTn id="264" dur="1" fill="hold">
                                          <p:stCondLst>
                                            <p:cond delay="0"/>
                                          </p:stCondLst>
                                        </p:cTn>
                                        <p:tgtEl>
                                          <p:spTgt spid="27"/>
                                        </p:tgtEl>
                                        <p:attrNameLst>
                                          <p:attrName>style.visibility</p:attrName>
                                        </p:attrNameLst>
                                      </p:cBhvr>
                                      <p:to>
                                        <p:strVal val="visible"/>
                                      </p:to>
                                    </p:set>
                                    <p:anim calcmode="lin" valueType="num">
                                      <p:cBhvr additive="base">
                                        <p:cTn id="265" dur="500"/>
                                        <p:tgtEl>
                                          <p:spTgt spid="27"/>
                                        </p:tgtEl>
                                        <p:attrNameLst>
                                          <p:attrName>ppt_x</p:attrName>
                                        </p:attrNameLst>
                                      </p:cBhvr>
                                      <p:tavLst>
                                        <p:tav tm="0">
                                          <p:val>
                                            <p:strVal val="#ppt_x-#ppt_w*1.125000"/>
                                          </p:val>
                                        </p:tav>
                                        <p:tav tm="100000">
                                          <p:val>
                                            <p:strVal val="#ppt_x"/>
                                          </p:val>
                                        </p:tav>
                                      </p:tavLst>
                                    </p:anim>
                                    <p:animEffect transition="in" filter="wipe(right)">
                                      <p:cBhvr>
                                        <p:cTn id="266" dur="500"/>
                                        <p:tgtEl>
                                          <p:spTgt spid="27"/>
                                        </p:tgtEl>
                                      </p:cBhvr>
                                    </p:animEffect>
                                  </p:childTnLst>
                                </p:cTn>
                              </p:par>
                              <p:par>
                                <p:cTn id="267" presetID="12" presetClass="entr" presetSubtype="8" fill="hold" nodeType="withEffect">
                                  <p:stCondLst>
                                    <p:cond delay="0"/>
                                  </p:stCondLst>
                                  <p:childTnLst>
                                    <p:set>
                                      <p:cBhvr>
                                        <p:cTn id="268" dur="1" fill="hold">
                                          <p:stCondLst>
                                            <p:cond delay="0"/>
                                          </p:stCondLst>
                                        </p:cTn>
                                        <p:tgtEl>
                                          <p:spTgt spid="26"/>
                                        </p:tgtEl>
                                        <p:attrNameLst>
                                          <p:attrName>style.visibility</p:attrName>
                                        </p:attrNameLst>
                                      </p:cBhvr>
                                      <p:to>
                                        <p:strVal val="visible"/>
                                      </p:to>
                                    </p:set>
                                    <p:anim calcmode="lin" valueType="num">
                                      <p:cBhvr additive="base">
                                        <p:cTn id="269" dur="500"/>
                                        <p:tgtEl>
                                          <p:spTgt spid="26"/>
                                        </p:tgtEl>
                                        <p:attrNameLst>
                                          <p:attrName>ppt_x</p:attrName>
                                        </p:attrNameLst>
                                      </p:cBhvr>
                                      <p:tavLst>
                                        <p:tav tm="0">
                                          <p:val>
                                            <p:strVal val="#ppt_x-#ppt_w*1.125000"/>
                                          </p:val>
                                        </p:tav>
                                        <p:tav tm="100000">
                                          <p:val>
                                            <p:strVal val="#ppt_x"/>
                                          </p:val>
                                        </p:tav>
                                      </p:tavLst>
                                    </p:anim>
                                    <p:animEffect transition="in" filter="wipe(right)">
                                      <p:cBhvr>
                                        <p:cTn id="270" dur="500"/>
                                        <p:tgtEl>
                                          <p:spTgt spid="26"/>
                                        </p:tgtEl>
                                      </p:cBhvr>
                                    </p:animEffect>
                                  </p:childTnLst>
                                </p:cTn>
                              </p:par>
                              <p:par>
                                <p:cTn id="271" presetID="12" presetClass="entr" presetSubtype="8" fill="hold" nodeType="withEffect">
                                  <p:stCondLst>
                                    <p:cond delay="0"/>
                                  </p:stCondLst>
                                  <p:childTnLst>
                                    <p:set>
                                      <p:cBhvr>
                                        <p:cTn id="272" dur="1" fill="hold">
                                          <p:stCondLst>
                                            <p:cond delay="0"/>
                                          </p:stCondLst>
                                        </p:cTn>
                                        <p:tgtEl>
                                          <p:spTgt spid="25"/>
                                        </p:tgtEl>
                                        <p:attrNameLst>
                                          <p:attrName>style.visibility</p:attrName>
                                        </p:attrNameLst>
                                      </p:cBhvr>
                                      <p:to>
                                        <p:strVal val="visible"/>
                                      </p:to>
                                    </p:set>
                                    <p:anim calcmode="lin" valueType="num">
                                      <p:cBhvr additive="base">
                                        <p:cTn id="273" dur="500"/>
                                        <p:tgtEl>
                                          <p:spTgt spid="25"/>
                                        </p:tgtEl>
                                        <p:attrNameLst>
                                          <p:attrName>ppt_x</p:attrName>
                                        </p:attrNameLst>
                                      </p:cBhvr>
                                      <p:tavLst>
                                        <p:tav tm="0">
                                          <p:val>
                                            <p:strVal val="#ppt_x-#ppt_w*1.125000"/>
                                          </p:val>
                                        </p:tav>
                                        <p:tav tm="100000">
                                          <p:val>
                                            <p:strVal val="#ppt_x"/>
                                          </p:val>
                                        </p:tav>
                                      </p:tavLst>
                                    </p:anim>
                                    <p:animEffect transition="in" filter="wipe(right)">
                                      <p:cBhvr>
                                        <p:cTn id="27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ldLvl="0" animBg="1"/>
      <p:bldP spid="121" grpId="0" bldLvl="0" animBg="1"/>
      <p:bldP spid="122" grpId="0" bldLvl="0" animBg="1"/>
      <p:bldP spid="123" grpId="0" bldLvl="0" animBg="1"/>
      <p:bldP spid="124" grpId="0" bldLvl="0" animBg="1"/>
      <p:bldP spid="125" grpId="0" bldLvl="0" animBg="1"/>
      <p:bldP spid="126" grpId="0" bldLvl="0" animBg="1"/>
      <p:bldP spid="127" grpId="0" bldLvl="0" animBg="1"/>
      <p:bldP spid="128" grpId="0" bldLvl="0" animBg="1"/>
      <p:bldP spid="129" grpId="0" bldLvl="0" animBg="1"/>
      <p:bldP spid="130" grpId="0" bldLvl="0" animBg="1"/>
      <p:bldP spid="131" grpId="0" bldLvl="0" animBg="1"/>
      <p:bldP spid="132" grpId="0" bldLvl="0" animBg="1"/>
      <p:bldP spid="133" grpId="0" bldLvl="0" animBg="1"/>
      <p:bldP spid="134" grpId="0" bldLvl="0" animBg="1"/>
      <p:bldP spid="135" grpId="0" bldLvl="0" animBg="1"/>
      <p:bldP spid="136" grpId="0" bldLvl="0" animBg="1"/>
      <p:bldP spid="137" grpId="0" bldLvl="0" animBg="1"/>
      <p:bldP spid="138" grpId="0" bldLvl="0" animBg="1"/>
      <p:bldP spid="139" grpId="0" bldLvl="0" animBg="1"/>
      <p:bldP spid="140" grpId="0" bldLvl="0" animBg="1"/>
      <p:bldP spid="144" grpId="0" bldLvl="0" animBg="1"/>
      <p:bldP spid="145" grpId="0" bldLvl="0" animBg="1"/>
      <p:bldP spid="147" grpId="0" bldLvl="0" animBg="1"/>
      <p:bldP spid="148" grpId="0" bldLvl="0" animBg="1"/>
      <p:bldP spid="150" grpId="0" bldLvl="0" animBg="1"/>
      <p:bldP spid="174" grpId="0" bldLvl="0" animBg="1"/>
      <p:bldP spid="183" grpId="0" bldLvl="0" animBg="1"/>
      <p:bldP spid="151" grpId="0"/>
      <p:bldP spid="153" grpId="0" bldLvl="0" animBg="1"/>
      <p:bldP spid="154" grpId="0" bldLvl="0" animBg="1"/>
      <p:bldP spid="15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What is CSS?</a:t>
            </a:r>
          </a:p>
        </p:txBody>
      </p:sp>
      <p:sp>
        <p:nvSpPr>
          <p:cNvPr id="83" name="矩形 82"/>
          <p:cNvSpPr/>
          <p:nvPr/>
        </p:nvSpPr>
        <p:spPr>
          <a:xfrm>
            <a:off x="1530069" y="1325938"/>
            <a:ext cx="9007723" cy="452945"/>
          </a:xfrm>
          <a:prstGeom prst="rect">
            <a:avLst/>
          </a:prstGeom>
          <a:noFill/>
        </p:spPr>
        <p:txBody>
          <a:bodyPr wrap="square">
            <a:spAutoFit/>
          </a:bodyPr>
          <a:lstStyle/>
          <a:p>
            <a:pPr>
              <a:lnSpc>
                <a:spcPct val="130000"/>
              </a:lnSpc>
            </a:pPr>
            <a:endParaRPr lang="zh-CN" altLang="en-US" sz="2000" b="1" dirty="0">
              <a:solidFill>
                <a:schemeClr val="bg1"/>
              </a:solidFill>
              <a:latin typeface="Arial" panose="020B0604020202020204"/>
              <a:ea typeface="微软雅黑" panose="020B0503020204020204" charset="-122"/>
            </a:endParaRPr>
          </a:p>
        </p:txBody>
      </p:sp>
      <p:sp>
        <p:nvSpPr>
          <p:cNvPr id="7" name="TextBox 6">
            <a:extLst>
              <a:ext uri="{FF2B5EF4-FFF2-40B4-BE49-F238E27FC236}">
                <a16:creationId xmlns:a16="http://schemas.microsoft.com/office/drawing/2014/main" id="{A16772B3-C8C3-4F25-8C36-6368C37028B7}"/>
              </a:ext>
            </a:extLst>
          </p:cNvPr>
          <p:cNvSpPr txBox="1"/>
          <p:nvPr/>
        </p:nvSpPr>
        <p:spPr>
          <a:xfrm>
            <a:off x="946951" y="1151307"/>
            <a:ext cx="10298097" cy="4893647"/>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chemeClr val="bg1"/>
                </a:solidFill>
                <a:effectLst/>
                <a:latin typeface="Verdana" panose="020B0604030504040204" pitchFamily="34" charset="0"/>
              </a:rPr>
              <a:t>CSS stands for </a:t>
            </a:r>
            <a:r>
              <a:rPr lang="en-US" sz="2400" b="0" i="0" dirty="0">
                <a:solidFill>
                  <a:schemeClr val="bg1"/>
                </a:solidFill>
                <a:effectLst/>
                <a:latin typeface="Microsoft YaHei" panose="020B0503020204020204" pitchFamily="34" charset="-122"/>
                <a:ea typeface="Microsoft YaHei" panose="020B0503020204020204" pitchFamily="34" charset="-122"/>
              </a:rPr>
              <a:t>Cascading Style Sheets (CSS) and is used to format the layout of a webpage.</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With CSS, you can control the color, font, the size of text, the spacing between elements, how elements are positioned and laid out, what background images or background colors are to be used, different displays for different devices and screen sizes, and much more!</a:t>
            </a:r>
          </a:p>
          <a:p>
            <a:pPr algn="l"/>
            <a:endParaRPr lang="en-US" sz="2400" b="0" i="0" dirty="0">
              <a:solidFill>
                <a:schemeClr val="bg1"/>
              </a:solidFill>
              <a:effectLst/>
              <a:latin typeface="Microsoft YaHei" panose="020B0503020204020204" pitchFamily="34" charset="-122"/>
              <a:ea typeface="Microsoft YaHei" panose="020B0503020204020204" pitchFamily="34" charset="-122"/>
            </a:endParaRPr>
          </a:p>
          <a:p>
            <a:pPr algn="l"/>
            <a:r>
              <a:rPr lang="en-US" sz="2400" b="1" i="0" dirty="0">
                <a:solidFill>
                  <a:schemeClr val="bg1"/>
                </a:solidFill>
                <a:effectLst/>
                <a:latin typeface="Microsoft YaHei" panose="020B0503020204020204" pitchFamily="34" charset="-122"/>
                <a:ea typeface="Microsoft YaHei" panose="020B0503020204020204" pitchFamily="34" charset="-122"/>
              </a:rPr>
              <a:t>Tip:</a:t>
            </a:r>
            <a:r>
              <a:rPr lang="en-US" sz="2400" b="0" i="0" dirty="0">
                <a:solidFill>
                  <a:schemeClr val="bg1"/>
                </a:solidFill>
                <a:effectLst/>
                <a:latin typeface="Microsoft YaHei" panose="020B0503020204020204" pitchFamily="34" charset="-122"/>
                <a:ea typeface="Microsoft YaHei" panose="020B0503020204020204" pitchFamily="34" charset="-122"/>
              </a:rPr>
              <a:t> The word </a:t>
            </a:r>
            <a:r>
              <a:rPr lang="en-US" sz="2400" b="1" i="0" dirty="0">
                <a:solidFill>
                  <a:schemeClr val="bg1"/>
                </a:solidFill>
                <a:effectLst/>
                <a:latin typeface="Microsoft YaHei" panose="020B0503020204020204" pitchFamily="34" charset="-122"/>
                <a:ea typeface="Microsoft YaHei" panose="020B0503020204020204" pitchFamily="34" charset="-122"/>
              </a:rPr>
              <a:t>cascading</a:t>
            </a:r>
            <a:r>
              <a:rPr lang="en-US" sz="2400" b="0" i="0" dirty="0">
                <a:solidFill>
                  <a:schemeClr val="bg1"/>
                </a:solidFill>
                <a:effectLst/>
                <a:latin typeface="Microsoft YaHei" panose="020B0503020204020204" pitchFamily="34" charset="-122"/>
                <a:ea typeface="Microsoft YaHei" panose="020B0503020204020204" pitchFamily="34" charset="-122"/>
              </a:rPr>
              <a:t> means that a style applied to a parent element will also apply to all children elements within the parent. So, if you set the color of the body text to "blue", all headings, paragraphs, and other text elements within the body will also get the same color (unless you specify something else)!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4">
            <a:extLst>
              <a:ext uri="{FF2B5EF4-FFF2-40B4-BE49-F238E27FC236}">
                <a16:creationId xmlns:a16="http://schemas.microsoft.com/office/drawing/2014/main" id="{E81E2F45-F375-4C54-9E04-3E4644F4EDAA}"/>
              </a:ext>
            </a:extLst>
          </p:cNvPr>
          <p:cNvSpPr txBox="1"/>
          <p:nvPr/>
        </p:nvSpPr>
        <p:spPr>
          <a:xfrm>
            <a:off x="3821383" y="408718"/>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CSS Ways</a:t>
            </a:r>
          </a:p>
        </p:txBody>
      </p:sp>
      <p:sp>
        <p:nvSpPr>
          <p:cNvPr id="2" name="Rectangle 1">
            <a:extLst>
              <a:ext uri="{FF2B5EF4-FFF2-40B4-BE49-F238E27FC236}">
                <a16:creationId xmlns:a16="http://schemas.microsoft.com/office/drawing/2014/main" id="{BC660A12-F896-43E0-9AE4-9A1E65455A4E}"/>
              </a:ext>
            </a:extLst>
          </p:cNvPr>
          <p:cNvSpPr>
            <a:spLocks noChangeArrowheads="1"/>
          </p:cNvSpPr>
          <p:nvPr/>
        </p:nvSpPr>
        <p:spPr bwMode="auto">
          <a:xfrm>
            <a:off x="729448" y="1621168"/>
            <a:ext cx="10733103" cy="44590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CSS can be added to HTML documents in 3 ways: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Inline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inside HTML elements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Internal</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&lt;style&gt;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External</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&lt;link&gt;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to link to an external CSS file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most common way to add CSS, is to keep the styles in external CSS files. However, in this tutorial we will use inline and internal styles, because this is easier to demonstrate, and easier for you to try it yourself.</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91590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Inline CSS</a:t>
            </a:r>
            <a:endParaRPr lang="zh-CN" altLang="en-US" sz="3000" dirty="0">
              <a:solidFill>
                <a:prstClr val="white"/>
              </a:solidFill>
              <a:latin typeface="微软雅黑" panose="020B0503020204020204" charset="-122"/>
              <a:ea typeface="微软雅黑" panose="020B0503020204020204" charset="-122"/>
            </a:endParaRPr>
          </a:p>
        </p:txBody>
      </p:sp>
      <p:sp>
        <p:nvSpPr>
          <p:cNvPr id="2" name="Rectangle 1">
            <a:extLst>
              <a:ext uri="{FF2B5EF4-FFF2-40B4-BE49-F238E27FC236}">
                <a16:creationId xmlns:a16="http://schemas.microsoft.com/office/drawing/2014/main" id="{85CCBAD3-45EA-45B6-A925-B2127C2B4487}"/>
              </a:ext>
            </a:extLst>
          </p:cNvPr>
          <p:cNvSpPr>
            <a:spLocks noChangeArrowheads="1"/>
          </p:cNvSpPr>
          <p:nvPr/>
        </p:nvSpPr>
        <p:spPr bwMode="auto">
          <a:xfrm>
            <a:off x="1402672" y="1113173"/>
            <a:ext cx="10058400" cy="504890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An inline CSS is used to apply a unique style to a single HTML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An inline CSS uses the style attribute of an HTML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The following example sets the text color of the &lt;h1&gt; element to blue, and the text color of the &lt;p&gt; element to red: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&lt;h1 style="</a:t>
            </a:r>
            <a:r>
              <a:rPr kumimoji="0" lang="en-US" altLang="en-US" sz="2400" b="0" i="0" u="none" strike="noStrike" cap="none" normalizeH="0" baseline="0" dirty="0" err="1">
                <a:ln>
                  <a:noFill/>
                </a:ln>
                <a:effectLst/>
                <a:latin typeface="Microsoft YaHei" panose="020B0503020204020204" pitchFamily="34" charset="-122"/>
                <a:ea typeface="Microsoft YaHei" panose="020B0503020204020204" pitchFamily="34" charset="-122"/>
              </a:rPr>
              <a:t>color:blue</a:t>
            </a: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;"&gt;A Blue Heading&lt;/h1&gt;</a:t>
            </a:r>
            <a:b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&lt;p style="</a:t>
            </a:r>
            <a:r>
              <a:rPr kumimoji="0" lang="en-US" altLang="en-US" sz="2400" b="0" i="0" u="none" strike="noStrike" cap="none" normalizeH="0" baseline="0" dirty="0" err="1">
                <a:ln>
                  <a:noFill/>
                </a:ln>
                <a:effectLst/>
                <a:latin typeface="Microsoft YaHei" panose="020B0503020204020204" pitchFamily="34" charset="-122"/>
                <a:ea typeface="Microsoft YaHei" panose="020B0503020204020204" pitchFamily="34" charset="-122"/>
              </a:rPr>
              <a:t>color:red</a:t>
            </a: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;"&gt;A red paragraph.&lt;/p&gt;</a:t>
            </a:r>
          </a:p>
        </p:txBody>
      </p:sp>
    </p:spTree>
    <p:extLst>
      <p:ext uri="{BB962C8B-B14F-4D97-AF65-F5344CB8AC3E}">
        <p14:creationId xmlns:p14="http://schemas.microsoft.com/office/powerpoint/2010/main" val="422685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Internal CSS</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72442EC8-232C-40CD-8188-7E1A1C442458}"/>
              </a:ext>
            </a:extLst>
          </p:cNvPr>
          <p:cNvSpPr>
            <a:spLocks noChangeArrowheads="1"/>
          </p:cNvSpPr>
          <p:nvPr/>
        </p:nvSpPr>
        <p:spPr bwMode="auto">
          <a:xfrm>
            <a:off x="461639" y="740774"/>
            <a:ext cx="11268722" cy="597595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internal CSS is used to define a style for a single HTML page.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internal CSS is defined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 of an HTML page, within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&lt;style&gt;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following example sets the text color of ALL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(on that page) to blue, and the text color of ALL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&lt;p&gt;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to red. In addition, the page will be displayed with a "</a:t>
            </a: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powderblue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background color: </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!DOCTYPE</a:t>
            </a:r>
            <a:r>
              <a:rPr kumimoji="0" lang="en-US" altLang="en-US" sz="1100" b="0" i="0" u="none" strike="noStrike" cap="none" normalizeH="0" baseline="0" dirty="0">
                <a:ln>
                  <a:noFill/>
                </a:ln>
                <a:solidFill>
                  <a:srgbClr val="FF0000"/>
                </a:solidFill>
                <a:effectLst/>
                <a:latin typeface="Consolas" panose="020B0609020204030204" pitchFamily="49" charset="0"/>
              </a:rPr>
              <a:t> html</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html</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head</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style</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A52A2A"/>
                </a:solidFill>
                <a:effectLst/>
                <a:latin typeface="Consolas" panose="020B0609020204030204" pitchFamily="49" charset="0"/>
              </a:rPr>
              <a:t>body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FF0000"/>
                </a:solidFill>
                <a:effectLst/>
                <a:latin typeface="Consolas" panose="020B0609020204030204" pitchFamily="49" charset="0"/>
              </a:rPr>
              <a:t>background-color</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CD"/>
                </a:solidFill>
                <a:effectLst/>
                <a:latin typeface="Consolas" panose="020B0609020204030204" pitchFamily="49" charset="0"/>
              </a:rPr>
              <a:t> </a:t>
            </a:r>
            <a:r>
              <a:rPr kumimoji="0" lang="en-US" altLang="en-US" sz="1100" b="0" i="0" u="none" strike="noStrike" cap="none" normalizeH="0" baseline="0" dirty="0" err="1">
                <a:ln>
                  <a:noFill/>
                </a:ln>
                <a:solidFill>
                  <a:srgbClr val="0000CD"/>
                </a:solidFill>
                <a:effectLst/>
                <a:latin typeface="Consolas" panose="020B0609020204030204" pitchFamily="49" charset="0"/>
              </a:rPr>
              <a:t>powderblue</a:t>
            </a:r>
            <a:r>
              <a:rPr kumimoji="0" lang="en-US" altLang="en-US" sz="1100" b="0" i="0" u="none" strike="noStrike" cap="none" normalizeH="0" baseline="0" dirty="0">
                <a:ln>
                  <a:noFill/>
                </a:ln>
                <a:solidFill>
                  <a:srgbClr val="000000"/>
                </a:solidFill>
                <a:effectLst/>
                <a:latin typeface="Consolas" panose="020B0609020204030204" pitchFamily="49" charset="0"/>
              </a:rPr>
              <a: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A52A2A"/>
                </a:solidFill>
                <a:effectLst/>
                <a:latin typeface="Consolas" panose="020B0609020204030204" pitchFamily="49" charset="0"/>
              </a:rPr>
              <a:t>h1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FF0000"/>
                </a:solidFill>
                <a:effectLst/>
                <a:latin typeface="Consolas" panose="020B0609020204030204" pitchFamily="49" charset="0"/>
              </a:rPr>
              <a:t>color</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CD"/>
                </a:solidFill>
                <a:effectLst/>
                <a:latin typeface="Consolas" panose="020B0609020204030204" pitchFamily="49" charset="0"/>
              </a:rPr>
              <a:t> blue</a:t>
            </a:r>
            <a:r>
              <a:rPr kumimoji="0" lang="en-US" altLang="en-US" sz="1100" b="0" i="0" u="none" strike="noStrike" cap="none" normalizeH="0" baseline="0" dirty="0">
                <a:ln>
                  <a:noFill/>
                </a:ln>
                <a:solidFill>
                  <a:srgbClr val="000000"/>
                </a:solidFill>
                <a:effectLst/>
                <a:latin typeface="Consolas" panose="020B0609020204030204" pitchFamily="49" charset="0"/>
              </a:rPr>
              <a: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A52A2A"/>
                </a:solidFill>
                <a:effectLst/>
                <a:latin typeface="Consolas" panose="020B0609020204030204" pitchFamily="49" charset="0"/>
              </a:rPr>
              <a:t>p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FF0000"/>
                </a:solidFill>
                <a:effectLst/>
                <a:latin typeface="Consolas" panose="020B0609020204030204" pitchFamily="49" charset="0"/>
              </a:rPr>
              <a:t>color</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CD"/>
                </a:solidFill>
                <a:effectLst/>
                <a:latin typeface="Consolas" panose="020B0609020204030204" pitchFamily="49" charset="0"/>
              </a:rPr>
              <a:t> red</a:t>
            </a:r>
            <a:r>
              <a:rPr kumimoji="0" lang="en-US" altLang="en-US" sz="1100" b="0" i="0" u="none" strike="noStrike" cap="none" normalizeH="0" baseline="0" dirty="0">
                <a:ln>
                  <a:noFill/>
                </a:ln>
                <a:solidFill>
                  <a:srgbClr val="000000"/>
                </a:solidFill>
                <a:effectLst/>
                <a:latin typeface="Consolas" panose="020B0609020204030204" pitchFamily="49" charset="0"/>
              </a:rPr>
              <a: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/style</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/head</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body</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h1</a:t>
            </a:r>
            <a:r>
              <a:rPr kumimoji="0" lang="en-US" altLang="en-US" sz="1100" b="0" i="0" u="none" strike="noStrike" cap="none" normalizeH="0" baseline="0" dirty="0">
                <a:ln>
                  <a:noFill/>
                </a:ln>
                <a:solidFill>
                  <a:srgbClr val="0000CD"/>
                </a:solidFill>
                <a:effectLst/>
                <a:latin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rPr>
              <a:t>This is a heading</a:t>
            </a: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/h1</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p</a:t>
            </a:r>
            <a:r>
              <a:rPr kumimoji="0" lang="en-US" altLang="en-US" sz="1100" b="0" i="0" u="none" strike="noStrike" cap="none" normalizeH="0" baseline="0" dirty="0">
                <a:ln>
                  <a:noFill/>
                </a:ln>
                <a:solidFill>
                  <a:srgbClr val="0000CD"/>
                </a:solidFill>
                <a:effectLst/>
                <a:latin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rPr>
              <a:t>This is a paragraph.</a:t>
            </a: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/p</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/body</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/html</a:t>
            </a:r>
            <a:r>
              <a:rPr kumimoji="0" lang="en-US" altLang="en-US" sz="1100" b="0" i="0" u="none" strike="noStrike" cap="none" normalizeH="0" baseline="0" dirty="0">
                <a:ln>
                  <a:noFill/>
                </a:ln>
                <a:solidFill>
                  <a:srgbClr val="0000CD"/>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37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External CSS</a:t>
            </a:r>
          </a:p>
        </p:txBody>
      </p:sp>
      <p:sp>
        <p:nvSpPr>
          <p:cNvPr id="2" name="Rectangle 1">
            <a:extLst>
              <a:ext uri="{FF2B5EF4-FFF2-40B4-BE49-F238E27FC236}">
                <a16:creationId xmlns:a16="http://schemas.microsoft.com/office/drawing/2014/main" id="{DF83C8C4-22EA-4590-877D-35B3E1E3B547}"/>
              </a:ext>
            </a:extLst>
          </p:cNvPr>
          <p:cNvSpPr>
            <a:spLocks noChangeArrowheads="1"/>
          </p:cNvSpPr>
          <p:nvPr/>
        </p:nvSpPr>
        <p:spPr bwMode="auto">
          <a:xfrm>
            <a:off x="467557" y="1151558"/>
            <a:ext cx="11256885" cy="511418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external style sheet is used to define the style for many HTML pages.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To use an external style sheet, add a link to it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 of each HTML page: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!DOCTYPE</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head</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link</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rel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="stylesheet"</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href</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="styles.css"&gt;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/head</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4</a:t>
            </a:r>
          </a:p>
        </p:txBody>
      </p:sp>
      <p:sp>
        <p:nvSpPr>
          <p:cNvPr id="49" name="文本框 48"/>
          <p:cNvSpPr txBox="1"/>
          <p:nvPr/>
        </p:nvSpPr>
        <p:spPr>
          <a:xfrm>
            <a:off x="6203238" y="2163608"/>
            <a:ext cx="2849724" cy="923330"/>
          </a:xfrm>
          <a:prstGeom prst="rect">
            <a:avLst/>
          </a:prstGeom>
          <a:noFill/>
        </p:spPr>
        <p:txBody>
          <a:bodyPr wrap="square" rtlCol="0">
            <a:spAutoFit/>
          </a:bodyPr>
          <a:lstStyle/>
          <a:p>
            <a:r>
              <a:rPr lang="en-US" altLang="zh-CN" sz="5400" b="1" dirty="0">
                <a:solidFill>
                  <a:schemeClr val="bg1"/>
                </a:solidFill>
                <a:ea typeface="微软雅黑" panose="020B0503020204020204" pitchFamily="34" charset="-122"/>
              </a:rPr>
              <a:t>Project</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93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2931111" y="737191"/>
            <a:ext cx="5921406"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Design of a static website</a:t>
            </a:r>
          </a:p>
        </p:txBody>
      </p:sp>
      <p:sp>
        <p:nvSpPr>
          <p:cNvPr id="4" name="TextBox 3">
            <a:extLst>
              <a:ext uri="{FF2B5EF4-FFF2-40B4-BE49-F238E27FC236}">
                <a16:creationId xmlns:a16="http://schemas.microsoft.com/office/drawing/2014/main" id="{08CC9320-95A6-4372-8C74-0A17BB677838}"/>
              </a:ext>
            </a:extLst>
          </p:cNvPr>
          <p:cNvSpPr txBox="1"/>
          <p:nvPr/>
        </p:nvSpPr>
        <p:spPr>
          <a:xfrm>
            <a:off x="2099570" y="2890391"/>
            <a:ext cx="8238477" cy="1493358"/>
          </a:xfrm>
          <a:prstGeom prst="rect">
            <a:avLst/>
          </a:prstGeom>
          <a:noFill/>
        </p:spPr>
        <p:txBody>
          <a:bodyPr wrap="square">
            <a:spAutoFit/>
          </a:bodyPr>
          <a:lstStyle/>
          <a:p>
            <a:pPr>
              <a:lnSpc>
                <a:spcPct val="150000"/>
              </a:lnSpc>
            </a:pPr>
            <a:r>
              <a:rPr lang="en-CA" sz="3200" dirty="0">
                <a:solidFill>
                  <a:srgbClr val="FF0000"/>
                </a:solidFill>
              </a:rPr>
              <a:t>https://github.com/jianchentech/WebCamp/blob/main/WebProject/WebStatic.md</a:t>
            </a:r>
          </a:p>
        </p:txBody>
      </p:sp>
    </p:spTree>
    <p:extLst>
      <p:ext uri="{BB962C8B-B14F-4D97-AF65-F5344CB8AC3E}">
        <p14:creationId xmlns:p14="http://schemas.microsoft.com/office/powerpoint/2010/main" val="3077296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09" name="组合 108"/>
          <p:cNvGrpSpPr/>
          <p:nvPr/>
        </p:nvGrpSpPr>
        <p:grpSpPr>
          <a:xfrm>
            <a:off x="7172800" y="2923210"/>
            <a:ext cx="623405" cy="546805"/>
            <a:chOff x="14344650" y="-2063655"/>
            <a:chExt cx="2655698" cy="2329383"/>
          </a:xfrm>
          <a:solidFill>
            <a:schemeClr val="bg1">
              <a:alpha val="60000"/>
            </a:schemeClr>
          </a:solidFill>
        </p:grpSpPr>
        <p:sp>
          <p:nvSpPr>
            <p:cNvPr id="130" name="椭圆 129"/>
            <p:cNvSpPr/>
            <p:nvPr/>
          </p:nvSpPr>
          <p:spPr>
            <a:xfrm>
              <a:off x="14344650" y="-8792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1" name="椭圆 130"/>
            <p:cNvSpPr/>
            <p:nvPr/>
          </p:nvSpPr>
          <p:spPr>
            <a:xfrm>
              <a:off x="14668500" y="-29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2" name="椭圆 131"/>
            <p:cNvSpPr/>
            <p:nvPr/>
          </p:nvSpPr>
          <p:spPr>
            <a:xfrm>
              <a:off x="15101049" y="-8639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3" name="椭圆 132"/>
            <p:cNvSpPr/>
            <p:nvPr/>
          </p:nvSpPr>
          <p:spPr>
            <a:xfrm>
              <a:off x="15266898" y="-11111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4" name="椭圆 133"/>
            <p:cNvSpPr/>
            <p:nvPr/>
          </p:nvSpPr>
          <p:spPr>
            <a:xfrm>
              <a:off x="15419298" y="-20636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5" name="椭圆 134"/>
            <p:cNvSpPr/>
            <p:nvPr/>
          </p:nvSpPr>
          <p:spPr>
            <a:xfrm>
              <a:off x="15781248" y="-583186"/>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6" name="椭圆 135"/>
            <p:cNvSpPr/>
            <p:nvPr/>
          </p:nvSpPr>
          <p:spPr>
            <a:xfrm>
              <a:off x="16390848" y="-7115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7" name="椭圆 136"/>
            <p:cNvSpPr/>
            <p:nvPr/>
          </p:nvSpPr>
          <p:spPr>
            <a:xfrm>
              <a:off x="16509179" y="-133432"/>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8" name="椭圆 137"/>
            <p:cNvSpPr/>
            <p:nvPr/>
          </p:nvSpPr>
          <p:spPr>
            <a:xfrm>
              <a:off x="15770046" y="113328"/>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9" name="椭圆 138"/>
            <p:cNvSpPr/>
            <p:nvPr/>
          </p:nvSpPr>
          <p:spPr>
            <a:xfrm>
              <a:off x="16847948" y="-1236009"/>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cxnSp>
          <p:nvCxnSpPr>
            <p:cNvPr id="140" name="直接连接符 139"/>
            <p:cNvCxnSpPr>
              <a:stCxn id="132" idx="7"/>
              <a:endCxn id="133" idx="3"/>
            </p:cNvCxnSpPr>
            <p:nvPr/>
          </p:nvCxnSpPr>
          <p:spPr>
            <a:xfrm flipV="1">
              <a:off x="15231131" y="-981073"/>
              <a:ext cx="58085" cy="139486"/>
            </a:xfrm>
            <a:prstGeom prst="line">
              <a:avLst/>
            </a:prstGeom>
            <a:grpFill/>
            <a:ln>
              <a:no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7190688" y="2926609"/>
            <a:ext cx="587482" cy="511019"/>
            <a:chOff x="14491853" y="-2049174"/>
            <a:chExt cx="2502668" cy="2176934"/>
          </a:xfrm>
        </p:grpSpPr>
        <p:cxnSp>
          <p:nvCxnSpPr>
            <p:cNvPr id="111" name="直接连接符 110"/>
            <p:cNvCxnSpPr>
              <a:stCxn id="134" idx="3"/>
              <a:endCxn id="130" idx="7"/>
            </p:cNvCxnSpPr>
            <p:nvPr/>
          </p:nvCxnSpPr>
          <p:spPr>
            <a:xfrm flipH="1">
              <a:off x="14546894" y="-1995400"/>
              <a:ext cx="965718" cy="107662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0" idx="4"/>
              <a:endCxn id="131" idx="0"/>
            </p:cNvCxnSpPr>
            <p:nvPr/>
          </p:nvCxnSpPr>
          <p:spPr>
            <a:xfrm>
              <a:off x="14491853" y="-788661"/>
              <a:ext cx="321906" cy="72496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31" idx="6"/>
              <a:endCxn id="138" idx="2"/>
            </p:cNvCxnSpPr>
            <p:nvPr/>
          </p:nvCxnSpPr>
          <p:spPr>
            <a:xfrm>
              <a:off x="14889195" y="11441"/>
              <a:ext cx="952193"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38" idx="7"/>
              <a:endCxn id="137" idx="2"/>
            </p:cNvCxnSpPr>
            <p:nvPr/>
          </p:nvCxnSpPr>
          <p:spPr>
            <a:xfrm flipV="1">
              <a:off x="15971130" y="-118247"/>
              <a:ext cx="608646" cy="19206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37" idx="0"/>
              <a:endCxn id="139" idx="4"/>
            </p:cNvCxnSpPr>
            <p:nvPr/>
          </p:nvCxnSpPr>
          <p:spPr>
            <a:xfrm flipV="1">
              <a:off x="16656384" y="-1144748"/>
              <a:ext cx="338137" cy="95219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39" idx="1"/>
              <a:endCxn id="134" idx="6"/>
            </p:cNvCxnSpPr>
            <p:nvPr/>
          </p:nvCxnSpPr>
          <p:spPr>
            <a:xfrm flipH="1" flipV="1">
              <a:off x="15642822" y="-2049174"/>
              <a:ext cx="1298445" cy="77365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4" idx="4"/>
              <a:endCxn id="133" idx="0"/>
            </p:cNvCxnSpPr>
            <p:nvPr/>
          </p:nvCxnSpPr>
          <p:spPr>
            <a:xfrm flipH="1">
              <a:off x="15415014" y="-1973082"/>
              <a:ext cx="151485" cy="80341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34" idx="5"/>
              <a:endCxn id="135" idx="0"/>
            </p:cNvCxnSpPr>
            <p:nvPr/>
          </p:nvCxnSpPr>
          <p:spPr>
            <a:xfrm>
              <a:off x="15620380" y="-1995400"/>
              <a:ext cx="308381" cy="13525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5" idx="1"/>
              <a:endCxn id="133" idx="5"/>
            </p:cNvCxnSpPr>
            <p:nvPr/>
          </p:nvCxnSpPr>
          <p:spPr>
            <a:xfrm flipH="1" flipV="1">
              <a:off x="15468805" y="-1039280"/>
              <a:ext cx="405764" cy="41928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7"/>
              <a:endCxn id="136" idx="2"/>
            </p:cNvCxnSpPr>
            <p:nvPr/>
          </p:nvCxnSpPr>
          <p:spPr>
            <a:xfrm flipV="1">
              <a:off x="15982334" y="-695733"/>
              <a:ext cx="478802" cy="757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36" idx="7"/>
              <a:endCxn id="139" idx="3"/>
            </p:cNvCxnSpPr>
            <p:nvPr/>
          </p:nvCxnSpPr>
          <p:spPr>
            <a:xfrm flipV="1">
              <a:off x="16591930" y="-1167600"/>
              <a:ext cx="348957" cy="41658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36" idx="4"/>
              <a:endCxn id="137" idx="1"/>
            </p:cNvCxnSpPr>
            <p:nvPr/>
          </p:nvCxnSpPr>
          <p:spPr>
            <a:xfrm>
              <a:off x="16538050" y="-620933"/>
              <a:ext cx="64922" cy="4490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37" idx="2"/>
              <a:endCxn id="135" idx="5"/>
            </p:cNvCxnSpPr>
            <p:nvPr/>
          </p:nvCxnSpPr>
          <p:spPr>
            <a:xfrm flipH="1" flipV="1">
              <a:off x="15982356" y="-511297"/>
              <a:ext cx="597826" cy="3949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5" idx="7"/>
              <a:endCxn id="139" idx="2"/>
            </p:cNvCxnSpPr>
            <p:nvPr/>
          </p:nvCxnSpPr>
          <p:spPr>
            <a:xfrm flipV="1">
              <a:off x="15982334" y="-1220521"/>
              <a:ext cx="935962" cy="600530"/>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5" idx="4"/>
              <a:endCxn id="138" idx="0"/>
            </p:cNvCxnSpPr>
            <p:nvPr/>
          </p:nvCxnSpPr>
          <p:spPr>
            <a:xfrm flipH="1">
              <a:off x="15917633" y="-489908"/>
              <a:ext cx="10820" cy="54372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8" idx="1"/>
              <a:endCxn id="132" idx="5"/>
            </p:cNvCxnSpPr>
            <p:nvPr/>
          </p:nvCxnSpPr>
          <p:spPr>
            <a:xfrm flipH="1" flipV="1">
              <a:off x="15300704" y="-794519"/>
              <a:ext cx="562659" cy="86833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32" idx="2"/>
              <a:endCxn id="130" idx="6"/>
            </p:cNvCxnSpPr>
            <p:nvPr/>
          </p:nvCxnSpPr>
          <p:spPr>
            <a:xfrm flipH="1" flipV="1">
              <a:off x="14568813" y="-863057"/>
              <a:ext cx="603236" cy="1623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32" idx="3"/>
              <a:endCxn id="131" idx="7"/>
            </p:cNvCxnSpPr>
            <p:nvPr/>
          </p:nvCxnSpPr>
          <p:spPr>
            <a:xfrm flipH="1">
              <a:off x="14867051" y="-792947"/>
              <a:ext cx="324611" cy="75201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32" idx="0"/>
              <a:endCxn id="133" idx="3"/>
            </p:cNvCxnSpPr>
            <p:nvPr/>
          </p:nvCxnSpPr>
          <p:spPr>
            <a:xfrm flipV="1">
              <a:off x="15245548" y="-1039348"/>
              <a:ext cx="113614"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26165" y="2936393"/>
            <a:ext cx="1876425" cy="440055"/>
            <a:chOff x="1902600" y="5380508"/>
            <a:chExt cx="1876425" cy="440055"/>
          </a:xfrm>
        </p:grpSpPr>
        <p:sp>
          <p:nvSpPr>
            <p:cNvPr id="107" name="矩形 106"/>
            <p:cNvSpPr/>
            <p:nvPr/>
          </p:nvSpPr>
          <p:spPr>
            <a:xfrm>
              <a:off x="1902600" y="5380508"/>
              <a:ext cx="1876425" cy="440055"/>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44" name="文本框 143"/>
            <p:cNvSpPr txBox="1"/>
            <p:nvPr/>
          </p:nvSpPr>
          <p:spPr>
            <a:xfrm>
              <a:off x="1914316" y="5405166"/>
              <a:ext cx="1847978" cy="369332"/>
            </a:xfrm>
            <a:prstGeom prst="rect">
              <a:avLst/>
            </a:prstGeom>
            <a:noFill/>
            <a:ln>
              <a:noFill/>
            </a:ln>
          </p:spPr>
          <p:txBody>
            <a:bodyPr wrap="square" rtlCol="0">
              <a:spAutoFit/>
            </a:bodyPr>
            <a:lstStyle/>
            <a:p>
              <a:pPr algn="ctr"/>
              <a:r>
                <a:rPr lang="en-CA" altLang="zh-CN" b="1" dirty="0">
                  <a:solidFill>
                    <a:prstClr val="white"/>
                  </a:solidFill>
                  <a:latin typeface="微软雅黑" panose="020B0503020204020204" charset="-122"/>
                  <a:ea typeface="微软雅黑" panose="020B0503020204020204" charset="-122"/>
                </a:rPr>
                <a:t>Jian</a:t>
              </a:r>
              <a:r>
                <a:rPr lang="zh-CN" altLang="en-US" b="1" dirty="0">
                  <a:solidFill>
                    <a:prstClr val="white"/>
                  </a:solidFill>
                  <a:latin typeface="微软雅黑" panose="020B0503020204020204" charset="-122"/>
                  <a:ea typeface="微软雅黑" panose="020B0503020204020204" charset="-122"/>
                </a:rPr>
                <a:t> </a:t>
              </a:r>
              <a:r>
                <a:rPr lang="en-CA" altLang="zh-CN" b="1" dirty="0">
                  <a:solidFill>
                    <a:prstClr val="white"/>
                  </a:solidFill>
                  <a:latin typeface="微软雅黑" panose="020B0503020204020204" charset="-122"/>
                  <a:ea typeface="微软雅黑" panose="020B0503020204020204" charset="-122"/>
                </a:rPr>
                <a:t>Chen</a:t>
              </a:r>
              <a:endParaRPr lang="zh-CN" altLang="en-US" b="1" dirty="0">
                <a:solidFill>
                  <a:prstClr val="white"/>
                </a:solidFill>
                <a:latin typeface="微软雅黑" panose="020B0503020204020204" charset="-122"/>
                <a:ea typeface="微软雅黑" panose="020B0503020204020204" charset="-122"/>
              </a:endParaRPr>
            </a:p>
          </p:txBody>
        </p:sp>
      </p:grpSp>
      <p:sp>
        <p:nvSpPr>
          <p:cNvPr id="145" name="文本框 144"/>
          <p:cNvSpPr txBox="1"/>
          <p:nvPr/>
        </p:nvSpPr>
        <p:spPr>
          <a:xfrm>
            <a:off x="1846553" y="1643380"/>
            <a:ext cx="8840877" cy="923330"/>
          </a:xfrm>
          <a:prstGeom prst="rect">
            <a:avLst/>
          </a:prstGeom>
          <a:noFill/>
        </p:spPr>
        <p:txBody>
          <a:bodyPr wrap="square" rtlCol="0">
            <a:spAutoFit/>
          </a:bodyPr>
          <a:lstStyle/>
          <a:p>
            <a:pPr algn="just"/>
            <a:r>
              <a:rPr lang="en-CA" altLang="zh-CN" sz="5400" dirty="0">
                <a:solidFill>
                  <a:prstClr val="white"/>
                </a:solidFill>
                <a:latin typeface="微软雅黑" panose="020B0503020204020204" charset="-122"/>
                <a:ea typeface="微软雅黑" panose="020B0503020204020204" charset="-122"/>
              </a:rPr>
              <a:t>T</a:t>
            </a:r>
            <a:r>
              <a:rPr lang="en-US" altLang="zh-CN" sz="5400" dirty="0">
                <a:solidFill>
                  <a:prstClr val="white"/>
                </a:solidFill>
                <a:latin typeface="微软雅黑" panose="020B0503020204020204" charset="-122"/>
                <a:ea typeface="微软雅黑" panose="020B0503020204020204" charset="-122"/>
              </a:rPr>
              <a:t>hanks for your attending</a:t>
            </a:r>
            <a:endParaRPr lang="zh-CN" altLang="en-US" sz="5400" dirty="0">
              <a:solidFill>
                <a:prstClr val="white"/>
              </a:solidFill>
              <a:latin typeface="微软雅黑" panose="020B0503020204020204" charset="-122"/>
              <a:ea typeface="微软雅黑" panose="020B0503020204020204" charset="-122"/>
            </a:endParaRPr>
          </a:p>
        </p:txBody>
      </p:sp>
      <p:cxnSp>
        <p:nvCxnSpPr>
          <p:cNvPr id="146" name="直接连接符 145"/>
          <p:cNvCxnSpPr/>
          <p:nvPr/>
        </p:nvCxnSpPr>
        <p:spPr>
          <a:xfrm>
            <a:off x="4273253" y="2697983"/>
            <a:ext cx="3528000" cy="0"/>
          </a:xfrm>
          <a:prstGeom prst="line">
            <a:avLst/>
          </a:prstGeom>
          <a:ln w="285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750"/>
                                        <p:tgtEl>
                                          <p:spTgt spid="145"/>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750"/>
                                        <p:tgtEl>
                                          <p:spTgt spid="146"/>
                                        </p:tgtEl>
                                      </p:cBhvr>
                                    </p:animEffect>
                                  </p:childTnLst>
                                </p:cTn>
                              </p:par>
                              <p:par>
                                <p:cTn id="12" presetID="22" presetClass="entr" presetSubtype="8" fill="hold"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50"/>
                                        <p:tgtEl>
                                          <p:spTgt spid="2"/>
                                        </p:tgtEl>
                                      </p:cBhvr>
                                    </p:animEffect>
                                  </p:childTnLst>
                                </p:cTn>
                              </p:par>
                              <p:par>
                                <p:cTn id="15" presetID="10" presetClass="entr" presetSubtype="0" fill="hold" nodeType="withEffect">
                                  <p:stCondLst>
                                    <p:cond delay="50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1</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308" y="2141707"/>
            <a:ext cx="4356801" cy="923330"/>
          </a:xfrm>
          <a:prstGeom prst="rect">
            <a:avLst/>
          </a:prstGeom>
          <a:noFill/>
        </p:spPr>
        <p:txBody>
          <a:bodyPr wrap="square" rtlCol="0">
            <a:spAutoFit/>
          </a:bodyPr>
          <a:lstStyle/>
          <a:p>
            <a:pPr algn="ctr"/>
            <a:r>
              <a:rPr lang="en-US" altLang="zh-CN" sz="5400" b="1" dirty="0">
                <a:solidFill>
                  <a:schemeClr val="bg1"/>
                </a:solidFill>
                <a:ea typeface="微软雅黑" panose="020B0503020204020204" pitchFamily="34" charset="-122"/>
              </a:rPr>
              <a:t>HTML</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8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8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9" name="Rectangle 8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文本框 144"/>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HTML Document and Structure</a:t>
            </a:r>
          </a:p>
        </p:txBody>
      </p:sp>
      <p:sp>
        <p:nvSpPr>
          <p:cNvPr id="150" name="Rectangle 9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61F7B0B-3172-4EF6-A871-53474705FDAC}"/>
              </a:ext>
            </a:extLst>
          </p:cNvPr>
          <p:cNvPicPr>
            <a:picLocks noChangeAspect="1"/>
          </p:cNvPicPr>
          <p:nvPr/>
        </p:nvPicPr>
        <p:blipFill rotWithShape="1">
          <a:blip r:embed="rId2"/>
          <a:srcRect l="1041" r="2973" b="-2"/>
          <a:stretch/>
        </p:blipFill>
        <p:spPr>
          <a:xfrm>
            <a:off x="908304" y="2478024"/>
            <a:ext cx="6009855" cy="3694176"/>
          </a:xfrm>
          <a:prstGeom prst="rect">
            <a:avLst/>
          </a:prstGeom>
        </p:spPr>
      </p:pic>
      <p:sp>
        <p:nvSpPr>
          <p:cNvPr id="40" name="TextBox 39">
            <a:extLst>
              <a:ext uri="{FF2B5EF4-FFF2-40B4-BE49-F238E27FC236}">
                <a16:creationId xmlns:a16="http://schemas.microsoft.com/office/drawing/2014/main" id="{99DAEFFB-3603-4502-A636-7665ECE2FF73}"/>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&lt;!DOCTYPE html&gt;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&lt;html lang="</a:t>
            </a:r>
            <a:r>
              <a:rPr kumimoji="0" lang="en-US" altLang="en-US" b="0" i="0" u="none" strike="noStrike" cap="none" normalizeH="0" baseline="0" dirty="0" err="1">
                <a:ln>
                  <a:noFill/>
                </a:ln>
                <a:effectLst/>
              </a:rPr>
              <a:t>en</a:t>
            </a:r>
            <a:r>
              <a:rPr kumimoji="0" lang="en-US" altLang="en-US" b="0" i="0" u="none" strike="noStrike" cap="none" normalizeH="0" baseline="0" dirty="0">
                <a:ln>
                  <a:noFill/>
                </a:ln>
                <a:effectLst/>
              </a:rPr>
              <a:t>"&gt;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&lt;head&gt;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&lt;meta charset="UTF-8"&gt;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&lt;title&gt;Web Title put here&lt;/title&gt;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&lt;/head&gt;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&lt;body&gt;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&lt;h1&gt;First level heading&lt;/h1&gt;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&lt;h2&gt;Second level heading&lt;/h2&gt;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&lt;p&gt;First paragraph&lt;/p&gt;</a:t>
            </a:r>
            <a:br>
              <a:rPr kumimoji="0" lang="en-US" altLang="en-US" b="0" i="0" u="none" strike="noStrike" cap="none" normalizeH="0" baseline="0" dirty="0">
                <a:ln>
                  <a:noFill/>
                </a:ln>
                <a:effectLst/>
              </a:rPr>
            </a:b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&lt;/body&gt;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&lt;/html&gt;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686641" y="317880"/>
            <a:ext cx="515394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&lt;!DOCTYPE&gt; Declaration</a:t>
            </a:r>
          </a:p>
        </p:txBody>
      </p:sp>
      <p:sp>
        <p:nvSpPr>
          <p:cNvPr id="2" name="Rectangle 1">
            <a:extLst>
              <a:ext uri="{FF2B5EF4-FFF2-40B4-BE49-F238E27FC236}">
                <a16:creationId xmlns:a16="http://schemas.microsoft.com/office/drawing/2014/main" id="{87D1F0F0-2CA5-42EE-913B-3845D28D3CFD}"/>
              </a:ext>
            </a:extLst>
          </p:cNvPr>
          <p:cNvSpPr>
            <a:spLocks noChangeArrowheads="1"/>
          </p:cNvSpPr>
          <p:nvPr/>
        </p:nvSpPr>
        <p:spPr bwMode="auto">
          <a:xfrm>
            <a:off x="1811459" y="1437612"/>
            <a:ext cx="890430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&lt;!DOCTYPE&gt;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declaration represents the document type, and helps browsers to display web pages correctly.</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It must only appear once, at the top of the page (before any HTML tags).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&lt;!DOCTYPE&gt;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declaration is not case sensitive.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&lt;!DOCTYPE&gt;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declaration for HTML5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!DOCTYPE</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html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4405733" y="311298"/>
            <a:ext cx="5153941" cy="584775"/>
          </a:xfrm>
          <a:prstGeom prst="rect">
            <a:avLst/>
          </a:prstGeom>
          <a:noFill/>
        </p:spPr>
        <p:txBody>
          <a:bodyPr wrap="square" rtlCol="0">
            <a:spAutoFit/>
          </a:bodyPr>
          <a:lstStyle/>
          <a:p>
            <a:r>
              <a:rPr lang="en-CA" sz="3200" dirty="0">
                <a:solidFill>
                  <a:schemeClr val="bg1"/>
                </a:solidFill>
                <a:latin typeface="Microsoft YaHei" panose="020B0503020204020204" pitchFamily="34" charset="-122"/>
                <a:ea typeface="Microsoft YaHei" panose="020B0503020204020204" pitchFamily="34" charset="-122"/>
              </a:rPr>
              <a:t>HTML Headings</a:t>
            </a:r>
          </a:p>
        </p:txBody>
      </p:sp>
      <p:sp>
        <p:nvSpPr>
          <p:cNvPr id="3" name="Rectangle 1">
            <a:extLst>
              <a:ext uri="{FF2B5EF4-FFF2-40B4-BE49-F238E27FC236}">
                <a16:creationId xmlns:a16="http://schemas.microsoft.com/office/drawing/2014/main" id="{0A62ABE2-FF0D-495D-9DB9-97961B3F4048}"/>
              </a:ext>
            </a:extLst>
          </p:cNvPr>
          <p:cNvSpPr>
            <a:spLocks noChangeArrowheads="1"/>
          </p:cNvSpPr>
          <p:nvPr/>
        </p:nvSpPr>
        <p:spPr bwMode="auto">
          <a:xfrm>
            <a:off x="1278385" y="1215492"/>
            <a:ext cx="10253708" cy="456018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HTML headings are defined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to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&lt;h6&gt;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defines the most important heading.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&lt;h6&gt;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defines the least important heading: </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1</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h2</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2</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/h2</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h3</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3</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/h3</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h4</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4</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/h4</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h5</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5</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/h5</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h6</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6</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/h6</a:t>
            </a:r>
            <a:r>
              <a:rPr lang="en-US" sz="2400" b="0" i="0" dirty="0">
                <a:solidFill>
                  <a:srgbClr val="0000CD"/>
                </a:solidFill>
                <a:effectLst/>
                <a:latin typeface="Consolas" panose="020B0609020204030204" pitchFamily="49" charset="0"/>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44117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144">
            <a:extLst>
              <a:ext uri="{FF2B5EF4-FFF2-40B4-BE49-F238E27FC236}">
                <a16:creationId xmlns:a16="http://schemas.microsoft.com/office/drawing/2014/main" id="{48B25832-8D58-4A18-BFC5-FA3D315CF620}"/>
              </a:ext>
            </a:extLst>
          </p:cNvPr>
          <p:cNvSpPr txBox="1"/>
          <p:nvPr/>
        </p:nvSpPr>
        <p:spPr>
          <a:xfrm>
            <a:off x="3892405" y="186776"/>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Paragraphs</a:t>
            </a:r>
            <a:r>
              <a:rPr lang="en-US" altLang="zh-CN" sz="3200" dirty="0">
                <a:solidFill>
                  <a:schemeClr val="bg1"/>
                </a:solidFill>
                <a:latin typeface="Microsoft YaHei" panose="020B0503020204020204" pitchFamily="34" charset="-122"/>
                <a:ea typeface="Microsoft YaHei" panose="020B0503020204020204" pitchFamily="34" charset="-122"/>
              </a:rPr>
              <a:t> </a:t>
            </a:r>
            <a:endParaRPr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2" name="Rectangle 1">
            <a:extLst>
              <a:ext uri="{FF2B5EF4-FFF2-40B4-BE49-F238E27FC236}">
                <a16:creationId xmlns:a16="http://schemas.microsoft.com/office/drawing/2014/main" id="{F176888B-F3AB-4AA4-A3D0-3E8065D59678}"/>
              </a:ext>
            </a:extLst>
          </p:cNvPr>
          <p:cNvSpPr>
            <a:spLocks noChangeArrowheads="1"/>
          </p:cNvSpPr>
          <p:nvPr/>
        </p:nvSpPr>
        <p:spPr bwMode="auto">
          <a:xfrm>
            <a:off x="1216241" y="1003046"/>
            <a:ext cx="10111666" cy="56681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HTML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&lt;p&gt;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defines a paragraph.</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 paragraph always starts on a new line, and browsers automatically add some white space (a margin) before and after a paragraph.</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spcBef>
                <a:spcPct val="0"/>
              </a:spcBef>
              <a:spcAft>
                <a:spcPct val="0"/>
              </a:spcAft>
              <a:buClrTx/>
              <a:buSzTx/>
              <a:buFontTx/>
              <a:buNone/>
              <a:tabLst/>
            </a:pP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This paragraph</a:t>
            </a:r>
            <a:br>
              <a:rPr lang="en-US" sz="2400" dirty="0"/>
            </a:br>
            <a:r>
              <a:rPr lang="en-US" sz="2400" b="0" i="0" dirty="0">
                <a:solidFill>
                  <a:srgbClr val="000000"/>
                </a:solidFill>
                <a:effectLst/>
                <a:latin typeface="Consolas" panose="020B0609020204030204" pitchFamily="49" charset="0"/>
              </a:rPr>
              <a:t>contains a lot of lines</a:t>
            </a:r>
            <a:br>
              <a:rPr lang="en-US" sz="2400" dirty="0"/>
            </a:br>
            <a:r>
              <a:rPr lang="en-US" sz="2400" b="0" i="0" dirty="0">
                <a:solidFill>
                  <a:srgbClr val="000000"/>
                </a:solidFill>
                <a:effectLst/>
                <a:latin typeface="Consolas" panose="020B0609020204030204" pitchFamily="49" charset="0"/>
              </a:rPr>
              <a:t>in the source code,</a:t>
            </a:r>
            <a:br>
              <a:rPr lang="en-US" sz="2400" dirty="0"/>
            </a:br>
            <a:r>
              <a:rPr lang="en-US" sz="2400" b="0" i="0" dirty="0">
                <a:solidFill>
                  <a:srgbClr val="000000"/>
                </a:solidFill>
                <a:effectLst/>
                <a:latin typeface="Consolas" panose="020B0609020204030204" pitchFamily="49" charset="0"/>
              </a:rPr>
              <a:t>but the browser</a:t>
            </a:r>
            <a:br>
              <a:rPr lang="en-US" sz="2400" dirty="0"/>
            </a:br>
            <a:r>
              <a:rPr lang="en-US" sz="2400" b="0" i="0" dirty="0">
                <a:solidFill>
                  <a:srgbClr val="000000"/>
                </a:solidFill>
                <a:effectLst/>
                <a:latin typeface="Consolas" panose="020B0609020204030204" pitchFamily="49" charset="0"/>
              </a:rPr>
              <a:t>ignores it.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0000CD"/>
                </a:solidFill>
                <a:effectLst/>
                <a:latin typeface="Consolas" panose="020B0609020204030204" pitchFamily="49" charset="0"/>
              </a:rPr>
              <a:t>&gt;</a:t>
            </a:r>
            <a:br>
              <a:rPr lang="en-US" sz="2400" dirty="0"/>
            </a:br>
            <a:br>
              <a:rPr lang="en-US" sz="2400" dirty="0"/>
            </a:b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382392" y="186776"/>
            <a:ext cx="5388745"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Links - Hyperlinks</a:t>
            </a:r>
          </a:p>
        </p:txBody>
      </p:sp>
      <p:sp>
        <p:nvSpPr>
          <p:cNvPr id="66" name="TextBox 65">
            <a:extLst>
              <a:ext uri="{FF2B5EF4-FFF2-40B4-BE49-F238E27FC236}">
                <a16:creationId xmlns:a16="http://schemas.microsoft.com/office/drawing/2014/main" id="{9549FA59-499E-4BE5-864A-DCB3ACAC501F}"/>
              </a:ext>
            </a:extLst>
          </p:cNvPr>
          <p:cNvSpPr txBox="1"/>
          <p:nvPr/>
        </p:nvSpPr>
        <p:spPr>
          <a:xfrm>
            <a:off x="949910" y="1414474"/>
            <a:ext cx="10857390" cy="4647426"/>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HTML </a:t>
            </a:r>
            <a:r>
              <a:rPr kumimoji="0" lang="en-US" altLang="en-US" sz="2400" b="0" i="0" u="none" strike="noStrike" cap="none" normalizeH="0" baseline="0" dirty="0">
                <a:ln>
                  <a:noFill/>
                </a:ln>
                <a:solidFill>
                  <a:schemeClr val="bg1"/>
                </a:solidFill>
                <a:effectLst/>
                <a:latin typeface="Consolas" panose="020B0609020204030204" pitchFamily="49" charset="0"/>
              </a:rPr>
              <a:t>&lt;a&gt;</a:t>
            </a:r>
            <a:r>
              <a:rPr kumimoji="0" lang="en-US" altLang="en-US" sz="2400" b="0" i="0" u="none" strike="noStrike" cap="none" normalizeH="0" baseline="0" dirty="0">
                <a:ln>
                  <a:noFill/>
                </a:ln>
                <a:solidFill>
                  <a:schemeClr val="bg1"/>
                </a:solidFill>
                <a:effectLst/>
                <a:latin typeface="Verdana" panose="020B0604030504040204" pitchFamily="34" charset="0"/>
              </a:rPr>
              <a:t> tag defines a hyperlink. It has the following syntax:</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&lt;a </a:t>
            </a:r>
            <a:r>
              <a:rPr kumimoji="0" lang="en-US" altLang="en-US" sz="2400" b="0" i="0" u="none" strike="noStrike" cap="none" normalizeH="0" baseline="0" dirty="0" err="1">
                <a:ln>
                  <a:noFill/>
                </a:ln>
                <a:solidFill>
                  <a:schemeClr val="bg1"/>
                </a:solidFill>
                <a:effectLst/>
                <a:latin typeface="Consolas" panose="020B0609020204030204" pitchFamily="49" charset="0"/>
              </a:rPr>
              <a:t>href</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err="1">
                <a:ln>
                  <a:noFill/>
                </a:ln>
                <a:solidFill>
                  <a:schemeClr val="bg1"/>
                </a:solidFill>
                <a:effectLst/>
                <a:latin typeface="Consolas" panose="020B0609020204030204" pitchFamily="49" charset="0"/>
              </a:rPr>
              <a:t>url</a:t>
            </a:r>
            <a:r>
              <a:rPr kumimoji="0" lang="en-US" altLang="en-US" sz="2400" b="0" i="0" u="none" strike="noStrike" cap="none" normalizeH="0" baseline="0" dirty="0">
                <a:ln>
                  <a:noFill/>
                </a:ln>
                <a:solidFill>
                  <a:schemeClr val="bg1"/>
                </a:solidFill>
                <a:effectLst/>
                <a:latin typeface="Consolas" panose="020B0609020204030204" pitchFamily="49" charset="0"/>
              </a:rPr>
              <a:t>"&gt;</a:t>
            </a:r>
            <a:r>
              <a:rPr kumimoji="0" lang="en-US" altLang="en-US" sz="2400" b="0" i="1" u="none" strike="noStrike" cap="none" normalizeH="0" baseline="0" dirty="0">
                <a:ln>
                  <a:noFill/>
                </a:ln>
                <a:solidFill>
                  <a:schemeClr val="bg1"/>
                </a:solidFill>
                <a:effectLst/>
                <a:latin typeface="Consolas" panose="020B0609020204030204" pitchFamily="49" charset="0"/>
              </a:rPr>
              <a:t>link text</a:t>
            </a:r>
            <a:r>
              <a:rPr kumimoji="0" lang="en-US" altLang="en-US" sz="2400" b="0" i="0" u="none" strike="noStrike" cap="none" normalizeH="0" baseline="0" dirty="0">
                <a:ln>
                  <a:noFill/>
                </a:ln>
                <a:solidFill>
                  <a:schemeClr val="bg1"/>
                </a:solidFill>
                <a:effectLst/>
                <a:latin typeface="Consolas" panose="020B0609020204030204" pitchFamily="49" charset="0"/>
              </a:rPr>
              <a:t>&lt;/a&gt;</a:t>
            </a:r>
            <a:endParaRPr kumimoji="0" lang="en-US" altLang="en-US" sz="1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most important attribute of the </a:t>
            </a:r>
            <a:r>
              <a:rPr kumimoji="0" lang="en-US" altLang="en-US" sz="2400" b="0" i="0" u="none" strike="noStrike" cap="none" normalizeH="0" baseline="0" dirty="0">
                <a:ln>
                  <a:noFill/>
                </a:ln>
                <a:solidFill>
                  <a:schemeClr val="bg1"/>
                </a:solidFill>
                <a:effectLst/>
                <a:latin typeface="Consolas" panose="020B0609020204030204" pitchFamily="49" charset="0"/>
              </a:rPr>
              <a:t>&lt;a&gt;</a:t>
            </a:r>
            <a:r>
              <a:rPr kumimoji="0" lang="en-US" altLang="en-US" sz="2400" b="0" i="0" u="none" strike="noStrike" cap="none" normalizeH="0" baseline="0" dirty="0">
                <a:ln>
                  <a:noFill/>
                </a:ln>
                <a:solidFill>
                  <a:schemeClr val="bg1"/>
                </a:solidFill>
                <a:effectLst/>
                <a:latin typeface="Verdana" panose="020B0604030504040204" pitchFamily="34" charset="0"/>
              </a:rPr>
              <a:t> element is the </a:t>
            </a:r>
            <a:r>
              <a:rPr kumimoji="0" lang="en-US" altLang="en-US" sz="2400" b="0" i="0" u="none" strike="noStrike" cap="none" normalizeH="0" baseline="0" dirty="0" err="1">
                <a:ln>
                  <a:noFill/>
                </a:ln>
                <a:solidFill>
                  <a:schemeClr val="bg1"/>
                </a:solidFill>
                <a:effectLst/>
                <a:latin typeface="Consolas" panose="020B0609020204030204" pitchFamily="49" charset="0"/>
              </a:rPr>
              <a:t>href</a:t>
            </a:r>
            <a:r>
              <a:rPr kumimoji="0" lang="en-US" altLang="en-US" sz="2400" b="0" i="0" u="none" strike="noStrike" cap="none" normalizeH="0" baseline="0" dirty="0">
                <a:ln>
                  <a:noFill/>
                </a:ln>
                <a:solidFill>
                  <a:schemeClr val="bg1"/>
                </a:solidFill>
                <a:effectLst/>
                <a:latin typeface="Verdana" panose="020B0604030504040204" pitchFamily="34" charset="0"/>
              </a:rPr>
              <a:t> attribute, which indicates the link's destination.</a:t>
            </a:r>
            <a:endParaRPr kumimoji="0" lang="en-US" altLang="en-US" sz="1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1" u="none" strike="noStrike" cap="none" normalizeH="0" baseline="0" dirty="0">
                <a:ln>
                  <a:noFill/>
                </a:ln>
                <a:solidFill>
                  <a:schemeClr val="bg1"/>
                </a:solidFill>
                <a:effectLst/>
                <a:latin typeface="Verdana" panose="020B0604030504040204" pitchFamily="34" charset="0"/>
              </a:rPr>
              <a:t>link text</a:t>
            </a:r>
            <a:r>
              <a:rPr kumimoji="0" lang="en-US" altLang="en-US" sz="2400" b="0" i="0" u="none" strike="noStrike" cap="none" normalizeH="0" baseline="0" dirty="0">
                <a:ln>
                  <a:noFill/>
                </a:ln>
                <a:solidFill>
                  <a:schemeClr val="bg1"/>
                </a:solidFill>
                <a:effectLst/>
                <a:latin typeface="Verdana" panose="020B0604030504040204" pitchFamily="34" charset="0"/>
              </a:rPr>
              <a:t> is the part that will be visible to the reader.</a:t>
            </a:r>
            <a:endParaRPr kumimoji="0" lang="en-US" altLang="en-US" sz="1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Clicking on the link text, will send the reader to the specified URL address.</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This example shows how to create a link to W3Schools.com: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&lt;a </a:t>
            </a:r>
            <a:r>
              <a:rPr kumimoji="0" lang="en-US" altLang="en-US" sz="2400" b="0" i="0" u="none" strike="noStrike" cap="none" normalizeH="0" baseline="0" dirty="0" err="1">
                <a:ln>
                  <a:noFill/>
                </a:ln>
                <a:solidFill>
                  <a:schemeClr val="bg1"/>
                </a:solidFill>
                <a:effectLst/>
                <a:latin typeface="Consolas" panose="020B0609020204030204" pitchFamily="49" charset="0"/>
              </a:rPr>
              <a:t>href</a:t>
            </a:r>
            <a:r>
              <a:rPr kumimoji="0" lang="en-US" altLang="en-US" sz="2400" b="0" i="0" u="none" strike="noStrike" cap="none" normalizeH="0" baseline="0" dirty="0">
                <a:ln>
                  <a:noFill/>
                </a:ln>
                <a:solidFill>
                  <a:schemeClr val="bg1"/>
                </a:solidFill>
                <a:effectLst/>
                <a:latin typeface="Consolas" panose="020B0609020204030204" pitchFamily="49" charset="0"/>
              </a:rPr>
              <a:t>="https://goole.com/"&gt;Visit Google!&lt;/a&gt;</a:t>
            </a:r>
            <a:endParaRPr kumimoji="0" lang="en-US" altLang="en-US" sz="40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HTML Images Syntax</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42BFF85A-E761-40DA-8C10-01DA8539CAED}"/>
              </a:ext>
            </a:extLst>
          </p:cNvPr>
          <p:cNvSpPr>
            <a:spLocks noChangeArrowheads="1"/>
          </p:cNvSpPr>
          <p:nvPr/>
        </p:nvSpPr>
        <p:spPr bwMode="auto">
          <a:xfrm>
            <a:off x="1142260" y="1464067"/>
            <a:ext cx="9907480" cy="456018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HTML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is used to embed an image in a web page.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Images are not technically inserted into a web page; images are linked to web pages.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creates a holding space for the referenced image.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is empty, it contains attributes only, and does not have a closing tag.</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has two required attributes: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Specifies the path to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alt - Specifies an alternate text for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url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alt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alternatetext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1646</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微软雅黑</vt:lpstr>
      <vt:lpstr>微软雅黑</vt:lpstr>
      <vt:lpstr>Arial</vt:lpstr>
      <vt:lpstr>Calibri</vt:lpstr>
      <vt:lpstr>Calibri Light</vt:lpstr>
      <vt:lpstr>Consolas</vt:lpstr>
      <vt:lpstr>Segoe UI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Justin Jian Chen</cp:lastModifiedBy>
  <cp:revision>52</cp:revision>
  <dcterms:created xsi:type="dcterms:W3CDTF">2017-05-21T03:23:00Z</dcterms:created>
  <dcterms:modified xsi:type="dcterms:W3CDTF">2021-02-27T04:40:26Z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