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261" r:id="rId4"/>
    <p:sldId id="288" r:id="rId5"/>
    <p:sldId id="265" r:id="rId6"/>
    <p:sldId id="273" r:id="rId7"/>
    <p:sldId id="326" r:id="rId8"/>
    <p:sldId id="318" r:id="rId9"/>
    <p:sldId id="294" r:id="rId10"/>
    <p:sldId id="315" r:id="rId11"/>
    <p:sldId id="336" r:id="rId12"/>
    <p:sldId id="337" r:id="rId13"/>
    <p:sldId id="270" r:id="rId14"/>
    <p:sldId id="316" r:id="rId15"/>
    <p:sldId id="297" r:id="rId16"/>
    <p:sldId id="338" r:id="rId17"/>
    <p:sldId id="329" r:id="rId18"/>
    <p:sldId id="333" r:id="rId19"/>
    <p:sldId id="330" r:id="rId20"/>
    <p:sldId id="331" r:id="rId21"/>
    <p:sldId id="332" r:id="rId22"/>
    <p:sldId id="334" r:id="rId23"/>
    <p:sldId id="335" r:id="rId24"/>
    <p:sldId id="313" r:id="rId25"/>
    <p:sldId id="282"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ea typeface="微软雅黑" panose="020B0503020204020204" pitchFamily="34" charset="-122"/>
              </a:defRPr>
            </a:lvl1pPr>
          </a:lstStyle>
          <a:p>
            <a:fld id="{8BEFEC64-3B02-48AC-B709-B2823D518D38}" type="datetimeFigureOut">
              <a:rPr lang="zh-CN" altLang="en-US" smtClean="0"/>
              <a:pPr/>
              <a:t>2022/2/5</a:t>
            </a:fld>
            <a:endParaRPr lang="zh-CN" altLang="en-US" dirty="0"/>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2587AEE7-B495-4867-BA7D-C57079FABFCA}" type="slidenum">
              <a:rPr lang="zh-CN" altLang="en-US" smtClean="0"/>
              <a:pPr/>
              <a:t>‹#›</a:t>
            </a:fld>
            <a:endParaRPr lang="zh-CN" altLang="en-US" dirty="0"/>
          </a:p>
        </p:txBody>
      </p:sp>
    </p:spTree>
    <p:extLst>
      <p:ext uri="{BB962C8B-B14F-4D97-AF65-F5344CB8AC3E}">
        <p14:creationId xmlns:p14="http://schemas.microsoft.com/office/powerpoint/2010/main" val="81815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82F288E0-7875-42C4-84C8-98DBBD3BF4D2}" type="datetimeFigureOut">
              <a:rPr lang="zh-CN" altLang="en-US" smtClean="0"/>
              <a:pPr/>
              <a:t>2022/2/5</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php/php_ref_overview.as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723900" y="799925"/>
            <a:ext cx="10965180" cy="1938992"/>
          </a:xfrm>
          <a:prstGeom prst="rect">
            <a:avLst/>
          </a:prstGeom>
          <a:noFill/>
        </p:spPr>
        <p:txBody>
          <a:bodyPr wrap="square" rtlCol="0">
            <a:spAutoFit/>
          </a:bodyPr>
          <a:lstStyle/>
          <a:p>
            <a:pPr algn="ctr"/>
            <a:r>
              <a:rPr lang="en-CA" altLang="zh-CN" sz="6000" dirty="0">
                <a:solidFill>
                  <a:schemeClr val="bg1"/>
                </a:solidFill>
                <a:latin typeface="微软雅黑" panose="020B0503020204020204" charset="-122"/>
                <a:ea typeface="微软雅黑" panose="020B0503020204020204" charset="-122"/>
              </a:rPr>
              <a:t>Web Programming</a:t>
            </a:r>
          </a:p>
          <a:p>
            <a:pPr algn="ctr"/>
            <a:r>
              <a:rPr lang="en-CA" altLang="zh-CN" sz="6000" dirty="0">
                <a:solidFill>
                  <a:schemeClr val="bg1"/>
                </a:solidFill>
                <a:latin typeface="微软雅黑" panose="020B0503020204020204" charset="-122"/>
                <a:ea typeface="微软雅黑" panose="020B0503020204020204" charset="-122"/>
              </a:rPr>
              <a:t>PHP 3</a:t>
            </a:r>
            <a:endParaRPr lang="zh-CN" altLang="en-US" sz="60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5174646" y="2774426"/>
            <a:ext cx="2063688"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charset="-122"/>
                <a:ea typeface="微软雅黑" panose="020B0503020204020204" charset="-122"/>
              </a:rPr>
              <a:t>Jian Chen</a:t>
            </a:r>
            <a:endParaRPr lang="zh-CN" altLang="en-US" sz="2800" dirty="0">
              <a:solidFill>
                <a:schemeClr val="bg1"/>
              </a:solidFill>
              <a:latin typeface="微软雅黑" panose="020B0503020204020204" charset="-122"/>
              <a:ea typeface="微软雅黑" panose="020B0503020204020204" charset="-122"/>
            </a:endParaRPr>
          </a:p>
        </p:txBody>
      </p:sp>
      <p:sp>
        <p:nvSpPr>
          <p:cNvPr id="11" name="Freeform 6"/>
          <p:cNvSpPr/>
          <p:nvPr/>
        </p:nvSpPr>
        <p:spPr bwMode="auto">
          <a:xfrm rot="5400000">
            <a:off x="5887375" y="3463773"/>
            <a:ext cx="608530" cy="205256"/>
          </a:xfrm>
          <a:custGeom>
            <a:avLst/>
            <a:gdLst>
              <a:gd name="T0" fmla="*/ 52 w 94"/>
              <a:gd name="T1" fmla="*/ 0 h 85"/>
              <a:gd name="T2" fmla="*/ 45 w 94"/>
              <a:gd name="T3" fmla="*/ 7 h 85"/>
              <a:gd name="T4" fmla="*/ 75 w 94"/>
              <a:gd name="T5" fmla="*/ 37 h 85"/>
              <a:gd name="T6" fmla="*/ 0 w 94"/>
              <a:gd name="T7" fmla="*/ 37 h 85"/>
              <a:gd name="T8" fmla="*/ 0 w 94"/>
              <a:gd name="T9" fmla="*/ 47 h 85"/>
              <a:gd name="T10" fmla="*/ 75 w 94"/>
              <a:gd name="T11" fmla="*/ 47 h 85"/>
              <a:gd name="T12" fmla="*/ 45 w 94"/>
              <a:gd name="T13" fmla="*/ 78 h 85"/>
              <a:gd name="T14" fmla="*/ 52 w 94"/>
              <a:gd name="T15" fmla="*/ 85 h 85"/>
              <a:gd name="T16" fmla="*/ 94 w 94"/>
              <a:gd name="T17" fmla="*/ 42 h 85"/>
              <a:gd name="T18" fmla="*/ 52 w 94"/>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85">
                <a:moveTo>
                  <a:pt x="52" y="0"/>
                </a:moveTo>
                <a:lnTo>
                  <a:pt x="45" y="7"/>
                </a:lnTo>
                <a:lnTo>
                  <a:pt x="75" y="37"/>
                </a:lnTo>
                <a:lnTo>
                  <a:pt x="0" y="37"/>
                </a:lnTo>
                <a:lnTo>
                  <a:pt x="0" y="47"/>
                </a:lnTo>
                <a:lnTo>
                  <a:pt x="75" y="47"/>
                </a:lnTo>
                <a:lnTo>
                  <a:pt x="45" y="78"/>
                </a:lnTo>
                <a:lnTo>
                  <a:pt x="52" y="85"/>
                </a:lnTo>
                <a:lnTo>
                  <a:pt x="94" y="42"/>
                </a:lnTo>
                <a:lnTo>
                  <a:pt x="52" y="0"/>
                </a:lnTo>
                <a:close/>
              </a:path>
            </a:pathLst>
          </a:custGeom>
          <a:noFill/>
          <a:ln w="9525">
            <a:solidFill>
              <a:schemeClr val="bg1"/>
            </a:solidFill>
            <a:round/>
          </a:ln>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4">
            <a:extLst>
              <a:ext uri="{FF2B5EF4-FFF2-40B4-BE49-F238E27FC236}">
                <a16:creationId xmlns:a16="http://schemas.microsoft.com/office/drawing/2014/main" id="{75D569AF-F378-4945-8CBD-B1A43681AEB3}"/>
              </a:ext>
            </a:extLst>
          </p:cNvPr>
          <p:cNvSpPr txBox="1"/>
          <p:nvPr/>
        </p:nvSpPr>
        <p:spPr>
          <a:xfrm>
            <a:off x="3401627" y="186776"/>
            <a:ext cx="5388745"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User Defined Function</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3" name="Rectangle 1">
            <a:extLst>
              <a:ext uri="{FF2B5EF4-FFF2-40B4-BE49-F238E27FC236}">
                <a16:creationId xmlns:a16="http://schemas.microsoft.com/office/drawing/2014/main" id="{FEF6628B-33B3-4488-ACEE-3A1E1472F128}"/>
              </a:ext>
            </a:extLst>
          </p:cNvPr>
          <p:cNvSpPr>
            <a:spLocks noChangeArrowheads="1"/>
          </p:cNvSpPr>
          <p:nvPr/>
        </p:nvSpPr>
        <p:spPr bwMode="auto">
          <a:xfrm>
            <a:off x="470517" y="1126107"/>
            <a:ext cx="11354539" cy="5360401"/>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A user-defined function declaration starts with the word </a:t>
            </a:r>
            <a:r>
              <a:rPr kumimoji="0" lang="en-US" altLang="en-US" sz="2000" b="0" i="0" u="none" strike="noStrike" cap="none" normalizeH="0" baseline="0" dirty="0">
                <a:ln>
                  <a:noFill/>
                </a:ln>
                <a:solidFill>
                  <a:srgbClr val="DC143C"/>
                </a:solidFill>
                <a:effectLst/>
                <a:latin typeface="Consolas" panose="020B0609020204030204" pitchFamily="49" charset="0"/>
              </a:rPr>
              <a:t>function</a:t>
            </a:r>
            <a:r>
              <a:rPr kumimoji="0" lang="en-US" altLang="en-US" sz="2000" b="0" i="0" u="none" strike="noStrike" cap="none" normalizeH="0" baseline="0" dirty="0">
                <a:ln>
                  <a:noFill/>
                </a:ln>
                <a:solidFill>
                  <a:srgbClr val="000000"/>
                </a:solidFill>
                <a:effectLst/>
                <a:latin typeface="Verdana" panose="020B0604030504040204"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Verdana" panose="020B0604030504040204" pitchFamily="34" charset="0"/>
              </a:rPr>
              <a:t>Note:</a:t>
            </a:r>
            <a:r>
              <a:rPr kumimoji="0" lang="en-US" altLang="en-US" sz="2000" b="0" i="0" u="none" strike="noStrike" cap="none" normalizeH="0" baseline="0" dirty="0">
                <a:ln>
                  <a:noFill/>
                </a:ln>
                <a:solidFill>
                  <a:srgbClr val="000000"/>
                </a:solidFill>
                <a:effectLst/>
                <a:latin typeface="Verdana" panose="020B0604030504040204" pitchFamily="34" charset="0"/>
              </a:rPr>
              <a:t> A function name must start with a letter or an underscore. Function names are NOT case-sensitive.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Verdana" panose="020B0604030504040204" pitchFamily="34" charset="0"/>
              </a:rPr>
              <a:t>Tip:</a:t>
            </a:r>
            <a:r>
              <a:rPr kumimoji="0" lang="en-US" altLang="en-US" sz="2000" b="0" i="0" u="none" strike="noStrike" cap="none" normalizeH="0" baseline="0" dirty="0">
                <a:ln>
                  <a:noFill/>
                </a:ln>
                <a:solidFill>
                  <a:srgbClr val="000000"/>
                </a:solidFill>
                <a:effectLst/>
                <a:latin typeface="Verdana" panose="020B0604030504040204" pitchFamily="34" charset="0"/>
              </a:rPr>
              <a:t> Give the function a name that reflects what the function does!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In the example below, we create a function named "</a:t>
            </a:r>
            <a:r>
              <a:rPr kumimoji="0" lang="en-US" altLang="en-US" sz="2000" b="0" i="0" u="none" strike="noStrike" cap="none" normalizeH="0" baseline="0" dirty="0" err="1">
                <a:ln>
                  <a:noFill/>
                </a:ln>
                <a:solidFill>
                  <a:srgbClr val="000000"/>
                </a:solidFill>
                <a:effectLst/>
                <a:latin typeface="Verdana" panose="020B0604030504040204" pitchFamily="34" charset="0"/>
              </a:rPr>
              <a:t>writeMsg</a:t>
            </a:r>
            <a:r>
              <a:rPr kumimoji="0" lang="en-US" altLang="en-US" sz="2000" b="0" i="0" u="none" strike="noStrike" cap="none" normalizeH="0" baseline="0" dirty="0">
                <a:ln>
                  <a:noFill/>
                </a:ln>
                <a:solidFill>
                  <a:srgbClr val="000000"/>
                </a:solidFill>
                <a:effectLst/>
                <a:latin typeface="Verdana" panose="020B0604030504040204" pitchFamily="34" charset="0"/>
              </a:rPr>
              <a:t>()". The opening curly brace ( { ) indicates the beginning of the function code, and the closing curly brace ( } ) indicates the end of the function. The function outputs "Hello world!". To call the function, just write its name followed by brackets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Consolas" panose="020B0609020204030204" pitchFamily="49" charset="0"/>
              </a:rPr>
              <a:t>&lt;?php</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CD"/>
                </a:solidFill>
                <a:effectLst/>
                <a:latin typeface="Consolas" panose="020B0609020204030204" pitchFamily="49" charset="0"/>
              </a:rPr>
              <a:t>function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writeMsg</a:t>
            </a:r>
            <a:r>
              <a:rPr kumimoji="0" lang="en-US" altLang="en-US" sz="2000" b="0" i="0" u="none" strike="noStrike" cap="none" normalizeH="0" baseline="0" dirty="0">
                <a:ln>
                  <a:noFill/>
                </a:ln>
                <a:solidFill>
                  <a:srgbClr val="000000"/>
                </a:solidFill>
                <a:effectLst/>
                <a:latin typeface="Consolas" panose="020B0609020204030204" pitchFamily="49" charset="0"/>
              </a:rPr>
              <a:t>() {</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CD"/>
                </a:solidFill>
                <a:effectLst/>
                <a:latin typeface="Consolas" panose="020B0609020204030204" pitchFamily="49" charset="0"/>
              </a:rPr>
              <a:t>echo</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52A2A"/>
                </a:solidFill>
                <a:effectLst/>
                <a:latin typeface="Consolas" panose="020B0609020204030204" pitchFamily="49" charset="0"/>
              </a:rPr>
              <a:t>"Hello world!"</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err="1">
                <a:ln>
                  <a:noFill/>
                </a:ln>
                <a:solidFill>
                  <a:srgbClr val="000000"/>
                </a:solidFill>
                <a:effectLst/>
                <a:latin typeface="Consolas" panose="020B0609020204030204" pitchFamily="49" charset="0"/>
              </a:rPr>
              <a:t>writeMsg</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00"/>
                </a:solidFill>
                <a:effectLst/>
                <a:latin typeface="Consolas" panose="020B0609020204030204" pitchFamily="49" charset="0"/>
              </a:rPr>
              <a:t>// call the function</a:t>
            </a:r>
            <a:br>
              <a:rPr kumimoji="0" lang="en-US" altLang="en-US" sz="2000" b="0" i="0" u="none" strike="noStrike" cap="none" normalizeH="0" baseline="0" dirty="0">
                <a:ln>
                  <a:noFill/>
                </a:ln>
                <a:solidFill>
                  <a:srgbClr val="008000"/>
                </a:solidFill>
                <a:effectLst/>
                <a:latin typeface="Consolas" panose="020B0609020204030204" pitchFamily="49" charset="0"/>
              </a:rPr>
            </a:br>
            <a:r>
              <a:rPr kumimoji="0" lang="en-US" altLang="en-US" sz="2000" b="0" i="0" u="none" strike="noStrike" cap="none" normalizeH="0" baseline="0" dirty="0">
                <a:ln>
                  <a:noFill/>
                </a:ln>
                <a:solidFill>
                  <a:srgbClr val="FF0000"/>
                </a:solidFill>
                <a:effectLst/>
                <a:latin typeface="Consolas" panose="020B0609020204030204" pitchFamily="49" charset="0"/>
              </a:rPr>
              <a: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4251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4">
            <a:extLst>
              <a:ext uri="{FF2B5EF4-FFF2-40B4-BE49-F238E27FC236}">
                <a16:creationId xmlns:a16="http://schemas.microsoft.com/office/drawing/2014/main" id="{75D569AF-F378-4945-8CBD-B1A43681AEB3}"/>
              </a:ext>
            </a:extLst>
          </p:cNvPr>
          <p:cNvSpPr txBox="1"/>
          <p:nvPr/>
        </p:nvSpPr>
        <p:spPr>
          <a:xfrm>
            <a:off x="3401627" y="186776"/>
            <a:ext cx="5388745"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Function Argument</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3" name="Rectangle 1">
            <a:extLst>
              <a:ext uri="{FF2B5EF4-FFF2-40B4-BE49-F238E27FC236}">
                <a16:creationId xmlns:a16="http://schemas.microsoft.com/office/drawing/2014/main" id="{FEF6628B-33B3-4488-ACEE-3A1E1472F128}"/>
              </a:ext>
            </a:extLst>
          </p:cNvPr>
          <p:cNvSpPr>
            <a:spLocks noChangeArrowheads="1"/>
          </p:cNvSpPr>
          <p:nvPr/>
        </p:nvSpPr>
        <p:spPr bwMode="auto">
          <a:xfrm>
            <a:off x="435005" y="806581"/>
            <a:ext cx="11354539" cy="259041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000" b="0" i="0" dirty="0">
                <a:solidFill>
                  <a:srgbClr val="000000"/>
                </a:solidFill>
                <a:effectLst/>
                <a:latin typeface="Verdana" panose="020B0604030504040204" pitchFamily="34" charset="0"/>
              </a:rPr>
              <a:t>Information can be passed to functions through arguments. An argument is just like a variable.</a:t>
            </a:r>
          </a:p>
          <a:p>
            <a:pPr algn="l"/>
            <a:r>
              <a:rPr lang="en-US" sz="2000" b="0" i="0" dirty="0">
                <a:solidFill>
                  <a:srgbClr val="000000"/>
                </a:solidFill>
                <a:effectLst/>
                <a:latin typeface="Verdana" panose="020B0604030504040204" pitchFamily="34" charset="0"/>
              </a:rPr>
              <a:t>Arguments are specified after the function name, inside the parentheses. You can add as many arguments as you want, just separate them with a comma.</a:t>
            </a:r>
          </a:p>
          <a:p>
            <a:pPr algn="l"/>
            <a:r>
              <a:rPr lang="en-US" sz="2000" b="0" i="0" dirty="0">
                <a:solidFill>
                  <a:srgbClr val="000000"/>
                </a:solidFill>
                <a:effectLst/>
                <a:latin typeface="Verdana" panose="020B0604030504040204" pitchFamily="34" charset="0"/>
              </a:rPr>
              <a:t>The following example has a function with one argument ($</a:t>
            </a:r>
            <a:r>
              <a:rPr lang="en-US" sz="2000" b="0" i="0" dirty="0" err="1">
                <a:solidFill>
                  <a:srgbClr val="000000"/>
                </a:solidFill>
                <a:effectLst/>
                <a:latin typeface="Verdana" panose="020B0604030504040204" pitchFamily="34" charset="0"/>
              </a:rPr>
              <a:t>fname</a:t>
            </a:r>
            <a:r>
              <a:rPr lang="en-US" sz="2000" b="0" i="0" dirty="0">
                <a:solidFill>
                  <a:srgbClr val="000000"/>
                </a:solidFill>
                <a:effectLst/>
                <a:latin typeface="Verdana" panose="020B0604030504040204" pitchFamily="34" charset="0"/>
              </a:rPr>
              <a:t>). When the </a:t>
            </a:r>
            <a:r>
              <a:rPr lang="en-US" sz="2000" b="0" i="0" dirty="0" err="1">
                <a:solidFill>
                  <a:srgbClr val="000000"/>
                </a:solidFill>
                <a:effectLst/>
                <a:latin typeface="Verdana" panose="020B0604030504040204" pitchFamily="34" charset="0"/>
              </a:rPr>
              <a:t>familyName</a:t>
            </a:r>
            <a:r>
              <a:rPr lang="en-US" sz="2000" b="0" i="0" dirty="0">
                <a:solidFill>
                  <a:srgbClr val="000000"/>
                </a:solidFill>
                <a:effectLst/>
                <a:latin typeface="Verdana" panose="020B0604030504040204" pitchFamily="34" charset="0"/>
              </a:rPr>
              <a:t>() function is called, we also pass along a name (e.g. Jani), and the name is used inside the function, which outputs several different first names, but an equal last name:</a:t>
            </a:r>
          </a:p>
        </p:txBody>
      </p:sp>
      <p:sp>
        <p:nvSpPr>
          <p:cNvPr id="5" name="TextBox 4">
            <a:extLst>
              <a:ext uri="{FF2B5EF4-FFF2-40B4-BE49-F238E27FC236}">
                <a16:creationId xmlns:a16="http://schemas.microsoft.com/office/drawing/2014/main" id="{3F01A96A-93AF-4215-93AD-E3457607645D}"/>
              </a:ext>
            </a:extLst>
          </p:cNvPr>
          <p:cNvSpPr txBox="1"/>
          <p:nvPr/>
        </p:nvSpPr>
        <p:spPr>
          <a:xfrm>
            <a:off x="2769834" y="3598039"/>
            <a:ext cx="6846162" cy="2862322"/>
          </a:xfrm>
          <a:prstGeom prst="rect">
            <a:avLst/>
          </a:prstGeom>
          <a:noFill/>
        </p:spPr>
        <p:txBody>
          <a:bodyPr wrap="square">
            <a:spAutoFit/>
          </a:bodyPr>
          <a:lstStyle/>
          <a:p>
            <a:pPr algn="l"/>
            <a:r>
              <a:rPr lang="en-CA" sz="2000" b="0" i="0" dirty="0">
                <a:solidFill>
                  <a:srgbClr val="FFFF00"/>
                </a:solidFill>
                <a:effectLst/>
                <a:latin typeface="Segoe UI" panose="020B0502040204020203" pitchFamily="34" charset="0"/>
              </a:rPr>
              <a:t>Example</a:t>
            </a:r>
          </a:p>
          <a:p>
            <a:pPr algn="l"/>
            <a:r>
              <a:rPr lang="en-CA" sz="2000" b="0" i="0" dirty="0">
                <a:solidFill>
                  <a:srgbClr val="FFFF00"/>
                </a:solidFill>
                <a:effectLst/>
                <a:latin typeface="Consolas" panose="020B0609020204030204" pitchFamily="49" charset="0"/>
              </a:rPr>
              <a:t>&lt;?php</a:t>
            </a:r>
            <a:br>
              <a:rPr lang="en-CA" sz="2000" b="0" i="0" dirty="0">
                <a:solidFill>
                  <a:srgbClr val="FFFF00"/>
                </a:solidFill>
                <a:effectLst/>
                <a:latin typeface="Consolas" panose="020B0609020204030204" pitchFamily="49" charset="0"/>
              </a:rPr>
            </a:br>
            <a:r>
              <a:rPr lang="en-CA" sz="2000" b="0" i="0" dirty="0">
                <a:solidFill>
                  <a:srgbClr val="FFFF00"/>
                </a:solidFill>
                <a:effectLst/>
                <a:latin typeface="Consolas" panose="020B0609020204030204" pitchFamily="49" charset="0"/>
              </a:rPr>
              <a:t>function </a:t>
            </a:r>
            <a:r>
              <a:rPr lang="en-CA" sz="2000" b="0" i="0" dirty="0" err="1">
                <a:solidFill>
                  <a:srgbClr val="FFFF00"/>
                </a:solidFill>
                <a:effectLst/>
                <a:latin typeface="Consolas" panose="020B0609020204030204" pitchFamily="49" charset="0"/>
              </a:rPr>
              <a:t>familyName</a:t>
            </a:r>
            <a:r>
              <a:rPr lang="en-CA" sz="2000" b="0" i="0" dirty="0">
                <a:solidFill>
                  <a:srgbClr val="FFFF00"/>
                </a:solidFill>
                <a:effectLst/>
                <a:latin typeface="Consolas" panose="020B0609020204030204" pitchFamily="49" charset="0"/>
              </a:rPr>
              <a:t>($</a:t>
            </a:r>
            <a:r>
              <a:rPr lang="en-CA" sz="2000" b="0" i="0" dirty="0" err="1">
                <a:solidFill>
                  <a:srgbClr val="FFFF00"/>
                </a:solidFill>
                <a:effectLst/>
                <a:latin typeface="Consolas" panose="020B0609020204030204" pitchFamily="49" charset="0"/>
              </a:rPr>
              <a:t>fname</a:t>
            </a:r>
            <a:r>
              <a:rPr lang="en-CA" sz="2000" b="0" i="0" dirty="0">
                <a:solidFill>
                  <a:srgbClr val="FFFF00"/>
                </a:solidFill>
                <a:effectLst/>
                <a:latin typeface="Consolas" panose="020B0609020204030204" pitchFamily="49" charset="0"/>
              </a:rPr>
              <a:t>, $year) {</a:t>
            </a:r>
            <a:br>
              <a:rPr lang="en-CA" sz="2000" b="0" i="0" dirty="0">
                <a:solidFill>
                  <a:srgbClr val="FFFF00"/>
                </a:solidFill>
                <a:effectLst/>
                <a:latin typeface="Consolas" panose="020B0609020204030204" pitchFamily="49" charset="0"/>
              </a:rPr>
            </a:br>
            <a:r>
              <a:rPr lang="en-CA" sz="2000" b="0" i="0" dirty="0">
                <a:solidFill>
                  <a:srgbClr val="FFFF00"/>
                </a:solidFill>
                <a:effectLst/>
                <a:latin typeface="Consolas" panose="020B0609020204030204" pitchFamily="49" charset="0"/>
              </a:rPr>
              <a:t>  echo "$</a:t>
            </a:r>
            <a:r>
              <a:rPr lang="en-CA" sz="2000" b="0" i="0" dirty="0" err="1">
                <a:solidFill>
                  <a:srgbClr val="FFFF00"/>
                </a:solidFill>
                <a:effectLst/>
                <a:latin typeface="Consolas" panose="020B0609020204030204" pitchFamily="49" charset="0"/>
              </a:rPr>
              <a:t>fname</a:t>
            </a:r>
            <a:r>
              <a:rPr lang="en-CA" sz="2000" b="0" i="0" dirty="0">
                <a:solidFill>
                  <a:srgbClr val="FFFF00"/>
                </a:solidFill>
                <a:effectLst/>
                <a:latin typeface="Consolas" panose="020B0609020204030204" pitchFamily="49" charset="0"/>
              </a:rPr>
              <a:t> </a:t>
            </a:r>
            <a:r>
              <a:rPr lang="en-CA" sz="2000" b="0" i="0" dirty="0" err="1">
                <a:solidFill>
                  <a:srgbClr val="FFFF00"/>
                </a:solidFill>
                <a:effectLst/>
                <a:latin typeface="Consolas" panose="020B0609020204030204" pitchFamily="49" charset="0"/>
              </a:rPr>
              <a:t>Refsnes</a:t>
            </a:r>
            <a:r>
              <a:rPr lang="en-CA" sz="2000" b="0" i="0" dirty="0">
                <a:solidFill>
                  <a:srgbClr val="FFFF00"/>
                </a:solidFill>
                <a:effectLst/>
                <a:latin typeface="Consolas" panose="020B0609020204030204" pitchFamily="49" charset="0"/>
              </a:rPr>
              <a:t>. Born in $year &lt;</a:t>
            </a:r>
            <a:r>
              <a:rPr lang="en-CA" sz="2000" b="0" i="0" dirty="0" err="1">
                <a:solidFill>
                  <a:srgbClr val="FFFF00"/>
                </a:solidFill>
                <a:effectLst/>
                <a:latin typeface="Consolas" panose="020B0609020204030204" pitchFamily="49" charset="0"/>
              </a:rPr>
              <a:t>br</a:t>
            </a:r>
            <a:r>
              <a:rPr lang="en-CA" sz="2000" b="0" i="0" dirty="0">
                <a:solidFill>
                  <a:srgbClr val="FFFF00"/>
                </a:solidFill>
                <a:effectLst/>
                <a:latin typeface="Consolas" panose="020B0609020204030204" pitchFamily="49" charset="0"/>
              </a:rPr>
              <a:t>&gt;";</a:t>
            </a:r>
            <a:br>
              <a:rPr lang="en-CA" sz="2000" b="0" i="0" dirty="0">
                <a:solidFill>
                  <a:srgbClr val="FFFF00"/>
                </a:solidFill>
                <a:effectLst/>
                <a:latin typeface="Consolas" panose="020B0609020204030204" pitchFamily="49" charset="0"/>
              </a:rPr>
            </a:br>
            <a:r>
              <a:rPr lang="en-CA" sz="2000" b="0" i="0" dirty="0">
                <a:solidFill>
                  <a:srgbClr val="FFFF00"/>
                </a:solidFill>
                <a:effectLst/>
                <a:latin typeface="Consolas" panose="020B0609020204030204" pitchFamily="49" charset="0"/>
              </a:rPr>
              <a:t>}</a:t>
            </a:r>
            <a:br>
              <a:rPr lang="en-CA" sz="2000" b="0" i="0" dirty="0">
                <a:solidFill>
                  <a:srgbClr val="FFFF00"/>
                </a:solidFill>
                <a:effectLst/>
                <a:latin typeface="Consolas" panose="020B0609020204030204" pitchFamily="49" charset="0"/>
              </a:rPr>
            </a:br>
            <a:br>
              <a:rPr lang="en-CA" sz="2000" b="0" i="0" dirty="0">
                <a:solidFill>
                  <a:srgbClr val="FFFF00"/>
                </a:solidFill>
                <a:effectLst/>
                <a:latin typeface="Consolas" panose="020B0609020204030204" pitchFamily="49" charset="0"/>
              </a:rPr>
            </a:br>
            <a:r>
              <a:rPr lang="en-CA" sz="2000" b="0" i="0" dirty="0" err="1">
                <a:solidFill>
                  <a:srgbClr val="FFFF00"/>
                </a:solidFill>
                <a:effectLst/>
                <a:latin typeface="Consolas" panose="020B0609020204030204" pitchFamily="49" charset="0"/>
              </a:rPr>
              <a:t>familyName</a:t>
            </a:r>
            <a:r>
              <a:rPr lang="en-CA" sz="2000" b="0" i="0" dirty="0">
                <a:solidFill>
                  <a:srgbClr val="FFFF00"/>
                </a:solidFill>
                <a:effectLst/>
                <a:latin typeface="Consolas" panose="020B0609020204030204" pitchFamily="49" charset="0"/>
              </a:rPr>
              <a:t>("Hege", "1975");</a:t>
            </a:r>
            <a:br>
              <a:rPr lang="en-CA" sz="2000" b="0" i="0" dirty="0">
                <a:solidFill>
                  <a:srgbClr val="FFFF00"/>
                </a:solidFill>
                <a:effectLst/>
                <a:latin typeface="Consolas" panose="020B0609020204030204" pitchFamily="49" charset="0"/>
              </a:rPr>
            </a:br>
            <a:r>
              <a:rPr lang="en-CA" sz="2000" b="0" i="0" dirty="0" err="1">
                <a:solidFill>
                  <a:srgbClr val="FFFF00"/>
                </a:solidFill>
                <a:effectLst/>
                <a:latin typeface="Consolas" panose="020B0609020204030204" pitchFamily="49" charset="0"/>
              </a:rPr>
              <a:t>familyName</a:t>
            </a:r>
            <a:r>
              <a:rPr lang="en-CA" sz="2000" b="0" i="0" dirty="0">
                <a:solidFill>
                  <a:srgbClr val="FFFF00"/>
                </a:solidFill>
                <a:effectLst/>
                <a:latin typeface="Consolas" panose="020B0609020204030204" pitchFamily="49" charset="0"/>
              </a:rPr>
              <a:t>("Stale", "1978");</a:t>
            </a:r>
            <a:br>
              <a:rPr lang="en-CA" sz="2000" b="0" i="0" dirty="0">
                <a:solidFill>
                  <a:srgbClr val="FFFF00"/>
                </a:solidFill>
                <a:effectLst/>
                <a:latin typeface="Consolas" panose="020B0609020204030204" pitchFamily="49" charset="0"/>
              </a:rPr>
            </a:br>
            <a:r>
              <a:rPr lang="en-CA" sz="2000" b="0" i="0" dirty="0">
                <a:solidFill>
                  <a:srgbClr val="FFFF00"/>
                </a:solidFill>
                <a:effectLst/>
                <a:latin typeface="Consolas" panose="020B0609020204030204" pitchFamily="49" charset="0"/>
              </a:rPr>
              <a:t>?&gt;</a:t>
            </a:r>
          </a:p>
        </p:txBody>
      </p:sp>
    </p:spTree>
    <p:extLst>
      <p:ext uri="{BB962C8B-B14F-4D97-AF65-F5344CB8AC3E}">
        <p14:creationId xmlns:p14="http://schemas.microsoft.com/office/powerpoint/2010/main" val="5189314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4">
            <a:extLst>
              <a:ext uri="{FF2B5EF4-FFF2-40B4-BE49-F238E27FC236}">
                <a16:creationId xmlns:a16="http://schemas.microsoft.com/office/drawing/2014/main" id="{75D569AF-F378-4945-8CBD-B1A43681AEB3}"/>
              </a:ext>
            </a:extLst>
          </p:cNvPr>
          <p:cNvSpPr txBox="1"/>
          <p:nvPr/>
        </p:nvSpPr>
        <p:spPr>
          <a:xfrm>
            <a:off x="2966618" y="186776"/>
            <a:ext cx="5388745"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Return Values</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2" name="Rectangle 1">
            <a:extLst>
              <a:ext uri="{FF2B5EF4-FFF2-40B4-BE49-F238E27FC236}">
                <a16:creationId xmlns:a16="http://schemas.microsoft.com/office/drawing/2014/main" id="{1F1D5676-3767-41F1-94A3-A8D6A9805130}"/>
              </a:ext>
            </a:extLst>
          </p:cNvPr>
          <p:cNvSpPr>
            <a:spLocks noChangeArrowheads="1"/>
          </p:cNvSpPr>
          <p:nvPr/>
        </p:nvSpPr>
        <p:spPr bwMode="auto">
          <a:xfrm>
            <a:off x="994300" y="864566"/>
            <a:ext cx="10342484" cy="5617138"/>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To let a function return a value, use the </a:t>
            </a:r>
            <a:r>
              <a:rPr kumimoji="0" lang="en-US" altLang="en-US" sz="2000" b="0" i="0" u="none" strike="noStrike" cap="none" normalizeH="0" baseline="0" dirty="0">
                <a:ln>
                  <a:noFill/>
                </a:ln>
                <a:solidFill>
                  <a:srgbClr val="DC143C"/>
                </a:solidFill>
                <a:effectLst/>
                <a:latin typeface="Consolas" panose="020B0609020204030204" pitchFamily="49" charset="0"/>
              </a:rPr>
              <a:t>return</a:t>
            </a:r>
            <a:r>
              <a:rPr kumimoji="0" lang="en-US" altLang="en-US" sz="2000" b="0" i="0" u="none" strike="noStrike" cap="none" normalizeH="0" baseline="0" dirty="0">
                <a:ln>
                  <a:noFill/>
                </a:ln>
                <a:solidFill>
                  <a:srgbClr val="000000"/>
                </a:solidFill>
                <a:effectLst/>
                <a:latin typeface="Verdana" panose="020B0604030504040204" pitchFamily="34" charset="0"/>
              </a:rPr>
              <a:t> statement:</a:t>
            </a:r>
            <a:endPar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Consolas" panose="020B0609020204030204" pitchFamily="49" charset="0"/>
              </a:rPr>
              <a:t>&lt;?php</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CD"/>
                </a:solidFill>
                <a:effectLst/>
                <a:latin typeface="Consolas" panose="020B0609020204030204" pitchFamily="49" charset="0"/>
              </a:rPr>
              <a:t>declare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strict_types</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FF0000"/>
                </a:solidFill>
                <a:effectLst/>
                <a:latin typeface="Consolas" panose="020B0609020204030204" pitchFamily="49" charset="0"/>
              </a:rPr>
              <a:t>1</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00"/>
                </a:solidFill>
                <a:effectLst/>
                <a:latin typeface="Consolas" panose="020B0609020204030204" pitchFamily="49" charset="0"/>
              </a:rPr>
              <a:t>// strict requirement</a:t>
            </a:r>
            <a:br>
              <a:rPr kumimoji="0" lang="en-US" altLang="en-US" sz="2000" b="0" i="0" u="none" strike="noStrike" cap="none" normalizeH="0" baseline="0" dirty="0">
                <a:ln>
                  <a:noFill/>
                </a:ln>
                <a:solidFill>
                  <a:srgbClr val="008000"/>
                </a:solidFill>
                <a:effectLst/>
                <a:latin typeface="Consolas" panose="020B0609020204030204" pitchFamily="49" charset="0"/>
              </a:rPr>
            </a:br>
            <a:r>
              <a:rPr kumimoji="0" lang="en-US" altLang="en-US" sz="2000" b="0" i="0" u="none" strike="noStrike" cap="none" normalizeH="0" baseline="0" dirty="0">
                <a:ln>
                  <a:noFill/>
                </a:ln>
                <a:solidFill>
                  <a:srgbClr val="0000CD"/>
                </a:solidFill>
                <a:effectLst/>
                <a:latin typeface="Consolas" panose="020B0609020204030204" pitchFamily="49" charset="0"/>
              </a:rPr>
              <a:t>function</a:t>
            </a:r>
            <a:r>
              <a:rPr kumimoji="0" lang="en-US" altLang="en-US" sz="2000" b="0" i="0" u="none" strike="noStrike" cap="none" normalizeH="0" baseline="0" dirty="0">
                <a:ln>
                  <a:noFill/>
                </a:ln>
                <a:solidFill>
                  <a:srgbClr val="000000"/>
                </a:solidFill>
                <a:effectLst/>
                <a:latin typeface="Consolas" panose="020B0609020204030204" pitchFamily="49" charset="0"/>
              </a:rPr>
              <a:t> sum(int $x, int $y) {</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$z = $x + $y;</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CD"/>
                </a:solidFill>
                <a:effectLst/>
                <a:latin typeface="Consolas" panose="020B0609020204030204" pitchFamily="49" charset="0"/>
              </a:rPr>
              <a:t>return</a:t>
            </a:r>
            <a:r>
              <a:rPr kumimoji="0" lang="en-US" altLang="en-US" sz="2000" b="0" i="0" u="none" strike="noStrike" cap="none" normalizeH="0" baseline="0" dirty="0">
                <a:ln>
                  <a:noFill/>
                </a:ln>
                <a:solidFill>
                  <a:srgbClr val="000000"/>
                </a:solidFill>
                <a:effectLst/>
                <a:latin typeface="Consolas" panose="020B0609020204030204" pitchFamily="49" charset="0"/>
              </a:rPr>
              <a:t> $z;</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CD"/>
                </a:solidFill>
                <a:effectLst/>
                <a:latin typeface="Consolas" panose="020B0609020204030204" pitchFamily="49" charset="0"/>
              </a:rPr>
              <a:t>echo</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52A2A"/>
                </a:solidFill>
                <a:effectLst/>
                <a:latin typeface="Consolas" panose="020B0609020204030204" pitchFamily="49" charset="0"/>
              </a:rPr>
              <a:t>"5 + 10 = "</a:t>
            </a:r>
            <a:r>
              <a:rPr kumimoji="0" lang="en-US" altLang="en-US" sz="2000" b="0" i="0" u="none" strike="noStrike" cap="none" normalizeH="0" baseline="0" dirty="0">
                <a:ln>
                  <a:noFill/>
                </a:ln>
                <a:solidFill>
                  <a:srgbClr val="000000"/>
                </a:solidFill>
                <a:effectLst/>
                <a:latin typeface="Consolas" panose="020B0609020204030204" pitchFamily="49" charset="0"/>
              </a:rPr>
              <a:t> . sum(</a:t>
            </a:r>
            <a:r>
              <a:rPr kumimoji="0" lang="en-US" altLang="en-US" sz="2000" b="0" i="0" u="none" strike="noStrike" cap="none" normalizeH="0" baseline="0" dirty="0">
                <a:ln>
                  <a:noFill/>
                </a:ln>
                <a:solidFill>
                  <a:srgbClr val="FF0000"/>
                </a:solidFill>
                <a:effectLst/>
                <a:latin typeface="Consolas" panose="020B0609020204030204" pitchFamily="49" charset="0"/>
              </a:rPr>
              <a:t>5</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FF0000"/>
                </a:solidFill>
                <a:effectLst/>
                <a:latin typeface="Consolas" panose="020B0609020204030204" pitchFamily="49" charset="0"/>
              </a:rPr>
              <a:t>10</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a:ln>
                  <a:noFill/>
                </a:ln>
                <a:solidFill>
                  <a:srgbClr val="A52A2A"/>
                </a:solidFill>
                <a:effectLst/>
                <a:latin typeface="Consolas" panose="020B0609020204030204" pitchFamily="49" charset="0"/>
              </a:rPr>
              <a:t>"&lt;</a:t>
            </a:r>
            <a:r>
              <a:rPr kumimoji="0" lang="en-US" altLang="en-US" sz="2000" b="0" i="0" u="none" strike="noStrike" cap="none" normalizeH="0" baseline="0" dirty="0" err="1">
                <a:ln>
                  <a:noFill/>
                </a:ln>
                <a:solidFill>
                  <a:srgbClr val="A52A2A"/>
                </a:solidFill>
                <a:effectLst/>
                <a:latin typeface="Consolas" panose="020B0609020204030204" pitchFamily="49" charset="0"/>
              </a:rPr>
              <a:t>br</a:t>
            </a:r>
            <a:r>
              <a:rPr kumimoji="0" lang="en-US" altLang="en-US" sz="2000" b="0" i="0" u="none" strike="noStrike" cap="none" normalizeH="0" baseline="0" dirty="0">
                <a:ln>
                  <a:noFill/>
                </a:ln>
                <a:solidFill>
                  <a:srgbClr val="A52A2A"/>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CD"/>
                </a:solidFill>
                <a:effectLst/>
                <a:latin typeface="Consolas" panose="020B0609020204030204" pitchFamily="49" charset="0"/>
              </a:rPr>
              <a:t>echo</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52A2A"/>
                </a:solidFill>
                <a:effectLst/>
                <a:latin typeface="Consolas" panose="020B0609020204030204" pitchFamily="49" charset="0"/>
              </a:rPr>
              <a:t>"7 + 13 = "</a:t>
            </a:r>
            <a:r>
              <a:rPr kumimoji="0" lang="en-US" altLang="en-US" sz="2000" b="0" i="0" u="none" strike="noStrike" cap="none" normalizeH="0" baseline="0" dirty="0">
                <a:ln>
                  <a:noFill/>
                </a:ln>
                <a:solidFill>
                  <a:srgbClr val="000000"/>
                </a:solidFill>
                <a:effectLst/>
                <a:latin typeface="Consolas" panose="020B0609020204030204" pitchFamily="49" charset="0"/>
              </a:rPr>
              <a:t> . sum(</a:t>
            </a:r>
            <a:r>
              <a:rPr kumimoji="0" lang="en-US" altLang="en-US" sz="2000" b="0" i="0" u="none" strike="noStrike" cap="none" normalizeH="0" baseline="0" dirty="0">
                <a:ln>
                  <a:noFill/>
                </a:ln>
                <a:solidFill>
                  <a:srgbClr val="FF0000"/>
                </a:solidFill>
                <a:effectLst/>
                <a:latin typeface="Consolas" panose="020B0609020204030204" pitchFamily="49" charset="0"/>
              </a:rPr>
              <a:t>7</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FF0000"/>
                </a:solidFill>
                <a:effectLst/>
                <a:latin typeface="Consolas" panose="020B0609020204030204" pitchFamily="49" charset="0"/>
              </a:rPr>
              <a:t>13</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a:ln>
                  <a:noFill/>
                </a:ln>
                <a:solidFill>
                  <a:srgbClr val="A52A2A"/>
                </a:solidFill>
                <a:effectLst/>
                <a:latin typeface="Consolas" panose="020B0609020204030204" pitchFamily="49" charset="0"/>
              </a:rPr>
              <a:t>"&lt;</a:t>
            </a:r>
            <a:r>
              <a:rPr kumimoji="0" lang="en-US" altLang="en-US" sz="2000" b="0" i="0" u="none" strike="noStrike" cap="none" normalizeH="0" baseline="0" dirty="0" err="1">
                <a:ln>
                  <a:noFill/>
                </a:ln>
                <a:solidFill>
                  <a:srgbClr val="A52A2A"/>
                </a:solidFill>
                <a:effectLst/>
                <a:latin typeface="Consolas" panose="020B0609020204030204" pitchFamily="49" charset="0"/>
              </a:rPr>
              <a:t>br</a:t>
            </a:r>
            <a:r>
              <a:rPr kumimoji="0" lang="en-US" altLang="en-US" sz="2000" b="0" i="0" u="none" strike="noStrike" cap="none" normalizeH="0" baseline="0" dirty="0">
                <a:ln>
                  <a:noFill/>
                </a:ln>
                <a:solidFill>
                  <a:srgbClr val="A52A2A"/>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CD"/>
                </a:solidFill>
                <a:effectLst/>
                <a:latin typeface="Consolas" panose="020B0609020204030204" pitchFamily="49" charset="0"/>
              </a:rPr>
              <a:t>echo</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52A2A"/>
                </a:solidFill>
                <a:effectLst/>
                <a:latin typeface="Consolas" panose="020B0609020204030204" pitchFamily="49" charset="0"/>
              </a:rPr>
              <a:t>"2 + 4 = "</a:t>
            </a:r>
            <a:r>
              <a:rPr kumimoji="0" lang="en-US" altLang="en-US" sz="2000" b="0" i="0" u="none" strike="noStrike" cap="none" normalizeH="0" baseline="0" dirty="0">
                <a:ln>
                  <a:noFill/>
                </a:ln>
                <a:solidFill>
                  <a:srgbClr val="000000"/>
                </a:solidFill>
                <a:effectLst/>
                <a:latin typeface="Consolas" panose="020B0609020204030204" pitchFamily="49" charset="0"/>
              </a:rPr>
              <a:t> . sum(</a:t>
            </a:r>
            <a:r>
              <a:rPr kumimoji="0" lang="en-US" altLang="en-US" sz="2000" b="0" i="0" u="none" strike="noStrike" cap="none" normalizeH="0" baseline="0" dirty="0">
                <a:ln>
                  <a:noFill/>
                </a:ln>
                <a:solidFill>
                  <a:srgbClr val="FF0000"/>
                </a:solidFill>
                <a:effectLst/>
                <a:latin typeface="Consolas" panose="020B0609020204030204" pitchFamily="49" charset="0"/>
              </a:rPr>
              <a:t>2</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FF0000"/>
                </a:solidFill>
                <a:effectLst/>
                <a:latin typeface="Consolas" panose="020B0609020204030204" pitchFamily="49" charset="0"/>
              </a:rPr>
              <a:t>4</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FF0000"/>
                </a:solidFill>
                <a:effectLst/>
                <a:latin typeface="Consolas" panose="020B0609020204030204" pitchFamily="49" charset="0"/>
              </a:rPr>
              <a: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8856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3</a:t>
            </a:r>
          </a:p>
        </p:txBody>
      </p:sp>
      <p:sp>
        <p:nvSpPr>
          <p:cNvPr id="49" name="文本框 48"/>
          <p:cNvSpPr txBox="1"/>
          <p:nvPr/>
        </p:nvSpPr>
        <p:spPr>
          <a:xfrm>
            <a:off x="5082078" y="2150233"/>
            <a:ext cx="6370115" cy="923330"/>
          </a:xfrm>
          <a:prstGeom prst="rect">
            <a:avLst/>
          </a:prstGeom>
          <a:noFill/>
        </p:spPr>
        <p:txBody>
          <a:bodyPr wrap="square" rtlCol="0">
            <a:spAutoFit/>
          </a:bodyPr>
          <a:lstStyle/>
          <a:p>
            <a:r>
              <a:rPr lang="en-US" altLang="zh-CN" sz="5400" b="1" dirty="0">
                <a:solidFill>
                  <a:schemeClr val="bg1"/>
                </a:solidFill>
                <a:ea typeface="微软雅黑" panose="020B0503020204020204" pitchFamily="34" charset="-122"/>
              </a:rPr>
              <a:t>PHP Form Handling</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7C1E05E-3303-4EF0-ABA4-8DF971016D11}"/>
              </a:ext>
            </a:extLst>
          </p:cNvPr>
          <p:cNvSpPr txBox="1"/>
          <p:nvPr/>
        </p:nvSpPr>
        <p:spPr>
          <a:xfrm>
            <a:off x="3666477" y="396818"/>
            <a:ext cx="4740677" cy="646331"/>
          </a:xfrm>
          <a:prstGeom prst="rect">
            <a:avLst/>
          </a:prstGeom>
          <a:noFill/>
        </p:spPr>
        <p:txBody>
          <a:bodyPr wrap="square">
            <a:spAutoFit/>
          </a:bodyPr>
          <a:lstStyle/>
          <a:p>
            <a:pPr eaLnBrk="0" fontAlgn="base" hangingPunct="0">
              <a:spcBef>
                <a:spcPct val="0"/>
              </a:spcBef>
              <a:spcAft>
                <a:spcPct val="0"/>
              </a:spcAft>
            </a:pPr>
            <a:r>
              <a:rPr lang="en-US" sz="3600" b="0" i="0" dirty="0">
                <a:solidFill>
                  <a:schemeClr val="bg1"/>
                </a:solidFill>
                <a:effectLst/>
                <a:latin typeface="Segoe UI" panose="020B0502040204020203" pitchFamily="34" charset="0"/>
              </a:rPr>
              <a:t>A Simple HTML Form</a:t>
            </a:r>
          </a:p>
        </p:txBody>
      </p:sp>
      <p:sp>
        <p:nvSpPr>
          <p:cNvPr id="5" name="TextBox 4">
            <a:extLst>
              <a:ext uri="{FF2B5EF4-FFF2-40B4-BE49-F238E27FC236}">
                <a16:creationId xmlns:a16="http://schemas.microsoft.com/office/drawing/2014/main" id="{4C2499A0-6E5C-4685-A52F-F7941E2C89E8}"/>
              </a:ext>
            </a:extLst>
          </p:cNvPr>
          <p:cNvSpPr txBox="1"/>
          <p:nvPr/>
        </p:nvSpPr>
        <p:spPr>
          <a:xfrm>
            <a:off x="435005" y="1090913"/>
            <a:ext cx="11336785" cy="5262979"/>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The example below displays a simple HTML form with two input fields and a submit button:</a:t>
            </a:r>
            <a:endParaRPr lang="en-US" sz="2400" b="0" i="0" dirty="0">
              <a:solidFill>
                <a:srgbClr val="FFFF00"/>
              </a:solidFill>
              <a:effectLst/>
              <a:latin typeface="Segoe UI" panose="020B0502040204020203" pitchFamily="34" charset="0"/>
            </a:endParaRPr>
          </a:p>
          <a:p>
            <a:pPr algn="l"/>
            <a:r>
              <a:rPr lang="en-US" sz="2400" b="0" i="0" dirty="0">
                <a:solidFill>
                  <a:srgbClr val="FFFF00"/>
                </a:solidFill>
                <a:effectLst/>
                <a:latin typeface="Consolas" panose="020B0609020204030204" pitchFamily="49" charset="0"/>
              </a:rPr>
              <a:t>&lt;html&gt;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&lt;body&gt;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&lt;form </a:t>
            </a:r>
            <a:r>
              <a:rPr lang="en-US" sz="2400" b="0" i="0" dirty="0">
                <a:solidFill>
                  <a:srgbClr val="FF0000"/>
                </a:solidFill>
                <a:effectLst/>
                <a:latin typeface="Consolas" panose="020B0609020204030204" pitchFamily="49" charset="0"/>
              </a:rPr>
              <a:t>action="</a:t>
            </a:r>
            <a:r>
              <a:rPr lang="en-US" sz="2400" b="0" i="0" dirty="0" err="1">
                <a:solidFill>
                  <a:srgbClr val="FF0000"/>
                </a:solidFill>
                <a:effectLst/>
                <a:latin typeface="Consolas" panose="020B0609020204030204" pitchFamily="49" charset="0"/>
              </a:rPr>
              <a:t>welcome.php</a:t>
            </a:r>
            <a:r>
              <a:rPr lang="en-US" sz="2400" b="0" i="0" dirty="0">
                <a:solidFill>
                  <a:srgbClr val="FFFF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method="post"</a:t>
            </a:r>
            <a:r>
              <a:rPr lang="en-US" sz="2400" b="0" i="0" dirty="0">
                <a:solidFill>
                  <a:srgbClr val="FFFF00"/>
                </a:solidFill>
                <a:effectLst/>
                <a:latin typeface="Consolas" panose="020B0609020204030204" pitchFamily="49" charset="0"/>
              </a:rPr>
              <a:t>&gt;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Name: &lt;input type="text" name="name"&gt;&lt;</a:t>
            </a:r>
            <a:r>
              <a:rPr lang="en-US" sz="2400" b="0" i="0" dirty="0" err="1">
                <a:solidFill>
                  <a:srgbClr val="FFFF00"/>
                </a:solidFill>
                <a:effectLst/>
                <a:latin typeface="Consolas" panose="020B0609020204030204" pitchFamily="49" charset="0"/>
              </a:rPr>
              <a:t>br</a:t>
            </a:r>
            <a:r>
              <a:rPr lang="en-US" sz="2400" b="0" i="0" dirty="0">
                <a:solidFill>
                  <a:srgbClr val="FFFF00"/>
                </a:solidFill>
                <a:effectLst/>
                <a:latin typeface="Consolas" panose="020B0609020204030204" pitchFamily="49" charset="0"/>
              </a:rPr>
              <a:t>&gt;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E-mail: &lt;input type="text" name="email"&gt;&lt;</a:t>
            </a:r>
            <a:r>
              <a:rPr lang="en-US" sz="2400" b="0" i="0" dirty="0" err="1">
                <a:solidFill>
                  <a:srgbClr val="FFFF00"/>
                </a:solidFill>
                <a:effectLst/>
                <a:latin typeface="Consolas" panose="020B0609020204030204" pitchFamily="49" charset="0"/>
              </a:rPr>
              <a:t>br</a:t>
            </a:r>
            <a:r>
              <a:rPr lang="en-US" sz="2400" b="0" i="0" dirty="0">
                <a:solidFill>
                  <a:srgbClr val="FFFF00"/>
                </a:solidFill>
                <a:effectLst/>
                <a:latin typeface="Consolas" panose="020B0609020204030204" pitchFamily="49" charset="0"/>
              </a:rPr>
              <a:t>&gt;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&lt;input type="submit"&gt;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&lt;/form&gt;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&lt;/body&gt;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&lt;/html&gt;</a:t>
            </a:r>
            <a:endParaRPr lang="en-US" sz="2400" b="0" i="0" dirty="0">
              <a:solidFill>
                <a:schemeClr val="bg1"/>
              </a:solidFill>
              <a:effectLst/>
              <a:latin typeface="Verdana" panose="020B0604030504040204" pitchFamily="34" charset="0"/>
            </a:endParaRPr>
          </a:p>
          <a:p>
            <a:pPr algn="l"/>
            <a:r>
              <a:rPr lang="en-US" sz="2400" b="0" i="0" dirty="0">
                <a:solidFill>
                  <a:schemeClr val="bg1"/>
                </a:solidFill>
                <a:effectLst/>
                <a:latin typeface="Verdana" panose="020B0604030504040204" pitchFamily="34" charset="0"/>
              </a:rPr>
              <a:t>When the user fills out the form above and clicks the submit button, the form data is sent for processing to a PHP file named "</a:t>
            </a:r>
            <a:r>
              <a:rPr lang="en-US" sz="2400" b="0" i="0" dirty="0" err="1">
                <a:solidFill>
                  <a:schemeClr val="bg1"/>
                </a:solidFill>
                <a:effectLst/>
                <a:latin typeface="Verdana" panose="020B0604030504040204" pitchFamily="34" charset="0"/>
              </a:rPr>
              <a:t>welcome.php</a:t>
            </a:r>
            <a:r>
              <a:rPr lang="en-US" sz="2400" b="0" i="0" dirty="0">
                <a:solidFill>
                  <a:schemeClr val="bg1"/>
                </a:solidFill>
                <a:effectLst/>
                <a:latin typeface="Verdana" panose="020B0604030504040204" pitchFamily="34" charset="0"/>
              </a:rPr>
              <a:t>". The form data is sent with the HTTP POST method.</a:t>
            </a:r>
          </a:p>
        </p:txBody>
      </p:sp>
    </p:spTree>
    <p:extLst>
      <p:ext uri="{BB962C8B-B14F-4D97-AF65-F5344CB8AC3E}">
        <p14:creationId xmlns:p14="http://schemas.microsoft.com/office/powerpoint/2010/main" val="24671435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918A8E-64BA-4AAC-AFC8-E1438E6952FA}"/>
              </a:ext>
            </a:extLst>
          </p:cNvPr>
          <p:cNvSpPr txBox="1"/>
          <p:nvPr/>
        </p:nvSpPr>
        <p:spPr>
          <a:xfrm>
            <a:off x="816746" y="1272056"/>
            <a:ext cx="10813002" cy="4893647"/>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To display the submitted data you could simply echo all the variables. The "</a:t>
            </a:r>
            <a:r>
              <a:rPr lang="en-US" sz="2400" b="0" i="0" dirty="0" err="1">
                <a:solidFill>
                  <a:schemeClr val="bg1"/>
                </a:solidFill>
                <a:effectLst/>
                <a:latin typeface="Verdana" panose="020B0604030504040204" pitchFamily="34" charset="0"/>
              </a:rPr>
              <a:t>welcome.php</a:t>
            </a:r>
            <a:r>
              <a:rPr lang="en-US" sz="2400" b="0" i="0" dirty="0">
                <a:solidFill>
                  <a:schemeClr val="bg1"/>
                </a:solidFill>
                <a:effectLst/>
                <a:latin typeface="Verdana" panose="020B0604030504040204" pitchFamily="34" charset="0"/>
              </a:rPr>
              <a:t>" looks like this:</a:t>
            </a:r>
          </a:p>
          <a:p>
            <a:pPr algn="l"/>
            <a:r>
              <a:rPr lang="en-US" sz="2400" b="0" i="0" dirty="0">
                <a:solidFill>
                  <a:srgbClr val="FFFF00"/>
                </a:solidFill>
                <a:effectLst/>
                <a:latin typeface="Consolas" panose="020B0609020204030204" pitchFamily="49" charset="0"/>
              </a:rPr>
              <a:t>&lt;html&gt;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&lt;body&gt;</a:t>
            </a:r>
            <a:br>
              <a:rPr lang="en-US" sz="2400" b="0" i="0" dirty="0">
                <a:solidFill>
                  <a:srgbClr val="FFFF00"/>
                </a:solidFill>
                <a:effectLst/>
                <a:latin typeface="Consolas" panose="020B0609020204030204" pitchFamily="49" charset="0"/>
              </a:rPr>
            </a:b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Welcome &lt;?php echo $_POST["name"]; ?&gt;&lt;</a:t>
            </a:r>
            <a:r>
              <a:rPr lang="en-US" sz="2400" b="0" i="0" dirty="0" err="1">
                <a:solidFill>
                  <a:srgbClr val="FFFF00"/>
                </a:solidFill>
                <a:effectLst/>
                <a:latin typeface="Consolas" panose="020B0609020204030204" pitchFamily="49" charset="0"/>
              </a:rPr>
              <a:t>br</a:t>
            </a:r>
            <a:r>
              <a:rPr lang="en-US" sz="2400" b="0" i="0" dirty="0">
                <a:solidFill>
                  <a:srgbClr val="FFFF00"/>
                </a:solidFill>
                <a:effectLst/>
                <a:latin typeface="Consolas" panose="020B0609020204030204" pitchFamily="49" charset="0"/>
              </a:rPr>
              <a:t>&gt;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Your email address is: &lt;?php echo $_POST["email"]; ?&gt;</a:t>
            </a:r>
            <a:br>
              <a:rPr lang="en-US" sz="2400" b="0" i="0" dirty="0">
                <a:solidFill>
                  <a:srgbClr val="FFFF00"/>
                </a:solidFill>
                <a:effectLst/>
                <a:latin typeface="Consolas" panose="020B0609020204030204" pitchFamily="49" charset="0"/>
              </a:rPr>
            </a:b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&lt;/body&gt;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&lt;/html&gt;</a:t>
            </a:r>
          </a:p>
          <a:p>
            <a:pPr algn="l"/>
            <a:r>
              <a:rPr lang="en-US" sz="2400" b="0" i="0" dirty="0">
                <a:solidFill>
                  <a:schemeClr val="bg1"/>
                </a:solidFill>
                <a:effectLst/>
                <a:latin typeface="Verdana" panose="020B0604030504040204" pitchFamily="34" charset="0"/>
              </a:rPr>
              <a:t>The output could be something like this:</a:t>
            </a:r>
          </a:p>
          <a:p>
            <a:pPr algn="l"/>
            <a:r>
              <a:rPr lang="en-US" sz="2400" b="0" i="0" dirty="0">
                <a:solidFill>
                  <a:schemeClr val="bg1"/>
                </a:solidFill>
                <a:effectLst/>
                <a:latin typeface="Consolas" panose="020B0609020204030204" pitchFamily="49" charset="0"/>
              </a:rPr>
              <a:t>Welcome John</a:t>
            </a:r>
            <a:br>
              <a:rPr lang="en-US" sz="2400" b="0" i="0" dirty="0">
                <a:solidFill>
                  <a:schemeClr val="bg1"/>
                </a:solidFill>
                <a:effectLst/>
                <a:latin typeface="Consolas" panose="020B0609020204030204" pitchFamily="49" charset="0"/>
              </a:rPr>
            </a:br>
            <a:r>
              <a:rPr lang="en-US" sz="2400" b="0" i="0" dirty="0">
                <a:solidFill>
                  <a:schemeClr val="bg1"/>
                </a:solidFill>
                <a:effectLst/>
                <a:latin typeface="Consolas" panose="020B0609020204030204" pitchFamily="49" charset="0"/>
              </a:rPr>
              <a:t>Your email address is john.doe@example.com</a:t>
            </a:r>
          </a:p>
        </p:txBody>
      </p:sp>
      <p:sp>
        <p:nvSpPr>
          <p:cNvPr id="5" name="TextBox 4">
            <a:extLst>
              <a:ext uri="{FF2B5EF4-FFF2-40B4-BE49-F238E27FC236}">
                <a16:creationId xmlns:a16="http://schemas.microsoft.com/office/drawing/2014/main" id="{48C80CAB-DEEB-41D6-9B04-E6AFF3A8FC08}"/>
              </a:ext>
            </a:extLst>
          </p:cNvPr>
          <p:cNvSpPr txBox="1"/>
          <p:nvPr/>
        </p:nvSpPr>
        <p:spPr>
          <a:xfrm>
            <a:off x="3817403" y="369131"/>
            <a:ext cx="5033635" cy="646331"/>
          </a:xfrm>
          <a:prstGeom prst="rect">
            <a:avLst/>
          </a:prstGeom>
          <a:noFill/>
        </p:spPr>
        <p:txBody>
          <a:bodyPr wrap="square">
            <a:spAutoFit/>
          </a:bodyPr>
          <a:lstStyle/>
          <a:p>
            <a:pPr eaLnBrk="0" fontAlgn="base" hangingPunct="0">
              <a:spcBef>
                <a:spcPct val="0"/>
              </a:spcBef>
              <a:spcAft>
                <a:spcPct val="0"/>
              </a:spcAft>
            </a:pPr>
            <a:r>
              <a:rPr lang="en-US" sz="3600" b="0" i="0" dirty="0">
                <a:solidFill>
                  <a:schemeClr val="bg1"/>
                </a:solidFill>
                <a:effectLst/>
                <a:latin typeface="Segoe UI" panose="020B0502040204020203" pitchFamily="34" charset="0"/>
              </a:rPr>
              <a:t>PHP Form in back-end</a:t>
            </a:r>
          </a:p>
        </p:txBody>
      </p:sp>
    </p:spTree>
    <p:extLst>
      <p:ext uri="{BB962C8B-B14F-4D97-AF65-F5344CB8AC3E}">
        <p14:creationId xmlns:p14="http://schemas.microsoft.com/office/powerpoint/2010/main" val="8780505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C80CAB-DEEB-41D6-9B04-E6AFF3A8FC08}"/>
              </a:ext>
            </a:extLst>
          </p:cNvPr>
          <p:cNvSpPr txBox="1"/>
          <p:nvPr/>
        </p:nvSpPr>
        <p:spPr>
          <a:xfrm>
            <a:off x="3817403" y="369131"/>
            <a:ext cx="5033635" cy="646331"/>
          </a:xfrm>
          <a:prstGeom prst="rect">
            <a:avLst/>
          </a:prstGeom>
          <a:noFill/>
        </p:spPr>
        <p:txBody>
          <a:bodyPr wrap="square">
            <a:spAutoFit/>
          </a:bodyPr>
          <a:lstStyle/>
          <a:p>
            <a:pPr eaLnBrk="0" fontAlgn="base" hangingPunct="0">
              <a:spcBef>
                <a:spcPct val="0"/>
              </a:spcBef>
              <a:spcAft>
                <a:spcPct val="0"/>
              </a:spcAft>
            </a:pPr>
            <a:r>
              <a:rPr lang="en-US" sz="3600" b="0" i="0" dirty="0">
                <a:solidFill>
                  <a:schemeClr val="bg1"/>
                </a:solidFill>
                <a:effectLst/>
                <a:latin typeface="Segoe UI" panose="020B0502040204020203" pitchFamily="34" charset="0"/>
              </a:rPr>
              <a:t>PHP Form in back-end</a:t>
            </a:r>
          </a:p>
        </p:txBody>
      </p:sp>
      <p:pic>
        <p:nvPicPr>
          <p:cNvPr id="4100" name="Picture 4" descr="How does HTML or PHP code become a website? - Quora">
            <a:extLst>
              <a:ext uri="{FF2B5EF4-FFF2-40B4-BE49-F238E27FC236}">
                <a16:creationId xmlns:a16="http://schemas.microsoft.com/office/drawing/2014/main" id="{AAA934D6-38C4-4BA5-BAD4-8B8B74E7E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41" y="1255067"/>
            <a:ext cx="11013364" cy="5019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5784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1B2BF-6D7A-4900-A2E7-932F820C4879}"/>
              </a:ext>
            </a:extLst>
          </p:cNvPr>
          <p:cNvSpPr txBox="1"/>
          <p:nvPr/>
        </p:nvSpPr>
        <p:spPr>
          <a:xfrm>
            <a:off x="4616388" y="175177"/>
            <a:ext cx="2873405" cy="646331"/>
          </a:xfrm>
          <a:prstGeom prst="rect">
            <a:avLst/>
          </a:prstGeom>
          <a:noFill/>
        </p:spPr>
        <p:txBody>
          <a:bodyPr wrap="square">
            <a:spAutoFit/>
          </a:bodyPr>
          <a:lstStyle/>
          <a:p>
            <a:r>
              <a:rPr lang="en-US" sz="3600" dirty="0">
                <a:solidFill>
                  <a:schemeClr val="bg1"/>
                </a:solidFill>
              </a:rPr>
              <a:t>P</a:t>
            </a:r>
            <a:r>
              <a:rPr lang="en-CA" sz="3600" dirty="0">
                <a:solidFill>
                  <a:schemeClr val="bg1"/>
                </a:solidFill>
              </a:rPr>
              <a:t>OST VS GET</a:t>
            </a:r>
          </a:p>
        </p:txBody>
      </p:sp>
      <p:sp>
        <p:nvSpPr>
          <p:cNvPr id="11" name="TextBox 10">
            <a:extLst>
              <a:ext uri="{FF2B5EF4-FFF2-40B4-BE49-F238E27FC236}">
                <a16:creationId xmlns:a16="http://schemas.microsoft.com/office/drawing/2014/main" id="{A908C043-5196-4EBE-BA3A-763A823DC319}"/>
              </a:ext>
            </a:extLst>
          </p:cNvPr>
          <p:cNvSpPr txBox="1"/>
          <p:nvPr/>
        </p:nvSpPr>
        <p:spPr>
          <a:xfrm>
            <a:off x="319597" y="1220391"/>
            <a:ext cx="11594236" cy="50783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Verdana" panose="020B0604030504040204" pitchFamily="34" charset="0"/>
              </a:rPr>
              <a:t>Both GET and POST are treated as $_GET and $_POST. These are </a:t>
            </a:r>
            <a:r>
              <a:rPr kumimoji="0" lang="en-US" altLang="en-US" b="0" i="0" u="none" strike="noStrike" cap="none" normalizeH="0" baseline="0" dirty="0" err="1">
                <a:ln>
                  <a:noFill/>
                </a:ln>
                <a:solidFill>
                  <a:schemeClr val="bg1"/>
                </a:solidFill>
                <a:effectLst/>
                <a:latin typeface="Verdana" panose="020B0604030504040204" pitchFamily="34" charset="0"/>
              </a:rPr>
              <a:t>superglobals</a:t>
            </a:r>
            <a:r>
              <a:rPr kumimoji="0" lang="en-US" altLang="en-US" b="0" i="0" u="none" strike="noStrike" cap="none" normalizeH="0" baseline="0" dirty="0">
                <a:ln>
                  <a:noFill/>
                </a:ln>
                <a:solidFill>
                  <a:schemeClr val="bg1"/>
                </a:solidFill>
                <a:effectLst/>
                <a:latin typeface="Verdana" panose="020B0604030504040204" pitchFamily="34" charset="0"/>
              </a:rPr>
              <a:t>, which means that they are always accessible, regardless of scope - and you can access them from any function, class or file without having to do anything special.</a:t>
            </a: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Verdana" panose="020B0604030504040204" pitchFamily="34" charset="0"/>
              </a:rPr>
              <a:t>$_GET is an array of variables passed to the current script via the URL parameters.</a:t>
            </a: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Verdana" panose="020B0604030504040204" pitchFamily="34" charset="0"/>
              </a:rPr>
              <a:t>$_POST is an array of variables passed to the current script via the HTTP POST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When to use 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Verdana" panose="020B0604030504040204" pitchFamily="34" charset="0"/>
              </a:rPr>
              <a:t>Information sent from a form with the GET method is </a:t>
            </a:r>
            <a:r>
              <a:rPr kumimoji="0" lang="en-US" altLang="en-US" b="1" i="0" u="none" strike="noStrike" cap="none" normalizeH="0" baseline="0" dirty="0">
                <a:ln>
                  <a:noFill/>
                </a:ln>
                <a:solidFill>
                  <a:srgbClr val="FFFF00"/>
                </a:solidFill>
                <a:effectLst/>
                <a:latin typeface="Verdana" panose="020B0604030504040204" pitchFamily="34" charset="0"/>
              </a:rPr>
              <a:t>visible to everyone</a:t>
            </a:r>
            <a:r>
              <a:rPr kumimoji="0" lang="en-US" altLang="en-US" b="0" i="0" u="none" strike="noStrike" cap="none" normalizeH="0" baseline="0" dirty="0">
                <a:ln>
                  <a:noFill/>
                </a:ln>
                <a:solidFill>
                  <a:schemeClr val="bg1"/>
                </a:solidFill>
                <a:effectLst/>
                <a:latin typeface="Verdana" panose="020B0604030504040204" pitchFamily="34" charset="0"/>
              </a:rPr>
              <a:t> (all variable names and values are displayed in the URL). GET also has limits on the amount of information to send. The limitation is about 2000 characters. However, because the variables are displayed in the URL, it is possible to bookmark the page. This can be useful in some cases.</a:t>
            </a: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Verdana" panose="020B0604030504040204" pitchFamily="34" charset="0"/>
              </a:rPr>
              <a:t>GET may be used for sending non-sensitive data.</a:t>
            </a: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Verdana" panose="020B0604030504040204" pitchFamily="34" charset="0"/>
              </a:rPr>
              <a:t>Note:</a:t>
            </a:r>
            <a:r>
              <a:rPr kumimoji="0" lang="en-US" altLang="en-US" b="0" i="0" u="none" strike="noStrike" cap="none" normalizeH="0" baseline="0" dirty="0">
                <a:ln>
                  <a:noFill/>
                </a:ln>
                <a:solidFill>
                  <a:schemeClr val="bg1"/>
                </a:solidFill>
                <a:effectLst/>
                <a:latin typeface="Verdana" panose="020B0604030504040204" pitchFamily="34" charset="0"/>
              </a:rPr>
              <a:t> GET should NEVER be used for sending passwords or other sensitive information!</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When to use POST?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Verdana" panose="020B0604030504040204" pitchFamily="34" charset="0"/>
              </a:rPr>
              <a:t>Information sent from a form with the POST method is </a:t>
            </a:r>
            <a:r>
              <a:rPr kumimoji="0" lang="en-US" altLang="en-US" b="1" i="0" u="none" strike="noStrike" cap="none" normalizeH="0" baseline="0" dirty="0">
                <a:ln>
                  <a:noFill/>
                </a:ln>
                <a:solidFill>
                  <a:srgbClr val="FFFF00"/>
                </a:solidFill>
                <a:effectLst/>
                <a:latin typeface="Verdana" panose="020B0604030504040204" pitchFamily="34" charset="0"/>
              </a:rPr>
              <a:t>invisible to others</a:t>
            </a:r>
            <a:r>
              <a:rPr kumimoji="0" lang="en-US" altLang="en-US" b="0" i="0" u="none" strike="noStrike" cap="none" normalizeH="0" baseline="0" dirty="0">
                <a:ln>
                  <a:noFill/>
                </a:ln>
                <a:solidFill>
                  <a:schemeClr val="bg1"/>
                </a:solidFill>
                <a:effectLst/>
                <a:latin typeface="Verdana" panose="020B0604030504040204" pitchFamily="34" charset="0"/>
              </a:rPr>
              <a:t> (all names/values are embedded within the body of the HTTP request) and has </a:t>
            </a:r>
            <a:r>
              <a:rPr kumimoji="0" lang="en-US" altLang="en-US" b="1" i="0" u="none" strike="noStrike" cap="none" normalizeH="0" baseline="0" dirty="0">
                <a:ln>
                  <a:noFill/>
                </a:ln>
                <a:solidFill>
                  <a:schemeClr val="bg1"/>
                </a:solidFill>
                <a:effectLst/>
                <a:latin typeface="Verdana" panose="020B0604030504040204" pitchFamily="34" charset="0"/>
              </a:rPr>
              <a:t>no limits</a:t>
            </a:r>
            <a:r>
              <a:rPr kumimoji="0" lang="en-US" altLang="en-US" b="0" i="0" u="none" strike="noStrike" cap="none" normalizeH="0" baseline="0" dirty="0">
                <a:ln>
                  <a:noFill/>
                </a:ln>
                <a:solidFill>
                  <a:schemeClr val="bg1"/>
                </a:solidFill>
                <a:effectLst/>
                <a:latin typeface="Verdana" panose="020B0604030504040204" pitchFamily="34" charset="0"/>
              </a:rPr>
              <a:t> on the amount of information to send.</a:t>
            </a: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Verdana" panose="020B0604030504040204" pitchFamily="34" charset="0"/>
              </a:rPr>
              <a:t>However, because the variables are not displayed in the URL, it is not possible to bookmark the page.</a:t>
            </a:r>
            <a:endParaRPr lang="en-CA" dirty="0">
              <a:solidFill>
                <a:schemeClr val="bg1"/>
              </a:solidFill>
            </a:endParaRPr>
          </a:p>
        </p:txBody>
      </p:sp>
    </p:spTree>
    <p:extLst>
      <p:ext uri="{BB962C8B-B14F-4D97-AF65-F5344CB8AC3E}">
        <p14:creationId xmlns:p14="http://schemas.microsoft.com/office/powerpoint/2010/main" val="40604244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4</a:t>
            </a:r>
          </a:p>
        </p:txBody>
      </p:sp>
      <p:sp>
        <p:nvSpPr>
          <p:cNvPr id="49" name="文本框 48"/>
          <p:cNvSpPr txBox="1"/>
          <p:nvPr/>
        </p:nvSpPr>
        <p:spPr>
          <a:xfrm>
            <a:off x="4891595" y="2166757"/>
            <a:ext cx="6107837" cy="923330"/>
          </a:xfrm>
          <a:prstGeom prst="rect">
            <a:avLst/>
          </a:prstGeom>
          <a:noFill/>
        </p:spPr>
        <p:txBody>
          <a:bodyPr wrap="square" rtlCol="0">
            <a:spAutoFit/>
          </a:bodyPr>
          <a:lstStyle/>
          <a:p>
            <a:r>
              <a:rPr lang="en-US" altLang="zh-CN" sz="5400" b="1" dirty="0">
                <a:solidFill>
                  <a:schemeClr val="bg1"/>
                </a:solidFill>
                <a:ea typeface="微软雅黑" panose="020B0503020204020204" pitchFamily="34" charset="-122"/>
              </a:rPr>
              <a:t>PHP Form Validation</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900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1B2BF-6D7A-4900-A2E7-932F820C4879}"/>
              </a:ext>
            </a:extLst>
          </p:cNvPr>
          <p:cNvSpPr txBox="1"/>
          <p:nvPr/>
        </p:nvSpPr>
        <p:spPr>
          <a:xfrm>
            <a:off x="3881336" y="175177"/>
            <a:ext cx="5787957" cy="646331"/>
          </a:xfrm>
          <a:prstGeom prst="rect">
            <a:avLst/>
          </a:prstGeom>
          <a:noFill/>
        </p:spPr>
        <p:txBody>
          <a:bodyPr wrap="square">
            <a:spAutoFit/>
          </a:bodyPr>
          <a:lstStyle/>
          <a:p>
            <a:r>
              <a:rPr lang="en-US" altLang="en-US" sz="3600" dirty="0">
                <a:solidFill>
                  <a:schemeClr val="bg1"/>
                </a:solidFill>
                <a:latin typeface="Segoe UI" panose="020B0502040204020203" pitchFamily="34" charset="0"/>
                <a:cs typeface="Segoe UI" panose="020B0502040204020203" pitchFamily="34" charset="0"/>
              </a:rPr>
              <a:t>HTML Form for validation</a:t>
            </a:r>
            <a:endParaRPr kumimoji="0" lang="en-US" altLang="en-US" sz="3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619568F-80C8-4206-82CF-D550EBD9F7F7}"/>
              </a:ext>
            </a:extLst>
          </p:cNvPr>
          <p:cNvSpPr txBox="1"/>
          <p:nvPr/>
        </p:nvSpPr>
        <p:spPr>
          <a:xfrm>
            <a:off x="656949" y="821508"/>
            <a:ext cx="1104382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Verdana" panose="020B0604030504040204" pitchFamily="34" charset="0"/>
              </a:rPr>
              <a:t>Think SECURITY when processing PHP forms!</a:t>
            </a:r>
            <a:endParaRPr kumimoji="0" lang="en-US" altLang="en-US" sz="1800" b="0" i="0" u="none" strike="noStrike" cap="none" normalizeH="0" baseline="0" dirty="0">
              <a:ln>
                <a:noFill/>
              </a:ln>
              <a:solidFill>
                <a:schemeClr val="bg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latin typeface="Verdana" panose="020B0604030504040204" pitchFamily="34" charset="0"/>
              </a:rPr>
              <a:t>it</a:t>
            </a:r>
            <a:r>
              <a:rPr kumimoji="0" lang="en-US" altLang="en-US" sz="1800" b="0" i="0" u="none" strike="noStrike" cap="none" normalizeH="0" baseline="0" dirty="0">
                <a:ln>
                  <a:noFill/>
                </a:ln>
                <a:solidFill>
                  <a:schemeClr val="bg1"/>
                </a:solidFill>
                <a:effectLst/>
                <a:latin typeface="Verdana" panose="020B0604030504040204" pitchFamily="34" charset="0"/>
              </a:rPr>
              <a:t> will show how to process PHP forms with security. Proper validation of form data is important to protect your form from hackers and spammers!</a:t>
            </a:r>
            <a:endParaRPr kumimoji="0" lang="en-US" altLang="en-US" sz="11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Verdana" panose="020B0604030504040204" pitchFamily="34" charset="0"/>
              </a:rPr>
              <a:t>The HTML form we will contains various input fields: required and optional text fields, radio buttons, and a submit button:</a:t>
            </a:r>
            <a:endParaRPr kumimoji="0" lang="en-US" altLang="en-US" sz="1100" b="0" i="0" u="none" strike="noStrike" cap="none" normalizeH="0" baseline="0" dirty="0">
              <a:ln>
                <a:noFill/>
              </a:ln>
              <a:solidFill>
                <a:schemeClr val="bg1"/>
              </a:solidFill>
              <a:effectLst/>
            </a:endParaRPr>
          </a:p>
        </p:txBody>
      </p:sp>
      <p:pic>
        <p:nvPicPr>
          <p:cNvPr id="7" name="Picture 6">
            <a:extLst>
              <a:ext uri="{FF2B5EF4-FFF2-40B4-BE49-F238E27FC236}">
                <a16:creationId xmlns:a16="http://schemas.microsoft.com/office/drawing/2014/main" id="{C839218A-003E-4F20-B835-570EBD851719}"/>
              </a:ext>
            </a:extLst>
          </p:cNvPr>
          <p:cNvPicPr>
            <a:picLocks noChangeAspect="1"/>
          </p:cNvPicPr>
          <p:nvPr/>
        </p:nvPicPr>
        <p:blipFill>
          <a:blip r:embed="rId2"/>
          <a:stretch>
            <a:fillRect/>
          </a:stretch>
        </p:blipFill>
        <p:spPr>
          <a:xfrm>
            <a:off x="1499680" y="2324909"/>
            <a:ext cx="9192639" cy="4250987"/>
          </a:xfrm>
          <a:prstGeom prst="rect">
            <a:avLst/>
          </a:prstGeom>
        </p:spPr>
      </p:pic>
    </p:spTree>
    <p:extLst>
      <p:ext uri="{BB962C8B-B14F-4D97-AF65-F5344CB8AC3E}">
        <p14:creationId xmlns:p14="http://schemas.microsoft.com/office/powerpoint/2010/main" val="16307863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altLang="zh-CN" sz="30000" b="1" dirty="0">
                <a:ln>
                  <a:solidFill>
                    <a:schemeClr val="bg1">
                      <a:alpha val="50000"/>
                    </a:schemeClr>
                  </a:solidFill>
                </a:ln>
                <a:solidFill>
                  <a:schemeClr val="bg1">
                    <a:alpha val="20000"/>
                  </a:schemeClr>
                </a:solidFill>
                <a:ea typeface="微软雅黑" panose="020B0503020204020204" pitchFamily="34" charset="-122"/>
              </a:rPr>
              <a:t>1</a:t>
            </a:r>
            <a:endParaRPr lang="zh-CN" altLang="en-US" sz="30000" b="1" dirty="0">
              <a:ln>
                <a:solidFill>
                  <a:schemeClr val="bg1">
                    <a:alpha val="50000"/>
                  </a:schemeClr>
                </a:solidFill>
              </a:ln>
              <a:solidFill>
                <a:schemeClr val="bg1">
                  <a:alpha val="20000"/>
                </a:schemeClr>
              </a:solidFill>
              <a:ea typeface="微软雅黑" panose="020B0503020204020204" pitchFamily="34" charset="-122"/>
            </a:endParaRPr>
          </a:p>
        </p:txBody>
      </p:sp>
      <p:sp>
        <p:nvSpPr>
          <p:cNvPr id="49" name="文本框 48"/>
          <p:cNvSpPr txBox="1"/>
          <p:nvPr/>
        </p:nvSpPr>
        <p:spPr>
          <a:xfrm>
            <a:off x="4263308" y="2141707"/>
            <a:ext cx="6620715" cy="923330"/>
          </a:xfrm>
          <a:prstGeom prst="rect">
            <a:avLst/>
          </a:prstGeom>
          <a:noFill/>
        </p:spPr>
        <p:txBody>
          <a:bodyPr wrap="square" rtlCol="0">
            <a:spAutoFit/>
          </a:bodyPr>
          <a:lstStyle/>
          <a:p>
            <a:pPr algn="ctr"/>
            <a:r>
              <a:rPr lang="en-US" altLang="zh-CN" sz="5400" b="1" dirty="0">
                <a:solidFill>
                  <a:schemeClr val="bg1"/>
                </a:solidFill>
                <a:ea typeface="微软雅黑" panose="020B0503020204020204" pitchFamily="34" charset="-122"/>
              </a:rPr>
              <a:t>PHP Loops</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1B2BF-6D7A-4900-A2E7-932F820C4879}"/>
              </a:ext>
            </a:extLst>
          </p:cNvPr>
          <p:cNvSpPr txBox="1"/>
          <p:nvPr/>
        </p:nvSpPr>
        <p:spPr>
          <a:xfrm>
            <a:off x="4358937" y="175177"/>
            <a:ext cx="3494842" cy="646331"/>
          </a:xfrm>
          <a:prstGeom prst="rect">
            <a:avLst/>
          </a:prstGeom>
          <a:noFill/>
        </p:spPr>
        <p:txBody>
          <a:bodyPr wrap="square">
            <a:spAutoFit/>
          </a:bodyPr>
          <a:lstStyle/>
          <a:p>
            <a:r>
              <a:rPr lang="en-US" sz="3600" dirty="0">
                <a:solidFill>
                  <a:schemeClr val="bg1"/>
                </a:solidFill>
              </a:rPr>
              <a:t>V</a:t>
            </a:r>
            <a:r>
              <a:rPr lang="en-CA" sz="3600" dirty="0" err="1">
                <a:solidFill>
                  <a:schemeClr val="bg1"/>
                </a:solidFill>
              </a:rPr>
              <a:t>alidation</a:t>
            </a:r>
            <a:r>
              <a:rPr lang="en-CA" sz="3600" dirty="0">
                <a:solidFill>
                  <a:schemeClr val="bg1"/>
                </a:solidFill>
              </a:rPr>
              <a:t> Rule</a:t>
            </a:r>
          </a:p>
        </p:txBody>
      </p:sp>
      <p:graphicFrame>
        <p:nvGraphicFramePr>
          <p:cNvPr id="2" name="Table 1">
            <a:extLst>
              <a:ext uri="{FF2B5EF4-FFF2-40B4-BE49-F238E27FC236}">
                <a16:creationId xmlns:a16="http://schemas.microsoft.com/office/drawing/2014/main" id="{9F65FEDC-0B12-4037-BA85-B2A8F4384795}"/>
              </a:ext>
            </a:extLst>
          </p:cNvPr>
          <p:cNvGraphicFramePr>
            <a:graphicFrameLocks noGrp="1"/>
          </p:cNvGraphicFramePr>
          <p:nvPr>
            <p:extLst>
              <p:ext uri="{D42A27DB-BD31-4B8C-83A1-F6EECF244321}">
                <p14:modId xmlns:p14="http://schemas.microsoft.com/office/powerpoint/2010/main" val="1356685941"/>
              </p:ext>
            </p:extLst>
          </p:nvPr>
        </p:nvGraphicFramePr>
        <p:xfrm>
          <a:off x="1251617" y="2358533"/>
          <a:ext cx="9765571" cy="3536241"/>
        </p:xfrm>
        <a:graphic>
          <a:graphicData uri="http://schemas.openxmlformats.org/drawingml/2006/table">
            <a:tbl>
              <a:tblPr/>
              <a:tblGrid>
                <a:gridCol w="2441366">
                  <a:extLst>
                    <a:ext uri="{9D8B030D-6E8A-4147-A177-3AD203B41FA5}">
                      <a16:colId xmlns:a16="http://schemas.microsoft.com/office/drawing/2014/main" val="253858091"/>
                    </a:ext>
                  </a:extLst>
                </a:gridCol>
                <a:gridCol w="7324205">
                  <a:extLst>
                    <a:ext uri="{9D8B030D-6E8A-4147-A177-3AD203B41FA5}">
                      <a16:colId xmlns:a16="http://schemas.microsoft.com/office/drawing/2014/main" val="748503350"/>
                    </a:ext>
                  </a:extLst>
                </a:gridCol>
              </a:tblGrid>
              <a:tr h="528404">
                <a:tc>
                  <a:txBody>
                    <a:bodyPr/>
                    <a:lstStyle/>
                    <a:p>
                      <a:pPr algn="l" fontAlgn="t"/>
                      <a:r>
                        <a:rPr lang="en-CA">
                          <a:effectLst/>
                        </a:rPr>
                        <a:t>Field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dirty="0">
                          <a:effectLst/>
                        </a:rPr>
                        <a:t>Validation Rules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75573631"/>
                  </a:ext>
                </a:extLst>
              </a:tr>
              <a:tr h="528404">
                <a:tc>
                  <a:txBody>
                    <a:bodyPr/>
                    <a:lstStyle/>
                    <a:p>
                      <a:pPr algn="l" fontAlgn="t"/>
                      <a:r>
                        <a:rPr lang="en-CA" dirty="0">
                          <a:effectLst/>
                        </a:rPr>
                        <a:t>Name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Required. + Must only contain letters and whitespace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82056365"/>
                  </a:ext>
                </a:extLst>
              </a:tr>
              <a:tr h="894221">
                <a:tc>
                  <a:txBody>
                    <a:bodyPr/>
                    <a:lstStyle/>
                    <a:p>
                      <a:pPr algn="l" fontAlgn="t"/>
                      <a:r>
                        <a:rPr lang="en-CA" dirty="0">
                          <a:effectLst/>
                        </a:rPr>
                        <a:t>E-mail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Required. + Must contain a valid email address (with @ and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52415768"/>
                  </a:ext>
                </a:extLst>
              </a:tr>
              <a:tr h="528404">
                <a:tc>
                  <a:txBody>
                    <a:bodyPr/>
                    <a:lstStyle/>
                    <a:p>
                      <a:pPr algn="l" fontAlgn="t"/>
                      <a:r>
                        <a:rPr lang="en-CA">
                          <a:effectLst/>
                        </a:rPr>
                        <a:t>Website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Optional. If present, it must contain a valid URL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78195751"/>
                  </a:ext>
                </a:extLst>
              </a:tr>
              <a:tr h="528404">
                <a:tc>
                  <a:txBody>
                    <a:bodyPr/>
                    <a:lstStyle/>
                    <a:p>
                      <a:pPr algn="l" fontAlgn="t"/>
                      <a:r>
                        <a:rPr lang="en-CA">
                          <a:effectLst/>
                        </a:rPr>
                        <a:t>Comment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Optional. Multi-line input field (textarea)</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69858985"/>
                  </a:ext>
                </a:extLst>
              </a:tr>
              <a:tr h="528404">
                <a:tc>
                  <a:txBody>
                    <a:bodyPr/>
                    <a:lstStyle/>
                    <a:p>
                      <a:pPr algn="l" fontAlgn="t"/>
                      <a:r>
                        <a:rPr lang="en-CA">
                          <a:effectLst/>
                        </a:rPr>
                        <a:t>Gender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CA" dirty="0">
                          <a:effectLst/>
                        </a:rPr>
                        <a:t>Required. Must select one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120467939"/>
                  </a:ext>
                </a:extLst>
              </a:tr>
            </a:tbl>
          </a:graphicData>
        </a:graphic>
      </p:graphicFrame>
      <p:sp>
        <p:nvSpPr>
          <p:cNvPr id="3" name="Rectangle 1">
            <a:extLst>
              <a:ext uri="{FF2B5EF4-FFF2-40B4-BE49-F238E27FC236}">
                <a16:creationId xmlns:a16="http://schemas.microsoft.com/office/drawing/2014/main" id="{B58C26C7-07CE-405F-B590-709DEE683318}"/>
              </a:ext>
            </a:extLst>
          </p:cNvPr>
          <p:cNvSpPr>
            <a:spLocks noChangeArrowheads="1"/>
          </p:cNvSpPr>
          <p:nvPr/>
        </p:nvSpPr>
        <p:spPr bwMode="auto">
          <a:xfrm>
            <a:off x="1509113" y="1634019"/>
            <a:ext cx="86151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validation rules for the form above are as follows:</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9102419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1B2BF-6D7A-4900-A2E7-932F820C4879}"/>
              </a:ext>
            </a:extLst>
          </p:cNvPr>
          <p:cNvSpPr txBox="1"/>
          <p:nvPr/>
        </p:nvSpPr>
        <p:spPr>
          <a:xfrm>
            <a:off x="4572001" y="175177"/>
            <a:ext cx="3053920" cy="646331"/>
          </a:xfrm>
          <a:prstGeom prst="rect">
            <a:avLst/>
          </a:prstGeom>
          <a:noFill/>
        </p:spPr>
        <p:txBody>
          <a:bodyPr wrap="square">
            <a:spAutoFit/>
          </a:bodyPr>
          <a:lstStyle/>
          <a:p>
            <a:r>
              <a:rPr lang="en-US" sz="3600" b="0" i="0" dirty="0">
                <a:solidFill>
                  <a:schemeClr val="bg1"/>
                </a:solidFill>
                <a:effectLst/>
                <a:latin typeface="Segoe UI" panose="020B0502040204020203" pitchFamily="34" charset="0"/>
              </a:rPr>
              <a:t>T</a:t>
            </a:r>
            <a:r>
              <a:rPr lang="en-CA" sz="3600" b="0" i="0" dirty="0" err="1">
                <a:solidFill>
                  <a:schemeClr val="bg1"/>
                </a:solidFill>
                <a:effectLst/>
                <a:latin typeface="Segoe UI" panose="020B0502040204020203" pitchFamily="34" charset="0"/>
              </a:rPr>
              <a:t>ext</a:t>
            </a:r>
            <a:r>
              <a:rPr lang="en-CA" sz="3600" b="0" i="0" dirty="0">
                <a:solidFill>
                  <a:schemeClr val="bg1"/>
                </a:solidFill>
                <a:effectLst/>
                <a:latin typeface="Segoe UI" panose="020B0502040204020203" pitchFamily="34" charset="0"/>
              </a:rPr>
              <a:t> Field</a:t>
            </a:r>
          </a:p>
        </p:txBody>
      </p:sp>
      <p:sp>
        <p:nvSpPr>
          <p:cNvPr id="6" name="TextBox 5">
            <a:extLst>
              <a:ext uri="{FF2B5EF4-FFF2-40B4-BE49-F238E27FC236}">
                <a16:creationId xmlns:a16="http://schemas.microsoft.com/office/drawing/2014/main" id="{0BE2C9FD-2BEF-47B4-B297-2B5EF5A480FE}"/>
              </a:ext>
            </a:extLst>
          </p:cNvPr>
          <p:cNvSpPr txBox="1"/>
          <p:nvPr/>
        </p:nvSpPr>
        <p:spPr>
          <a:xfrm>
            <a:off x="603683" y="1376039"/>
            <a:ext cx="11070454" cy="3911007"/>
          </a:xfrm>
          <a:prstGeom prst="rect">
            <a:avLst/>
          </a:prstGeom>
          <a:noFill/>
        </p:spPr>
        <p:txBody>
          <a:bodyPr wrap="square">
            <a:spAutoFit/>
          </a:bodyPr>
          <a:lstStyle/>
          <a:p>
            <a:pPr algn="l">
              <a:lnSpc>
                <a:spcPct val="150000"/>
              </a:lnSpc>
            </a:pPr>
            <a:r>
              <a:rPr lang="en-US" sz="2400" b="0" i="0" dirty="0">
                <a:solidFill>
                  <a:schemeClr val="bg1"/>
                </a:solidFill>
                <a:effectLst/>
                <a:latin typeface="Verdana" panose="020B0604030504040204" pitchFamily="34" charset="0"/>
              </a:rPr>
              <a:t>The name, email, and website fields are text input elements, and the comment field is a </a:t>
            </a:r>
            <a:r>
              <a:rPr lang="en-US" sz="2400" b="0" i="0" dirty="0" err="1">
                <a:solidFill>
                  <a:schemeClr val="bg1"/>
                </a:solidFill>
                <a:effectLst/>
                <a:latin typeface="Verdana" panose="020B0604030504040204" pitchFamily="34" charset="0"/>
              </a:rPr>
              <a:t>textarea</a:t>
            </a:r>
            <a:r>
              <a:rPr lang="en-US" sz="2400" b="0" i="0" dirty="0">
                <a:solidFill>
                  <a:schemeClr val="bg1"/>
                </a:solidFill>
                <a:effectLst/>
                <a:latin typeface="Verdana" panose="020B0604030504040204" pitchFamily="34" charset="0"/>
              </a:rPr>
              <a:t>. The HTML code looks like this:</a:t>
            </a:r>
          </a:p>
          <a:p>
            <a:pPr algn="l">
              <a:lnSpc>
                <a:spcPct val="150000"/>
              </a:lnSpc>
            </a:pPr>
            <a:endParaRPr lang="en-US" sz="2400" b="0" i="0" dirty="0">
              <a:solidFill>
                <a:schemeClr val="bg1"/>
              </a:solidFill>
              <a:effectLst/>
              <a:latin typeface="Consolas" panose="020B0609020204030204" pitchFamily="49" charset="0"/>
            </a:endParaRPr>
          </a:p>
          <a:p>
            <a:pPr algn="l">
              <a:lnSpc>
                <a:spcPct val="150000"/>
              </a:lnSpc>
            </a:pPr>
            <a:r>
              <a:rPr lang="en-US" sz="2400" b="0" i="0" dirty="0">
                <a:solidFill>
                  <a:srgbClr val="FFFF00"/>
                </a:solidFill>
                <a:effectLst/>
                <a:latin typeface="Consolas" panose="020B0609020204030204" pitchFamily="49" charset="0"/>
              </a:rPr>
              <a:t>Name: &lt;input type="text" name="name"&gt;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E-mail: &lt;input type="text" name="email"&gt;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Website: &lt;input type="text" name="website"&gt;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Comment: &lt;</a:t>
            </a:r>
            <a:r>
              <a:rPr lang="en-US" sz="2400" b="0" i="0" dirty="0" err="1">
                <a:solidFill>
                  <a:srgbClr val="FFFF00"/>
                </a:solidFill>
                <a:effectLst/>
                <a:latin typeface="Consolas" panose="020B0609020204030204" pitchFamily="49" charset="0"/>
              </a:rPr>
              <a:t>textarea</a:t>
            </a:r>
            <a:r>
              <a:rPr lang="en-US" sz="2400" b="0" i="0" dirty="0">
                <a:solidFill>
                  <a:srgbClr val="FFFF00"/>
                </a:solidFill>
                <a:effectLst/>
                <a:latin typeface="Consolas" panose="020B0609020204030204" pitchFamily="49" charset="0"/>
              </a:rPr>
              <a:t> name="comment" rows="5" cols="40"&gt;&lt;/</a:t>
            </a:r>
            <a:r>
              <a:rPr lang="en-US" sz="2400" b="0" i="0" dirty="0" err="1">
                <a:solidFill>
                  <a:srgbClr val="FFFF00"/>
                </a:solidFill>
                <a:effectLst/>
                <a:latin typeface="Consolas" panose="020B0609020204030204" pitchFamily="49" charset="0"/>
              </a:rPr>
              <a:t>textarea</a:t>
            </a:r>
            <a:r>
              <a:rPr lang="en-US" sz="2400" b="0" i="0" dirty="0">
                <a:solidFill>
                  <a:srgbClr val="FFFF00"/>
                </a:solidFill>
                <a:effectLst/>
                <a:latin typeface="Consolas" panose="020B0609020204030204" pitchFamily="49" charset="0"/>
              </a:rPr>
              <a:t>&gt;</a:t>
            </a:r>
          </a:p>
        </p:txBody>
      </p:sp>
    </p:spTree>
    <p:extLst>
      <p:ext uri="{BB962C8B-B14F-4D97-AF65-F5344CB8AC3E}">
        <p14:creationId xmlns:p14="http://schemas.microsoft.com/office/powerpoint/2010/main" val="10800317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1B2BF-6D7A-4900-A2E7-932F820C4879}"/>
              </a:ext>
            </a:extLst>
          </p:cNvPr>
          <p:cNvSpPr txBox="1"/>
          <p:nvPr/>
        </p:nvSpPr>
        <p:spPr>
          <a:xfrm>
            <a:off x="4589757" y="175177"/>
            <a:ext cx="3586577" cy="646331"/>
          </a:xfrm>
          <a:prstGeom prst="rect">
            <a:avLst/>
          </a:prstGeom>
          <a:noFill/>
        </p:spPr>
        <p:txBody>
          <a:bodyPr wrap="square">
            <a:spAutoFit/>
          </a:bodyPr>
          <a:lstStyle/>
          <a:p>
            <a:r>
              <a:rPr lang="en-US" sz="3600" dirty="0">
                <a:solidFill>
                  <a:schemeClr val="bg1"/>
                </a:solidFill>
                <a:latin typeface="Segoe UI" panose="020B0502040204020203" pitchFamily="34" charset="0"/>
              </a:rPr>
              <a:t>Radio Button</a:t>
            </a:r>
            <a:endParaRPr lang="en-CA" sz="3600" b="0" i="0" dirty="0">
              <a:solidFill>
                <a:schemeClr val="bg1"/>
              </a:solidFill>
              <a:effectLst/>
              <a:latin typeface="Segoe UI" panose="020B0502040204020203" pitchFamily="34" charset="0"/>
            </a:endParaRPr>
          </a:p>
        </p:txBody>
      </p:sp>
      <p:sp>
        <p:nvSpPr>
          <p:cNvPr id="6" name="TextBox 5">
            <a:extLst>
              <a:ext uri="{FF2B5EF4-FFF2-40B4-BE49-F238E27FC236}">
                <a16:creationId xmlns:a16="http://schemas.microsoft.com/office/drawing/2014/main" id="{1597AD49-D981-425E-AF22-49BC77F2CEB9}"/>
              </a:ext>
            </a:extLst>
          </p:cNvPr>
          <p:cNvSpPr txBox="1"/>
          <p:nvPr/>
        </p:nvSpPr>
        <p:spPr>
          <a:xfrm>
            <a:off x="798990" y="1588149"/>
            <a:ext cx="10546672" cy="3911007"/>
          </a:xfrm>
          <a:prstGeom prst="rect">
            <a:avLst/>
          </a:prstGeom>
          <a:noFill/>
        </p:spPr>
        <p:txBody>
          <a:bodyPr wrap="square">
            <a:spAutoFit/>
          </a:bodyPr>
          <a:lstStyle/>
          <a:p>
            <a:pPr algn="l">
              <a:lnSpc>
                <a:spcPct val="150000"/>
              </a:lnSpc>
            </a:pPr>
            <a:r>
              <a:rPr lang="en-CA" sz="2400" b="0" i="0" dirty="0">
                <a:solidFill>
                  <a:schemeClr val="bg1"/>
                </a:solidFill>
                <a:effectLst/>
                <a:latin typeface="Verdana" panose="020B0604030504040204" pitchFamily="34" charset="0"/>
              </a:rPr>
              <a:t>The gender fields are radio buttons and the HTML code looks like this:</a:t>
            </a:r>
          </a:p>
          <a:p>
            <a:pPr algn="l">
              <a:lnSpc>
                <a:spcPct val="150000"/>
              </a:lnSpc>
            </a:pPr>
            <a:endParaRPr lang="en-CA" sz="2400" b="0" i="0" dirty="0">
              <a:solidFill>
                <a:schemeClr val="bg1"/>
              </a:solidFill>
              <a:effectLst/>
              <a:latin typeface="Verdana" panose="020B0604030504040204" pitchFamily="34" charset="0"/>
            </a:endParaRPr>
          </a:p>
          <a:p>
            <a:pPr algn="l">
              <a:lnSpc>
                <a:spcPct val="150000"/>
              </a:lnSpc>
            </a:pPr>
            <a:r>
              <a:rPr lang="en-CA" sz="2400" b="0" i="0" dirty="0">
                <a:solidFill>
                  <a:srgbClr val="FFFF00"/>
                </a:solidFill>
                <a:effectLst/>
                <a:latin typeface="Consolas" panose="020B0609020204030204" pitchFamily="49" charset="0"/>
              </a:rPr>
              <a:t>Gender:</a:t>
            </a:r>
            <a:br>
              <a:rPr lang="en-CA" sz="2400" b="0" i="0" dirty="0">
                <a:solidFill>
                  <a:srgbClr val="FFFF00"/>
                </a:solidFill>
                <a:effectLst/>
                <a:latin typeface="Consolas" panose="020B0609020204030204" pitchFamily="49" charset="0"/>
              </a:rPr>
            </a:br>
            <a:r>
              <a:rPr lang="en-CA" sz="2400" b="0" i="0" dirty="0">
                <a:solidFill>
                  <a:srgbClr val="FFFF00"/>
                </a:solidFill>
                <a:effectLst/>
                <a:latin typeface="Consolas" panose="020B0609020204030204" pitchFamily="49" charset="0"/>
              </a:rPr>
              <a:t>&lt;input type="radio" name="gender" value="female"&gt;Female</a:t>
            </a:r>
            <a:br>
              <a:rPr lang="en-CA" sz="2400" b="0" i="0" dirty="0">
                <a:solidFill>
                  <a:srgbClr val="FFFF00"/>
                </a:solidFill>
                <a:effectLst/>
                <a:latin typeface="Consolas" panose="020B0609020204030204" pitchFamily="49" charset="0"/>
              </a:rPr>
            </a:br>
            <a:r>
              <a:rPr lang="en-CA" sz="2400" b="0" i="0" dirty="0">
                <a:solidFill>
                  <a:srgbClr val="FFFF00"/>
                </a:solidFill>
                <a:effectLst/>
                <a:latin typeface="Consolas" panose="020B0609020204030204" pitchFamily="49" charset="0"/>
              </a:rPr>
              <a:t>&lt;input type="radio" name="gender" value="male"&gt;Male</a:t>
            </a:r>
            <a:br>
              <a:rPr lang="en-CA" sz="2400" b="0" i="0" dirty="0">
                <a:solidFill>
                  <a:srgbClr val="FFFF00"/>
                </a:solidFill>
                <a:effectLst/>
                <a:latin typeface="Consolas" panose="020B0609020204030204" pitchFamily="49" charset="0"/>
              </a:rPr>
            </a:br>
            <a:r>
              <a:rPr lang="en-CA" sz="2400" b="0" i="0" dirty="0">
                <a:solidFill>
                  <a:srgbClr val="FFFF00"/>
                </a:solidFill>
                <a:effectLst/>
                <a:latin typeface="Consolas" panose="020B0609020204030204" pitchFamily="49" charset="0"/>
              </a:rPr>
              <a:t>&lt;input type="radio" name="gender" value="other"&gt;Other</a:t>
            </a:r>
          </a:p>
        </p:txBody>
      </p:sp>
    </p:spTree>
    <p:extLst>
      <p:ext uri="{BB962C8B-B14F-4D97-AF65-F5344CB8AC3E}">
        <p14:creationId xmlns:p14="http://schemas.microsoft.com/office/powerpoint/2010/main" val="34321942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1B2BF-6D7A-4900-A2E7-932F820C4879}"/>
              </a:ext>
            </a:extLst>
          </p:cNvPr>
          <p:cNvSpPr txBox="1"/>
          <p:nvPr/>
        </p:nvSpPr>
        <p:spPr>
          <a:xfrm>
            <a:off x="4323424" y="175177"/>
            <a:ext cx="4385569" cy="646331"/>
          </a:xfrm>
          <a:prstGeom prst="rect">
            <a:avLst/>
          </a:prstGeom>
          <a:noFill/>
        </p:spPr>
        <p:txBody>
          <a:bodyPr wrap="square">
            <a:spAutoFit/>
          </a:bodyPr>
          <a:lstStyle/>
          <a:p>
            <a:r>
              <a:rPr lang="en-US" sz="3600" b="0" i="0" dirty="0">
                <a:solidFill>
                  <a:schemeClr val="bg1"/>
                </a:solidFill>
                <a:effectLst/>
                <a:latin typeface="Segoe UI" panose="020B0502040204020203" pitchFamily="34" charset="0"/>
              </a:rPr>
              <a:t>Form Element</a:t>
            </a:r>
            <a:endParaRPr lang="en-CA" sz="3600" b="0" i="0" dirty="0">
              <a:solidFill>
                <a:schemeClr val="bg1"/>
              </a:solidFill>
              <a:effectLst/>
              <a:latin typeface="Segoe UI" panose="020B0502040204020203" pitchFamily="34" charset="0"/>
            </a:endParaRPr>
          </a:p>
        </p:txBody>
      </p:sp>
      <p:sp>
        <p:nvSpPr>
          <p:cNvPr id="6" name="TextBox 5">
            <a:extLst>
              <a:ext uri="{FF2B5EF4-FFF2-40B4-BE49-F238E27FC236}">
                <a16:creationId xmlns:a16="http://schemas.microsoft.com/office/drawing/2014/main" id="{18DE093A-7C7E-4509-BFCE-216114242BEA}"/>
              </a:ext>
            </a:extLst>
          </p:cNvPr>
          <p:cNvSpPr txBox="1"/>
          <p:nvPr/>
        </p:nvSpPr>
        <p:spPr>
          <a:xfrm>
            <a:off x="1173332" y="2697727"/>
            <a:ext cx="10145697" cy="1015663"/>
          </a:xfrm>
          <a:prstGeom prst="rect">
            <a:avLst/>
          </a:prstGeom>
          <a:noFill/>
        </p:spPr>
        <p:txBody>
          <a:bodyPr wrap="square">
            <a:spAutoFit/>
          </a:bodyPr>
          <a:lstStyle/>
          <a:p>
            <a:pPr algn="l"/>
            <a:r>
              <a:rPr lang="en-US" sz="2000" b="0" i="0" dirty="0">
                <a:solidFill>
                  <a:schemeClr val="bg1"/>
                </a:solidFill>
                <a:effectLst/>
                <a:latin typeface="Verdana" panose="020B0604030504040204" pitchFamily="34" charset="0"/>
              </a:rPr>
              <a:t>The HTML code of the form looks like this:</a:t>
            </a:r>
          </a:p>
          <a:p>
            <a:pPr algn="l"/>
            <a:r>
              <a:rPr lang="en-US" sz="2000" b="0" i="0" dirty="0">
                <a:solidFill>
                  <a:srgbClr val="FFFF00"/>
                </a:solidFill>
                <a:effectLst/>
                <a:latin typeface="Consolas" panose="020B0609020204030204" pitchFamily="49" charset="0"/>
              </a:rPr>
              <a:t>&lt;form method="post"&gt;</a:t>
            </a:r>
          </a:p>
          <a:p>
            <a:pPr algn="l"/>
            <a:r>
              <a:rPr lang="en-US" sz="2000" b="0" i="0" dirty="0">
                <a:solidFill>
                  <a:schemeClr val="bg1"/>
                </a:solidFill>
                <a:effectLst/>
                <a:latin typeface="Verdana" panose="020B0604030504040204" pitchFamily="34" charset="0"/>
              </a:rPr>
              <a:t>When the form is submitted, the form data is sent with method="post".</a:t>
            </a:r>
          </a:p>
        </p:txBody>
      </p:sp>
    </p:spTree>
    <p:extLst>
      <p:ext uri="{BB962C8B-B14F-4D97-AF65-F5344CB8AC3E}">
        <p14:creationId xmlns:p14="http://schemas.microsoft.com/office/powerpoint/2010/main" val="398961855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D3B5F8-06E7-4A81-8E22-330DC9BDCFED}"/>
              </a:ext>
            </a:extLst>
          </p:cNvPr>
          <p:cNvSpPr txBox="1"/>
          <p:nvPr/>
        </p:nvSpPr>
        <p:spPr>
          <a:xfrm>
            <a:off x="2645543" y="308044"/>
            <a:ext cx="7164280" cy="584775"/>
          </a:xfrm>
          <a:prstGeom prst="rect">
            <a:avLst/>
          </a:prstGeom>
          <a:noFill/>
        </p:spPr>
        <p:txBody>
          <a:bodyPr wrap="square">
            <a:spAutoFit/>
          </a:bodyPr>
          <a:lstStyle/>
          <a:p>
            <a:pPr algn="l"/>
            <a:r>
              <a:rPr lang="en-US" sz="3200" dirty="0">
                <a:solidFill>
                  <a:schemeClr val="bg1"/>
                </a:solidFill>
                <a:latin typeface="Segoe UI" panose="020B0502040204020203" pitchFamily="34" charset="0"/>
              </a:rPr>
              <a:t>Pass Variable between HTML and</a:t>
            </a:r>
            <a:r>
              <a:rPr lang="en-US" sz="3200" b="0" i="0" dirty="0">
                <a:solidFill>
                  <a:schemeClr val="bg1"/>
                </a:solidFill>
                <a:effectLst/>
                <a:latin typeface="Segoe UI" panose="020B0502040204020203" pitchFamily="34" charset="0"/>
              </a:rPr>
              <a:t> PHP</a:t>
            </a:r>
          </a:p>
        </p:txBody>
      </p:sp>
      <p:sp>
        <p:nvSpPr>
          <p:cNvPr id="7" name="Rectangle 1">
            <a:extLst>
              <a:ext uri="{FF2B5EF4-FFF2-40B4-BE49-F238E27FC236}">
                <a16:creationId xmlns:a16="http://schemas.microsoft.com/office/drawing/2014/main" id="{52563712-7750-4410-B137-2DD2BFE7B346}"/>
              </a:ext>
            </a:extLst>
          </p:cNvPr>
          <p:cNvSpPr>
            <a:spLocks noChangeArrowheads="1"/>
          </p:cNvSpPr>
          <p:nvPr/>
        </p:nvSpPr>
        <p:spPr bwMode="auto">
          <a:xfrm>
            <a:off x="1438180" y="965782"/>
            <a:ext cx="957900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ea typeface="JetBrains Mono"/>
              </a:rPr>
              <a:t>&lt;?</a:t>
            </a:r>
            <a:r>
              <a:rPr kumimoji="0" lang="en-US" altLang="en-US" sz="2000" b="0" i="1" u="none" strike="noStrike" cap="none" normalizeH="0" baseline="0" dirty="0">
                <a:ln>
                  <a:noFill/>
                </a:ln>
                <a:solidFill>
                  <a:srgbClr val="9876AA"/>
                </a:solidFill>
                <a:effectLst/>
                <a:latin typeface="Arial Unicode MS"/>
                <a:ea typeface="JetBrains Mono"/>
              </a:rPr>
              <a:t>php</a:t>
            </a:r>
            <a:br>
              <a:rPr kumimoji="0" lang="en-US" altLang="en-US" sz="2000" b="0" i="1" u="none" strike="noStrike" cap="none" normalizeH="0" baseline="0" dirty="0">
                <a:ln>
                  <a:noFill/>
                </a:ln>
                <a:solidFill>
                  <a:srgbClr val="9876AA"/>
                </a:solidFill>
                <a:effectLst/>
                <a:latin typeface="Arial Unicode MS"/>
                <a:ea typeface="JetBrains Mono"/>
              </a:rPr>
            </a:br>
            <a:r>
              <a:rPr kumimoji="0" lang="en-US" altLang="en-US" sz="2000" b="0" i="0" u="none" strike="noStrike" cap="none" normalizeH="0" baseline="0" dirty="0">
                <a:ln>
                  <a:noFill/>
                </a:ln>
                <a:solidFill>
                  <a:srgbClr val="808080"/>
                </a:solidFill>
                <a:effectLst/>
                <a:latin typeface="Arial Unicode MS"/>
                <a:ea typeface="JetBrains Mono"/>
              </a:rPr>
              <a:t>// define variables and set to empty values</a:t>
            </a:r>
            <a:br>
              <a:rPr kumimoji="0" lang="en-US" altLang="en-US" sz="2000" b="0" i="0" u="none" strike="noStrike" cap="none" normalizeH="0" baseline="0" dirty="0">
                <a:ln>
                  <a:noFill/>
                </a:ln>
                <a:solidFill>
                  <a:srgbClr val="808080"/>
                </a:solidFill>
                <a:effectLst/>
                <a:latin typeface="Arial Unicode MS"/>
                <a:ea typeface="JetBrains Mono"/>
              </a:rPr>
            </a:br>
            <a:r>
              <a:rPr kumimoji="0" lang="en-US" altLang="en-US" sz="2000" b="0" i="0" u="none" strike="noStrike" cap="none" normalizeH="0" baseline="0" dirty="0">
                <a:ln>
                  <a:noFill/>
                </a:ln>
                <a:solidFill>
                  <a:srgbClr val="A9B7C6"/>
                </a:solidFill>
                <a:effectLst/>
                <a:latin typeface="Arial Unicode MS"/>
                <a:ea typeface="JetBrains Mono"/>
              </a:rPr>
              <a:t>$name </a:t>
            </a:r>
            <a:r>
              <a:rPr kumimoji="0" lang="en-US" altLang="en-US" sz="2000" b="0" i="0" u="none" strike="noStrike" cap="none" normalizeH="0" baseline="0" dirty="0">
                <a:ln>
                  <a:noFill/>
                </a:ln>
                <a:solidFill>
                  <a:srgbClr val="CC7832"/>
                </a:solidFill>
                <a:effectLst/>
                <a:latin typeface="Arial Unicode MS"/>
                <a:ea typeface="JetBrains Mono"/>
              </a:rPr>
              <a:t>= </a:t>
            </a:r>
            <a:r>
              <a:rPr kumimoji="0" lang="en-US" altLang="en-US" sz="2000" b="0" i="0" u="none" strike="noStrike" cap="none" normalizeH="0" baseline="0" dirty="0">
                <a:ln>
                  <a:noFill/>
                </a:ln>
                <a:solidFill>
                  <a:srgbClr val="A9B7C6"/>
                </a:solidFill>
                <a:effectLst/>
                <a:latin typeface="Arial Unicode MS"/>
                <a:ea typeface="JetBrains Mono"/>
              </a:rPr>
              <a:t>$email </a:t>
            </a:r>
            <a:r>
              <a:rPr kumimoji="0" lang="en-US" altLang="en-US" sz="2000" b="0" i="0" u="none" strike="noStrike" cap="none" normalizeH="0" baseline="0" dirty="0">
                <a:ln>
                  <a:noFill/>
                </a:ln>
                <a:solidFill>
                  <a:srgbClr val="CC7832"/>
                </a:solidFill>
                <a:effectLst/>
                <a:latin typeface="Arial Unicode MS"/>
                <a:ea typeface="JetBrains Mono"/>
              </a:rPr>
              <a:t>= </a:t>
            </a:r>
            <a:r>
              <a:rPr kumimoji="0" lang="en-US" altLang="en-US" sz="2000" b="0" i="0" u="none" strike="noStrike" cap="none" normalizeH="0" baseline="0" dirty="0">
                <a:ln>
                  <a:noFill/>
                </a:ln>
                <a:solidFill>
                  <a:srgbClr val="A9B7C6"/>
                </a:solidFill>
                <a:effectLst/>
                <a:latin typeface="Arial Unicode MS"/>
                <a:ea typeface="JetBrains Mono"/>
              </a:rPr>
              <a:t>$gender </a:t>
            </a:r>
            <a:r>
              <a:rPr kumimoji="0" lang="en-US" altLang="en-US" sz="2000" b="0" i="0" u="none" strike="noStrike" cap="none" normalizeH="0" baseline="0" dirty="0">
                <a:ln>
                  <a:noFill/>
                </a:ln>
                <a:solidFill>
                  <a:srgbClr val="CC7832"/>
                </a:solidFill>
                <a:effectLst/>
                <a:latin typeface="Arial Unicode MS"/>
                <a:ea typeface="JetBrains Mono"/>
              </a:rPr>
              <a:t>= </a:t>
            </a:r>
            <a:r>
              <a:rPr kumimoji="0" lang="en-US" altLang="en-US" sz="2000" b="0" i="0" u="none" strike="noStrike" cap="none" normalizeH="0" baseline="0" dirty="0">
                <a:ln>
                  <a:noFill/>
                </a:ln>
                <a:solidFill>
                  <a:srgbClr val="A9B7C6"/>
                </a:solidFill>
                <a:effectLst/>
                <a:latin typeface="Arial Unicode MS"/>
                <a:ea typeface="JetBrains Mono"/>
              </a:rPr>
              <a:t>$comment </a:t>
            </a:r>
            <a:r>
              <a:rPr kumimoji="0" lang="en-US" altLang="en-US" sz="2000" b="0" i="0" u="none" strike="noStrike" cap="none" normalizeH="0" baseline="0" dirty="0">
                <a:ln>
                  <a:noFill/>
                </a:ln>
                <a:solidFill>
                  <a:srgbClr val="CC7832"/>
                </a:solidFill>
                <a:effectLst/>
                <a:latin typeface="Arial Unicode MS"/>
                <a:ea typeface="JetBrains Mono"/>
              </a:rPr>
              <a:t>= </a:t>
            </a:r>
            <a:r>
              <a:rPr kumimoji="0" lang="en-US" altLang="en-US" sz="2000" b="0" i="0" u="none" strike="noStrike" cap="none" normalizeH="0" baseline="0" dirty="0">
                <a:ln>
                  <a:noFill/>
                </a:ln>
                <a:solidFill>
                  <a:srgbClr val="A9B7C6"/>
                </a:solidFill>
                <a:effectLst/>
                <a:latin typeface="Arial Unicode MS"/>
                <a:ea typeface="JetBrains Mono"/>
              </a:rPr>
              <a:t>$website </a:t>
            </a:r>
            <a:r>
              <a:rPr kumimoji="0" lang="en-US" altLang="en-US" sz="2000" b="0" i="0" u="none" strike="noStrike" cap="none" normalizeH="0" baseline="0" dirty="0">
                <a:ln>
                  <a:noFill/>
                </a:ln>
                <a:solidFill>
                  <a:srgbClr val="CC7832"/>
                </a:solidFill>
                <a:effectLst/>
                <a:latin typeface="Arial Unicode MS"/>
                <a:ea typeface="JetBrains Mono"/>
              </a:rPr>
              <a:t>= </a:t>
            </a:r>
            <a:r>
              <a:rPr kumimoji="0" lang="en-US" altLang="en-US" sz="2000" b="0" i="0" u="none" strike="noStrike" cap="none" normalizeH="0" baseline="0" dirty="0">
                <a:ln>
                  <a:noFill/>
                </a:ln>
                <a:solidFill>
                  <a:srgbClr val="6A8759"/>
                </a:solidFill>
                <a:effectLst/>
                <a:latin typeface="Arial Unicode MS"/>
                <a:ea typeface="JetBrains Mono"/>
              </a:rPr>
              <a:t>""</a:t>
            </a:r>
            <a:r>
              <a:rPr kumimoji="0" lang="en-US" altLang="en-US" sz="2000" b="0" i="0" u="none" strike="noStrike" cap="none" normalizeH="0" baseline="0" dirty="0">
                <a:ln>
                  <a:noFill/>
                </a:ln>
                <a:solidFill>
                  <a:srgbClr val="A9B7C6"/>
                </a:solidFill>
                <a:effectLst/>
                <a:latin typeface="Arial Unicode MS"/>
                <a:ea typeface="JetBrains Mono"/>
              </a:rPr>
              <a:t>;</a:t>
            </a:r>
            <a:br>
              <a:rPr kumimoji="0" lang="en-US" altLang="en-US" sz="2000" b="0" i="0" u="none" strike="noStrike" cap="none" normalizeH="0" baseline="0" dirty="0">
                <a:ln>
                  <a:noFill/>
                </a:ln>
                <a:solidFill>
                  <a:srgbClr val="A9B7C6"/>
                </a:solidFill>
                <a:effectLst/>
                <a:latin typeface="Arial Unicode MS"/>
                <a:ea typeface="JetBrains Mono"/>
              </a:rPr>
            </a:br>
            <a:br>
              <a:rPr kumimoji="0" lang="en-US" altLang="en-US" sz="2000" b="0" i="0" u="none" strike="noStrike" cap="none" normalizeH="0" baseline="0" dirty="0">
                <a:ln>
                  <a:noFill/>
                </a:ln>
                <a:solidFill>
                  <a:srgbClr val="A9B7C6"/>
                </a:solidFill>
                <a:effectLst/>
                <a:latin typeface="Arial Unicode MS"/>
                <a:ea typeface="JetBrains Mono"/>
              </a:rPr>
            </a:br>
            <a:r>
              <a:rPr kumimoji="0" lang="en-US" altLang="en-US" sz="2000" b="0" i="0" u="none" strike="noStrike" cap="none" normalizeH="0" baseline="0" dirty="0">
                <a:ln>
                  <a:noFill/>
                </a:ln>
                <a:solidFill>
                  <a:srgbClr val="CC7832"/>
                </a:solidFill>
                <a:effectLst/>
                <a:latin typeface="Arial Unicode MS"/>
                <a:ea typeface="JetBrains Mono"/>
              </a:rPr>
              <a:t>if </a:t>
            </a:r>
            <a:r>
              <a:rPr kumimoji="0" lang="en-US" altLang="en-US" sz="2000" b="0" i="0" u="none" strike="noStrike" cap="none" normalizeH="0" baseline="0" dirty="0">
                <a:ln>
                  <a:noFill/>
                </a:ln>
                <a:solidFill>
                  <a:srgbClr val="A9B7C6"/>
                </a:solidFill>
                <a:effectLst/>
                <a:latin typeface="Arial Unicode MS"/>
                <a:ea typeface="JetBrains Mono"/>
              </a:rPr>
              <a:t>($_SERVER[</a:t>
            </a:r>
            <a:r>
              <a:rPr kumimoji="0" lang="en-US" altLang="en-US" sz="2000" b="0" i="0" u="none" strike="noStrike" cap="none" normalizeH="0" baseline="0" dirty="0">
                <a:ln>
                  <a:noFill/>
                </a:ln>
                <a:solidFill>
                  <a:srgbClr val="6A8759"/>
                </a:solidFill>
                <a:effectLst/>
                <a:latin typeface="Arial Unicode MS"/>
                <a:ea typeface="JetBrains Mono"/>
              </a:rPr>
              <a:t>"REQUEST_METHOD"</a:t>
            </a:r>
            <a:r>
              <a:rPr kumimoji="0" lang="en-US" altLang="en-US" sz="2000" b="0" i="0" u="none" strike="noStrike" cap="none" normalizeH="0" baseline="0" dirty="0">
                <a:ln>
                  <a:noFill/>
                </a:ln>
                <a:solidFill>
                  <a:srgbClr val="A9B7C6"/>
                </a:solidFill>
                <a:effectLst/>
                <a:latin typeface="Arial Unicode MS"/>
                <a:ea typeface="JetBrains Mono"/>
              </a:rPr>
              <a:t>] </a:t>
            </a:r>
            <a:r>
              <a:rPr kumimoji="0" lang="en-US" altLang="en-US" sz="2000" b="0" i="0" u="none" strike="noStrike" cap="none" normalizeH="0" baseline="0" dirty="0">
                <a:ln>
                  <a:noFill/>
                </a:ln>
                <a:solidFill>
                  <a:srgbClr val="CC7832"/>
                </a:solidFill>
                <a:effectLst/>
                <a:latin typeface="Arial Unicode MS"/>
                <a:ea typeface="JetBrains Mono"/>
              </a:rPr>
              <a:t>== </a:t>
            </a:r>
            <a:r>
              <a:rPr kumimoji="0" lang="en-US" altLang="en-US" sz="2000" b="0" i="0" u="none" strike="noStrike" cap="none" normalizeH="0" baseline="0" dirty="0">
                <a:ln>
                  <a:noFill/>
                </a:ln>
                <a:solidFill>
                  <a:srgbClr val="6A8759"/>
                </a:solidFill>
                <a:effectLst/>
                <a:latin typeface="Arial Unicode MS"/>
                <a:ea typeface="JetBrains Mono"/>
              </a:rPr>
              <a:t>"POST"</a:t>
            </a:r>
            <a:r>
              <a:rPr kumimoji="0" lang="en-US" altLang="en-US" sz="2000" b="0" i="0" u="none" strike="noStrike" cap="none" normalizeH="0" baseline="0" dirty="0">
                <a:ln>
                  <a:noFill/>
                </a:ln>
                <a:solidFill>
                  <a:srgbClr val="A9B7C6"/>
                </a:solidFill>
                <a:effectLst/>
                <a:latin typeface="Arial Unicode MS"/>
                <a:ea typeface="JetBrains Mono"/>
              </a:rPr>
              <a:t>) {</a:t>
            </a:r>
            <a:br>
              <a:rPr kumimoji="0" lang="en-US" altLang="en-US" sz="2000" b="0" i="0" u="none" strike="noStrike" cap="none" normalizeH="0" baseline="0" dirty="0">
                <a:ln>
                  <a:noFill/>
                </a:ln>
                <a:solidFill>
                  <a:srgbClr val="A9B7C6"/>
                </a:solidFill>
                <a:effectLst/>
                <a:latin typeface="Arial Unicode MS"/>
                <a:ea typeface="JetBrains Mono"/>
              </a:rPr>
            </a:br>
            <a:r>
              <a:rPr kumimoji="0" lang="en-US" altLang="en-US" sz="2000" b="0" i="0" u="none" strike="noStrike" cap="none" normalizeH="0" baseline="0" dirty="0">
                <a:ln>
                  <a:noFill/>
                </a:ln>
                <a:solidFill>
                  <a:srgbClr val="A9B7C6"/>
                </a:solidFill>
                <a:effectLst/>
                <a:latin typeface="Arial Unicode MS"/>
                <a:ea typeface="JetBrains Mono"/>
              </a:rPr>
              <a:t>  $name </a:t>
            </a:r>
            <a:r>
              <a:rPr kumimoji="0" lang="en-US" altLang="en-US" sz="2000" b="0" i="0" u="none" strike="noStrike" cap="none" normalizeH="0" baseline="0" dirty="0">
                <a:ln>
                  <a:noFill/>
                </a:ln>
                <a:solidFill>
                  <a:srgbClr val="CC7832"/>
                </a:solidFill>
                <a:effectLst/>
                <a:latin typeface="Arial Unicode MS"/>
                <a:ea typeface="JetBrains Mono"/>
              </a:rPr>
              <a:t>= </a:t>
            </a:r>
            <a:r>
              <a:rPr kumimoji="0" lang="en-US" altLang="en-US" sz="2000" b="0" i="0" u="none" strike="noStrike" cap="none" normalizeH="0" baseline="0" dirty="0">
                <a:ln>
                  <a:noFill/>
                </a:ln>
                <a:solidFill>
                  <a:srgbClr val="A9B7C6"/>
                </a:solidFill>
                <a:effectLst/>
                <a:latin typeface="Arial Unicode MS"/>
                <a:ea typeface="JetBrains Mono"/>
              </a:rPr>
              <a:t>$_POST[</a:t>
            </a:r>
            <a:r>
              <a:rPr kumimoji="0" lang="en-US" altLang="en-US" sz="2000" b="0" i="0" u="none" strike="noStrike" cap="none" normalizeH="0" baseline="0" dirty="0">
                <a:ln>
                  <a:noFill/>
                </a:ln>
                <a:solidFill>
                  <a:srgbClr val="6A8759"/>
                </a:solidFill>
                <a:effectLst/>
                <a:latin typeface="Arial Unicode MS"/>
                <a:ea typeface="JetBrains Mono"/>
              </a:rPr>
              <a:t>"name"</a:t>
            </a:r>
            <a:r>
              <a:rPr kumimoji="0" lang="en-US" altLang="en-US" sz="2000" b="0" i="0" u="none" strike="noStrike" cap="none" normalizeH="0" baseline="0" dirty="0">
                <a:ln>
                  <a:noFill/>
                </a:ln>
                <a:solidFill>
                  <a:srgbClr val="A9B7C6"/>
                </a:solidFill>
                <a:effectLst/>
                <a:latin typeface="Arial Unicode MS"/>
                <a:ea typeface="JetBrains Mono"/>
              </a:rPr>
              <a:t>];</a:t>
            </a:r>
            <a:br>
              <a:rPr kumimoji="0" lang="en-US" altLang="en-US" sz="2000" b="0" i="0" u="none" strike="noStrike" cap="none" normalizeH="0" baseline="0" dirty="0">
                <a:ln>
                  <a:noFill/>
                </a:ln>
                <a:solidFill>
                  <a:srgbClr val="A9B7C6"/>
                </a:solidFill>
                <a:effectLst/>
                <a:latin typeface="Arial Unicode MS"/>
                <a:ea typeface="JetBrains Mono"/>
              </a:rPr>
            </a:br>
            <a:r>
              <a:rPr kumimoji="0" lang="en-US" altLang="en-US" sz="2000" b="0" i="0" u="none" strike="noStrike" cap="none" normalizeH="0" baseline="0" dirty="0">
                <a:ln>
                  <a:noFill/>
                </a:ln>
                <a:solidFill>
                  <a:srgbClr val="A9B7C6"/>
                </a:solidFill>
                <a:effectLst/>
                <a:latin typeface="Arial Unicode MS"/>
                <a:ea typeface="JetBrains Mono"/>
              </a:rPr>
              <a:t>  $email </a:t>
            </a:r>
            <a:r>
              <a:rPr kumimoji="0" lang="en-US" altLang="en-US" sz="2000" b="0" i="0" u="none" strike="noStrike" cap="none" normalizeH="0" baseline="0" dirty="0">
                <a:ln>
                  <a:noFill/>
                </a:ln>
                <a:solidFill>
                  <a:srgbClr val="CC7832"/>
                </a:solidFill>
                <a:effectLst/>
                <a:latin typeface="Arial Unicode MS"/>
                <a:ea typeface="JetBrains Mono"/>
              </a:rPr>
              <a:t>= </a:t>
            </a:r>
            <a:r>
              <a:rPr kumimoji="0" lang="en-US" altLang="en-US" sz="2000" b="0" i="0" u="none" strike="noStrike" cap="none" normalizeH="0" baseline="0" dirty="0">
                <a:ln>
                  <a:noFill/>
                </a:ln>
                <a:solidFill>
                  <a:srgbClr val="A9B7C6"/>
                </a:solidFill>
                <a:effectLst/>
                <a:latin typeface="Arial Unicode MS"/>
                <a:ea typeface="JetBrains Mono"/>
              </a:rPr>
              <a:t>$_POST[</a:t>
            </a:r>
            <a:r>
              <a:rPr kumimoji="0" lang="en-US" altLang="en-US" sz="2000" b="0" i="0" u="none" strike="noStrike" cap="none" normalizeH="0" baseline="0" dirty="0">
                <a:ln>
                  <a:noFill/>
                </a:ln>
                <a:solidFill>
                  <a:srgbClr val="6A8759"/>
                </a:solidFill>
                <a:effectLst/>
                <a:latin typeface="Arial Unicode MS"/>
                <a:ea typeface="JetBrains Mono"/>
              </a:rPr>
              <a:t>"email"</a:t>
            </a:r>
            <a:r>
              <a:rPr kumimoji="0" lang="en-US" altLang="en-US" sz="2000" b="0" i="0" u="none" strike="noStrike" cap="none" normalizeH="0" baseline="0" dirty="0">
                <a:ln>
                  <a:noFill/>
                </a:ln>
                <a:solidFill>
                  <a:srgbClr val="A9B7C6"/>
                </a:solidFill>
                <a:effectLst/>
                <a:latin typeface="Arial Unicode MS"/>
                <a:ea typeface="JetBrains Mono"/>
              </a:rPr>
              <a:t>];</a:t>
            </a:r>
            <a:br>
              <a:rPr kumimoji="0" lang="en-US" altLang="en-US" sz="2000" b="0" i="0" u="none" strike="noStrike" cap="none" normalizeH="0" baseline="0" dirty="0">
                <a:ln>
                  <a:noFill/>
                </a:ln>
                <a:solidFill>
                  <a:srgbClr val="A9B7C6"/>
                </a:solidFill>
                <a:effectLst/>
                <a:latin typeface="Arial Unicode MS"/>
                <a:ea typeface="JetBrains Mono"/>
              </a:rPr>
            </a:br>
            <a:r>
              <a:rPr kumimoji="0" lang="en-US" altLang="en-US" sz="2000" b="0" i="0" u="none" strike="noStrike" cap="none" normalizeH="0" baseline="0" dirty="0">
                <a:ln>
                  <a:noFill/>
                </a:ln>
                <a:solidFill>
                  <a:srgbClr val="A9B7C6"/>
                </a:solidFill>
                <a:effectLst/>
                <a:latin typeface="Arial Unicode MS"/>
                <a:ea typeface="JetBrains Mono"/>
              </a:rPr>
              <a:t>  $website </a:t>
            </a:r>
            <a:r>
              <a:rPr kumimoji="0" lang="en-US" altLang="en-US" sz="2000" b="0" i="0" u="none" strike="noStrike" cap="none" normalizeH="0" baseline="0" dirty="0">
                <a:ln>
                  <a:noFill/>
                </a:ln>
                <a:solidFill>
                  <a:srgbClr val="CC7832"/>
                </a:solidFill>
                <a:effectLst/>
                <a:latin typeface="Arial Unicode MS"/>
                <a:ea typeface="JetBrains Mono"/>
              </a:rPr>
              <a:t>= </a:t>
            </a:r>
            <a:r>
              <a:rPr kumimoji="0" lang="en-US" altLang="en-US" sz="2000" b="0" i="0" u="none" strike="noStrike" cap="none" normalizeH="0" baseline="0" dirty="0">
                <a:ln>
                  <a:noFill/>
                </a:ln>
                <a:solidFill>
                  <a:srgbClr val="A9B7C6"/>
                </a:solidFill>
                <a:effectLst/>
                <a:latin typeface="Arial Unicode MS"/>
                <a:ea typeface="JetBrains Mono"/>
              </a:rPr>
              <a:t>$_POST[</a:t>
            </a:r>
            <a:r>
              <a:rPr kumimoji="0" lang="en-US" altLang="en-US" sz="2000" b="0" i="0" u="none" strike="noStrike" cap="none" normalizeH="0" baseline="0" dirty="0">
                <a:ln>
                  <a:noFill/>
                </a:ln>
                <a:solidFill>
                  <a:srgbClr val="6A8759"/>
                </a:solidFill>
                <a:effectLst/>
                <a:latin typeface="Arial Unicode MS"/>
                <a:ea typeface="JetBrains Mono"/>
              </a:rPr>
              <a:t>"website"</a:t>
            </a:r>
            <a:r>
              <a:rPr kumimoji="0" lang="en-US" altLang="en-US" sz="2000" b="0" i="0" u="none" strike="noStrike" cap="none" normalizeH="0" baseline="0" dirty="0">
                <a:ln>
                  <a:noFill/>
                </a:ln>
                <a:solidFill>
                  <a:srgbClr val="A9B7C6"/>
                </a:solidFill>
                <a:effectLst/>
                <a:latin typeface="Arial Unicode MS"/>
                <a:ea typeface="JetBrains Mono"/>
              </a:rPr>
              <a:t>];</a:t>
            </a:r>
            <a:br>
              <a:rPr kumimoji="0" lang="en-US" altLang="en-US" sz="2000" b="0" i="0" u="none" strike="noStrike" cap="none" normalizeH="0" baseline="0" dirty="0">
                <a:ln>
                  <a:noFill/>
                </a:ln>
                <a:solidFill>
                  <a:srgbClr val="A9B7C6"/>
                </a:solidFill>
                <a:effectLst/>
                <a:latin typeface="Arial Unicode MS"/>
                <a:ea typeface="JetBrains Mono"/>
              </a:rPr>
            </a:br>
            <a:r>
              <a:rPr kumimoji="0" lang="en-US" altLang="en-US" sz="2000" b="0" i="0" u="none" strike="noStrike" cap="none" normalizeH="0" baseline="0" dirty="0">
                <a:ln>
                  <a:noFill/>
                </a:ln>
                <a:solidFill>
                  <a:srgbClr val="A9B7C6"/>
                </a:solidFill>
                <a:effectLst/>
                <a:latin typeface="Arial Unicode MS"/>
                <a:ea typeface="JetBrains Mono"/>
              </a:rPr>
              <a:t>  $comment </a:t>
            </a:r>
            <a:r>
              <a:rPr kumimoji="0" lang="en-US" altLang="en-US" sz="2000" b="0" i="0" u="none" strike="noStrike" cap="none" normalizeH="0" baseline="0" dirty="0">
                <a:ln>
                  <a:noFill/>
                </a:ln>
                <a:solidFill>
                  <a:srgbClr val="CC7832"/>
                </a:solidFill>
                <a:effectLst/>
                <a:latin typeface="Arial Unicode MS"/>
                <a:ea typeface="JetBrains Mono"/>
              </a:rPr>
              <a:t>= </a:t>
            </a:r>
            <a:r>
              <a:rPr kumimoji="0" lang="en-US" altLang="en-US" sz="2000" b="0" i="0" u="none" strike="noStrike" cap="none" normalizeH="0" baseline="0" dirty="0">
                <a:ln>
                  <a:noFill/>
                </a:ln>
                <a:solidFill>
                  <a:srgbClr val="A9B7C6"/>
                </a:solidFill>
                <a:effectLst/>
                <a:latin typeface="Arial Unicode MS"/>
                <a:ea typeface="JetBrains Mono"/>
              </a:rPr>
              <a:t>$_POST[</a:t>
            </a:r>
            <a:r>
              <a:rPr kumimoji="0" lang="en-US" altLang="en-US" sz="2000" b="0" i="0" u="none" strike="noStrike" cap="none" normalizeH="0" baseline="0" dirty="0">
                <a:ln>
                  <a:noFill/>
                </a:ln>
                <a:solidFill>
                  <a:srgbClr val="6A8759"/>
                </a:solidFill>
                <a:effectLst/>
                <a:latin typeface="Arial Unicode MS"/>
                <a:ea typeface="JetBrains Mono"/>
              </a:rPr>
              <a:t>"comment"</a:t>
            </a:r>
            <a:r>
              <a:rPr kumimoji="0" lang="en-US" altLang="en-US" sz="2000" b="0" i="0" u="none" strike="noStrike" cap="none" normalizeH="0" baseline="0" dirty="0">
                <a:ln>
                  <a:noFill/>
                </a:ln>
                <a:solidFill>
                  <a:srgbClr val="A9B7C6"/>
                </a:solidFill>
                <a:effectLst/>
                <a:latin typeface="Arial Unicode MS"/>
                <a:ea typeface="JetBrains Mono"/>
              </a:rPr>
              <a:t>];</a:t>
            </a:r>
            <a:br>
              <a:rPr kumimoji="0" lang="en-US" altLang="en-US" sz="2000" b="0" i="0" u="none" strike="noStrike" cap="none" normalizeH="0" baseline="0" dirty="0">
                <a:ln>
                  <a:noFill/>
                </a:ln>
                <a:solidFill>
                  <a:srgbClr val="A9B7C6"/>
                </a:solidFill>
                <a:effectLst/>
                <a:latin typeface="Arial Unicode MS"/>
                <a:ea typeface="JetBrains Mono"/>
              </a:rPr>
            </a:br>
            <a:r>
              <a:rPr kumimoji="0" lang="en-US" altLang="en-US" sz="2000" b="0" i="0" u="none" strike="noStrike" cap="none" normalizeH="0" baseline="0" dirty="0">
                <a:ln>
                  <a:noFill/>
                </a:ln>
                <a:solidFill>
                  <a:srgbClr val="A9B7C6"/>
                </a:solidFill>
                <a:effectLst/>
                <a:latin typeface="Arial Unicode MS"/>
                <a:ea typeface="JetBrains Mono"/>
              </a:rPr>
              <a:t>  $gender </a:t>
            </a:r>
            <a:r>
              <a:rPr kumimoji="0" lang="en-US" altLang="en-US" sz="2000" b="0" i="0" u="none" strike="noStrike" cap="none" normalizeH="0" baseline="0" dirty="0">
                <a:ln>
                  <a:noFill/>
                </a:ln>
                <a:solidFill>
                  <a:srgbClr val="CC7832"/>
                </a:solidFill>
                <a:effectLst/>
                <a:latin typeface="Arial Unicode MS"/>
                <a:ea typeface="JetBrains Mono"/>
              </a:rPr>
              <a:t>= </a:t>
            </a:r>
            <a:r>
              <a:rPr kumimoji="0" lang="en-US" altLang="en-US" sz="2000" b="0" i="0" u="none" strike="noStrike" cap="none" normalizeH="0" baseline="0" dirty="0">
                <a:ln>
                  <a:noFill/>
                </a:ln>
                <a:solidFill>
                  <a:srgbClr val="A9B7C6"/>
                </a:solidFill>
                <a:effectLst/>
                <a:latin typeface="Arial Unicode MS"/>
                <a:ea typeface="JetBrains Mono"/>
              </a:rPr>
              <a:t>$_POST[</a:t>
            </a:r>
            <a:r>
              <a:rPr kumimoji="0" lang="en-US" altLang="en-US" sz="2000" b="0" i="0" u="none" strike="noStrike" cap="none" normalizeH="0" baseline="0" dirty="0">
                <a:ln>
                  <a:noFill/>
                </a:ln>
                <a:solidFill>
                  <a:srgbClr val="6A8759"/>
                </a:solidFill>
                <a:effectLst/>
                <a:latin typeface="Arial Unicode MS"/>
                <a:ea typeface="JetBrains Mono"/>
              </a:rPr>
              <a:t>"gender"</a:t>
            </a:r>
            <a:r>
              <a:rPr kumimoji="0" lang="en-US" altLang="en-US" sz="2000" b="0" i="0" u="none" strike="noStrike" cap="none" normalizeH="0" baseline="0" dirty="0">
                <a:ln>
                  <a:noFill/>
                </a:ln>
                <a:solidFill>
                  <a:srgbClr val="A9B7C6"/>
                </a:solidFill>
                <a:effectLst/>
                <a:latin typeface="Arial Unicode MS"/>
                <a:ea typeface="JetBrains Mono"/>
              </a:rPr>
              <a:t>];</a:t>
            </a:r>
            <a:br>
              <a:rPr kumimoji="0" lang="en-US" altLang="en-US" sz="2000" b="0" i="0" u="none" strike="noStrike" cap="none" normalizeH="0" baseline="0" dirty="0">
                <a:ln>
                  <a:noFill/>
                </a:ln>
                <a:solidFill>
                  <a:srgbClr val="A9B7C6"/>
                </a:solidFill>
                <a:effectLst/>
                <a:latin typeface="Arial Unicode MS"/>
                <a:ea typeface="JetBrains Mono"/>
              </a:rPr>
            </a:br>
            <a:r>
              <a:rPr kumimoji="0" lang="en-US" altLang="en-US" sz="2000" b="0" i="0" u="none" strike="noStrike" cap="none" normalizeH="0" baseline="0" dirty="0">
                <a:ln>
                  <a:noFill/>
                </a:ln>
                <a:solidFill>
                  <a:srgbClr val="A9B7C6"/>
                </a:solidFill>
                <a:effectLst/>
                <a:latin typeface="Arial Unicode MS"/>
                <a:ea typeface="JetBrains Mono"/>
              </a:rPr>
              <a:t>}</a:t>
            </a:r>
            <a:br>
              <a:rPr kumimoji="0" lang="en-US" altLang="en-US" sz="2000" b="0" i="0" u="none" strike="noStrike" cap="none" normalizeH="0" baseline="0" dirty="0">
                <a:ln>
                  <a:noFill/>
                </a:ln>
                <a:solidFill>
                  <a:srgbClr val="A9B7C6"/>
                </a:solidFill>
                <a:effectLst/>
                <a:latin typeface="Arial Unicode MS"/>
                <a:ea typeface="JetBrains Mono"/>
              </a:rPr>
            </a:br>
            <a:r>
              <a:rPr kumimoji="0" lang="en-US" altLang="en-US" sz="2000" b="0" i="0" u="none" strike="noStrike" cap="none" normalizeH="0" baseline="0" dirty="0">
                <a:ln>
                  <a:noFill/>
                </a:ln>
                <a:solidFill>
                  <a:srgbClr val="CC7832"/>
                </a:solidFill>
                <a:effectLst/>
                <a:latin typeface="Arial Unicode MS"/>
                <a:ea typeface="JetBrains Mono"/>
              </a:rPr>
              <a: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77B57B8-8C7E-4382-BFCC-944E8C111299}"/>
              </a:ext>
            </a:extLst>
          </p:cNvPr>
          <p:cNvSpPr txBox="1"/>
          <p:nvPr/>
        </p:nvSpPr>
        <p:spPr>
          <a:xfrm>
            <a:off x="275209" y="4927327"/>
            <a:ext cx="11683012" cy="1754326"/>
          </a:xfrm>
          <a:prstGeom prst="rect">
            <a:avLst/>
          </a:prstGeom>
          <a:noFill/>
        </p:spPr>
        <p:txBody>
          <a:bodyPr wrap="square">
            <a:spAutoFit/>
          </a:bodyPr>
          <a:lstStyle/>
          <a:p>
            <a:pPr algn="l"/>
            <a:r>
              <a:rPr lang="en-US" dirty="0">
                <a:solidFill>
                  <a:schemeClr val="bg1"/>
                </a:solidFill>
                <a:latin typeface="Verdana" panose="020B0604030504040204" pitchFamily="34" charset="0"/>
              </a:rPr>
              <a:t>T</a:t>
            </a:r>
            <a:r>
              <a:rPr lang="en-US" b="0" i="0" dirty="0">
                <a:solidFill>
                  <a:schemeClr val="bg1"/>
                </a:solidFill>
                <a:effectLst/>
                <a:latin typeface="Verdana" panose="020B0604030504040204" pitchFamily="34" charset="0"/>
              </a:rPr>
              <a:t>he start of the script, we check whether the form has been submitted using $_SERVER["REQUEST_METHOD"]. If the REQUEST_METHOD is POST, then the form has been submitted - and it should be validated. If it has not been submitted, skip the validation and display a blank form.</a:t>
            </a:r>
          </a:p>
          <a:p>
            <a:pPr algn="l"/>
            <a:r>
              <a:rPr lang="en-US" dirty="0">
                <a:solidFill>
                  <a:schemeClr val="bg1"/>
                </a:solidFill>
                <a:latin typeface="Verdana" panose="020B0604030504040204" pitchFamily="34" charset="0"/>
              </a:rPr>
              <a:t>I</a:t>
            </a:r>
            <a:r>
              <a:rPr lang="en-US" b="0" i="0" dirty="0">
                <a:solidFill>
                  <a:schemeClr val="bg1"/>
                </a:solidFill>
                <a:effectLst/>
                <a:latin typeface="Verdana" panose="020B0604030504040204" pitchFamily="34" charset="0"/>
              </a:rPr>
              <a:t>n the example above, all input fields are optional. The script works fine even if the user does not enter any data.</a:t>
            </a:r>
          </a:p>
        </p:txBody>
      </p:sp>
    </p:spTree>
    <p:extLst>
      <p:ext uri="{BB962C8B-B14F-4D97-AF65-F5344CB8AC3E}">
        <p14:creationId xmlns:p14="http://schemas.microsoft.com/office/powerpoint/2010/main" val="107744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09" name="组合 108"/>
          <p:cNvGrpSpPr/>
          <p:nvPr/>
        </p:nvGrpSpPr>
        <p:grpSpPr>
          <a:xfrm>
            <a:off x="7172800" y="2923210"/>
            <a:ext cx="623405" cy="546805"/>
            <a:chOff x="14344650" y="-2063655"/>
            <a:chExt cx="2655698" cy="2329383"/>
          </a:xfrm>
          <a:solidFill>
            <a:schemeClr val="bg1">
              <a:alpha val="60000"/>
            </a:schemeClr>
          </a:solidFill>
        </p:grpSpPr>
        <p:sp>
          <p:nvSpPr>
            <p:cNvPr id="130" name="椭圆 129"/>
            <p:cNvSpPr/>
            <p:nvPr/>
          </p:nvSpPr>
          <p:spPr>
            <a:xfrm>
              <a:off x="14344650" y="-8792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1" name="椭圆 130"/>
            <p:cNvSpPr/>
            <p:nvPr/>
          </p:nvSpPr>
          <p:spPr>
            <a:xfrm>
              <a:off x="14668500" y="-29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2" name="椭圆 131"/>
            <p:cNvSpPr/>
            <p:nvPr/>
          </p:nvSpPr>
          <p:spPr>
            <a:xfrm>
              <a:off x="15101049" y="-8639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3" name="椭圆 132"/>
            <p:cNvSpPr/>
            <p:nvPr/>
          </p:nvSpPr>
          <p:spPr>
            <a:xfrm>
              <a:off x="15266898" y="-11111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4" name="椭圆 133"/>
            <p:cNvSpPr/>
            <p:nvPr/>
          </p:nvSpPr>
          <p:spPr>
            <a:xfrm>
              <a:off x="15419298" y="-20636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5" name="椭圆 134"/>
            <p:cNvSpPr/>
            <p:nvPr/>
          </p:nvSpPr>
          <p:spPr>
            <a:xfrm>
              <a:off x="15781248" y="-583186"/>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6" name="椭圆 135"/>
            <p:cNvSpPr/>
            <p:nvPr/>
          </p:nvSpPr>
          <p:spPr>
            <a:xfrm>
              <a:off x="16390848" y="-7115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7" name="椭圆 136"/>
            <p:cNvSpPr/>
            <p:nvPr/>
          </p:nvSpPr>
          <p:spPr>
            <a:xfrm>
              <a:off x="16509179" y="-133432"/>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8" name="椭圆 137"/>
            <p:cNvSpPr/>
            <p:nvPr/>
          </p:nvSpPr>
          <p:spPr>
            <a:xfrm>
              <a:off x="15770046" y="113328"/>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9" name="椭圆 138"/>
            <p:cNvSpPr/>
            <p:nvPr/>
          </p:nvSpPr>
          <p:spPr>
            <a:xfrm>
              <a:off x="16847948" y="-1236009"/>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cxnSp>
          <p:nvCxnSpPr>
            <p:cNvPr id="140" name="直接连接符 139"/>
            <p:cNvCxnSpPr>
              <a:stCxn id="132" idx="7"/>
              <a:endCxn id="133" idx="3"/>
            </p:cNvCxnSpPr>
            <p:nvPr/>
          </p:nvCxnSpPr>
          <p:spPr>
            <a:xfrm flipV="1">
              <a:off x="15231131" y="-981073"/>
              <a:ext cx="58085" cy="139486"/>
            </a:xfrm>
            <a:prstGeom prst="line">
              <a:avLst/>
            </a:prstGeom>
            <a:grpFill/>
            <a:ln>
              <a:noFill/>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7190688" y="2926609"/>
            <a:ext cx="587482" cy="511019"/>
            <a:chOff x="14491853" y="-2049174"/>
            <a:chExt cx="2502668" cy="2176934"/>
          </a:xfrm>
        </p:grpSpPr>
        <p:cxnSp>
          <p:nvCxnSpPr>
            <p:cNvPr id="111" name="直接连接符 110"/>
            <p:cNvCxnSpPr>
              <a:stCxn id="134" idx="3"/>
              <a:endCxn id="130" idx="7"/>
            </p:cNvCxnSpPr>
            <p:nvPr/>
          </p:nvCxnSpPr>
          <p:spPr>
            <a:xfrm flipH="1">
              <a:off x="14546894" y="-1995400"/>
              <a:ext cx="965718" cy="107662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0" idx="4"/>
              <a:endCxn id="131" idx="0"/>
            </p:cNvCxnSpPr>
            <p:nvPr/>
          </p:nvCxnSpPr>
          <p:spPr>
            <a:xfrm>
              <a:off x="14491853" y="-788661"/>
              <a:ext cx="321906" cy="72496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31" idx="6"/>
              <a:endCxn id="138" idx="2"/>
            </p:cNvCxnSpPr>
            <p:nvPr/>
          </p:nvCxnSpPr>
          <p:spPr>
            <a:xfrm>
              <a:off x="14889195" y="11441"/>
              <a:ext cx="952193"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38" idx="7"/>
              <a:endCxn id="137" idx="2"/>
            </p:cNvCxnSpPr>
            <p:nvPr/>
          </p:nvCxnSpPr>
          <p:spPr>
            <a:xfrm flipV="1">
              <a:off x="15971130" y="-118247"/>
              <a:ext cx="608646" cy="19206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37" idx="0"/>
              <a:endCxn id="139" idx="4"/>
            </p:cNvCxnSpPr>
            <p:nvPr/>
          </p:nvCxnSpPr>
          <p:spPr>
            <a:xfrm flipV="1">
              <a:off x="16656384" y="-1144748"/>
              <a:ext cx="338137" cy="95219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39" idx="1"/>
              <a:endCxn id="134" idx="6"/>
            </p:cNvCxnSpPr>
            <p:nvPr/>
          </p:nvCxnSpPr>
          <p:spPr>
            <a:xfrm flipH="1" flipV="1">
              <a:off x="15642822" y="-2049174"/>
              <a:ext cx="1298445" cy="77365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34" idx="4"/>
              <a:endCxn id="133" idx="0"/>
            </p:cNvCxnSpPr>
            <p:nvPr/>
          </p:nvCxnSpPr>
          <p:spPr>
            <a:xfrm flipH="1">
              <a:off x="15415014" y="-1973082"/>
              <a:ext cx="151485" cy="80341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34" idx="5"/>
              <a:endCxn id="135" idx="0"/>
            </p:cNvCxnSpPr>
            <p:nvPr/>
          </p:nvCxnSpPr>
          <p:spPr>
            <a:xfrm>
              <a:off x="15620380" y="-1995400"/>
              <a:ext cx="308381" cy="13525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35" idx="1"/>
              <a:endCxn id="133" idx="5"/>
            </p:cNvCxnSpPr>
            <p:nvPr/>
          </p:nvCxnSpPr>
          <p:spPr>
            <a:xfrm flipH="1" flipV="1">
              <a:off x="15468805" y="-1039280"/>
              <a:ext cx="405764" cy="41928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35" idx="7"/>
              <a:endCxn id="136" idx="2"/>
            </p:cNvCxnSpPr>
            <p:nvPr/>
          </p:nvCxnSpPr>
          <p:spPr>
            <a:xfrm flipV="1">
              <a:off x="15982334" y="-695733"/>
              <a:ext cx="478802" cy="757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36" idx="7"/>
              <a:endCxn id="139" idx="3"/>
            </p:cNvCxnSpPr>
            <p:nvPr/>
          </p:nvCxnSpPr>
          <p:spPr>
            <a:xfrm flipV="1">
              <a:off x="16591930" y="-1167600"/>
              <a:ext cx="348957" cy="41658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36" idx="4"/>
              <a:endCxn id="137" idx="1"/>
            </p:cNvCxnSpPr>
            <p:nvPr/>
          </p:nvCxnSpPr>
          <p:spPr>
            <a:xfrm>
              <a:off x="16538050" y="-620933"/>
              <a:ext cx="64922" cy="4490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37" idx="2"/>
              <a:endCxn id="135" idx="5"/>
            </p:cNvCxnSpPr>
            <p:nvPr/>
          </p:nvCxnSpPr>
          <p:spPr>
            <a:xfrm flipH="1" flipV="1">
              <a:off x="15982356" y="-511297"/>
              <a:ext cx="597826" cy="3949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5" idx="7"/>
              <a:endCxn id="139" idx="2"/>
            </p:cNvCxnSpPr>
            <p:nvPr/>
          </p:nvCxnSpPr>
          <p:spPr>
            <a:xfrm flipV="1">
              <a:off x="15982334" y="-1220521"/>
              <a:ext cx="935962" cy="600530"/>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35" idx="4"/>
              <a:endCxn id="138" idx="0"/>
            </p:cNvCxnSpPr>
            <p:nvPr/>
          </p:nvCxnSpPr>
          <p:spPr>
            <a:xfrm flipH="1">
              <a:off x="15917633" y="-489908"/>
              <a:ext cx="10820" cy="54372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38" idx="1"/>
              <a:endCxn id="132" idx="5"/>
            </p:cNvCxnSpPr>
            <p:nvPr/>
          </p:nvCxnSpPr>
          <p:spPr>
            <a:xfrm flipH="1" flipV="1">
              <a:off x="15300704" y="-794519"/>
              <a:ext cx="562659" cy="86833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32" idx="2"/>
              <a:endCxn id="130" idx="6"/>
            </p:cNvCxnSpPr>
            <p:nvPr/>
          </p:nvCxnSpPr>
          <p:spPr>
            <a:xfrm flipH="1" flipV="1">
              <a:off x="14568813" y="-863057"/>
              <a:ext cx="603236" cy="1623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32" idx="3"/>
              <a:endCxn id="131" idx="7"/>
            </p:cNvCxnSpPr>
            <p:nvPr/>
          </p:nvCxnSpPr>
          <p:spPr>
            <a:xfrm flipH="1">
              <a:off x="14867051" y="-792947"/>
              <a:ext cx="324611" cy="75201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32" idx="0"/>
              <a:endCxn id="133" idx="3"/>
            </p:cNvCxnSpPr>
            <p:nvPr/>
          </p:nvCxnSpPr>
          <p:spPr>
            <a:xfrm flipV="1">
              <a:off x="15245548" y="-1039348"/>
              <a:ext cx="113614"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26165" y="2936393"/>
            <a:ext cx="1876425" cy="440055"/>
            <a:chOff x="1902600" y="5380508"/>
            <a:chExt cx="1876425" cy="440055"/>
          </a:xfrm>
        </p:grpSpPr>
        <p:sp>
          <p:nvSpPr>
            <p:cNvPr id="107" name="矩形 106"/>
            <p:cNvSpPr/>
            <p:nvPr/>
          </p:nvSpPr>
          <p:spPr>
            <a:xfrm>
              <a:off x="1902600" y="5380508"/>
              <a:ext cx="1876425" cy="440055"/>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prstClr val="black"/>
                </a:solidFill>
                <a:ea typeface="微软雅黑" panose="020B0503020204020204" pitchFamily="34" charset="-122"/>
              </a:endParaRPr>
            </a:p>
          </p:txBody>
        </p:sp>
        <p:sp>
          <p:nvSpPr>
            <p:cNvPr id="144" name="文本框 143"/>
            <p:cNvSpPr txBox="1"/>
            <p:nvPr/>
          </p:nvSpPr>
          <p:spPr>
            <a:xfrm>
              <a:off x="1914316" y="5405166"/>
              <a:ext cx="1847978" cy="369332"/>
            </a:xfrm>
            <a:prstGeom prst="rect">
              <a:avLst/>
            </a:prstGeom>
            <a:noFill/>
            <a:ln>
              <a:noFill/>
            </a:ln>
          </p:spPr>
          <p:txBody>
            <a:bodyPr wrap="square" rtlCol="0">
              <a:spAutoFit/>
            </a:bodyPr>
            <a:lstStyle/>
            <a:p>
              <a:pPr algn="ctr"/>
              <a:r>
                <a:rPr lang="en-CA" altLang="zh-CN" b="1" dirty="0">
                  <a:solidFill>
                    <a:prstClr val="white"/>
                  </a:solidFill>
                  <a:latin typeface="微软雅黑" panose="020B0503020204020204" charset="-122"/>
                  <a:ea typeface="微软雅黑" panose="020B0503020204020204" charset="-122"/>
                </a:rPr>
                <a:t>Jian</a:t>
              </a:r>
              <a:r>
                <a:rPr lang="zh-CN" altLang="en-US" b="1" dirty="0">
                  <a:solidFill>
                    <a:prstClr val="white"/>
                  </a:solidFill>
                  <a:latin typeface="微软雅黑" panose="020B0503020204020204" charset="-122"/>
                  <a:ea typeface="微软雅黑" panose="020B0503020204020204" charset="-122"/>
                </a:rPr>
                <a:t> </a:t>
              </a:r>
              <a:r>
                <a:rPr lang="en-CA" altLang="zh-CN" b="1" dirty="0">
                  <a:solidFill>
                    <a:prstClr val="white"/>
                  </a:solidFill>
                  <a:latin typeface="微软雅黑" panose="020B0503020204020204" charset="-122"/>
                  <a:ea typeface="微软雅黑" panose="020B0503020204020204" charset="-122"/>
                </a:rPr>
                <a:t>Chen</a:t>
              </a:r>
              <a:endParaRPr lang="zh-CN" altLang="en-US" b="1" dirty="0">
                <a:solidFill>
                  <a:prstClr val="white"/>
                </a:solidFill>
                <a:latin typeface="微软雅黑" panose="020B0503020204020204" charset="-122"/>
                <a:ea typeface="微软雅黑" panose="020B0503020204020204" charset="-122"/>
              </a:endParaRPr>
            </a:p>
          </p:txBody>
        </p:sp>
      </p:grpSp>
      <p:sp>
        <p:nvSpPr>
          <p:cNvPr id="145" name="文本框 144"/>
          <p:cNvSpPr txBox="1"/>
          <p:nvPr/>
        </p:nvSpPr>
        <p:spPr>
          <a:xfrm>
            <a:off x="1846553" y="1643380"/>
            <a:ext cx="8840877" cy="923330"/>
          </a:xfrm>
          <a:prstGeom prst="rect">
            <a:avLst/>
          </a:prstGeom>
          <a:noFill/>
        </p:spPr>
        <p:txBody>
          <a:bodyPr wrap="square" rtlCol="0">
            <a:spAutoFit/>
          </a:bodyPr>
          <a:lstStyle/>
          <a:p>
            <a:pPr algn="just"/>
            <a:r>
              <a:rPr lang="en-CA" altLang="zh-CN" sz="5400" dirty="0">
                <a:solidFill>
                  <a:prstClr val="white"/>
                </a:solidFill>
                <a:latin typeface="微软雅黑" panose="020B0503020204020204" charset="-122"/>
                <a:ea typeface="微软雅黑" panose="020B0503020204020204" charset="-122"/>
              </a:rPr>
              <a:t>T</a:t>
            </a:r>
            <a:r>
              <a:rPr lang="en-US" altLang="zh-CN" sz="5400" dirty="0">
                <a:solidFill>
                  <a:prstClr val="white"/>
                </a:solidFill>
                <a:latin typeface="微软雅黑" panose="020B0503020204020204" charset="-122"/>
                <a:ea typeface="微软雅黑" panose="020B0503020204020204" charset="-122"/>
              </a:rPr>
              <a:t>hanks for your attending</a:t>
            </a:r>
            <a:endParaRPr lang="zh-CN" altLang="en-US" sz="5400" dirty="0">
              <a:solidFill>
                <a:prstClr val="white"/>
              </a:solidFill>
              <a:latin typeface="微软雅黑" panose="020B0503020204020204" charset="-122"/>
              <a:ea typeface="微软雅黑" panose="020B0503020204020204" charset="-122"/>
            </a:endParaRPr>
          </a:p>
        </p:txBody>
      </p:sp>
      <p:cxnSp>
        <p:nvCxnSpPr>
          <p:cNvPr id="146" name="直接连接符 145"/>
          <p:cNvCxnSpPr/>
          <p:nvPr/>
        </p:nvCxnSpPr>
        <p:spPr>
          <a:xfrm>
            <a:off x="4273253" y="2697983"/>
            <a:ext cx="3528000" cy="0"/>
          </a:xfrm>
          <a:prstGeom prst="line">
            <a:avLst/>
          </a:prstGeom>
          <a:ln w="285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750"/>
                                        <p:tgtEl>
                                          <p:spTgt spid="145"/>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left)">
                                      <p:cBhvr>
                                        <p:cTn id="11" dur="750"/>
                                        <p:tgtEl>
                                          <p:spTgt spid="146"/>
                                        </p:tgtEl>
                                      </p:cBhvr>
                                    </p:animEffect>
                                  </p:childTnLst>
                                </p:cTn>
                              </p:par>
                              <p:par>
                                <p:cTn id="12" presetID="22" presetClass="entr" presetSubtype="8" fill="hold" nodeType="with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250"/>
                                        <p:tgtEl>
                                          <p:spTgt spid="2"/>
                                        </p:tgtEl>
                                      </p:cBhvr>
                                    </p:animEffect>
                                  </p:childTnLst>
                                </p:cTn>
                              </p:par>
                              <p:par>
                                <p:cTn id="15" presetID="10" presetClass="entr" presetSubtype="0" fill="hold" nodeType="withEffect">
                                  <p:stCondLst>
                                    <p:cond delay="50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2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2769833" y="319658"/>
            <a:ext cx="5885893"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PHP While Loop</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2" name="Rectangle 1">
            <a:extLst>
              <a:ext uri="{FF2B5EF4-FFF2-40B4-BE49-F238E27FC236}">
                <a16:creationId xmlns:a16="http://schemas.microsoft.com/office/drawing/2014/main" id="{F6D25701-D591-478A-A199-F1C5C6038BA7}"/>
              </a:ext>
            </a:extLst>
          </p:cNvPr>
          <p:cNvSpPr>
            <a:spLocks noChangeArrowheads="1"/>
          </p:cNvSpPr>
          <p:nvPr/>
        </p:nvSpPr>
        <p:spPr bwMode="auto">
          <a:xfrm>
            <a:off x="733887" y="986719"/>
            <a:ext cx="10620653" cy="113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accent4">
                    <a:lumMod val="60000"/>
                    <a:lumOff val="40000"/>
                  </a:schemeClr>
                </a:solidFill>
                <a:effectLst/>
                <a:latin typeface="Consolas" panose="020B0609020204030204" pitchFamily="49" charset="0"/>
              </a:rPr>
              <a:t>while</a:t>
            </a:r>
            <a:r>
              <a:rPr kumimoji="0" lang="en-US" altLang="en-US" sz="2400" b="0" i="0" u="none" strike="noStrike" cap="none" normalizeH="0" baseline="0" dirty="0">
                <a:ln>
                  <a:noFill/>
                </a:ln>
                <a:solidFill>
                  <a:schemeClr val="bg1"/>
                </a:solidFill>
                <a:effectLst/>
                <a:latin typeface="Verdana" panose="020B0604030504040204" pitchFamily="34" charset="0"/>
              </a:rPr>
              <a:t> loop executes a block of code as long as the specified condition is true.</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
        <p:nvSpPr>
          <p:cNvPr id="7" name="TextBox 6">
            <a:extLst>
              <a:ext uri="{FF2B5EF4-FFF2-40B4-BE49-F238E27FC236}">
                <a16:creationId xmlns:a16="http://schemas.microsoft.com/office/drawing/2014/main" id="{91397FA5-586C-481D-BD67-87CE57595185}"/>
              </a:ext>
            </a:extLst>
          </p:cNvPr>
          <p:cNvSpPr txBox="1"/>
          <p:nvPr/>
        </p:nvSpPr>
        <p:spPr>
          <a:xfrm>
            <a:off x="4435875" y="1789554"/>
            <a:ext cx="6658253" cy="3416320"/>
          </a:xfrm>
          <a:prstGeom prst="rect">
            <a:avLst/>
          </a:prstGeom>
          <a:noFill/>
        </p:spPr>
        <p:txBody>
          <a:bodyPr wrap="square">
            <a:spAutoFit/>
          </a:bodyPr>
          <a:lstStyle/>
          <a:p>
            <a:pPr algn="l"/>
            <a:r>
              <a:rPr lang="en-US" sz="2400" b="0" i="0" dirty="0">
                <a:solidFill>
                  <a:schemeClr val="bg1"/>
                </a:solidFill>
                <a:effectLst/>
                <a:latin typeface="Segoe UI" panose="020B0502040204020203" pitchFamily="34" charset="0"/>
              </a:rPr>
              <a:t>Example</a:t>
            </a:r>
            <a:endParaRPr lang="en-US" sz="2400" dirty="0">
              <a:solidFill>
                <a:srgbClr val="FFFF00"/>
              </a:solidFill>
              <a:latin typeface="Consolas" panose="020B0609020204030204" pitchFamily="49" charset="0"/>
            </a:endParaRPr>
          </a:p>
          <a:p>
            <a:pPr algn="l"/>
            <a:r>
              <a:rPr lang="en-US" sz="2400" b="0" i="0" dirty="0">
                <a:solidFill>
                  <a:srgbClr val="FFFF00"/>
                </a:solidFill>
                <a:effectLst/>
                <a:latin typeface="Consolas" panose="020B0609020204030204" pitchFamily="49" charset="0"/>
              </a:rPr>
              <a:t>&lt;?php</a:t>
            </a:r>
            <a:br>
              <a:rPr lang="en-US" sz="2400" dirty="0">
                <a:solidFill>
                  <a:srgbClr val="FFFF00"/>
                </a:solidFill>
              </a:rPr>
            </a:br>
            <a:r>
              <a:rPr lang="en-US" sz="2400" b="0" i="0" dirty="0">
                <a:solidFill>
                  <a:srgbClr val="FFFF00"/>
                </a:solidFill>
                <a:effectLst/>
                <a:latin typeface="Consolas" panose="020B0609020204030204" pitchFamily="49" charset="0"/>
              </a:rPr>
              <a:t>$x = 1;</a:t>
            </a:r>
            <a:br>
              <a:rPr lang="en-US" sz="2400" dirty="0">
                <a:solidFill>
                  <a:srgbClr val="FFFF00"/>
                </a:solidFill>
              </a:rPr>
            </a:br>
            <a:br>
              <a:rPr lang="en-US" sz="2400" dirty="0">
                <a:solidFill>
                  <a:srgbClr val="FFFF00"/>
                </a:solidFill>
              </a:rPr>
            </a:br>
            <a:r>
              <a:rPr lang="en-US" sz="2400" b="0" i="0" dirty="0">
                <a:solidFill>
                  <a:srgbClr val="FFFF00"/>
                </a:solidFill>
                <a:effectLst/>
                <a:latin typeface="Consolas" panose="020B0609020204030204" pitchFamily="49" charset="0"/>
              </a:rPr>
              <a:t>while($x &lt;= 5) {</a:t>
            </a:r>
            <a:br>
              <a:rPr lang="en-US" sz="2400" dirty="0">
                <a:solidFill>
                  <a:srgbClr val="FFFF00"/>
                </a:solidFill>
              </a:rPr>
            </a:br>
            <a:r>
              <a:rPr lang="en-US" sz="2400" b="0" i="0" dirty="0">
                <a:solidFill>
                  <a:srgbClr val="FFFF00"/>
                </a:solidFill>
                <a:effectLst/>
                <a:latin typeface="Consolas" panose="020B0609020204030204" pitchFamily="49" charset="0"/>
              </a:rPr>
              <a:t>  echo "The number is: $x &lt;</a:t>
            </a:r>
            <a:r>
              <a:rPr lang="en-US" sz="2400" b="0" i="0" dirty="0" err="1">
                <a:solidFill>
                  <a:srgbClr val="FFFF00"/>
                </a:solidFill>
                <a:effectLst/>
                <a:latin typeface="Consolas" panose="020B0609020204030204" pitchFamily="49" charset="0"/>
              </a:rPr>
              <a:t>br</a:t>
            </a:r>
            <a:r>
              <a:rPr lang="en-US" sz="2400" b="0" i="0" dirty="0">
                <a:solidFill>
                  <a:srgbClr val="FFFF00"/>
                </a:solidFill>
                <a:effectLst/>
                <a:latin typeface="Consolas" panose="020B0609020204030204" pitchFamily="49" charset="0"/>
              </a:rPr>
              <a:t>&gt;";</a:t>
            </a:r>
            <a:br>
              <a:rPr lang="en-US" sz="2400" dirty="0">
                <a:solidFill>
                  <a:srgbClr val="FFFF00"/>
                </a:solidFill>
              </a:rPr>
            </a:br>
            <a:r>
              <a:rPr lang="en-US" sz="2400" b="0" i="0" dirty="0">
                <a:solidFill>
                  <a:srgbClr val="FFFF00"/>
                </a:solidFill>
                <a:effectLst/>
                <a:latin typeface="Consolas" panose="020B0609020204030204" pitchFamily="49" charset="0"/>
              </a:rPr>
              <a:t>  $x++;</a:t>
            </a:r>
            <a:br>
              <a:rPr lang="en-US" sz="2400" dirty="0">
                <a:solidFill>
                  <a:srgbClr val="FFFF00"/>
                </a:solidFill>
              </a:rPr>
            </a:br>
            <a:r>
              <a:rPr lang="en-US" sz="2400" b="0" i="0" dirty="0">
                <a:solidFill>
                  <a:srgbClr val="FFFF00"/>
                </a:solidFill>
                <a:effectLst/>
                <a:latin typeface="Consolas" panose="020B0609020204030204" pitchFamily="49" charset="0"/>
              </a:rPr>
              <a:t>}</a:t>
            </a:r>
            <a:br>
              <a:rPr lang="en-US" sz="2400" dirty="0">
                <a:solidFill>
                  <a:srgbClr val="FFFF00"/>
                </a:solidFill>
              </a:rPr>
            </a:br>
            <a:r>
              <a:rPr lang="en-US" sz="2400" b="0" i="0" dirty="0">
                <a:solidFill>
                  <a:srgbClr val="FFFF00"/>
                </a:solidFill>
                <a:effectLst/>
                <a:latin typeface="Consolas" panose="020B0609020204030204" pitchFamily="49" charset="0"/>
              </a:rPr>
              <a:t>?&gt;</a:t>
            </a:r>
            <a:endParaRPr lang="en-US" sz="2400" b="0" i="0" dirty="0">
              <a:solidFill>
                <a:srgbClr val="FFFF00"/>
              </a:solidFill>
              <a:effectLst/>
              <a:latin typeface="Segoe UI" panose="020B0502040204020203" pitchFamily="34" charset="0"/>
            </a:endParaRPr>
          </a:p>
        </p:txBody>
      </p:sp>
      <p:sp>
        <p:nvSpPr>
          <p:cNvPr id="10" name="TextBox 9">
            <a:extLst>
              <a:ext uri="{FF2B5EF4-FFF2-40B4-BE49-F238E27FC236}">
                <a16:creationId xmlns:a16="http://schemas.microsoft.com/office/drawing/2014/main" id="{FD7B1788-BBD3-48F1-B370-74E7164925B9}"/>
              </a:ext>
            </a:extLst>
          </p:cNvPr>
          <p:cNvSpPr txBox="1"/>
          <p:nvPr/>
        </p:nvSpPr>
        <p:spPr>
          <a:xfrm>
            <a:off x="1349774" y="4780044"/>
            <a:ext cx="9765069" cy="1876732"/>
          </a:xfrm>
          <a:prstGeom prst="rect">
            <a:avLst/>
          </a:prstGeom>
          <a:noFill/>
        </p:spPr>
        <p:txBody>
          <a:bodyPr wrap="square">
            <a:spAutoFit/>
          </a:bodyPr>
          <a:lstStyle/>
          <a:p>
            <a:pPr algn="l">
              <a:lnSpc>
                <a:spcPct val="150000"/>
              </a:lnSpc>
            </a:pPr>
            <a:r>
              <a:rPr lang="en-US" sz="2000" b="0" i="0" dirty="0">
                <a:solidFill>
                  <a:schemeClr val="bg1"/>
                </a:solidFill>
                <a:effectLst/>
                <a:latin typeface="Segoe UI" panose="020B0502040204020203" pitchFamily="34" charset="0"/>
              </a:rPr>
              <a:t>Example Explained</a:t>
            </a:r>
          </a:p>
          <a:p>
            <a:pPr algn="l">
              <a:lnSpc>
                <a:spcPct val="150000"/>
              </a:lnSpc>
              <a:buFont typeface="Arial" panose="020B0604020202020204" pitchFamily="34" charset="0"/>
              <a:buChar char="•"/>
            </a:pPr>
            <a:r>
              <a:rPr lang="en-US" sz="2000" b="0" i="0" dirty="0">
                <a:solidFill>
                  <a:schemeClr val="bg1"/>
                </a:solidFill>
                <a:effectLst/>
                <a:latin typeface="Verdana" panose="020B0604030504040204" pitchFamily="34" charset="0"/>
              </a:rPr>
              <a:t>$x = 1; - Initialize the loop counter ($x), and set the start value to 1</a:t>
            </a:r>
          </a:p>
          <a:p>
            <a:pPr algn="l">
              <a:lnSpc>
                <a:spcPct val="150000"/>
              </a:lnSpc>
              <a:buFont typeface="Arial" panose="020B0604020202020204" pitchFamily="34" charset="0"/>
              <a:buChar char="•"/>
            </a:pPr>
            <a:r>
              <a:rPr lang="en-US" sz="2000" b="0" i="0" dirty="0">
                <a:solidFill>
                  <a:schemeClr val="bg1"/>
                </a:solidFill>
                <a:effectLst/>
                <a:latin typeface="Verdana" panose="020B0604030504040204" pitchFamily="34" charset="0"/>
              </a:rPr>
              <a:t>$x &lt;= 5 - Continue the loop as long as $x is less than or equal to 5</a:t>
            </a:r>
          </a:p>
          <a:p>
            <a:pPr algn="l">
              <a:lnSpc>
                <a:spcPct val="150000"/>
              </a:lnSpc>
              <a:buFont typeface="Arial" panose="020B0604020202020204" pitchFamily="34" charset="0"/>
              <a:buChar char="•"/>
            </a:pPr>
            <a:r>
              <a:rPr lang="en-US" sz="2000" b="0" i="0" dirty="0">
                <a:solidFill>
                  <a:schemeClr val="bg1"/>
                </a:solidFill>
                <a:effectLst/>
                <a:latin typeface="Verdana" panose="020B0604030504040204" pitchFamily="34" charset="0"/>
              </a:rPr>
              <a:t>$x++; - Increase the loop counter value by 1 for each iteration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A5576F03-BE1C-4F54-8CD6-5D9211F890CE}"/>
              </a:ext>
            </a:extLst>
          </p:cNvPr>
          <p:cNvSpPr txBox="1"/>
          <p:nvPr/>
        </p:nvSpPr>
        <p:spPr>
          <a:xfrm>
            <a:off x="2769833" y="319658"/>
            <a:ext cx="5885893"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PHP Do While Loop</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4" name="Rectangle 1">
            <a:extLst>
              <a:ext uri="{FF2B5EF4-FFF2-40B4-BE49-F238E27FC236}">
                <a16:creationId xmlns:a16="http://schemas.microsoft.com/office/drawing/2014/main" id="{456AAF46-73B1-4A73-B098-4C86182C28CB}"/>
              </a:ext>
            </a:extLst>
          </p:cNvPr>
          <p:cNvSpPr>
            <a:spLocks noChangeArrowheads="1"/>
          </p:cNvSpPr>
          <p:nvPr/>
        </p:nvSpPr>
        <p:spPr bwMode="auto">
          <a:xfrm>
            <a:off x="408373" y="928260"/>
            <a:ext cx="11452194" cy="957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Verdana" panose="020B0604030504040204" pitchFamily="34" charset="0"/>
              </a:rPr>
              <a:t>The </a:t>
            </a:r>
            <a:r>
              <a:rPr kumimoji="0" lang="en-US" altLang="en-US" sz="2000" b="0" i="0" u="none" strike="noStrike" cap="none" normalizeH="0" baseline="0" dirty="0">
                <a:ln>
                  <a:noFill/>
                </a:ln>
                <a:solidFill>
                  <a:schemeClr val="bg1"/>
                </a:solidFill>
                <a:effectLst/>
                <a:latin typeface="Consolas" panose="020B0609020204030204" pitchFamily="49" charset="0"/>
              </a:rPr>
              <a:t>do...while</a:t>
            </a:r>
            <a:r>
              <a:rPr kumimoji="0" lang="en-US" altLang="en-US" sz="2000" b="0" i="0" u="none" strike="noStrike" cap="none" normalizeH="0" baseline="0" dirty="0">
                <a:ln>
                  <a:noFill/>
                </a:ln>
                <a:solidFill>
                  <a:schemeClr val="bg1"/>
                </a:solidFill>
                <a:effectLst/>
                <a:latin typeface="Verdana" panose="020B0604030504040204" pitchFamily="34" charset="0"/>
              </a:rPr>
              <a:t> loop will always execute the block of code once, it will then check the condition, and repeat the loop while the specified condition is true.</a:t>
            </a:r>
            <a:r>
              <a:rPr kumimoji="0" lang="en-US" altLang="en-US" sz="2000" b="0" i="0" u="none" strike="noStrike" cap="none" normalizeH="0" baseline="0" dirty="0">
                <a:ln>
                  <a:noFill/>
                </a:ln>
                <a:solidFill>
                  <a:schemeClr val="bg1"/>
                </a:solidFill>
                <a:effectLst/>
              </a:rPr>
              <a:t> </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6" name="TextBox 5">
            <a:extLst>
              <a:ext uri="{FF2B5EF4-FFF2-40B4-BE49-F238E27FC236}">
                <a16:creationId xmlns:a16="http://schemas.microsoft.com/office/drawing/2014/main" id="{1D49CD03-CA53-4B08-B539-EB1FB301CABD}"/>
              </a:ext>
            </a:extLst>
          </p:cNvPr>
          <p:cNvSpPr txBox="1"/>
          <p:nvPr/>
        </p:nvSpPr>
        <p:spPr>
          <a:xfrm>
            <a:off x="481611" y="2179465"/>
            <a:ext cx="11157014" cy="4093428"/>
          </a:xfrm>
          <a:prstGeom prst="rect">
            <a:avLst/>
          </a:prstGeom>
          <a:noFill/>
        </p:spPr>
        <p:txBody>
          <a:bodyPr wrap="square">
            <a:spAutoFit/>
          </a:bodyPr>
          <a:lstStyle/>
          <a:p>
            <a:pPr algn="l"/>
            <a:r>
              <a:rPr lang="en-US" sz="2000" dirty="0">
                <a:solidFill>
                  <a:schemeClr val="bg1"/>
                </a:solidFill>
                <a:latin typeface="Verdana" panose="020B0604030504040204" pitchFamily="34" charset="0"/>
              </a:rPr>
              <a:t>F</a:t>
            </a:r>
            <a:r>
              <a:rPr lang="en-US" sz="2000" b="0" i="0" dirty="0">
                <a:solidFill>
                  <a:schemeClr val="bg1"/>
                </a:solidFill>
                <a:effectLst/>
                <a:latin typeface="Verdana" panose="020B0604030504040204" pitchFamily="34" charset="0"/>
              </a:rPr>
              <a:t>irstly sets a variable $x to 1 ($x = 1). Then, the do while loop will write some output, and then increment the variable $x with 1. Then the condition is checked (is $x less than, or equal to 5?), and the loop will continue to run as long as $x is less than, or equal to 5:</a:t>
            </a:r>
          </a:p>
          <a:p>
            <a:pPr algn="l"/>
            <a:r>
              <a:rPr lang="en-US" sz="2000" b="0" i="0" dirty="0">
                <a:solidFill>
                  <a:schemeClr val="bg1"/>
                </a:solidFill>
                <a:effectLst/>
                <a:latin typeface="Segoe UI" panose="020B0502040204020203" pitchFamily="34" charset="0"/>
              </a:rPr>
              <a:t>Example</a:t>
            </a:r>
          </a:p>
          <a:p>
            <a:pPr algn="l"/>
            <a:r>
              <a:rPr lang="en-US" sz="2000" b="0" i="0" dirty="0">
                <a:solidFill>
                  <a:srgbClr val="FFFF00"/>
                </a:solidFill>
                <a:effectLst/>
                <a:latin typeface="Consolas" panose="020B0609020204030204" pitchFamily="49" charset="0"/>
              </a:rPr>
              <a:t>&lt;?php</a:t>
            </a:r>
            <a:br>
              <a:rPr lang="en-US" sz="2000" b="0" i="0" dirty="0">
                <a:solidFill>
                  <a:srgbClr val="FFFF00"/>
                </a:solidFill>
                <a:effectLst/>
                <a:latin typeface="Consolas" panose="020B0609020204030204" pitchFamily="49" charset="0"/>
              </a:rPr>
            </a:br>
            <a:r>
              <a:rPr lang="en-US" sz="2000" b="0" i="0" dirty="0">
                <a:solidFill>
                  <a:srgbClr val="FFFF00"/>
                </a:solidFill>
                <a:effectLst/>
                <a:latin typeface="Consolas" panose="020B0609020204030204" pitchFamily="49" charset="0"/>
              </a:rPr>
              <a:t>$x = 1;</a:t>
            </a:r>
            <a:br>
              <a:rPr lang="en-US" sz="2000" b="0" i="0" dirty="0">
                <a:solidFill>
                  <a:srgbClr val="FFFF00"/>
                </a:solidFill>
                <a:effectLst/>
                <a:latin typeface="Consolas" panose="020B0609020204030204" pitchFamily="49" charset="0"/>
              </a:rPr>
            </a:br>
            <a:br>
              <a:rPr lang="en-US" sz="2000" b="0" i="0" dirty="0">
                <a:solidFill>
                  <a:srgbClr val="FFFF00"/>
                </a:solidFill>
                <a:effectLst/>
                <a:latin typeface="Consolas" panose="020B0609020204030204" pitchFamily="49" charset="0"/>
              </a:rPr>
            </a:br>
            <a:r>
              <a:rPr lang="en-US" sz="2000" b="0" i="0" dirty="0">
                <a:solidFill>
                  <a:srgbClr val="FFFF00"/>
                </a:solidFill>
                <a:effectLst/>
                <a:latin typeface="Consolas" panose="020B0609020204030204" pitchFamily="49" charset="0"/>
              </a:rPr>
              <a:t>do {</a:t>
            </a:r>
            <a:br>
              <a:rPr lang="en-US" sz="2000" b="0" i="0" dirty="0">
                <a:solidFill>
                  <a:srgbClr val="FFFF00"/>
                </a:solidFill>
                <a:effectLst/>
                <a:latin typeface="Consolas" panose="020B0609020204030204" pitchFamily="49" charset="0"/>
              </a:rPr>
            </a:br>
            <a:r>
              <a:rPr lang="en-US" sz="2000" b="0" i="0" dirty="0">
                <a:solidFill>
                  <a:srgbClr val="FFFF00"/>
                </a:solidFill>
                <a:effectLst/>
                <a:latin typeface="Consolas" panose="020B0609020204030204" pitchFamily="49" charset="0"/>
              </a:rPr>
              <a:t>  echo "The number is: $x &lt;</a:t>
            </a:r>
            <a:r>
              <a:rPr lang="en-US" sz="2000" b="0" i="0" dirty="0" err="1">
                <a:solidFill>
                  <a:srgbClr val="FFFF00"/>
                </a:solidFill>
                <a:effectLst/>
                <a:latin typeface="Consolas" panose="020B0609020204030204" pitchFamily="49" charset="0"/>
              </a:rPr>
              <a:t>br</a:t>
            </a:r>
            <a:r>
              <a:rPr lang="en-US" sz="2000" b="0" i="0" dirty="0">
                <a:solidFill>
                  <a:srgbClr val="FFFF00"/>
                </a:solidFill>
                <a:effectLst/>
                <a:latin typeface="Consolas" panose="020B0609020204030204" pitchFamily="49" charset="0"/>
              </a:rPr>
              <a:t>&gt;";</a:t>
            </a:r>
            <a:br>
              <a:rPr lang="en-US" sz="2000" b="0" i="0" dirty="0">
                <a:solidFill>
                  <a:srgbClr val="FFFF00"/>
                </a:solidFill>
                <a:effectLst/>
                <a:latin typeface="Consolas" panose="020B0609020204030204" pitchFamily="49" charset="0"/>
              </a:rPr>
            </a:br>
            <a:r>
              <a:rPr lang="en-US" sz="2000" b="0" i="0" dirty="0">
                <a:solidFill>
                  <a:srgbClr val="FFFF00"/>
                </a:solidFill>
                <a:effectLst/>
                <a:latin typeface="Consolas" panose="020B0609020204030204" pitchFamily="49" charset="0"/>
              </a:rPr>
              <a:t>  $x++;</a:t>
            </a:r>
            <a:br>
              <a:rPr lang="en-US" sz="2000" b="0" i="0" dirty="0">
                <a:solidFill>
                  <a:srgbClr val="FFFF00"/>
                </a:solidFill>
                <a:effectLst/>
                <a:latin typeface="Consolas" panose="020B0609020204030204" pitchFamily="49" charset="0"/>
              </a:rPr>
            </a:br>
            <a:r>
              <a:rPr lang="en-US" sz="2000" b="0" i="0" dirty="0">
                <a:solidFill>
                  <a:srgbClr val="FFFF00"/>
                </a:solidFill>
                <a:effectLst/>
                <a:latin typeface="Consolas" panose="020B0609020204030204" pitchFamily="49" charset="0"/>
              </a:rPr>
              <a:t>} while ($x &lt;= 5);</a:t>
            </a:r>
            <a:br>
              <a:rPr lang="en-US" sz="2000" b="0" i="0" dirty="0">
                <a:solidFill>
                  <a:srgbClr val="FFFF00"/>
                </a:solidFill>
                <a:effectLst/>
                <a:latin typeface="Consolas" panose="020B0609020204030204" pitchFamily="49" charset="0"/>
              </a:rPr>
            </a:br>
            <a:r>
              <a:rPr lang="en-US" sz="2000" b="0" i="0" dirty="0">
                <a:solidFill>
                  <a:srgbClr val="FFFF00"/>
                </a:solidFill>
                <a:effectLst/>
                <a:latin typeface="Consolas" panose="020B0609020204030204" pitchFamily="49" charset="0"/>
              </a:rPr>
              <a:t>?&gt;</a:t>
            </a:r>
          </a:p>
        </p:txBody>
      </p:sp>
    </p:spTree>
    <p:extLst>
      <p:ext uri="{BB962C8B-B14F-4D97-AF65-F5344CB8AC3E}">
        <p14:creationId xmlns:p14="http://schemas.microsoft.com/office/powerpoint/2010/main" val="3344117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2299317" y="186776"/>
            <a:ext cx="7714695"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PHP For Loop</a:t>
            </a:r>
          </a:p>
        </p:txBody>
      </p:sp>
      <p:sp>
        <p:nvSpPr>
          <p:cNvPr id="3" name="Rectangle 1">
            <a:extLst>
              <a:ext uri="{FF2B5EF4-FFF2-40B4-BE49-F238E27FC236}">
                <a16:creationId xmlns:a16="http://schemas.microsoft.com/office/drawing/2014/main" id="{19E5F78F-8431-4B96-A1E2-8C19186FEE70}"/>
              </a:ext>
            </a:extLst>
          </p:cNvPr>
          <p:cNvSpPr>
            <a:spLocks noChangeArrowheads="1"/>
          </p:cNvSpPr>
          <p:nvPr/>
        </p:nvSpPr>
        <p:spPr bwMode="auto">
          <a:xfrm>
            <a:off x="426128" y="983404"/>
            <a:ext cx="115764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Verdana" panose="020B0604030504040204" pitchFamily="34" charset="0"/>
              </a:rPr>
              <a:t>The </a:t>
            </a:r>
            <a:r>
              <a:rPr kumimoji="0" lang="en-US" altLang="en-US" sz="2000" b="0" i="0" u="none" strike="noStrike" cap="none" normalizeH="0" baseline="0" dirty="0">
                <a:ln>
                  <a:noFill/>
                </a:ln>
                <a:solidFill>
                  <a:schemeClr val="bg1"/>
                </a:solidFill>
                <a:effectLst/>
                <a:latin typeface="Consolas" panose="020B0609020204030204" pitchFamily="49" charset="0"/>
              </a:rPr>
              <a:t>for</a:t>
            </a:r>
            <a:r>
              <a:rPr kumimoji="0" lang="en-US" altLang="en-US" sz="2000" b="0" i="0" u="none" strike="noStrike" cap="none" normalizeH="0" baseline="0" dirty="0">
                <a:ln>
                  <a:noFill/>
                </a:ln>
                <a:solidFill>
                  <a:schemeClr val="bg1"/>
                </a:solidFill>
                <a:effectLst/>
                <a:latin typeface="Verdana" panose="020B0604030504040204" pitchFamily="34" charset="0"/>
              </a:rPr>
              <a:t> loop is used when you know in advance how many times the script should run.</a:t>
            </a:r>
            <a:r>
              <a:rPr kumimoji="0" lang="en-US" altLang="en-US" sz="2000" b="0" i="0" u="none" strike="noStrike" cap="none" normalizeH="0" baseline="0" dirty="0">
                <a:ln>
                  <a:noFill/>
                </a:ln>
                <a:solidFill>
                  <a:schemeClr val="bg1"/>
                </a:solidFill>
                <a:effectLst/>
              </a:rPr>
              <a:t> </a:t>
            </a:r>
          </a:p>
        </p:txBody>
      </p:sp>
      <p:sp>
        <p:nvSpPr>
          <p:cNvPr id="8" name="TextBox 7">
            <a:extLst>
              <a:ext uri="{FF2B5EF4-FFF2-40B4-BE49-F238E27FC236}">
                <a16:creationId xmlns:a16="http://schemas.microsoft.com/office/drawing/2014/main" id="{41FDAA09-B09F-41E1-AD8A-19E72A421325}"/>
              </a:ext>
            </a:extLst>
          </p:cNvPr>
          <p:cNvSpPr txBox="1"/>
          <p:nvPr/>
        </p:nvSpPr>
        <p:spPr>
          <a:xfrm>
            <a:off x="630315" y="1838473"/>
            <a:ext cx="11221374" cy="4646721"/>
          </a:xfrm>
          <a:prstGeom prst="rect">
            <a:avLst/>
          </a:prstGeom>
          <a:noFill/>
        </p:spPr>
        <p:txBody>
          <a:bodyPr wrap="square">
            <a:spAutoFit/>
          </a:bodyPr>
          <a:lstStyle/>
          <a:p>
            <a:pPr algn="l">
              <a:lnSpc>
                <a:spcPct val="150000"/>
              </a:lnSpc>
            </a:pPr>
            <a:r>
              <a:rPr lang="en-US" sz="2000" b="0" i="0" dirty="0">
                <a:solidFill>
                  <a:srgbClr val="FFFF00"/>
                </a:solidFill>
                <a:effectLst/>
                <a:latin typeface="Segoe UI" panose="020B0502040204020203" pitchFamily="34" charset="0"/>
              </a:rPr>
              <a:t>Syntax</a:t>
            </a:r>
          </a:p>
          <a:p>
            <a:pPr algn="l">
              <a:lnSpc>
                <a:spcPct val="150000"/>
              </a:lnSpc>
            </a:pPr>
            <a:r>
              <a:rPr lang="en-US" sz="2000" b="0" i="0" dirty="0">
                <a:solidFill>
                  <a:srgbClr val="FFFF00"/>
                </a:solidFill>
                <a:effectLst/>
                <a:latin typeface="Consolas" panose="020B0609020204030204" pitchFamily="49" charset="0"/>
              </a:rPr>
              <a:t>for (</a:t>
            </a:r>
            <a:r>
              <a:rPr lang="en-US" sz="2000" b="0" i="1" dirty="0" err="1">
                <a:solidFill>
                  <a:srgbClr val="FFFF00"/>
                </a:solidFill>
                <a:effectLst/>
                <a:latin typeface="Consolas" panose="020B0609020204030204" pitchFamily="49" charset="0"/>
              </a:rPr>
              <a:t>init</a:t>
            </a:r>
            <a:r>
              <a:rPr lang="en-US" sz="2000" b="0" i="1" dirty="0">
                <a:solidFill>
                  <a:srgbClr val="FFFF00"/>
                </a:solidFill>
                <a:effectLst/>
                <a:latin typeface="Consolas" panose="020B0609020204030204" pitchFamily="49" charset="0"/>
              </a:rPr>
              <a:t> counter; test counter; increment counter</a:t>
            </a:r>
            <a:r>
              <a:rPr lang="en-US" sz="2000" b="0" i="0" dirty="0">
                <a:solidFill>
                  <a:srgbClr val="FFFF00"/>
                </a:solidFill>
                <a:effectLst/>
                <a:latin typeface="Consolas" panose="020B0609020204030204" pitchFamily="49" charset="0"/>
              </a:rPr>
              <a:t>) {</a:t>
            </a:r>
            <a:br>
              <a:rPr lang="en-US" sz="2000" b="0" i="0" dirty="0">
                <a:solidFill>
                  <a:srgbClr val="FFFF00"/>
                </a:solidFill>
                <a:effectLst/>
                <a:latin typeface="Consolas" panose="020B0609020204030204" pitchFamily="49" charset="0"/>
              </a:rPr>
            </a:br>
            <a:r>
              <a:rPr lang="en-US" sz="2000" b="0" i="0" dirty="0">
                <a:solidFill>
                  <a:srgbClr val="FFFF00"/>
                </a:solidFill>
                <a:effectLst/>
                <a:latin typeface="Consolas" panose="020B0609020204030204" pitchFamily="49" charset="0"/>
              </a:rPr>
              <a:t>  </a:t>
            </a:r>
            <a:r>
              <a:rPr lang="en-US" sz="2000" b="0" i="1" dirty="0">
                <a:solidFill>
                  <a:srgbClr val="FFFF00"/>
                </a:solidFill>
                <a:effectLst/>
                <a:latin typeface="Consolas" panose="020B0609020204030204" pitchFamily="49" charset="0"/>
              </a:rPr>
              <a:t>code to be executed for each iteration;</a:t>
            </a:r>
            <a:br>
              <a:rPr lang="en-US" sz="2000" b="0" i="0" dirty="0">
                <a:solidFill>
                  <a:srgbClr val="FFFF00"/>
                </a:solidFill>
                <a:effectLst/>
                <a:latin typeface="Consolas" panose="020B0609020204030204" pitchFamily="49" charset="0"/>
              </a:rPr>
            </a:br>
            <a:r>
              <a:rPr lang="en-US" sz="2000" b="0" i="0" dirty="0">
                <a:solidFill>
                  <a:srgbClr val="FFFF00"/>
                </a:solidFill>
                <a:effectLst/>
                <a:latin typeface="Consolas" panose="020B0609020204030204" pitchFamily="49" charset="0"/>
              </a:rPr>
              <a:t>}</a:t>
            </a:r>
          </a:p>
          <a:p>
            <a:pPr algn="l">
              <a:lnSpc>
                <a:spcPct val="150000"/>
              </a:lnSpc>
            </a:pPr>
            <a:endParaRPr lang="en-US" sz="2000" b="0" i="0" dirty="0">
              <a:solidFill>
                <a:srgbClr val="FFFF00"/>
              </a:solidFill>
              <a:effectLst/>
              <a:latin typeface="Consolas" panose="020B0609020204030204" pitchFamily="49" charset="0"/>
            </a:endParaRPr>
          </a:p>
          <a:p>
            <a:pPr algn="l">
              <a:lnSpc>
                <a:spcPct val="150000"/>
              </a:lnSpc>
            </a:pPr>
            <a:r>
              <a:rPr lang="en-US" sz="2000" b="0" i="0" dirty="0">
                <a:solidFill>
                  <a:schemeClr val="bg1"/>
                </a:solidFill>
                <a:effectLst/>
                <a:latin typeface="Verdana" panose="020B0604030504040204" pitchFamily="34" charset="0"/>
              </a:rPr>
              <a:t>Parameters:</a:t>
            </a:r>
          </a:p>
          <a:p>
            <a:pPr algn="l">
              <a:lnSpc>
                <a:spcPct val="150000"/>
              </a:lnSpc>
              <a:buFont typeface="Arial" panose="020B0604020202020204" pitchFamily="34" charset="0"/>
              <a:buChar char="•"/>
            </a:pPr>
            <a:r>
              <a:rPr lang="en-US" sz="2000" b="0" i="1" dirty="0" err="1">
                <a:solidFill>
                  <a:schemeClr val="bg1"/>
                </a:solidFill>
                <a:effectLst/>
                <a:latin typeface="Verdana" panose="020B0604030504040204" pitchFamily="34" charset="0"/>
              </a:rPr>
              <a:t>init</a:t>
            </a:r>
            <a:r>
              <a:rPr lang="en-US" sz="2000" b="0" i="1" dirty="0">
                <a:solidFill>
                  <a:schemeClr val="bg1"/>
                </a:solidFill>
                <a:effectLst/>
                <a:latin typeface="Verdana" panose="020B0604030504040204" pitchFamily="34" charset="0"/>
              </a:rPr>
              <a:t> counter</a:t>
            </a:r>
            <a:r>
              <a:rPr lang="en-US" sz="2000" b="0" i="0" dirty="0">
                <a:solidFill>
                  <a:schemeClr val="bg1"/>
                </a:solidFill>
                <a:effectLst/>
                <a:latin typeface="Verdana" panose="020B0604030504040204" pitchFamily="34" charset="0"/>
              </a:rPr>
              <a:t>: Initialize the loop counter value</a:t>
            </a:r>
          </a:p>
          <a:p>
            <a:pPr algn="l">
              <a:lnSpc>
                <a:spcPct val="150000"/>
              </a:lnSpc>
              <a:buFont typeface="Arial" panose="020B0604020202020204" pitchFamily="34" charset="0"/>
              <a:buChar char="•"/>
            </a:pPr>
            <a:r>
              <a:rPr lang="en-US" sz="2000" b="0" i="1" dirty="0">
                <a:solidFill>
                  <a:schemeClr val="bg1"/>
                </a:solidFill>
                <a:effectLst/>
                <a:latin typeface="Verdana" panose="020B0604030504040204" pitchFamily="34" charset="0"/>
              </a:rPr>
              <a:t>test counter</a:t>
            </a:r>
            <a:r>
              <a:rPr lang="en-US" sz="2000" b="0" i="0" dirty="0">
                <a:solidFill>
                  <a:schemeClr val="bg1"/>
                </a:solidFill>
                <a:effectLst/>
                <a:latin typeface="Verdana" panose="020B0604030504040204" pitchFamily="34" charset="0"/>
              </a:rPr>
              <a:t>: Evaluated for each loop iteration. If it evaluates to TRUE, the loop continues. If it evaluates to FALSE, the loop ends.</a:t>
            </a:r>
          </a:p>
          <a:p>
            <a:pPr algn="l">
              <a:lnSpc>
                <a:spcPct val="150000"/>
              </a:lnSpc>
              <a:buFont typeface="Arial" panose="020B0604020202020204" pitchFamily="34" charset="0"/>
              <a:buChar char="•"/>
            </a:pPr>
            <a:r>
              <a:rPr lang="en-US" sz="2000" b="0" i="1" dirty="0">
                <a:solidFill>
                  <a:schemeClr val="bg1"/>
                </a:solidFill>
                <a:effectLst/>
                <a:latin typeface="Verdana" panose="020B0604030504040204" pitchFamily="34" charset="0"/>
              </a:rPr>
              <a:t>increment counter</a:t>
            </a:r>
            <a:r>
              <a:rPr lang="en-US" sz="2000" b="0" i="0" dirty="0">
                <a:solidFill>
                  <a:schemeClr val="bg1"/>
                </a:solidFill>
                <a:effectLst/>
                <a:latin typeface="Verdana" panose="020B0604030504040204" pitchFamily="34" charset="0"/>
              </a:rPr>
              <a:t>: Increases the loop counter value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7026C9-D357-469B-B10A-C976549AA8B6}"/>
              </a:ext>
            </a:extLst>
          </p:cNvPr>
          <p:cNvSpPr txBox="1"/>
          <p:nvPr/>
        </p:nvSpPr>
        <p:spPr>
          <a:xfrm>
            <a:off x="594805" y="682580"/>
            <a:ext cx="11176986" cy="5557612"/>
          </a:xfrm>
          <a:prstGeom prst="rect">
            <a:avLst/>
          </a:prstGeom>
          <a:noFill/>
        </p:spPr>
        <p:txBody>
          <a:bodyPr wrap="square">
            <a:spAutoFit/>
          </a:bodyPr>
          <a:lstStyle/>
          <a:p>
            <a:pPr algn="l">
              <a:lnSpc>
                <a:spcPct val="150000"/>
              </a:lnSpc>
            </a:pPr>
            <a:r>
              <a:rPr lang="en-US" sz="2400" b="0" i="0" dirty="0">
                <a:solidFill>
                  <a:srgbClr val="FFFF00"/>
                </a:solidFill>
                <a:effectLst/>
                <a:latin typeface="Segoe UI" panose="020B0502040204020203" pitchFamily="34" charset="0"/>
              </a:rPr>
              <a:t>Example</a:t>
            </a:r>
          </a:p>
          <a:p>
            <a:pPr algn="l">
              <a:lnSpc>
                <a:spcPct val="150000"/>
              </a:lnSpc>
            </a:pPr>
            <a:r>
              <a:rPr lang="en-US" sz="2400" b="0" i="0" dirty="0">
                <a:solidFill>
                  <a:srgbClr val="FFFF00"/>
                </a:solidFill>
                <a:effectLst/>
                <a:latin typeface="Consolas" panose="020B0609020204030204" pitchFamily="49" charset="0"/>
              </a:rPr>
              <a:t>&lt;?php</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for ($x = 0; $x &lt;= 10; $x++) {</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  echo "The number is: $x &lt;</a:t>
            </a:r>
            <a:r>
              <a:rPr lang="en-US" sz="2400" b="0" i="0" dirty="0" err="1">
                <a:solidFill>
                  <a:srgbClr val="FFFF00"/>
                </a:solidFill>
                <a:effectLst/>
                <a:latin typeface="Consolas" panose="020B0609020204030204" pitchFamily="49" charset="0"/>
              </a:rPr>
              <a:t>br</a:t>
            </a:r>
            <a:r>
              <a:rPr lang="en-US" sz="2400" b="0" i="0" dirty="0">
                <a:solidFill>
                  <a:srgbClr val="FFFF00"/>
                </a:solidFill>
                <a:effectLst/>
                <a:latin typeface="Consolas" panose="020B0609020204030204" pitchFamily="49" charset="0"/>
              </a:rPr>
              <a:t>&gt;";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?&gt;</a:t>
            </a:r>
            <a:endParaRPr lang="en-US" sz="2400" b="0" i="0" dirty="0">
              <a:solidFill>
                <a:schemeClr val="bg1"/>
              </a:solidFill>
              <a:effectLst/>
              <a:latin typeface="Segoe UI" panose="020B0502040204020203" pitchFamily="34" charset="0"/>
            </a:endParaRPr>
          </a:p>
          <a:p>
            <a:pPr marL="342900" indent="-342900" algn="l">
              <a:lnSpc>
                <a:spcPct val="150000"/>
              </a:lnSpc>
              <a:buFont typeface="Wingdings" panose="05000000000000000000" pitchFamily="2" charset="2"/>
              <a:buChar char="Ø"/>
            </a:pPr>
            <a:r>
              <a:rPr lang="en-US" sz="2400" b="0" i="0" dirty="0">
                <a:solidFill>
                  <a:schemeClr val="bg1"/>
                </a:solidFill>
                <a:effectLst/>
                <a:latin typeface="Verdana" panose="020B0604030504040204" pitchFamily="34" charset="0"/>
              </a:rPr>
              <a:t>$x = 0; - Initialize the loop counter ($x), and set the start value to 0</a:t>
            </a:r>
          </a:p>
          <a:p>
            <a:pPr marL="342900" indent="-342900" algn="l">
              <a:lnSpc>
                <a:spcPct val="150000"/>
              </a:lnSpc>
              <a:buFont typeface="Wingdings" panose="05000000000000000000" pitchFamily="2" charset="2"/>
              <a:buChar char="Ø"/>
            </a:pPr>
            <a:r>
              <a:rPr lang="en-US" sz="2400" b="0" i="0" dirty="0">
                <a:solidFill>
                  <a:schemeClr val="bg1"/>
                </a:solidFill>
                <a:effectLst/>
                <a:latin typeface="Verdana" panose="020B0604030504040204" pitchFamily="34" charset="0"/>
              </a:rPr>
              <a:t>$x &lt;= 10; - Continue the loop as long as $x is less than or equal to 10</a:t>
            </a:r>
          </a:p>
          <a:p>
            <a:pPr marL="342900" indent="-342900" algn="l">
              <a:lnSpc>
                <a:spcPct val="150000"/>
              </a:lnSpc>
              <a:buFont typeface="Wingdings" panose="05000000000000000000" pitchFamily="2" charset="2"/>
              <a:buChar char="Ø"/>
            </a:pPr>
            <a:r>
              <a:rPr lang="en-US" sz="2400" b="0" i="0" dirty="0">
                <a:solidFill>
                  <a:schemeClr val="bg1"/>
                </a:solidFill>
                <a:effectLst/>
                <a:latin typeface="Verdana" panose="020B0604030504040204" pitchFamily="34" charset="0"/>
              </a:rPr>
              <a:t>$x++ - Increase the loop counter value by 1 for each iteration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614C0B-B1D9-436C-B723-C02E9469EF9B}"/>
              </a:ext>
            </a:extLst>
          </p:cNvPr>
          <p:cNvSpPr txBox="1"/>
          <p:nvPr/>
        </p:nvSpPr>
        <p:spPr>
          <a:xfrm>
            <a:off x="2121761" y="311064"/>
            <a:ext cx="7217546"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PHP Foreach Loop</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2" name="Rectangle 1">
            <a:extLst>
              <a:ext uri="{FF2B5EF4-FFF2-40B4-BE49-F238E27FC236}">
                <a16:creationId xmlns:a16="http://schemas.microsoft.com/office/drawing/2014/main" id="{8C91E3C3-D7AB-4747-AC71-E4773CB62A2C}"/>
              </a:ext>
            </a:extLst>
          </p:cNvPr>
          <p:cNvSpPr>
            <a:spLocks noChangeArrowheads="1"/>
          </p:cNvSpPr>
          <p:nvPr/>
        </p:nvSpPr>
        <p:spPr bwMode="auto">
          <a:xfrm>
            <a:off x="230817" y="969753"/>
            <a:ext cx="11745157" cy="25904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foreach</a:t>
            </a:r>
            <a:r>
              <a:rPr kumimoji="0" lang="en-US" altLang="en-US" sz="2000" b="0" i="0" u="none" strike="noStrike" cap="none" normalizeH="0" baseline="0" dirty="0">
                <a:ln>
                  <a:noFill/>
                </a:ln>
                <a:solidFill>
                  <a:srgbClr val="000000"/>
                </a:solidFill>
                <a:effectLst/>
                <a:latin typeface="Verdana" panose="020B0604030504040204" pitchFamily="34" charset="0"/>
              </a:rPr>
              <a:t> loop works only on arrays, and is used to loop through each key/value pair in an array.</a:t>
            </a:r>
            <a:endPar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foreach ($</a:t>
            </a:r>
            <a:r>
              <a:rPr kumimoji="0" lang="en-US" altLang="en-US" sz="2000" b="0" i="1" u="none" strike="noStrike" cap="none" normalizeH="0" baseline="0" dirty="0">
                <a:ln>
                  <a:noFill/>
                </a:ln>
                <a:solidFill>
                  <a:srgbClr val="000000"/>
                </a:solidFill>
                <a:effectLst/>
                <a:latin typeface="Consolas" panose="020B0609020204030204" pitchFamily="49" charset="0"/>
              </a:rPr>
              <a:t>array </a:t>
            </a:r>
            <a:r>
              <a:rPr kumimoji="0" lang="en-US" altLang="en-US" sz="2000" b="0" i="0" u="none" strike="noStrike" cap="none" normalizeH="0" baseline="0" dirty="0">
                <a:ln>
                  <a:noFill/>
                </a:ln>
                <a:solidFill>
                  <a:srgbClr val="000000"/>
                </a:solidFill>
                <a:effectLst/>
                <a:latin typeface="Consolas" panose="020B0609020204030204" pitchFamily="49" charset="0"/>
              </a:rPr>
              <a:t>as</a:t>
            </a:r>
            <a:r>
              <a:rPr kumimoji="0" lang="en-US" altLang="en-US" sz="2000" b="0" i="1"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1" u="none" strike="noStrike" cap="none" normalizeH="0" baseline="0" dirty="0">
                <a:ln>
                  <a:noFill/>
                </a:ln>
                <a:solidFill>
                  <a:srgbClr val="000000"/>
                </a:solidFill>
                <a:effectLst/>
                <a:latin typeface="Consolas" panose="020B0609020204030204" pitchFamily="49" charset="0"/>
              </a:rPr>
              <a:t>value</a:t>
            </a:r>
            <a:r>
              <a:rPr kumimoji="0" lang="en-US" altLang="en-US" sz="2000" b="0" i="0" u="none" strike="noStrike" cap="none" normalizeH="0" baseline="0" dirty="0">
                <a:ln>
                  <a:noFill/>
                </a:ln>
                <a:solidFill>
                  <a:srgbClr val="000000"/>
                </a:solidFill>
                <a:effectLst/>
                <a:latin typeface="Consolas" panose="020B0609020204030204" pitchFamily="49" charset="0"/>
              </a:rPr>
              <a:t>) {</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1" u="none" strike="noStrike" cap="none" normalizeH="0" baseline="0" dirty="0">
                <a:ln>
                  <a:noFill/>
                </a:ln>
                <a:solidFill>
                  <a:srgbClr val="000000"/>
                </a:solidFill>
                <a:effectLst/>
                <a:latin typeface="Consolas" panose="020B0609020204030204" pitchFamily="49" charset="0"/>
              </a:rPr>
              <a:t>code to be executed;</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For every loop iteration, the value of the current array element is assigned to $value and the array pointer is moved by one, until it reaches the last array element.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09BB481-E537-456B-B025-EDED27ACF0B7}"/>
              </a:ext>
            </a:extLst>
          </p:cNvPr>
          <p:cNvSpPr txBox="1"/>
          <p:nvPr/>
        </p:nvSpPr>
        <p:spPr>
          <a:xfrm>
            <a:off x="3047260" y="3475542"/>
            <a:ext cx="6094520" cy="3275897"/>
          </a:xfrm>
          <a:prstGeom prst="rect">
            <a:avLst/>
          </a:prstGeom>
          <a:noFill/>
        </p:spPr>
        <p:txBody>
          <a:bodyPr wrap="square">
            <a:spAutoFit/>
          </a:bodyPr>
          <a:lstStyle/>
          <a:p>
            <a:pPr>
              <a:lnSpc>
                <a:spcPct val="150000"/>
              </a:lnSpc>
            </a:pPr>
            <a:r>
              <a:rPr lang="en-US" sz="2000" b="0" i="0" dirty="0">
                <a:solidFill>
                  <a:srgbClr val="FFFF00"/>
                </a:solidFill>
                <a:effectLst/>
                <a:latin typeface="Consolas" panose="020B0609020204030204" pitchFamily="49" charset="0"/>
              </a:rPr>
              <a:t>&lt;?php</a:t>
            </a:r>
            <a:br>
              <a:rPr lang="en-US" sz="2000" dirty="0">
                <a:solidFill>
                  <a:srgbClr val="FFFF00"/>
                </a:solidFill>
              </a:rPr>
            </a:br>
            <a:r>
              <a:rPr lang="en-US" sz="2000" b="0" i="0" dirty="0">
                <a:solidFill>
                  <a:srgbClr val="FFFF00"/>
                </a:solidFill>
                <a:effectLst/>
                <a:latin typeface="Consolas" panose="020B0609020204030204" pitchFamily="49" charset="0"/>
              </a:rPr>
              <a:t>$colors = array("red", "green", "blue", "yellow");</a:t>
            </a:r>
            <a:br>
              <a:rPr lang="en-US" sz="2000" dirty="0">
                <a:solidFill>
                  <a:srgbClr val="FFFF00"/>
                </a:solidFill>
              </a:rPr>
            </a:br>
            <a:r>
              <a:rPr lang="en-US" sz="2000" b="0" i="0" dirty="0">
                <a:solidFill>
                  <a:srgbClr val="FFFF00"/>
                </a:solidFill>
                <a:effectLst/>
                <a:latin typeface="Consolas" panose="020B0609020204030204" pitchFamily="49" charset="0"/>
              </a:rPr>
              <a:t>foreach ($colors as $value) {</a:t>
            </a:r>
            <a:br>
              <a:rPr lang="en-US" sz="2000" dirty="0">
                <a:solidFill>
                  <a:srgbClr val="FFFF00"/>
                </a:solidFill>
              </a:rPr>
            </a:br>
            <a:r>
              <a:rPr lang="en-US" sz="2000" b="0" i="0" dirty="0">
                <a:solidFill>
                  <a:srgbClr val="FFFF00"/>
                </a:solidFill>
                <a:effectLst/>
                <a:latin typeface="Consolas" panose="020B0609020204030204" pitchFamily="49" charset="0"/>
              </a:rPr>
              <a:t>  echo "$value &lt;</a:t>
            </a:r>
            <a:r>
              <a:rPr lang="en-US" sz="2000" b="0" i="0" dirty="0" err="1">
                <a:solidFill>
                  <a:srgbClr val="FFFF00"/>
                </a:solidFill>
                <a:effectLst/>
                <a:latin typeface="Consolas" panose="020B0609020204030204" pitchFamily="49" charset="0"/>
              </a:rPr>
              <a:t>br</a:t>
            </a:r>
            <a:r>
              <a:rPr lang="en-US" sz="2000" b="0" i="0" dirty="0">
                <a:solidFill>
                  <a:srgbClr val="FFFF00"/>
                </a:solidFill>
                <a:effectLst/>
                <a:latin typeface="Consolas" panose="020B0609020204030204" pitchFamily="49" charset="0"/>
              </a:rPr>
              <a:t>&gt;";</a:t>
            </a:r>
            <a:br>
              <a:rPr lang="en-US" sz="2000" dirty="0">
                <a:solidFill>
                  <a:srgbClr val="FFFF00"/>
                </a:solidFill>
              </a:rPr>
            </a:br>
            <a:r>
              <a:rPr lang="en-US" sz="2000" b="0" i="0" dirty="0">
                <a:solidFill>
                  <a:srgbClr val="FFFF00"/>
                </a:solidFill>
                <a:effectLst/>
                <a:latin typeface="Consolas" panose="020B0609020204030204" pitchFamily="49" charset="0"/>
              </a:rPr>
              <a:t>}</a:t>
            </a:r>
            <a:br>
              <a:rPr lang="en-US" sz="2000" dirty="0">
                <a:solidFill>
                  <a:srgbClr val="FFFF00"/>
                </a:solidFill>
              </a:rPr>
            </a:br>
            <a:r>
              <a:rPr lang="en-US" sz="2000" b="0" i="0" dirty="0">
                <a:solidFill>
                  <a:srgbClr val="FFFF00"/>
                </a:solidFill>
                <a:effectLst/>
                <a:latin typeface="Consolas" panose="020B0609020204030204" pitchFamily="49" charset="0"/>
              </a:rPr>
              <a:t>?&gt;</a:t>
            </a:r>
            <a:endParaRPr lang="en-CA" sz="2000" dirty="0">
              <a:solidFill>
                <a:srgbClr val="FFFF00"/>
              </a:solidFill>
            </a:endParaRPr>
          </a:p>
        </p:txBody>
      </p:sp>
    </p:spTree>
    <p:extLst>
      <p:ext uri="{BB962C8B-B14F-4D97-AF65-F5344CB8AC3E}">
        <p14:creationId xmlns:p14="http://schemas.microsoft.com/office/powerpoint/2010/main" val="1810272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altLang="zh-CN" sz="30000" b="1" dirty="0">
                <a:ln>
                  <a:solidFill>
                    <a:schemeClr val="bg1">
                      <a:alpha val="50000"/>
                    </a:schemeClr>
                  </a:solidFill>
                </a:ln>
                <a:solidFill>
                  <a:schemeClr val="bg1">
                    <a:alpha val="20000"/>
                  </a:schemeClr>
                </a:solidFill>
                <a:ea typeface="微软雅黑" panose="020B0503020204020204" pitchFamily="34" charset="-122"/>
              </a:rPr>
              <a:t>2</a:t>
            </a:r>
            <a:endParaRPr lang="zh-CN" altLang="en-US" sz="30000" b="1" dirty="0">
              <a:ln>
                <a:solidFill>
                  <a:schemeClr val="bg1">
                    <a:alpha val="50000"/>
                  </a:schemeClr>
                </a:solidFill>
              </a:ln>
              <a:solidFill>
                <a:schemeClr val="bg1">
                  <a:alpha val="20000"/>
                </a:schemeClr>
              </a:solidFill>
              <a:ea typeface="微软雅黑" panose="020B0503020204020204" pitchFamily="34" charset="-122"/>
            </a:endParaRPr>
          </a:p>
        </p:txBody>
      </p:sp>
      <p:sp>
        <p:nvSpPr>
          <p:cNvPr id="49" name="文本框 48"/>
          <p:cNvSpPr txBox="1"/>
          <p:nvPr/>
        </p:nvSpPr>
        <p:spPr>
          <a:xfrm>
            <a:off x="4263308" y="2141707"/>
            <a:ext cx="6620715" cy="923330"/>
          </a:xfrm>
          <a:prstGeom prst="rect">
            <a:avLst/>
          </a:prstGeom>
          <a:noFill/>
        </p:spPr>
        <p:txBody>
          <a:bodyPr wrap="square" rtlCol="0">
            <a:spAutoFit/>
          </a:bodyPr>
          <a:lstStyle/>
          <a:p>
            <a:pPr algn="ctr"/>
            <a:r>
              <a:rPr lang="en-US" altLang="zh-CN" sz="5400" b="1" dirty="0">
                <a:solidFill>
                  <a:schemeClr val="bg1"/>
                </a:solidFill>
                <a:ea typeface="微软雅黑" panose="020B0503020204020204" pitchFamily="34" charset="-122"/>
              </a:rPr>
              <a:t>PHP Function</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45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876369C-EDF0-4644-A4E6-11B44C110A67}"/>
              </a:ext>
            </a:extLst>
          </p:cNvPr>
          <p:cNvSpPr>
            <a:spLocks noChangeArrowheads="1"/>
          </p:cNvSpPr>
          <p:nvPr/>
        </p:nvSpPr>
        <p:spPr bwMode="auto">
          <a:xfrm>
            <a:off x="390623" y="985033"/>
            <a:ext cx="11434438" cy="50218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PHP Built-in Functions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PHP has over 1000 built-in functions that can be called directly, from within a script, to perform a specific task.</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Please check out our PHP reference for a complete overview of the </a:t>
            </a:r>
            <a:r>
              <a:rPr kumimoji="0" lang="en-US" altLang="en-US" sz="2000" b="0" i="0" u="none" strike="noStrike" cap="none" normalizeH="0" baseline="0" dirty="0">
                <a:ln>
                  <a:noFill/>
                </a:ln>
                <a:solidFill>
                  <a:srgbClr val="000000"/>
                </a:solidFill>
                <a:effectLst/>
                <a:latin typeface="Verdana" panose="020B0604030504040204" pitchFamily="34" charset="0"/>
                <a:hlinkClick r:id="rId2"/>
              </a:rPr>
              <a:t>PHP built-in functions</a:t>
            </a:r>
            <a:r>
              <a:rPr kumimoji="0" lang="en-US" altLang="en-US" sz="2000" b="0" i="0" u="none" strike="noStrike" cap="none" normalizeH="0" baseline="0" dirty="0">
                <a:ln>
                  <a:noFill/>
                </a:ln>
                <a:solidFill>
                  <a:srgbClr val="000000"/>
                </a:solidFill>
                <a:effectLst/>
                <a:latin typeface="Verdana" panose="020B060403050404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PHP User Defined Functions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Besides the built-in PHP functions, it is possible to create your own functions.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A function is a block of statements that can be used repeatedly in a program.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A function will not execute automatically when a page loads.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A function will be executed by a call to the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4855636"/>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13139</TotalTime>
  <Words>2087</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 Unicode MS</vt:lpstr>
      <vt:lpstr>Microsoft YaHei</vt:lpstr>
      <vt:lpstr>Microsoft YaHei</vt:lpstr>
      <vt:lpstr>Arial</vt:lpstr>
      <vt:lpstr>Calibri</vt:lpstr>
      <vt:lpstr>Calibri Light</vt:lpstr>
      <vt:lpstr>Consolas</vt:lpstr>
      <vt:lpstr>Segoe UI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Justin Jian Chen</cp:lastModifiedBy>
  <cp:revision>148</cp:revision>
  <dcterms:created xsi:type="dcterms:W3CDTF">2017-05-21T03:23:00Z</dcterms:created>
  <dcterms:modified xsi:type="dcterms:W3CDTF">2022-02-06T02:08:12Z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