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94" r:id="rId4"/>
    <p:sldId id="321" r:id="rId5"/>
    <p:sldId id="322" r:id="rId6"/>
    <p:sldId id="323" r:id="rId7"/>
    <p:sldId id="324" r:id="rId8"/>
    <p:sldId id="334" r:id="rId9"/>
    <p:sldId id="335" r:id="rId10"/>
    <p:sldId id="336" r:id="rId11"/>
    <p:sldId id="318" r:id="rId12"/>
    <p:sldId id="325" r:id="rId13"/>
    <p:sldId id="326" r:id="rId14"/>
    <p:sldId id="315" r:id="rId15"/>
    <p:sldId id="316" r:id="rId16"/>
    <p:sldId id="297" r:id="rId17"/>
    <p:sldId id="306" r:id="rId18"/>
    <p:sldId id="307" r:id="rId19"/>
    <p:sldId id="311" r:id="rId20"/>
    <p:sldId id="337" r:id="rId21"/>
    <p:sldId id="328" r:id="rId22"/>
    <p:sldId id="282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2022/3/19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2022/3/19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Javascripts</a:t>
            </a:r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Loop Array Elements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F14D9-4CFC-4B2B-9FD0-D07070A8E4D1}"/>
              </a:ext>
            </a:extLst>
          </p:cNvPr>
          <p:cNvSpPr txBox="1"/>
          <p:nvPr/>
        </p:nvSpPr>
        <p:spPr>
          <a:xfrm>
            <a:off x="1855436" y="983704"/>
            <a:ext cx="853144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One way to loop through an array, is using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loop: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text = "&lt;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 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text += "&lt;li&gt;" + fruits[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] + "&lt;/li&gt;";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text += "&lt;/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&gt;";</a:t>
            </a:r>
            <a:endParaRPr lang="en-US" altLang="en-US" sz="2000" dirty="0">
              <a:solidFill>
                <a:srgbClr val="FFFF00"/>
              </a:solidFill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You can also use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Array.forEach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function: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text = "&lt;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fruits.forEach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text += "&lt;/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(value)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text += "&lt;li&gt;" + value + "&lt;/li&gt;";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02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2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1751088"/>
            <a:ext cx="6620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Array Method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Convert Array into String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F4385-A1D5-42CC-B3EA-D73D8E7B11DE}"/>
              </a:ext>
            </a:extLst>
          </p:cNvPr>
          <p:cNvSpPr txBox="1"/>
          <p:nvPr/>
        </p:nvSpPr>
        <p:spPr>
          <a:xfrm>
            <a:off x="507506" y="650509"/>
            <a:ext cx="11176987" cy="611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JavaScript method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converts an array to a string of (comma separated) array values.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("demo").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Banana,Orange,Apple,Mango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join()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also joins all array elements into a string.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 behaves just like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but in 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specify the separator: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("demo").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 * ");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Banana * Orange * Apple * Mango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16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reeform: Shape 7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54" name="Freeform: Shape 7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文本框 144">
            <a:extLst>
              <a:ext uri="{FF2B5EF4-FFF2-40B4-BE49-F238E27FC236}">
                <a16:creationId xmlns:a16="http://schemas.microsoft.com/office/drawing/2014/main" id="{26968500-8895-4695-B40D-D75B65EA3071}"/>
              </a:ext>
            </a:extLst>
          </p:cNvPr>
          <p:cNvSpPr txBox="1"/>
          <p:nvPr/>
        </p:nvSpPr>
        <p:spPr>
          <a:xfrm>
            <a:off x="765051" y="662400"/>
            <a:ext cx="33840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Popping and Pushing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65815-05B9-4ED0-9AA1-0F85E927EF35}"/>
              </a:ext>
            </a:extLst>
          </p:cNvPr>
          <p:cNvSpPr txBox="1"/>
          <p:nvPr/>
        </p:nvSpPr>
        <p:spPr>
          <a:xfrm>
            <a:off x="765051" y="2286000"/>
            <a:ext cx="3384000" cy="282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alpha val="60000"/>
                  </a:schemeClr>
                </a:solidFill>
                <a:effectLst/>
              </a:rPr>
              <a:t>When you work with arrays, it is easy to remove elements and add new elements.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alpha val="60000"/>
                  </a:schemeClr>
                </a:solidFill>
                <a:effectLst/>
              </a:rPr>
              <a:t>Popping items </a:t>
            </a:r>
            <a:r>
              <a:rPr lang="en-US" sz="2400" b="1" i="0" dirty="0">
                <a:solidFill>
                  <a:schemeClr val="bg1">
                    <a:alpha val="60000"/>
                  </a:schemeClr>
                </a:solidFill>
                <a:effectLst/>
              </a:rPr>
              <a:t>out</a:t>
            </a:r>
            <a:r>
              <a:rPr lang="en-US" sz="2400" b="0" i="0" dirty="0">
                <a:solidFill>
                  <a:schemeClr val="bg1">
                    <a:alpha val="60000"/>
                  </a:schemeClr>
                </a:solidFill>
                <a:effectLst/>
              </a:rPr>
              <a:t> of an array, or pushing items </a:t>
            </a:r>
            <a:r>
              <a:rPr lang="en-US" sz="2400" b="1" i="0" dirty="0">
                <a:solidFill>
                  <a:schemeClr val="bg1">
                    <a:alpha val="60000"/>
                  </a:schemeClr>
                </a:solidFill>
                <a:effectLst/>
              </a:rPr>
              <a:t>into</a:t>
            </a:r>
            <a:r>
              <a:rPr lang="en-US" sz="2400" b="0" i="0" dirty="0">
                <a:solidFill>
                  <a:schemeClr val="bg1">
                    <a:alpha val="60000"/>
                  </a:schemeClr>
                </a:solidFill>
                <a:effectLst/>
              </a:rPr>
              <a:t> an array.</a:t>
            </a:r>
          </a:p>
        </p:txBody>
      </p:sp>
      <p:pic>
        <p:nvPicPr>
          <p:cNvPr id="2050" name="Picture 2" descr="Stacks &amp; Queues. Stack | by Byron Skoutaris | Medium">
            <a:extLst>
              <a:ext uri="{FF2B5EF4-FFF2-40B4-BE49-F238E27FC236}">
                <a16:creationId xmlns:a16="http://schemas.microsoft.com/office/drawing/2014/main" id="{C13374EB-0226-42C1-938E-BD9BEAD18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901375"/>
            <a:ext cx="6014185" cy="505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529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Array Pop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0DE1E-BD11-4072-89D0-2D965C936A5C}"/>
              </a:ext>
            </a:extLst>
          </p:cNvPr>
          <p:cNvSpPr txBox="1"/>
          <p:nvPr/>
        </p:nvSpPr>
        <p:spPr>
          <a:xfrm>
            <a:off x="1038690" y="1100983"/>
            <a:ext cx="10351363" cy="5155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pop()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removes the last element from an array: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fruits.pop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en-US" sz="2400" dirty="0">
              <a:solidFill>
                <a:srgbClr val="FFFF00"/>
              </a:solidFill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pop()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returns the value that was "popped out":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fruit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fruits.pop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51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Array Push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2CF04-3815-4CBC-BC07-FEC1762CFD07}"/>
              </a:ext>
            </a:extLst>
          </p:cNvPr>
          <p:cNvSpPr txBox="1"/>
          <p:nvPr/>
        </p:nvSpPr>
        <p:spPr>
          <a:xfrm>
            <a:off x="923277" y="1061929"/>
            <a:ext cx="10582183" cy="5159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push()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adds a new element to an array (at the end):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fruits.push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("Kiwi");</a:t>
            </a:r>
            <a:endParaRPr lang="en-US" altLang="en-US" sz="2400" dirty="0">
              <a:solidFill>
                <a:srgbClr val="FFFF00"/>
              </a:solidFill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push()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returns the new array length: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length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fruits.push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("Kiwi");</a:t>
            </a:r>
            <a:endParaRPr lang="en-CA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143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44">
            <a:extLst>
              <a:ext uri="{FF2B5EF4-FFF2-40B4-BE49-F238E27FC236}">
                <a16:creationId xmlns:a16="http://schemas.microsoft.com/office/drawing/2014/main" id="{A4736562-34D7-48ED-B3AF-80BF1719F499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Merging Arrays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ED0D3-081A-491B-B853-7DCBE14FB7C4}"/>
              </a:ext>
            </a:extLst>
          </p:cNvPr>
          <p:cNvSpPr txBox="1"/>
          <p:nvPr/>
        </p:nvSpPr>
        <p:spPr>
          <a:xfrm>
            <a:off x="594804" y="1106793"/>
            <a:ext cx="1127464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creates a new array by merging (concatenating) existing arrays: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Merging Two Arrays: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myGirls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["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Cecilie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", "Lone"];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myBoys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["Emil", "Tobias", "Linus"];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myChildren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myGirls.concat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myBoys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does not change the existing arrays. It always returns a new array.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Merging an Array with Values: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arr1 = ["Emil", "Tobias", "Linus"];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myChildren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arr1.concat("Peter");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144">
            <a:extLst>
              <a:ext uri="{FF2B5EF4-FFF2-40B4-BE49-F238E27FC236}">
                <a16:creationId xmlns:a16="http://schemas.microsoft.com/office/drawing/2014/main" id="{ED64B6A0-29AD-47C6-A97F-D236BB56BEC3}"/>
              </a:ext>
            </a:extLst>
          </p:cNvPr>
          <p:cNvSpPr txBox="1"/>
          <p:nvPr/>
        </p:nvSpPr>
        <p:spPr>
          <a:xfrm>
            <a:off x="2494625" y="186776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Array Splice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EC4B5-405E-484D-B083-22EBD5D0791F}"/>
              </a:ext>
            </a:extLst>
          </p:cNvPr>
          <p:cNvSpPr txBox="1"/>
          <p:nvPr/>
        </p:nvSpPr>
        <p:spPr>
          <a:xfrm>
            <a:off x="568171" y="997565"/>
            <a:ext cx="1131015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splice()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can be used to add new items to an array: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fruits.splice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(2, 0, "Lemon", "Kiwi");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first parameter (2) defines the position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new elements should be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added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(spliced in).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second parameter (0) defines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how many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elements should be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removed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rest of the parameters ("Lemon" , "Kiwi") define the new elements to be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added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splice()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returns an array with the deleted items: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fruits.splice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(2, 2, "Lemon", "Kiwi");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</a:rPr>
              <a:t>Array Slice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F3B49-2F11-48F2-B096-F2DBF99858A5}"/>
              </a:ext>
            </a:extLst>
          </p:cNvPr>
          <p:cNvSpPr txBox="1"/>
          <p:nvPr/>
        </p:nvSpPr>
        <p:spPr>
          <a:xfrm>
            <a:off x="772357" y="1025803"/>
            <a:ext cx="10848513" cy="5008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slices out a piece of an array into a new array.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The followed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slices out a part of an array starting from array element 1 ("Orange"):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"Lemon",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citrus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(1);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method creates a new array.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method does not remove any elements from the source array.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6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47B619-9968-4E6F-8574-B53F63633D2B}"/>
              </a:ext>
            </a:extLst>
          </p:cNvPr>
          <p:cNvSpPr txBox="1"/>
          <p:nvPr/>
        </p:nvSpPr>
        <p:spPr>
          <a:xfrm>
            <a:off x="781235" y="1220542"/>
            <a:ext cx="10795247" cy="441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can take two arguments like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slice(1, 3)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method then selects elements from the start argument, and up to (but not including) the end argument.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"Lemon",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citrus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(1, 3);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859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2053253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Arrays 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3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2053253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Install VS Code 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32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302189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Installation Guide Link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759FB-A329-4092-B258-5B2D82EF2A3B}"/>
              </a:ext>
            </a:extLst>
          </p:cNvPr>
          <p:cNvSpPr txBox="1"/>
          <p:nvPr/>
        </p:nvSpPr>
        <p:spPr>
          <a:xfrm>
            <a:off x="798990" y="2117549"/>
            <a:ext cx="10493406" cy="2607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https://www.codecademy.com/article/visual-studio-code</a:t>
            </a:r>
          </a:p>
        </p:txBody>
      </p:sp>
    </p:spTree>
    <p:extLst>
      <p:ext uri="{BB962C8B-B14F-4D97-AF65-F5344CB8AC3E}">
        <p14:creationId xmlns:p14="http://schemas.microsoft.com/office/powerpoint/2010/main" val="2849188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654424" y="186776"/>
            <a:ext cx="721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</a:rPr>
              <a:t>Why Use Arrays?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5FEE7-E716-4C04-B192-826AA43C3B0B}"/>
              </a:ext>
            </a:extLst>
          </p:cNvPr>
          <p:cNvSpPr txBox="1"/>
          <p:nvPr/>
        </p:nvSpPr>
        <p:spPr>
          <a:xfrm>
            <a:off x="511945" y="1060741"/>
            <a:ext cx="11168109" cy="500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An array is a special variable, which can hold more than one value: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cars = ["Saab", "Volvo"];</a:t>
            </a:r>
            <a:endParaRPr lang="en-US" sz="24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there 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a list of items (a list of car names, for example), storing the cars in single variables could look like this: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car1 = "Saab";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car2 = "Volvo";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How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loop through the cars (like 300) and find a specific one?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An array can hold many values under a single name, and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access the values by referring to an index number.</a:t>
            </a: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1464817" y="186776"/>
            <a:ext cx="867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Create Array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1BBDF-CC9A-4928-9604-69C37C7363E4}"/>
              </a:ext>
            </a:extLst>
          </p:cNvPr>
          <p:cNvSpPr txBox="1"/>
          <p:nvPr/>
        </p:nvSpPr>
        <p:spPr>
          <a:xfrm>
            <a:off x="710215" y="956039"/>
            <a:ext cx="11203618" cy="2249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Using an array literal is the easiest way to create a JavaScript Array.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lang="en-US" sz="2400" b="0" i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array_name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= [</a:t>
            </a:r>
            <a:r>
              <a:rPr lang="en-US" sz="2400" b="0" i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 ...]; 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 is common to declare arrays with the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keyword.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 cars = ["Saab", "Volvo", "BMW"];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A3690-E59E-482F-AFEF-07BBC3CC939A}"/>
              </a:ext>
            </a:extLst>
          </p:cNvPr>
          <p:cNvSpPr txBox="1"/>
          <p:nvPr/>
        </p:nvSpPr>
        <p:spPr>
          <a:xfrm>
            <a:off x="745722" y="3720582"/>
            <a:ext cx="10342486" cy="2803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also create an array, and then provide the elements: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 cars = [];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cars[0]= "Saab";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cars[1]= "Volvo";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cars[2]= "BMW";</a:t>
            </a:r>
          </a:p>
        </p:txBody>
      </p:sp>
    </p:spTree>
    <p:extLst>
      <p:ext uri="{BB962C8B-B14F-4D97-AF65-F5344CB8AC3E}">
        <p14:creationId xmlns:p14="http://schemas.microsoft.com/office/powerpoint/2010/main" val="4063593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keyword </a:t>
            </a:r>
            <a:r>
              <a:rPr lang="en-CA" sz="3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E4814-8E73-46D3-B321-E41F5288BB54}"/>
              </a:ext>
            </a:extLst>
          </p:cNvPr>
          <p:cNvSpPr txBox="1"/>
          <p:nvPr/>
        </p:nvSpPr>
        <p:spPr>
          <a:xfrm>
            <a:off x="461639" y="1660470"/>
            <a:ext cx="11141476" cy="3355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following example also creates an Array, and assigns values to it: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cars = new Array("Saab", "Volvo", "BMW");</a:t>
            </a:r>
            <a:endParaRPr lang="en-US" altLang="en-US" sz="2400" dirty="0">
              <a:solidFill>
                <a:srgbClr val="FFFF00"/>
              </a:solidFill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There is no need to 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new Array()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For simplicity, readability and execution speed, use the array literal method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04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Accessing Array Elements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F21C3-3401-46E4-9480-DFA19A1F4A39}"/>
              </a:ext>
            </a:extLst>
          </p:cNvPr>
          <p:cNvSpPr txBox="1"/>
          <p:nvPr/>
        </p:nvSpPr>
        <p:spPr>
          <a:xfrm>
            <a:off x="702815" y="1723097"/>
            <a:ext cx="10786369" cy="3341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 can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access an array element by referring to the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index number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cars = ["Saab", "Volvo", "BMW"];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car = cars[0];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Array indexes start with 0.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[0] is the first element. [1] is the second element.</a:t>
            </a:r>
          </a:p>
        </p:txBody>
      </p:sp>
    </p:spTree>
    <p:extLst>
      <p:ext uri="{BB962C8B-B14F-4D97-AF65-F5344CB8AC3E}">
        <p14:creationId xmlns:p14="http://schemas.microsoft.com/office/powerpoint/2010/main" val="3983333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Change Array Element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F65B6-AC75-41A1-BF28-5ED18AD74B62}"/>
              </a:ext>
            </a:extLst>
          </p:cNvPr>
          <p:cNvSpPr txBox="1"/>
          <p:nvPr/>
        </p:nvSpPr>
        <p:spPr>
          <a:xfrm>
            <a:off x="825623" y="1773990"/>
            <a:ext cx="10653204" cy="3355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The following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statement will change the value of the elements in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cars[0] = "Opel";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cars = ["Saab", "Volvo", "BMW"];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cars[0] = "Opel";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86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Change Array Element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F65B6-AC75-41A1-BF28-5ED18AD74B62}"/>
              </a:ext>
            </a:extLst>
          </p:cNvPr>
          <p:cNvSpPr txBox="1"/>
          <p:nvPr/>
        </p:nvSpPr>
        <p:spPr>
          <a:xfrm>
            <a:off x="825623" y="1773990"/>
            <a:ext cx="10653204" cy="3355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The following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statement will change the value of the elements in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cars[0] = "Opel";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cars = ["Saab", "Volvo", "BMW"];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cars[0] = "Opel";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00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Property Length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0200B-04BD-4596-8284-1B5976782DF8}"/>
              </a:ext>
            </a:extLst>
          </p:cNvPr>
          <p:cNvSpPr txBox="1"/>
          <p:nvPr/>
        </p:nvSpPr>
        <p:spPr>
          <a:xfrm>
            <a:off x="858175" y="1183300"/>
            <a:ext cx="10475650" cy="4463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property of an array returns the length of an array (the number of array elements).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length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en-US" sz="2400" dirty="0">
              <a:solidFill>
                <a:srgbClr val="FFFF00"/>
              </a:solidFill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property is always one more than the highest array index.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04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8329</TotalTime>
  <Words>1347</Words>
  <Application>Microsoft Office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微软雅黑</vt:lpstr>
      <vt:lpstr>微软雅黑</vt:lpstr>
      <vt:lpstr>Arial</vt:lpstr>
      <vt:lpstr>Calibri</vt:lpstr>
      <vt:lpstr>Calibri Light</vt:lpstr>
      <vt:lpstr>Consolas</vt:lpstr>
      <vt:lpstr>Segoe UI</vt:lpstr>
      <vt:lpstr>Source Sans Pro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145</cp:revision>
  <dcterms:created xsi:type="dcterms:W3CDTF">2017-05-21T03:23:00Z</dcterms:created>
  <dcterms:modified xsi:type="dcterms:W3CDTF">2022-03-20T02:50:48Z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